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4" r:id="rId3"/>
    <p:sldId id="261" r:id="rId4"/>
    <p:sldId id="257" r:id="rId5"/>
    <p:sldId id="272" r:id="rId6"/>
    <p:sldId id="265" r:id="rId7"/>
    <p:sldId id="280" r:id="rId8"/>
    <p:sldId id="271" r:id="rId9"/>
    <p:sldId id="258" r:id="rId10"/>
    <p:sldId id="278" r:id="rId11"/>
    <p:sldId id="288" r:id="rId12"/>
    <p:sldId id="286" r:id="rId13"/>
    <p:sldId id="289" r:id="rId14"/>
    <p:sldId id="285" r:id="rId15"/>
  </p:sldIdLst>
  <p:sldSz cx="9144000" cy="6858000" type="screen4x3"/>
  <p:notesSz cx="6858000" cy="9947275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2AE89"/>
    <a:srgbClr val="FAB6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1" autoAdjust="0"/>
    <p:restoredTop sz="77778" autoAdjust="0"/>
  </p:normalViewPr>
  <p:slideViewPr>
    <p:cSldViewPr>
      <p:cViewPr>
        <p:scale>
          <a:sx n="110" d="100"/>
          <a:sy n="110" d="100"/>
        </p:scale>
        <p:origin x="-93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kkfs.lib.sote\Kozos$\MTMT\2013_10_06_MTMT%20statisztika_&#246;sszes&#237;tett_&#246;sszegyetem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kkfs.lib.sote\Kozos$\MTMT\2013_10_06_MTMT%20statisztika_&#246;sszes&#237;tett_&#246;sszegyetem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kkfs.lib.sote\Kozos$\MTMT\2013_10_06_MTMT%20statisztika_&#246;sszes&#237;tett_&#246;sszegyetem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hu-HU" sz="1400"/>
              <a:t>Szerzők számának alakulása</a:t>
            </a:r>
          </a:p>
          <a:p>
            <a:pPr>
              <a:defRPr sz="1400"/>
            </a:pPr>
            <a:endParaRPr lang="hu-HU" sz="1400"/>
          </a:p>
        </c:rich>
      </c:tx>
      <c:layout>
        <c:manualLayout>
          <c:xMode val="edge"/>
          <c:yMode val="edge"/>
          <c:x val="4.0182263699095166E-2"/>
          <c:y val="7.0667003308690302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3"/>
          <c:order val="0"/>
          <c:tx>
            <c:strRef>
              <c:f>Munka3!$A$4:$B$4</c:f>
              <c:strCache>
                <c:ptCount val="1"/>
                <c:pt idx="0">
                  <c:v>csatlakozáskor összes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3.2660980055713973E-3"/>
                  <c:y val="-4.4166877067930632E-3"/>
                </c:manualLayout>
              </c:layout>
              <c:tx>
                <c:rich>
                  <a:bodyPr/>
                  <a:lstStyle/>
                  <a:p>
                    <a:pPr>
                      <a:defRPr sz="1100" b="1"/>
                    </a:pPr>
                    <a:r>
                      <a:rPr lang="hu-HU" sz="1100" b="1"/>
                      <a:t>&gt;</a:t>
                    </a:r>
                    <a:r>
                      <a:rPr lang="en-US" sz="1100" b="1"/>
                      <a:t>7</a:t>
                    </a:r>
                    <a:r>
                      <a:rPr lang="hu-HU" sz="1100" b="1"/>
                      <a:t>00</a:t>
                    </a:r>
                    <a:endParaRPr lang="en-US" sz="110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Munka3!$C$2:$K$2</c:f>
              <c:strCache>
                <c:ptCount val="9"/>
                <c:pt idx="0">
                  <c:v> Semmelweis Egyetem</c:v>
                </c:pt>
                <c:pt idx="2">
                  <c:v>AOK</c:v>
                </c:pt>
                <c:pt idx="3">
                  <c:v>GYTK</c:v>
                </c:pt>
                <c:pt idx="4">
                  <c:v>FOK</c:v>
                </c:pt>
                <c:pt idx="5">
                  <c:v>TSK</c:v>
                </c:pt>
                <c:pt idx="6">
                  <c:v>ETK</c:v>
                </c:pt>
                <c:pt idx="7">
                  <c:v>EKK</c:v>
                </c:pt>
                <c:pt idx="8">
                  <c:v>Központi Szervek</c:v>
                </c:pt>
              </c:strCache>
            </c:strRef>
          </c:cat>
          <c:val>
            <c:numRef>
              <c:f>Munka3!$C$4</c:f>
              <c:numCache>
                <c:formatCode>General</c:formatCode>
                <c:ptCount val="1"/>
                <c:pt idx="0">
                  <c:v>791</c:v>
                </c:pt>
              </c:numCache>
            </c:numRef>
          </c:val>
        </c:ser>
        <c:ser>
          <c:idx val="2"/>
          <c:order val="1"/>
          <c:tx>
            <c:strRef>
              <c:f>Munka3!$A$6:$B$6</c:f>
              <c:strCache>
                <c:ptCount val="1"/>
                <c:pt idx="0">
                  <c:v>2013. október összes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1.3064392022285589E-2"/>
                  <c:y val="-8.8333754135862877E-3"/>
                </c:manualLayout>
              </c:layout>
              <c:tx>
                <c:rich>
                  <a:bodyPr/>
                  <a:lstStyle/>
                  <a:p>
                    <a:pPr>
                      <a:defRPr sz="1100" b="1"/>
                    </a:pPr>
                    <a:r>
                      <a:rPr lang="hu-HU" sz="1100" b="1"/>
                      <a:t>&gt;</a:t>
                    </a:r>
                    <a:r>
                      <a:rPr lang="en-US" sz="1100" b="1"/>
                      <a:t>23</a:t>
                    </a:r>
                    <a:r>
                      <a:rPr lang="hu-HU" sz="1100" b="1"/>
                      <a:t>00</a:t>
                    </a:r>
                    <a:endParaRPr lang="en-US" sz="110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Munka3!$C$2:$K$2</c:f>
              <c:strCache>
                <c:ptCount val="9"/>
                <c:pt idx="0">
                  <c:v> Semmelweis Egyetem</c:v>
                </c:pt>
                <c:pt idx="2">
                  <c:v>AOK</c:v>
                </c:pt>
                <c:pt idx="3">
                  <c:v>GYTK</c:v>
                </c:pt>
                <c:pt idx="4">
                  <c:v>FOK</c:v>
                </c:pt>
                <c:pt idx="5">
                  <c:v>TSK</c:v>
                </c:pt>
                <c:pt idx="6">
                  <c:v>ETK</c:v>
                </c:pt>
                <c:pt idx="7">
                  <c:v>EKK</c:v>
                </c:pt>
                <c:pt idx="8">
                  <c:v>Központi Szervek</c:v>
                </c:pt>
              </c:strCache>
            </c:strRef>
          </c:cat>
          <c:val>
            <c:numRef>
              <c:f>Munka3!$C$6</c:f>
              <c:numCache>
                <c:formatCode>General</c:formatCode>
                <c:ptCount val="1"/>
                <c:pt idx="0">
                  <c:v>2334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80656640"/>
        <c:axId val="81227776"/>
        <c:axId val="0"/>
      </c:bar3DChart>
      <c:catAx>
        <c:axId val="80656640"/>
        <c:scaling>
          <c:orientation val="minMax"/>
        </c:scaling>
        <c:delete val="0"/>
        <c:axPos val="b"/>
        <c:majorTickMark val="out"/>
        <c:minorTickMark val="none"/>
        <c:tickLblPos val="nextTo"/>
        <c:crossAx val="81227776"/>
        <c:crosses val="autoZero"/>
        <c:auto val="1"/>
        <c:lblAlgn val="ctr"/>
        <c:lblOffset val="100"/>
        <c:noMultiLvlLbl val="0"/>
      </c:catAx>
      <c:valAx>
        <c:axId val="81227776"/>
        <c:scaling>
          <c:orientation val="minMax"/>
          <c:max val="2500"/>
          <c:min val="0"/>
        </c:scaling>
        <c:delete val="0"/>
        <c:axPos val="l"/>
        <c:majorGridlines>
          <c:spPr>
            <a:ln>
              <a:solidFill>
                <a:schemeClr val="accent1"/>
              </a:solidFill>
            </a:ln>
          </c:spPr>
        </c:majorGridlines>
        <c:minorGridlines/>
        <c:numFmt formatCode="General" sourceLinked="1"/>
        <c:majorTickMark val="out"/>
        <c:minorTickMark val="none"/>
        <c:tickLblPos val="nextTo"/>
        <c:spPr>
          <a:noFill/>
        </c:spPr>
        <c:crossAx val="80656640"/>
        <c:crosses val="autoZero"/>
        <c:crossBetween val="between"/>
        <c:majorUnit val="200"/>
        <c:minorUnit val="10"/>
      </c:valAx>
    </c:plotArea>
    <c:legend>
      <c:legendPos val="r"/>
      <c:layout>
        <c:manualLayout>
          <c:xMode val="edge"/>
          <c:yMode val="edge"/>
          <c:x val="0.62803232768375528"/>
          <c:y val="0.41138281275539412"/>
          <c:w val="0.3360405942549593"/>
          <c:h val="0.2514347279633366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hu-HU" sz="1400"/>
              <a:t>Közlemények számának alakulása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3"/>
          <c:order val="0"/>
          <c:tx>
            <c:strRef>
              <c:f>Munka3!$A$12:$B$12</c:f>
              <c:strCache>
                <c:ptCount val="1"/>
                <c:pt idx="0">
                  <c:v>csatlakozáskor összes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-1.6007711935803783E-2"/>
                  <c:y val="-2.1508450280592128E-2"/>
                </c:manualLayout>
              </c:layout>
              <c:tx>
                <c:rich>
                  <a:bodyPr/>
                  <a:lstStyle/>
                  <a:p>
                    <a:pPr>
                      <a:defRPr sz="1100" b="1"/>
                    </a:pPr>
                    <a:r>
                      <a:rPr lang="hu-HU" sz="1100" b="1"/>
                      <a:t>&gt;</a:t>
                    </a:r>
                    <a:r>
                      <a:rPr lang="en-US" sz="1100" b="1"/>
                      <a:t>10</a:t>
                    </a:r>
                    <a:r>
                      <a:rPr lang="hu-HU" sz="1100" b="1"/>
                      <a:t>000</a:t>
                    </a:r>
                    <a:endParaRPr lang="en-US" sz="110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540167211922937E-2"/>
                  <c:y val="-1.17994100294985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Munka3!$C$10:$K$10</c:f>
              <c:strCache>
                <c:ptCount val="9"/>
                <c:pt idx="0">
                  <c:v> Semmelweis Egyetem</c:v>
                </c:pt>
                <c:pt idx="2">
                  <c:v>AOK</c:v>
                </c:pt>
                <c:pt idx="3">
                  <c:v>GYTK</c:v>
                </c:pt>
                <c:pt idx="4">
                  <c:v>FOK</c:v>
                </c:pt>
                <c:pt idx="5">
                  <c:v>TSK</c:v>
                </c:pt>
                <c:pt idx="6">
                  <c:v>ETK</c:v>
                </c:pt>
                <c:pt idx="7">
                  <c:v>EKK</c:v>
                </c:pt>
                <c:pt idx="8">
                  <c:v>Központi Szervek</c:v>
                </c:pt>
              </c:strCache>
            </c:strRef>
          </c:cat>
          <c:val>
            <c:numRef>
              <c:f>Munka3!$C$12</c:f>
              <c:numCache>
                <c:formatCode>General</c:formatCode>
                <c:ptCount val="1"/>
                <c:pt idx="0">
                  <c:v>10739</c:v>
                </c:pt>
              </c:numCache>
            </c:numRef>
          </c:val>
        </c:ser>
        <c:ser>
          <c:idx val="2"/>
          <c:order val="1"/>
          <c:tx>
            <c:strRef>
              <c:f>Munka3!$A$14:$B$14</c:f>
              <c:strCache>
                <c:ptCount val="1"/>
                <c:pt idx="0">
                  <c:v>2013. október összes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2806169548643024E-2"/>
                  <c:y val="-2.5810140336710554E-2"/>
                </c:manualLayout>
              </c:layout>
              <c:tx>
                <c:rich>
                  <a:bodyPr/>
                  <a:lstStyle/>
                  <a:p>
                    <a:pPr>
                      <a:defRPr sz="1100" b="1"/>
                    </a:pPr>
                    <a:r>
                      <a:rPr lang="hu-HU" sz="1100" b="1"/>
                      <a:t>&gt;</a:t>
                    </a:r>
                    <a:r>
                      <a:rPr lang="en-US" sz="1100" b="1"/>
                      <a:t>53</a:t>
                    </a:r>
                    <a:r>
                      <a:rPr lang="hu-HU" sz="1100" b="1"/>
                      <a:t>000</a:t>
                    </a:r>
                    <a:endParaRPr lang="en-US" sz="110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Munka3!$C$10:$K$10</c:f>
              <c:strCache>
                <c:ptCount val="9"/>
                <c:pt idx="0">
                  <c:v> Semmelweis Egyetem</c:v>
                </c:pt>
                <c:pt idx="2">
                  <c:v>AOK</c:v>
                </c:pt>
                <c:pt idx="3">
                  <c:v>GYTK</c:v>
                </c:pt>
                <c:pt idx="4">
                  <c:v>FOK</c:v>
                </c:pt>
                <c:pt idx="5">
                  <c:v>TSK</c:v>
                </c:pt>
                <c:pt idx="6">
                  <c:v>ETK</c:v>
                </c:pt>
                <c:pt idx="7">
                  <c:v>EKK</c:v>
                </c:pt>
                <c:pt idx="8">
                  <c:v>Központi Szervek</c:v>
                </c:pt>
              </c:strCache>
            </c:strRef>
          </c:cat>
          <c:val>
            <c:numRef>
              <c:f>Munka3!$C$14</c:f>
              <c:numCache>
                <c:formatCode>General</c:formatCode>
                <c:ptCount val="1"/>
                <c:pt idx="0">
                  <c:v>53929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81451648"/>
        <c:axId val="81453440"/>
        <c:axId val="140641600"/>
      </c:bar3DChart>
      <c:catAx>
        <c:axId val="81451648"/>
        <c:scaling>
          <c:orientation val="minMax"/>
        </c:scaling>
        <c:delete val="0"/>
        <c:axPos val="b"/>
        <c:majorTickMark val="out"/>
        <c:minorTickMark val="none"/>
        <c:tickLblPos val="nextTo"/>
        <c:crossAx val="81453440"/>
        <c:crosses val="autoZero"/>
        <c:auto val="1"/>
        <c:lblAlgn val="ctr"/>
        <c:lblOffset val="100"/>
        <c:noMultiLvlLbl val="0"/>
      </c:catAx>
      <c:valAx>
        <c:axId val="81453440"/>
        <c:scaling>
          <c:orientation val="minMax"/>
          <c:min val="0"/>
        </c:scaling>
        <c:delete val="0"/>
        <c:axPos val="l"/>
        <c:majorGridlines>
          <c:spPr>
            <a:ln>
              <a:solidFill>
                <a:schemeClr val="accent1"/>
              </a:solidFill>
            </a:ln>
          </c:spPr>
        </c:majorGridlines>
        <c:minorGridlines/>
        <c:numFmt formatCode="General" sourceLinked="1"/>
        <c:majorTickMark val="out"/>
        <c:minorTickMark val="none"/>
        <c:tickLblPos val="nextTo"/>
        <c:crossAx val="81451648"/>
        <c:crosses val="autoZero"/>
        <c:crossBetween val="between"/>
        <c:majorUnit val="10000"/>
        <c:minorUnit val="5000"/>
      </c:valAx>
      <c:serAx>
        <c:axId val="140641600"/>
        <c:scaling>
          <c:orientation val="minMax"/>
        </c:scaling>
        <c:delete val="1"/>
        <c:axPos val="b"/>
        <c:majorTickMark val="out"/>
        <c:minorTickMark val="none"/>
        <c:tickLblPos val="nextTo"/>
        <c:crossAx val="81453440"/>
        <c:crosses val="autoZero"/>
      </c:serAx>
    </c:plotArea>
    <c:legend>
      <c:legendPos val="r"/>
      <c:layout>
        <c:manualLayout>
          <c:xMode val="edge"/>
          <c:yMode val="edge"/>
          <c:x val="0.60633002910630585"/>
          <c:y val="0.46468041491324813"/>
          <c:w val="0.36297726299889238"/>
          <c:h val="0.21869961603182303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hu-HU" sz="1400"/>
              <a:t>Idézetek számának alakulás</a:t>
            </a:r>
          </a:p>
          <a:p>
            <a:pPr>
              <a:defRPr sz="1400"/>
            </a:pPr>
            <a:endParaRPr lang="hu-HU" sz="1400"/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712075773137053"/>
          <c:y val="0.17885518364676217"/>
          <c:w val="0.50698132899763271"/>
          <c:h val="0.60509284136891439"/>
        </c:manualLayout>
      </c:layout>
      <c:bar3DChart>
        <c:barDir val="col"/>
        <c:grouping val="standard"/>
        <c:varyColors val="0"/>
        <c:ser>
          <c:idx val="2"/>
          <c:order val="0"/>
          <c:tx>
            <c:strRef>
              <c:f>Munka3!$A$29:$B$29</c:f>
              <c:strCache>
                <c:ptCount val="1"/>
                <c:pt idx="0">
                  <c:v>csatlakozáskor összes</c:v>
                </c:pt>
              </c:strCache>
            </c:strRef>
          </c:tx>
          <c:spPr>
            <a:solidFill>
              <a:srgbClr val="FF3399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1.5748675933171051E-2"/>
                </c:manualLayout>
              </c:layout>
              <c:tx>
                <c:rich>
                  <a:bodyPr/>
                  <a:lstStyle/>
                  <a:p>
                    <a:pPr>
                      <a:defRPr sz="1100" b="1"/>
                    </a:pPr>
                    <a:r>
                      <a:rPr lang="hu-HU" sz="1100" b="1"/>
                      <a:t>&gt;</a:t>
                    </a:r>
                    <a:r>
                      <a:rPr lang="en-US" sz="1100" b="1"/>
                      <a:t>64</a:t>
                    </a:r>
                    <a:r>
                      <a:rPr lang="hu-HU" sz="1100" b="1"/>
                      <a:t>000</a:t>
                    </a:r>
                    <a:endParaRPr lang="en-US" sz="110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Munka3!$C$27:$K$27</c:f>
              <c:strCache>
                <c:ptCount val="9"/>
                <c:pt idx="0">
                  <c:v> Semmelweis Egyetem</c:v>
                </c:pt>
                <c:pt idx="2">
                  <c:v>AOK</c:v>
                </c:pt>
                <c:pt idx="3">
                  <c:v>GYTK</c:v>
                </c:pt>
                <c:pt idx="4">
                  <c:v>FOK</c:v>
                </c:pt>
                <c:pt idx="5">
                  <c:v>TSK</c:v>
                </c:pt>
                <c:pt idx="6">
                  <c:v>ETK</c:v>
                </c:pt>
                <c:pt idx="7">
                  <c:v>EKK</c:v>
                </c:pt>
                <c:pt idx="8">
                  <c:v>Központi Szervek</c:v>
                </c:pt>
              </c:strCache>
            </c:strRef>
          </c:cat>
          <c:val>
            <c:numRef>
              <c:f>Munka3!$C$29</c:f>
              <c:numCache>
                <c:formatCode>General</c:formatCode>
                <c:ptCount val="1"/>
                <c:pt idx="0">
                  <c:v>64976</c:v>
                </c:pt>
              </c:numCache>
            </c:numRef>
          </c:val>
        </c:ser>
        <c:ser>
          <c:idx val="3"/>
          <c:order val="1"/>
          <c:tx>
            <c:strRef>
              <c:f>Munka3!$A$31:$B$31</c:f>
              <c:strCache>
                <c:ptCount val="1"/>
                <c:pt idx="0">
                  <c:v>2013. október összes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100" b="1"/>
                    </a:pPr>
                    <a:r>
                      <a:rPr lang="hu-HU" sz="1100" b="1"/>
                      <a:t>&gt;</a:t>
                    </a:r>
                    <a:r>
                      <a:rPr lang="en-US" sz="1100" b="1"/>
                      <a:t>2710</a:t>
                    </a:r>
                    <a:r>
                      <a:rPr lang="hu-HU" sz="1100" b="1"/>
                      <a:t>00</a:t>
                    </a:r>
                    <a:endParaRPr lang="en-US" sz="110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Munka3!$C$27:$K$27</c:f>
              <c:strCache>
                <c:ptCount val="9"/>
                <c:pt idx="0">
                  <c:v> Semmelweis Egyetem</c:v>
                </c:pt>
                <c:pt idx="2">
                  <c:v>AOK</c:v>
                </c:pt>
                <c:pt idx="3">
                  <c:v>GYTK</c:v>
                </c:pt>
                <c:pt idx="4">
                  <c:v>FOK</c:v>
                </c:pt>
                <c:pt idx="5">
                  <c:v>TSK</c:v>
                </c:pt>
                <c:pt idx="6">
                  <c:v>ETK</c:v>
                </c:pt>
                <c:pt idx="7">
                  <c:v>EKK</c:v>
                </c:pt>
                <c:pt idx="8">
                  <c:v>Központi Szervek</c:v>
                </c:pt>
              </c:strCache>
            </c:strRef>
          </c:cat>
          <c:val>
            <c:numRef>
              <c:f>Munka3!$C$31</c:f>
              <c:numCache>
                <c:formatCode>General</c:formatCode>
                <c:ptCount val="1"/>
                <c:pt idx="0">
                  <c:v>271067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82141568"/>
        <c:axId val="82143104"/>
        <c:axId val="140643840"/>
      </c:bar3DChart>
      <c:catAx>
        <c:axId val="82141568"/>
        <c:scaling>
          <c:orientation val="minMax"/>
        </c:scaling>
        <c:delete val="0"/>
        <c:axPos val="b"/>
        <c:majorTickMark val="out"/>
        <c:minorTickMark val="none"/>
        <c:tickLblPos val="nextTo"/>
        <c:crossAx val="82143104"/>
        <c:crosses val="autoZero"/>
        <c:auto val="1"/>
        <c:lblAlgn val="ctr"/>
        <c:lblOffset val="100"/>
        <c:noMultiLvlLbl val="0"/>
      </c:catAx>
      <c:valAx>
        <c:axId val="821431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2141568"/>
        <c:crosses val="autoZero"/>
        <c:crossBetween val="between"/>
      </c:valAx>
      <c:serAx>
        <c:axId val="140643840"/>
        <c:scaling>
          <c:orientation val="minMax"/>
        </c:scaling>
        <c:delete val="1"/>
        <c:axPos val="b"/>
        <c:majorTickMark val="out"/>
        <c:minorTickMark val="none"/>
        <c:tickLblPos val="nextTo"/>
        <c:crossAx val="82143104"/>
        <c:crosses val="autoZero"/>
      </c:serAx>
    </c:plotArea>
    <c:legend>
      <c:legendPos val="r"/>
      <c:layout>
        <c:manualLayout>
          <c:xMode val="edge"/>
          <c:yMode val="edge"/>
          <c:x val="0.63315561091502659"/>
          <c:y val="0.38596863244037105"/>
          <c:w val="0.36684438908497347"/>
          <c:h val="0.33873707192846048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D63D6-2C5C-4032-9158-4043BC10717E}" type="datetimeFigureOut">
              <a:rPr lang="hu-HU" smtClean="0"/>
              <a:t>2013.10.16.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80219-35E2-4A3D-B641-4A9A503C83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85506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78F3C-EBB1-4EC4-BEC0-ED74FB9B6FD3}" type="datetimeFigureOut">
              <a:rPr lang="hu-HU" smtClean="0"/>
              <a:t>2013.10.16.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99A0FB-9115-4D9C-A6FB-0AF5BB191A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780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Az előadásomba</a:t>
            </a:r>
            <a:r>
              <a:rPr lang="hu-HU" baseline="0" dirty="0" smtClean="0"/>
              <a:t> a Se és az MTMT kapcsolatát mutatom be, pontosabban…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9A0FB-9115-4D9C-A6FB-0AF5BB191A6D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96305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Mint az elején</a:t>
            </a:r>
            <a:r>
              <a:rPr lang="hu-HU" baseline="0" dirty="0" smtClean="0"/>
              <a:t> már említettem  már 2011. márciusában folytak a kezdeti oktatások; minél szélesebb körben… PhD hallgatók is.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9A0FB-9115-4D9C-A6FB-0AF5BB191A6D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6859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9A0FB-9115-4D9C-A6FB-0AF5BB191A6D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64104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Miért jó az Egyetemnek illetve</a:t>
            </a:r>
            <a:r>
              <a:rPr lang="hu-HU" baseline="0" dirty="0" smtClean="0"/>
              <a:t> a szerzőknek az MTMT rendszer használata?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9A0FB-9115-4D9C-A6FB-0AF5BB191A6D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9095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9A0FB-9115-4D9C-A6FB-0AF5BB191A6D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9086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9A0FB-9115-4D9C-A6FB-0AF5BB191A6D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104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aseline="0" dirty="0" smtClean="0"/>
              <a:t>Ebben az 5 fő pontban foglaltam össze, hogy az elkövetkező 15 percben, miről  szeretnék beszélni az előadásom keretében.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aseline="0" dirty="0" smtClean="0"/>
              <a:t>Jelenleg  tagok száma: 18 alapító intézmény és 22 társintézmény, azaz  mindösszesen 40</a:t>
            </a:r>
            <a:endParaRPr lang="hu-HU" sz="120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9A0FB-9115-4D9C-A6FB-0AF5BB191A6D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0760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Először is szeretném meghatározni az MTMT célját….azaz…</a:t>
            </a:r>
            <a:r>
              <a:rPr lang="hu-HU" baseline="0" dirty="0" smtClean="0"/>
              <a:t>. Ez a gondolat 2008-ban fogalmazódott meg az 5 alapító szervezet/intézményben: MTA, MAB, </a:t>
            </a:r>
            <a:r>
              <a:rPr lang="hu-HU" dirty="0" smtClean="0"/>
              <a:t>Magyar Rektori Konferencia, az OTKA és az Országos Doktori Tanács.</a:t>
            </a:r>
            <a:r>
              <a:rPr lang="hu-HU" baseline="0" dirty="0" smtClean="0"/>
              <a:t>  A megalakulásról az Akadémiai </a:t>
            </a:r>
            <a:r>
              <a:rPr lang="hu-HU" baseline="0" dirty="0" err="1" smtClean="0"/>
              <a:t>Értesítő-ben</a:t>
            </a:r>
            <a:r>
              <a:rPr lang="hu-HU" baseline="0" dirty="0" smtClean="0"/>
              <a:t> olvashatunk.</a:t>
            </a:r>
          </a:p>
          <a:p>
            <a:r>
              <a:rPr lang="hu-HU" baseline="0" dirty="0" smtClean="0"/>
              <a:t>Országos, nyilvános adatbázis, </a:t>
            </a:r>
            <a:r>
              <a:rPr lang="hu-HU" dirty="0" smtClean="0"/>
              <a:t>bibliográfiai adatokra</a:t>
            </a:r>
            <a:r>
              <a:rPr lang="hu-HU" baseline="0" dirty="0" smtClean="0"/>
              <a:t> épül, a tételekhez tartozhatnak  linkek, amelyek elvezetnek a különböző adatbázisokhoz. A rendszert a felhasználók építik, észrevételeket/javaslatokat tehetnek (belső Admin Fórum és szerzői fórum), azonban az MTMT munkát különböző szakbizottságok is segítik.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9A0FB-9115-4D9C-A6FB-0AF5BB191A6D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3715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Az egyetemen volt előzménye – MTMT előtt is</a:t>
            </a:r>
            <a:r>
              <a:rPr lang="hu-HU" baseline="0" dirty="0" smtClean="0"/>
              <a:t> - </a:t>
            </a:r>
            <a:r>
              <a:rPr lang="hu-HU" dirty="0" smtClean="0"/>
              <a:t>a tudományos p</a:t>
            </a:r>
            <a:r>
              <a:rPr lang="hu-HU" baseline="0" dirty="0" smtClean="0"/>
              <a:t>roduktumok gyűjtésének, egy hosszú évek során jól bevált gyakorlat alapján működött.</a:t>
            </a:r>
          </a:p>
          <a:p>
            <a:r>
              <a:rPr lang="hu-HU" baseline="0" dirty="0" err="1" smtClean="0"/>
              <a:t>Sepub-ról</a:t>
            </a:r>
            <a:r>
              <a:rPr lang="hu-HU" baseline="0" dirty="0" smtClean="0"/>
              <a:t> bővebben beszélni.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9A0FB-9115-4D9C-A6FB-0AF5BB191A6D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0800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dirty="0" smtClean="0"/>
              <a:t>A következő 2-3 dián, a</a:t>
            </a:r>
            <a:r>
              <a:rPr lang="hu-HU" sz="1200" baseline="0" dirty="0" smtClean="0"/>
              <a:t>z egyetemi csatlakozásról és a rendszer megismertetése és az elfogadtatásáról beszélnék nagyon röviden.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dirty="0" smtClean="0"/>
              <a:t>2011 februárjában</a:t>
            </a:r>
            <a:r>
              <a:rPr lang="hu-HU" sz="1200" baseline="0" dirty="0" smtClean="0"/>
              <a:t> csatlakoztunk, már márciusban folynak a tanszéki </a:t>
            </a:r>
            <a:r>
              <a:rPr lang="hu-HU" sz="1200" baseline="0" dirty="0" err="1" smtClean="0"/>
              <a:t>adminisztrátoknak</a:t>
            </a:r>
            <a:r>
              <a:rPr lang="hu-HU" sz="1200" baseline="0" dirty="0" smtClean="0"/>
              <a:t> az kezdeti oktatásai. Következő egyetemi feladat a felelősök kinevezése volt.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aseline="0" dirty="0" smtClean="0"/>
              <a:t>Kiemeltem, mert  fontosnak és eredménynek tartom, hogy a KK a kezdetektől menedzseli az MTMT ügyét az egyetemen.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9A0FB-9115-4D9C-A6FB-0AF5BB191A6D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3458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nagy kérdés</a:t>
            </a:r>
            <a:r>
              <a:rPr lang="hu-HU" baseline="0" dirty="0" smtClean="0"/>
              <a:t> a csatlakozás után, hogy  hogyan fogjunk hozzá???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Időrendi sorrendben a csatlakozás utáni főbb feladatokat foglaltam  össze.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Természetesen minden egyes cím mögött sok munka és sok konzultáció volt és van a kollégákkal.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Ezért tartottuk/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juk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jó megoldásnak azt, hogy a feladatért felelősök - értem itt az Operatív megbízottat, az intézményi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admint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és az AOK  kari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adminokat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lehetőleg egy szervezeti egységben dolgozzanak. Bizonyos időszakokban ezek a konzultációk néha napi szinten zajlanak.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9A0FB-9115-4D9C-A6FB-0AF5BB191A6D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4858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dia címe a felső…. Ezt fontosnak tartom, és eredménynek könyvelem el - főleg  visszahallva más</a:t>
            </a:r>
            <a:r>
              <a:rPr lang="hu-HU" baseline="0" dirty="0" smtClean="0"/>
              <a:t> intézmények tapasztalatait -, </a:t>
            </a:r>
            <a:r>
              <a:rPr lang="hu-HU" dirty="0" smtClean="0"/>
              <a:t> hogy</a:t>
            </a:r>
            <a:r>
              <a:rPr lang="hu-HU" baseline="0" dirty="0" smtClean="0"/>
              <a:t> az egyetemi vezetés a kezdetektől  támogatta a rendszer használatát és minél szélesebb körben való elterjesztését az egyetemen. Az érvényben lévő nem egyetemi rendelkezések mellett  Rektori és Rektorhelyettesi körlevéllel támogatják, hogy minél több szerző anyaga feltöltött és </a:t>
            </a:r>
            <a:r>
              <a:rPr lang="hu-HU" baseline="0" dirty="0" err="1" smtClean="0"/>
              <a:t>validált</a:t>
            </a:r>
            <a:r>
              <a:rPr lang="hu-HU" baseline="0" dirty="0" smtClean="0"/>
              <a:t>, ellenőrzött legyen a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9A0FB-9115-4D9C-A6FB-0AF5BB191A6D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612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Egyetemhez tartozik </a:t>
            </a:r>
            <a:r>
              <a:rPr lang="hu-HU" baseline="0" dirty="0" smtClean="0"/>
              <a:t>a 6 kar és felvettük még a DI és  Központi Szervezetei egységeket is.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9A0FB-9115-4D9C-A6FB-0AF5BB191A6D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3985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Töltési</a:t>
            </a:r>
            <a:r>
              <a:rPr lang="hu-HU" baseline="0" dirty="0" smtClean="0"/>
              <a:t> gyakorlat az v</a:t>
            </a:r>
            <a:r>
              <a:rPr lang="hu-HU" dirty="0" smtClean="0"/>
              <a:t>áltozó,</a:t>
            </a:r>
            <a:r>
              <a:rPr lang="hu-HU" baseline="0" dirty="0" smtClean="0"/>
              <a:t> de  elmondható, hogy a szervezeti egységek nagy többségében a tanszéki MTMT adminisztrátorok kezelik a dolgozók </a:t>
            </a:r>
            <a:r>
              <a:rPr lang="hu-HU" baseline="0" dirty="0" err="1" smtClean="0"/>
              <a:t>MTMT-s</a:t>
            </a:r>
            <a:r>
              <a:rPr lang="hu-HU" baseline="0" dirty="0" smtClean="0"/>
              <a:t> anyagát.</a:t>
            </a:r>
          </a:p>
          <a:p>
            <a:r>
              <a:rPr lang="hu-HU" baseline="0" dirty="0" smtClean="0"/>
              <a:t>Ahol van könyvtáros és van könyvtár ott ez az Ő feladata (~  25-30 tanszék); kb. 25 tanszéknél orvos v.  PhD hallgató az adminisztrátor és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9A0FB-9115-4D9C-A6FB-0AF5BB191A6D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0020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6822C-AFA4-478A-885E-3147D6C52C18}" type="datetime1">
              <a:rPr lang="hu-HU" smtClean="0"/>
              <a:t>2013.10.16.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60 éves az Országos Egészségtudományi Szakkönyvtár - Szakmai nap, 2013. október 16.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6BED2-3A8C-4FA9-942B-F5F186CE57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7209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4FC39-59C5-48CB-A8A7-C353D9ADBA47}" type="datetime1">
              <a:rPr lang="hu-HU" smtClean="0"/>
              <a:t>2013.10.16.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60 éves az Országos Egészségtudományi Szakkönyvtár - Szakmai nap, 2013. október 16.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6BED2-3A8C-4FA9-942B-F5F186CE57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5915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08CD2-D62F-4DE9-8BC9-E4A76EACC335}" type="datetime1">
              <a:rPr lang="hu-HU" smtClean="0"/>
              <a:t>2013.10.16.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60 éves az Országos Egészségtudományi Szakkönyvtár - Szakmai nap, 2013. október 16.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6BED2-3A8C-4FA9-942B-F5F186CE57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8868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978C3-DD36-478F-B6FD-17CF37F11935}" type="datetime1">
              <a:rPr lang="hu-HU" smtClean="0"/>
              <a:t>2013.10.16.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60 éves az Országos Egészségtudományi Szakkönyvtár - Szakmai nap, 2013. október 16.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6BED2-3A8C-4FA9-942B-F5F186CE57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1526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48CB9-12F4-40BE-A5D0-B7C10E0C245E}" type="datetime1">
              <a:rPr lang="hu-HU" smtClean="0"/>
              <a:t>2013.10.16.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60 éves az Országos Egészségtudományi Szakkönyvtár - Szakmai nap, 2013. október 16.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6BED2-3A8C-4FA9-942B-F5F186CE57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3722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CF182-0E56-45CB-A437-1535FCC3FC58}" type="datetime1">
              <a:rPr lang="hu-HU" smtClean="0"/>
              <a:t>2013.10.16.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60 éves az Országos Egészségtudományi Szakkönyvtár - Szakmai nap, 2013. október 16.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6BED2-3A8C-4FA9-942B-F5F186CE57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4363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38F7-325B-4656-9174-6DE94F166D99}" type="datetime1">
              <a:rPr lang="hu-HU" smtClean="0"/>
              <a:t>2013.10.16.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60 éves az Országos Egészségtudományi Szakkönyvtár - Szakmai nap, 2013. október 16.</a:t>
            </a: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6BED2-3A8C-4FA9-942B-F5F186CE57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5752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2C7DF-E555-40F3-8409-1A3B054BDF6F}" type="datetime1">
              <a:rPr lang="hu-HU" smtClean="0"/>
              <a:t>2013.10.16.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60 éves az Országos Egészségtudományi Szakkönyvtár - Szakmai nap, 2013. október 16.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6BED2-3A8C-4FA9-942B-F5F186CE57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55009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5C4C-1130-421D-9433-C277AFDA1399}" type="datetime1">
              <a:rPr lang="hu-HU" smtClean="0"/>
              <a:t>2013.10.16.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60 éves az Országos Egészségtudományi Szakkönyvtár - Szakmai nap, 2013. október 16.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6BED2-3A8C-4FA9-942B-F5F186CE57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5291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BBD1C-8ADD-4BB0-8946-504559A2A173}" type="datetime1">
              <a:rPr lang="hu-HU" smtClean="0"/>
              <a:t>2013.10.16.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60 éves az Országos Egészségtudományi Szakkönyvtár - Szakmai nap, 2013. október 16.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6BED2-3A8C-4FA9-942B-F5F186CE57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6369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F105A-1C51-4067-9D4E-44CAF6D9593C}" type="datetime1">
              <a:rPr lang="hu-HU" smtClean="0"/>
              <a:t>2013.10.16.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60 éves az Országos Egészségtudományi Szakkönyvtár - Szakmai nap, 2013. október 16.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6BED2-3A8C-4FA9-942B-F5F186CE57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8008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7C21A-4591-4604-B2C1-79398E479138}" type="datetime1">
              <a:rPr lang="hu-HU" smtClean="0"/>
              <a:t>2013.10.16.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smtClean="0"/>
              <a:t>60 éves az Országos Egészségtudományi Szakkönyvtár - Szakmai nap, 2013. október 16.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6BED2-3A8C-4FA9-942B-F5F186CE57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5564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ancsan@lib.sote.h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tmt.hu/system/files/u12/mtmt_alapitas_akad_ertesito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hyperlink" Target="https://www.mtmt.hu/content/magyar-tudomanyos-muvek-tar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.sote.hu/nav/mtmt_semmelwei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99592" y="1268761"/>
            <a:ext cx="7558608" cy="2331690"/>
          </a:xfrm>
        </p:spPr>
        <p:txBody>
          <a:bodyPr>
            <a:noAutofit/>
          </a:bodyPr>
          <a:lstStyle/>
          <a:p>
            <a:r>
              <a:rPr lang="hu-H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MTMT feladatok és eredmények a Semmelweis Egyetem </a:t>
            </a:r>
            <a:br>
              <a:rPr lang="hu-H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Központi Könyvtára közreműködésével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hu-HU" sz="1600" dirty="0" smtClean="0"/>
          </a:p>
          <a:p>
            <a:pPr algn="r"/>
            <a:endParaRPr lang="hu-H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hu-H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Áncsán Gizella</a:t>
            </a:r>
          </a:p>
          <a:p>
            <a:pPr algn="r"/>
            <a:r>
              <a:rPr lang="hu-H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Semmelweis Egyetem Központi Könyvtár</a:t>
            </a:r>
          </a:p>
          <a:p>
            <a:pPr algn="r"/>
            <a:r>
              <a:rPr 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gancsan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@</a:t>
            </a:r>
            <a:r>
              <a:rPr 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lib.sote.hu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1600" dirty="0"/>
          </a:p>
        </p:txBody>
      </p:sp>
      <p:sp>
        <p:nvSpPr>
          <p:cNvPr id="4" name="Téglalap 3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/>
              <a:t> 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1043608" y="6381328"/>
            <a:ext cx="6768752" cy="365125"/>
          </a:xfrm>
        </p:spPr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60 éves az Országos Egészségtudományi Szakkönyvtár - Szakmai nap, 2013. október 16.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712787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407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Oktatások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hu-H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u-HU" dirty="0" smtClean="0"/>
              <a:t>Szerzői és adminisztrátori  konzultációk </a:t>
            </a:r>
          </a:p>
          <a:p>
            <a:pPr marL="0" indent="0">
              <a:buNone/>
            </a:pPr>
            <a:r>
              <a:rPr lang="hu-HU" sz="1300" dirty="0"/>
              <a:t>	</a:t>
            </a:r>
            <a:r>
              <a:rPr lang="hu-HU" sz="1300" dirty="0" smtClean="0"/>
              <a:t>csatlakozástól – napjainkig</a:t>
            </a:r>
          </a:p>
          <a:p>
            <a:pPr marL="0" indent="0">
              <a:buNone/>
            </a:pPr>
            <a:r>
              <a:rPr lang="hu-HU" dirty="0" smtClean="0"/>
              <a:t>		     </a:t>
            </a:r>
            <a:r>
              <a:rPr lang="hu-HU" sz="3000" i="1" dirty="0" smtClean="0"/>
              <a:t>32 </a:t>
            </a:r>
            <a:r>
              <a:rPr lang="hu-HU" sz="3000" i="1" dirty="0"/>
              <a:t>alkalom ~ </a:t>
            </a:r>
            <a:r>
              <a:rPr lang="hu-HU" sz="3000" i="1" dirty="0" smtClean="0"/>
              <a:t>250 </a:t>
            </a:r>
            <a:r>
              <a:rPr lang="hu-HU" sz="3000" i="1" dirty="0"/>
              <a:t>fő</a:t>
            </a:r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 smtClean="0"/>
              <a:t>- csoportos</a:t>
            </a:r>
          </a:p>
          <a:p>
            <a:pPr marL="0" indent="0">
              <a:buNone/>
            </a:pPr>
            <a:r>
              <a:rPr lang="hu-HU" dirty="0" smtClean="0"/>
              <a:t> 	- kis létszámú (4-5 fős)</a:t>
            </a:r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 smtClean="0"/>
              <a:t>- egyéni (kivételes helyzet kapcsán)</a:t>
            </a:r>
          </a:p>
          <a:p>
            <a:pPr marL="0" indent="0">
              <a:buNone/>
            </a:pPr>
            <a:endParaRPr lang="hu-H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u-HU" dirty="0" smtClean="0"/>
              <a:t>PhD-hallgatók kredites kurzusok keretében</a:t>
            </a:r>
          </a:p>
          <a:p>
            <a:pPr marL="0" indent="0">
              <a:buNone/>
            </a:pPr>
            <a:r>
              <a:rPr lang="hu-HU" sz="2800" i="1" dirty="0" smtClean="0"/>
              <a:t>                         16 alkalom ~ 250 fő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60 éves az Országos Egészségtudományi Szakkönyvtár - Szakmai nap, 2013. október 16.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6BED2-3A8C-4FA9-942B-F5F186CE57C2}" type="slidenum">
              <a:rPr lang="hu-HU" smtClean="0"/>
              <a:t>10</a:t>
            </a:fld>
            <a:r>
              <a:rPr lang="hu-HU" dirty="0" smtClean="0"/>
              <a:t>/14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9135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60 éves az Országos Egészségtudományi Szakkönyvtár - Szakmai nap, 2013. október 16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6BED2-3A8C-4FA9-942B-F5F186CE57C2}" type="slidenum">
              <a:rPr lang="hu-HU" smtClean="0"/>
              <a:t>11</a:t>
            </a:fld>
            <a:r>
              <a:rPr lang="hu-HU" dirty="0" smtClean="0"/>
              <a:t>/14</a:t>
            </a:r>
            <a:endParaRPr lang="hu-HU" dirty="0"/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683568" y="404664"/>
            <a:ext cx="8003232" cy="1012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Adatok a csatlakozástól napjainkig</a:t>
            </a:r>
            <a:endParaRPr lang="hu-H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712787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7544539"/>
              </p:ext>
            </p:extLst>
          </p:nvPr>
        </p:nvGraphicFramePr>
        <p:xfrm>
          <a:off x="251520" y="1386486"/>
          <a:ext cx="3888432" cy="2875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Diagra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5466697"/>
              </p:ext>
            </p:extLst>
          </p:nvPr>
        </p:nvGraphicFramePr>
        <p:xfrm>
          <a:off x="4860032" y="1391988"/>
          <a:ext cx="3966838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Diagra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859614"/>
              </p:ext>
            </p:extLst>
          </p:nvPr>
        </p:nvGraphicFramePr>
        <p:xfrm>
          <a:off x="2483768" y="4077072"/>
          <a:ext cx="3888432" cy="2419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53144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9" grpId="0">
        <p:bldAsOne/>
      </p:bldGraphic>
      <p:bldGraphic spid="10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Az MTMT  „hasznosulása”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23528" y="1340768"/>
            <a:ext cx="8352928" cy="496855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sz="2400" dirty="0" smtClean="0">
                <a:solidFill>
                  <a:srgbClr val="FF0000"/>
                </a:solidFill>
              </a:rPr>
              <a:t>Nyilvános, egységes követelményrendszer azonos formában az összes magyar kutatóra vonatkoztatva</a:t>
            </a:r>
          </a:p>
          <a:p>
            <a:pPr marL="0" indent="0">
              <a:buNone/>
            </a:pPr>
            <a:endParaRPr lang="hu-HU" sz="1800" dirty="0" smtClean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hu-HU" sz="1800" dirty="0" smtClean="0"/>
              <a:t>egységes statisztikai háttér (pl. ODT</a:t>
            </a:r>
            <a:r>
              <a:rPr lang="hu-HU" sz="1800" dirty="0"/>
              <a:t>, </a:t>
            </a:r>
            <a:r>
              <a:rPr lang="hu-HU" sz="1800" dirty="0" smtClean="0"/>
              <a:t>K+F+I</a:t>
            </a:r>
            <a:r>
              <a:rPr lang="hu-HU" sz="1800" dirty="0"/>
              <a:t>; Intézményfejlesztési </a:t>
            </a:r>
            <a:r>
              <a:rPr lang="hu-HU" sz="1800" dirty="0" smtClean="0"/>
              <a:t>Terv)</a:t>
            </a:r>
          </a:p>
          <a:p>
            <a:pPr marL="457200" lvl="1" indent="0" algn="just">
              <a:buNone/>
            </a:pPr>
            <a:endParaRPr lang="hu-HU" sz="1800" dirty="0" smtClean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hu-HU" sz="1800" dirty="0" smtClean="0"/>
              <a:t>azonos tudományterületen egységes statisztikai táblázat a tudományos produktivitásról (általános összefoglaló táblázat; MTA megfelelő osztálya  táblázat; OTKA)</a:t>
            </a:r>
          </a:p>
          <a:p>
            <a:pPr marL="457200" lvl="1" indent="0" algn="just">
              <a:buNone/>
            </a:pPr>
            <a:endParaRPr lang="hu-HU" sz="1800" dirty="0" smtClean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hu-HU" sz="1800" dirty="0" smtClean="0"/>
              <a:t> az </a:t>
            </a:r>
            <a:r>
              <a:rPr lang="hu-HU" sz="1800" dirty="0"/>
              <a:t>egyetem felső </a:t>
            </a:r>
            <a:r>
              <a:rPr lang="hu-HU" sz="1800" dirty="0" smtClean="0"/>
              <a:t>vezetésének rendszeres, több szempontú tájékoztatása statisztikák formájában (feltöltés állapotáról, egyetemi anyag minőségéről)</a:t>
            </a:r>
          </a:p>
          <a:p>
            <a:pPr marL="457200" lvl="1" indent="0" algn="just">
              <a:buNone/>
            </a:pPr>
            <a:endParaRPr lang="hu-HU" sz="1800" dirty="0" smtClean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hu-HU" sz="1800" dirty="0" smtClean="0"/>
              <a:t>egyetemi fokozatszerzések szempontjából - a tudományos produktivitás </a:t>
            </a:r>
            <a:r>
              <a:rPr lang="hu-HU" sz="1800" dirty="0" err="1" smtClean="0"/>
              <a:t>validálása</a:t>
            </a:r>
            <a:r>
              <a:rPr lang="hu-HU" sz="1800" dirty="0" smtClean="0"/>
              <a:t> kapcsán -  a </a:t>
            </a:r>
            <a:r>
              <a:rPr lang="hu-HU" sz="1800" dirty="0"/>
              <a:t>könyvtár </a:t>
            </a:r>
            <a:r>
              <a:rPr lang="hu-HU" sz="1800" dirty="0" smtClean="0"/>
              <a:t>ellenőrzési feladata egyszerűsödik, lerövidül és </a:t>
            </a:r>
            <a:r>
              <a:rPr lang="hu-HU" sz="1800" dirty="0" err="1" smtClean="0"/>
              <a:t>zökkenőmentesebb</a:t>
            </a:r>
            <a:r>
              <a:rPr lang="hu-HU" sz="1800" dirty="0" smtClean="0"/>
              <a:t> lesz (TÁMOP – MTMT – Semmelweis;  hitelesített rekordok)</a:t>
            </a:r>
          </a:p>
          <a:p>
            <a:pPr marL="0" indent="0">
              <a:buNone/>
            </a:pPr>
            <a:endParaRPr lang="hu-HU" sz="1800" dirty="0" smtClean="0"/>
          </a:p>
          <a:p>
            <a:pPr marL="0" indent="0">
              <a:buNone/>
            </a:pPr>
            <a:endParaRPr lang="hu-HU" sz="1800" dirty="0"/>
          </a:p>
          <a:p>
            <a:pPr marL="0" indent="0">
              <a:buNone/>
            </a:pPr>
            <a:endParaRPr lang="hu-HU" sz="1800" dirty="0" smtClean="0"/>
          </a:p>
          <a:p>
            <a:pPr marL="0" indent="0">
              <a:buNone/>
            </a:pPr>
            <a:endParaRPr lang="hu-HU" sz="1800" dirty="0" smtClean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1979712" y="6356350"/>
            <a:ext cx="5904656" cy="365125"/>
          </a:xfrm>
        </p:spPr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60 éves az Országos Egészségtudományi Szakkönyvtár - Szakmai nap, 2013. október 16.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6BED2-3A8C-4FA9-942B-F5F186CE57C2}" type="slidenum">
              <a:rPr lang="hu-HU" smtClean="0"/>
              <a:t>12</a:t>
            </a:fld>
            <a:r>
              <a:rPr lang="hu-HU" dirty="0" smtClean="0"/>
              <a:t>/14</a:t>
            </a: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712787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08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1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2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3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4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50"/>
                            </p:stCondLst>
                            <p:childTnLst>
                              <p:par>
                                <p:cTn id="41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10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60 éves az Országos Egészségtudományi Szakkönyvtár - Szakmai nap, 2013. október 16.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6BED2-3A8C-4FA9-942B-F5F186CE57C2}" type="slidenum">
              <a:rPr lang="hu-HU" smtClean="0"/>
              <a:t>13</a:t>
            </a:fld>
            <a:r>
              <a:rPr lang="hu-HU" dirty="0" smtClean="0"/>
              <a:t>/14</a:t>
            </a:r>
            <a:endParaRPr lang="hu-HU" dirty="0"/>
          </a:p>
        </p:txBody>
      </p:sp>
      <p:sp>
        <p:nvSpPr>
          <p:cNvPr id="7" name="Ellipszis 6"/>
          <p:cNvSpPr/>
          <p:nvPr/>
        </p:nvSpPr>
        <p:spPr>
          <a:xfrm>
            <a:off x="1259632" y="1268760"/>
            <a:ext cx="6264696" cy="49685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Ellipszis 7"/>
          <p:cNvSpPr/>
          <p:nvPr/>
        </p:nvSpPr>
        <p:spPr>
          <a:xfrm>
            <a:off x="2415952" y="1741004"/>
            <a:ext cx="3952056" cy="4024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Cím 1"/>
          <p:cNvSpPr txBox="1">
            <a:spLocks/>
          </p:cNvSpPr>
          <p:nvPr/>
        </p:nvSpPr>
        <p:spPr>
          <a:xfrm>
            <a:off x="1187624" y="404664"/>
            <a:ext cx="7499176" cy="1012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dirty="0" smtClean="0"/>
              <a:t>Várható fejlesztések, jövő</a:t>
            </a:r>
            <a:endParaRPr lang="hu-HU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712787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Szövegdoboz 14"/>
          <p:cNvSpPr txBox="1"/>
          <p:nvPr/>
        </p:nvSpPr>
        <p:spPr>
          <a:xfrm rot="20481468">
            <a:off x="2650095" y="1501457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MTMT2</a:t>
            </a:r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 rot="18190738">
            <a:off x="1311010" y="2411987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MTMT2</a:t>
            </a:r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 rot="1157380">
            <a:off x="4775448" y="1594357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MTMT2</a:t>
            </a:r>
            <a:endParaRPr lang="hu-HU" dirty="0"/>
          </a:p>
        </p:txBody>
      </p:sp>
      <p:sp>
        <p:nvSpPr>
          <p:cNvPr id="18" name="Szövegdoboz 17"/>
          <p:cNvSpPr txBox="1"/>
          <p:nvPr/>
        </p:nvSpPr>
        <p:spPr>
          <a:xfrm rot="4233444">
            <a:off x="5825849" y="293039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MTMT2</a:t>
            </a:r>
            <a:endParaRPr lang="hu-HU" dirty="0"/>
          </a:p>
        </p:txBody>
      </p:sp>
      <p:sp>
        <p:nvSpPr>
          <p:cNvPr id="19" name="Szövegdoboz 18"/>
          <p:cNvSpPr txBox="1"/>
          <p:nvPr/>
        </p:nvSpPr>
        <p:spPr>
          <a:xfrm rot="12065951">
            <a:off x="2444286" y="555473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MTMT2</a:t>
            </a:r>
            <a:endParaRPr lang="hu-HU" dirty="0"/>
          </a:p>
        </p:txBody>
      </p:sp>
      <p:sp>
        <p:nvSpPr>
          <p:cNvPr id="20" name="Szövegdoboz 19"/>
          <p:cNvSpPr txBox="1"/>
          <p:nvPr/>
        </p:nvSpPr>
        <p:spPr>
          <a:xfrm rot="6497655">
            <a:off x="5817137" y="451228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MTMT2</a:t>
            </a:r>
            <a:endParaRPr lang="hu-HU" dirty="0"/>
          </a:p>
        </p:txBody>
      </p:sp>
      <p:grpSp>
        <p:nvGrpSpPr>
          <p:cNvPr id="27" name="Csoportba foglalás 26"/>
          <p:cNvGrpSpPr/>
          <p:nvPr/>
        </p:nvGrpSpPr>
        <p:grpSpPr>
          <a:xfrm>
            <a:off x="1916153" y="3543058"/>
            <a:ext cx="1744202" cy="1751620"/>
            <a:chOff x="1944739" y="3420931"/>
            <a:chExt cx="1744202" cy="1751620"/>
          </a:xfrm>
        </p:grpSpPr>
        <p:sp>
          <p:nvSpPr>
            <p:cNvPr id="9" name="Ellipszis 8"/>
            <p:cNvSpPr/>
            <p:nvPr/>
          </p:nvSpPr>
          <p:spPr>
            <a:xfrm>
              <a:off x="1944739" y="3420931"/>
              <a:ext cx="1715616" cy="175162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1" name="Szövegdoboz 20"/>
            <p:cNvSpPr txBox="1"/>
            <p:nvPr/>
          </p:nvSpPr>
          <p:spPr>
            <a:xfrm>
              <a:off x="1996753" y="3823383"/>
              <a:ext cx="169218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600" dirty="0" smtClean="0"/>
                <a:t>Teljes szöveghez kapcsolódik minden rekord - </a:t>
              </a:r>
              <a:r>
                <a:rPr lang="hu-HU" sz="1600" dirty="0" err="1" smtClean="0"/>
                <a:t>repozitórium</a:t>
              </a:r>
              <a:endParaRPr lang="hu-HU" sz="1600" dirty="0"/>
            </a:p>
          </p:txBody>
        </p:sp>
      </p:grpSp>
      <p:grpSp>
        <p:nvGrpSpPr>
          <p:cNvPr id="26" name="Csoportba foglalás 25"/>
          <p:cNvGrpSpPr/>
          <p:nvPr/>
        </p:nvGrpSpPr>
        <p:grpSpPr>
          <a:xfrm>
            <a:off x="4796408" y="4143329"/>
            <a:ext cx="1571600" cy="1535596"/>
            <a:chOff x="4075392" y="1937533"/>
            <a:chExt cx="1571600" cy="1535596"/>
          </a:xfrm>
        </p:grpSpPr>
        <p:sp>
          <p:nvSpPr>
            <p:cNvPr id="10" name="Ellipszis 9"/>
            <p:cNvSpPr/>
            <p:nvPr/>
          </p:nvSpPr>
          <p:spPr>
            <a:xfrm>
              <a:off x="4075392" y="1937533"/>
              <a:ext cx="1571600" cy="153559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" name="Szövegdoboz 21"/>
            <p:cNvSpPr txBox="1"/>
            <p:nvPr/>
          </p:nvSpPr>
          <p:spPr>
            <a:xfrm>
              <a:off x="4220292" y="2052055"/>
              <a:ext cx="129614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600" dirty="0" smtClean="0"/>
                <a:t>TÁMOP – MTMT ellenőrzött adatok </a:t>
              </a:r>
              <a:br>
                <a:rPr lang="hu-HU" sz="1600" dirty="0" smtClean="0"/>
              </a:br>
              <a:r>
                <a:rPr lang="hu-HU" sz="1600" dirty="0" smtClean="0"/>
                <a:t>2007 - 2013</a:t>
              </a:r>
              <a:endParaRPr lang="hu-HU" sz="1600" dirty="0"/>
            </a:p>
          </p:txBody>
        </p:sp>
      </p:grpSp>
      <p:grpSp>
        <p:nvGrpSpPr>
          <p:cNvPr id="25" name="Csoportba foglalás 24"/>
          <p:cNvGrpSpPr/>
          <p:nvPr/>
        </p:nvGrpSpPr>
        <p:grpSpPr>
          <a:xfrm>
            <a:off x="3631769" y="2614785"/>
            <a:ext cx="1596752" cy="1699452"/>
            <a:chOff x="4391980" y="3543057"/>
            <a:chExt cx="1596752" cy="1699452"/>
          </a:xfrm>
        </p:grpSpPr>
        <p:sp>
          <p:nvSpPr>
            <p:cNvPr id="11" name="Ellipszis 10"/>
            <p:cNvSpPr/>
            <p:nvPr/>
          </p:nvSpPr>
          <p:spPr>
            <a:xfrm>
              <a:off x="4391980" y="3543057"/>
              <a:ext cx="1596752" cy="169358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3" name="Szövegdoboz 22"/>
            <p:cNvSpPr txBox="1"/>
            <p:nvPr/>
          </p:nvSpPr>
          <p:spPr>
            <a:xfrm>
              <a:off x="4486817" y="3919070"/>
              <a:ext cx="144122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600" dirty="0" smtClean="0"/>
                <a:t>Egyetem /</a:t>
              </a:r>
              <a:br>
                <a:rPr lang="hu-HU" sz="1600" dirty="0" smtClean="0"/>
              </a:br>
              <a:r>
                <a:rPr lang="hu-HU" sz="1600" dirty="0" smtClean="0"/>
                <a:t>szervezeti egységek nyilvánossá tétele</a:t>
              </a:r>
              <a:endParaRPr lang="hu-HU" sz="1600" dirty="0"/>
            </a:p>
          </p:txBody>
        </p:sp>
      </p:grpSp>
      <p:sp>
        <p:nvSpPr>
          <p:cNvPr id="24" name="Szövegdoboz 23"/>
          <p:cNvSpPr txBox="1"/>
          <p:nvPr/>
        </p:nvSpPr>
        <p:spPr>
          <a:xfrm>
            <a:off x="2973395" y="2046119"/>
            <a:ext cx="3065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Semmelweis Egyetem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1237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8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30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5" grpId="0"/>
      <p:bldP spid="16" grpId="0"/>
      <p:bldP spid="17" grpId="0"/>
      <p:bldP spid="18" grpId="0"/>
      <p:bldP spid="19" grpId="0"/>
      <p:bldP spid="20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1403648" y="6356350"/>
            <a:ext cx="5976664" cy="365125"/>
          </a:xfrm>
        </p:spPr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60 éves az Országos Egészségtudományi Szakkönyvtár - Szakmai nap, 2013. október 16.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2656"/>
            <a:ext cx="5688632" cy="593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539552" y="260648"/>
            <a:ext cx="482889" cy="6336704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KÖSZÖNÖM</a:t>
            </a:r>
            <a:r>
              <a:rPr lang="hu-HU" b="1" dirty="0" smtClean="0">
                <a:solidFill>
                  <a:schemeClr val="bg1"/>
                </a:solidFill>
              </a:rPr>
              <a:t> A FIGYELMET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3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Miről lesz szó?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MTMT megalakulása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Semmelweis Egyetem - előzmények és a rendszer bevezetése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Oktatások/konzultációk kezdőknek és haladóknak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Eredmények: csatlakozáskor és most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Várható fejlesztések, jövő</a:t>
            </a:r>
          </a:p>
          <a:p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60 éves az Országos Egészségtudományi Szakkönyvtár - Szakmai nap, 2013. október 16.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6BED2-3A8C-4FA9-942B-F5F186CE57C2}" type="slidenum">
              <a:rPr lang="hu-HU" smtClean="0"/>
              <a:t>2</a:t>
            </a:fld>
            <a:r>
              <a:rPr lang="hu-HU" dirty="0" smtClean="0"/>
              <a:t>/14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712787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637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632848" cy="1143000"/>
          </a:xfrm>
        </p:spPr>
        <p:txBody>
          <a:bodyPr>
            <a:noAutofit/>
          </a:bodyPr>
          <a:lstStyle/>
          <a:p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MTMT célja: minden tudományos produktum nyilvántartása</a:t>
            </a:r>
            <a:endParaRPr lang="hu-H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sz="2000" dirty="0" smtClean="0"/>
              <a:t>Különleges adatbázis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u-HU" sz="1800" dirty="0"/>
              <a:t>nyilvános, nemzeti bibliográfiai </a:t>
            </a:r>
            <a:r>
              <a:rPr lang="hu-HU" sz="1800" dirty="0" smtClean="0"/>
              <a:t>adatbázis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u-HU" sz="1800" dirty="0" smtClean="0"/>
              <a:t>az összes tudományterület produktumát gyűjti </a:t>
            </a:r>
            <a:endParaRPr lang="hu-HU" sz="18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hu-HU" sz="1800" dirty="0" smtClean="0"/>
              <a:t>forrásadatokat és idézeteket is tartalmaz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u-HU" sz="1800" dirty="0" smtClean="0"/>
              <a:t>könyvtárosok/kutatók építik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hu-HU" sz="1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u-HU" sz="2000" dirty="0"/>
              <a:t>T</a:t>
            </a:r>
            <a:r>
              <a:rPr lang="hu-HU" sz="2000" dirty="0" smtClean="0"/>
              <a:t>öbb </a:t>
            </a:r>
            <a:r>
              <a:rPr lang="hu-HU" sz="2000" dirty="0"/>
              <a:t>célra </a:t>
            </a:r>
            <a:r>
              <a:rPr lang="hu-HU" sz="2000" dirty="0" smtClean="0"/>
              <a:t>hasznosítható (szerző, pályázat, statisztika)</a:t>
            </a:r>
          </a:p>
          <a:p>
            <a:pPr marL="0" indent="0">
              <a:buNone/>
            </a:pPr>
            <a:endParaRPr lang="hu-HU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u-HU" sz="2000" dirty="0" smtClean="0"/>
              <a:t>Az </a:t>
            </a:r>
            <a:r>
              <a:rPr lang="hu-HU" sz="2000" dirty="0"/>
              <a:t>MTMT megalakulásáról a 35/2009. (VI. 23.) számú elnökségi </a:t>
            </a:r>
            <a:r>
              <a:rPr lang="hu-HU" sz="2000" dirty="0" smtClean="0"/>
              <a:t>állásfoglalás</a:t>
            </a:r>
          </a:p>
          <a:p>
            <a:pPr marL="0" indent="0">
              <a:buNone/>
            </a:pPr>
            <a:r>
              <a:rPr lang="hu-HU" sz="1100" dirty="0" smtClean="0"/>
              <a:t>(</a:t>
            </a:r>
            <a:r>
              <a:rPr lang="hu-HU" sz="1100" dirty="0" smtClean="0">
                <a:hlinkClick r:id="rId3"/>
              </a:rPr>
              <a:t>Akadémiai </a:t>
            </a:r>
            <a:r>
              <a:rPr lang="hu-HU" sz="1100" dirty="0">
                <a:hlinkClick r:id="rId3"/>
              </a:rPr>
              <a:t>Értesítő LVIII/2009</a:t>
            </a:r>
            <a:r>
              <a:rPr lang="hu-HU" sz="1100" dirty="0" smtClean="0">
                <a:hlinkClick r:id="rId3"/>
              </a:rPr>
              <a:t>.    ÉVFOLYAM </a:t>
            </a:r>
            <a:r>
              <a:rPr lang="hu-HU" sz="1100" dirty="0">
                <a:hlinkClick r:id="rId3"/>
              </a:rPr>
              <a:t>7. SZÁM 186 o</a:t>
            </a:r>
            <a:r>
              <a:rPr lang="hu-HU" sz="1100" dirty="0" smtClean="0">
                <a:hlinkClick r:id="rId3"/>
              </a:rPr>
              <a:t>.</a:t>
            </a:r>
            <a:r>
              <a:rPr lang="hu-HU" sz="1200" dirty="0" smtClean="0"/>
              <a:t>)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491880" y="5805264"/>
            <a:ext cx="52814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1200" dirty="0" smtClean="0"/>
          </a:p>
          <a:p>
            <a:r>
              <a:rPr lang="hu-HU" sz="1200" dirty="0" smtClean="0"/>
              <a:t>Forrás</a:t>
            </a:r>
            <a:r>
              <a:rPr lang="hu-HU" sz="1200" dirty="0"/>
              <a:t>: </a:t>
            </a:r>
            <a:r>
              <a:rPr lang="hu-HU" sz="1200" dirty="0">
                <a:hlinkClick r:id="rId4"/>
              </a:rPr>
              <a:t>https://</a:t>
            </a:r>
            <a:r>
              <a:rPr lang="hu-HU" sz="1200" dirty="0" smtClean="0">
                <a:hlinkClick r:id="rId4"/>
              </a:rPr>
              <a:t>www.mtmt.hu/content/magyar-tudomanyos-muvek-tara</a:t>
            </a:r>
            <a:endParaRPr lang="hu-HU" sz="1200" dirty="0" smtClean="0"/>
          </a:p>
          <a:p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882" y="2219732"/>
            <a:ext cx="4176464" cy="2938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60 éves az Országos Egészségtudományi Szakkönyvtár - Szakmai nap, 2013. október 16.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6BED2-3A8C-4FA9-942B-F5F186CE57C2}" type="slidenum">
              <a:rPr lang="hu-HU" smtClean="0"/>
              <a:t>3</a:t>
            </a:fld>
            <a:r>
              <a:rPr lang="hu-HU" dirty="0" smtClean="0"/>
              <a:t>/14</a:t>
            </a: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712787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575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352928" cy="1296144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hu-H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Semmelweis Egyetem – előzmények</a:t>
            </a:r>
            <a:br>
              <a:rPr lang="hu-H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Egyetemi oktatók/kutatók </a:t>
            </a:r>
            <a:r>
              <a:rPr lang="hu-H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publikációinak </a:t>
            </a:r>
            <a:r>
              <a:rPr lang="hu-H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gyűjtése</a:t>
            </a:r>
            <a:r>
              <a:rPr lang="hu-HU" sz="3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3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3568" y="1628800"/>
            <a:ext cx="8064896" cy="511256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hu-HU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hu-HU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u-H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Különlenyomat-gyűjtemény  </a:t>
            </a:r>
            <a:r>
              <a:rPr lang="hu-H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1842-1966  - </a:t>
            </a:r>
            <a:r>
              <a:rPr lang="hu-H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több, mint 94 ezer db</a:t>
            </a:r>
            <a:endParaRPr lang="hu-HU" sz="5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1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u-H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Különlenyomatok bekötve „Fekete kötetek” </a:t>
            </a:r>
            <a:r>
              <a:rPr lang="hu-H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1977-2006</a:t>
            </a:r>
            <a:r>
              <a:rPr lang="hu-H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Antoni prof. rektorsága alatt kezdődött, hagyományos forma, ellenőrzött adatokat tartalmaz</a:t>
            </a:r>
          </a:p>
          <a:p>
            <a:pPr marL="0" indent="0">
              <a:buNone/>
            </a:pPr>
            <a:endParaRPr lang="hu-HU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u-H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SEPUB adatbázis </a:t>
            </a:r>
            <a:r>
              <a:rPr lang="hu-H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2006- 2013</a:t>
            </a:r>
          </a:p>
          <a:p>
            <a:pPr marL="0" indent="0">
              <a:buNone/>
            </a:pPr>
            <a:r>
              <a:rPr lang="hu-HU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2006 a kezdeti év és bibliográfiai adatokat tartalmaz, 2007-től kiegészül  a közlemények 	teljes szövegű feltöltésével, tanszékek töltik,  KK által ellenőrzött adatok</a:t>
            </a:r>
          </a:p>
          <a:p>
            <a:pPr marL="0" indent="0">
              <a:buNone/>
            </a:pPr>
            <a:endParaRPr lang="hu-HU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u-H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Egyetemi </a:t>
            </a:r>
            <a:r>
              <a:rPr lang="hu-HU" sz="9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Repozitórium</a:t>
            </a:r>
            <a:r>
              <a:rPr lang="hu-H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kialakítása</a:t>
            </a:r>
            <a:endParaRPr lang="hu-HU" sz="1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hu-HU" sz="6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60 éves az Országos Egészségtudományi Szakkönyvtár - Szakmai nap, 2013. október 16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6BED2-3A8C-4FA9-942B-F5F186CE57C2}" type="slidenum">
              <a:rPr lang="hu-HU" smtClean="0"/>
              <a:t>4</a:t>
            </a:fld>
            <a:r>
              <a:rPr lang="hu-HU" dirty="0" smtClean="0"/>
              <a:t>/14</a:t>
            </a:r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712787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986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MTMT kezdetek az egyetemen</a:t>
            </a:r>
            <a:br>
              <a:rPr lang="hu-H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rendszer bevezetése/elterjesztése egyetemi szinten</a:t>
            </a:r>
            <a:endParaRPr lang="hu-HU" sz="2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412776"/>
            <a:ext cx="8219256" cy="5040560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hu-HU" sz="96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u-HU" sz="9600" b="1" dirty="0" smtClean="0"/>
              <a:t>Csatlakozás </a:t>
            </a:r>
          </a:p>
          <a:p>
            <a:pPr marL="0" indent="0">
              <a:buNone/>
            </a:pPr>
            <a:r>
              <a:rPr lang="hu-HU" dirty="0" smtClean="0"/>
              <a:t>	</a:t>
            </a:r>
          </a:p>
          <a:p>
            <a:endParaRPr lang="hu-H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u-HU" sz="9600" b="1" dirty="0" smtClean="0"/>
              <a:t>MTMT működtetéséért felelős megbízottak kinevezése</a:t>
            </a:r>
          </a:p>
          <a:p>
            <a:pPr marL="0" indent="0">
              <a:buNone/>
            </a:pPr>
            <a:r>
              <a:rPr lang="hu-HU" dirty="0" smtClean="0"/>
              <a:t>	</a:t>
            </a:r>
            <a:r>
              <a:rPr lang="hu-HU" sz="6400" dirty="0" smtClean="0"/>
              <a:t>1. Operatív feladatok ellátásáért, kapcsolattartásért felelős - rektori megbízás alapján</a:t>
            </a:r>
          </a:p>
          <a:p>
            <a:pPr marL="0" indent="0">
              <a:buNone/>
            </a:pPr>
            <a:r>
              <a:rPr lang="hu-HU" sz="6400" dirty="0" smtClean="0"/>
              <a:t>	2. Program Tanácsba delegált intézményi megbízott - rektori megbízás alapján</a:t>
            </a:r>
          </a:p>
          <a:p>
            <a:pPr marL="0" indent="0">
              <a:buNone/>
            </a:pPr>
            <a:endParaRPr lang="hu-HU" sz="6400" dirty="0" smtClean="0"/>
          </a:p>
          <a:p>
            <a:pPr marL="0" indent="0">
              <a:buNone/>
            </a:pPr>
            <a:r>
              <a:rPr lang="hu-HU" sz="6400" dirty="0" smtClean="0"/>
              <a:t>	3. Intézményi technológiai adminisztrátor (adminisztratív feladatokra)  (2. nevezi ki)</a:t>
            </a:r>
          </a:p>
          <a:p>
            <a:pPr marL="0" indent="0">
              <a:buNone/>
            </a:pPr>
            <a:r>
              <a:rPr lang="hu-HU" sz="6400" dirty="0" smtClean="0"/>
              <a:t>	</a:t>
            </a:r>
          </a:p>
          <a:p>
            <a:pPr marL="0" indent="0">
              <a:buNone/>
            </a:pPr>
            <a:r>
              <a:rPr lang="hu-HU" sz="6400" dirty="0"/>
              <a:t>	</a:t>
            </a:r>
            <a:r>
              <a:rPr lang="hu-HU" sz="6400" dirty="0" smtClean="0"/>
              <a:t>4. Intézményi 4-es szintű MTMT adminisztrátor (1. nevezi ki)</a:t>
            </a:r>
          </a:p>
          <a:p>
            <a:endParaRPr lang="hu-HU" sz="6400" dirty="0" smtClean="0"/>
          </a:p>
          <a:p>
            <a:pPr marL="0" indent="0">
              <a:buNone/>
            </a:pPr>
            <a:r>
              <a:rPr lang="hu-HU" sz="6400" dirty="0" smtClean="0"/>
              <a:t>	5. Kari MTMT adminisztrátorok (dékáni kinevezés alapján)</a:t>
            </a:r>
          </a:p>
          <a:p>
            <a:pPr marL="0" indent="0">
              <a:buNone/>
            </a:pPr>
            <a:r>
              <a:rPr lang="hu-HU" sz="6400" dirty="0" smtClean="0"/>
              <a:t>	</a:t>
            </a:r>
          </a:p>
          <a:p>
            <a:pPr marL="0" indent="0">
              <a:buNone/>
            </a:pPr>
            <a:r>
              <a:rPr lang="hu-HU" sz="6400" dirty="0"/>
              <a:t>	</a:t>
            </a:r>
            <a:r>
              <a:rPr lang="hu-HU" sz="6400" dirty="0" smtClean="0"/>
              <a:t>6. Tanszéki MTMT adminisztrátorok (szervezeti egység vezetője nevezi ki) </a:t>
            </a:r>
          </a:p>
          <a:p>
            <a:pPr marL="0" indent="0" algn="ctr">
              <a:buNone/>
            </a:pPr>
            <a:endParaRPr lang="hu-HU" sz="4000" dirty="0" smtClean="0"/>
          </a:p>
          <a:p>
            <a:pPr marL="0" indent="0" algn="ctr">
              <a:buNone/>
            </a:pPr>
            <a:r>
              <a:rPr lang="hu-HU" sz="9600" b="1" dirty="0" smtClean="0">
                <a:solidFill>
                  <a:srgbClr val="FF0000"/>
                </a:solidFill>
              </a:rPr>
              <a:t>A Központi Könyvtár koordinálja/felügyeli az MTMT-vel kapcsolatos feladatokat az Egyetemen</a:t>
            </a:r>
          </a:p>
          <a:p>
            <a:pPr marL="0" indent="0" algn="ctr">
              <a:buNone/>
            </a:pPr>
            <a:r>
              <a:rPr lang="hu-HU" sz="9600" b="1" dirty="0" smtClean="0">
                <a:solidFill>
                  <a:srgbClr val="FF0000"/>
                </a:solidFill>
              </a:rPr>
              <a:t>(kezdetektől - rektori  döntésre</a:t>
            </a:r>
            <a:r>
              <a:rPr lang="hu-HU" sz="7200" b="1" dirty="0" smtClean="0">
                <a:solidFill>
                  <a:srgbClr val="FF0000"/>
                </a:solidFill>
              </a:rPr>
              <a:t>)</a:t>
            </a:r>
          </a:p>
          <a:p>
            <a:endParaRPr lang="hu-HU" sz="7200" dirty="0">
              <a:solidFill>
                <a:srgbClr val="0000FF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60 éves az Országos Egészségtudományi Szakkönyvtár - Szakmai nap, 2013. október 16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6BED2-3A8C-4FA9-942B-F5F186CE57C2}" type="slidenum">
              <a:rPr lang="hu-HU" smtClean="0"/>
              <a:t>5</a:t>
            </a:fld>
            <a:r>
              <a:rPr lang="hu-HU" dirty="0" smtClean="0"/>
              <a:t>/14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55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rendszer bevezetése/elterjesztése egyetemi szinten</a:t>
            </a:r>
            <a:endParaRPr lang="hu-H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628800"/>
            <a:ext cx="8445624" cy="4824536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hu-HU" sz="8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8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Hogyan fogjunk, hogyan fogtunk hozzá?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u-H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Intézményi hierarchia kialakítása a rendszerben</a:t>
            </a:r>
          </a:p>
          <a:p>
            <a:pPr marL="0" indent="0">
              <a:lnSpc>
                <a:spcPct val="120000"/>
              </a:lnSpc>
              <a:buNone/>
            </a:pPr>
            <a:endParaRPr lang="hu-HU" sz="8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5113" indent="-265113">
              <a:lnSpc>
                <a:spcPct val="120000"/>
              </a:lnSpc>
              <a:buNone/>
            </a:pPr>
            <a:r>
              <a:rPr lang="hu-H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Szervezeti egységvezetők tájékoztatása (a  csatlakozásról, a használatról,   az előnyeiről, kari/tanszéki MTMT adminisztrátorok kijelölése)</a:t>
            </a:r>
          </a:p>
          <a:p>
            <a:pPr marL="265113" indent="-265113">
              <a:lnSpc>
                <a:spcPct val="120000"/>
              </a:lnSpc>
              <a:buNone/>
            </a:pPr>
            <a:endParaRPr lang="hu-HU" sz="8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hu-H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Az MTMT kari/tanszéki adminisztrátorok </a:t>
            </a:r>
            <a:r>
              <a:rPr lang="hu-H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feladatainak </a:t>
            </a:r>
            <a:r>
              <a:rPr lang="hu-H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kidolgozása</a:t>
            </a:r>
          </a:p>
          <a:p>
            <a:pPr marL="0" indent="0">
              <a:lnSpc>
                <a:spcPct val="120000"/>
              </a:lnSpc>
              <a:buNone/>
            </a:pPr>
            <a:endParaRPr lang="hu-HU" sz="8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hu-H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hu-H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Rektori körlevelek</a:t>
            </a:r>
          </a:p>
          <a:p>
            <a:pPr marL="0" indent="0">
              <a:lnSpc>
                <a:spcPct val="120000"/>
              </a:lnSpc>
              <a:buNone/>
            </a:pPr>
            <a:endParaRPr lang="hu-H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5113" indent="-265113">
              <a:lnSpc>
                <a:spcPct val="120000"/>
              </a:lnSpc>
              <a:buNone/>
            </a:pPr>
            <a:r>
              <a:rPr lang="hu-H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Bibliometria menüpont Központi Könyvtár honlapján „MTMT az Egyetemen” </a:t>
            </a:r>
            <a:r>
              <a:rPr lang="hu-H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címmel  </a:t>
            </a:r>
            <a:r>
              <a:rPr lang="hu-HU" sz="4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hu-HU" sz="4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www.lib.sote.hu/nav/mtmt_semmelweis</a:t>
            </a:r>
            <a:endParaRPr lang="hu-H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hu-HU" sz="6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Konzultáció/oktatások, szinten tartás (folyamatos feladatként jelentkezik)</a:t>
            </a:r>
          </a:p>
          <a:p>
            <a:pPr marL="0" indent="0">
              <a:lnSpc>
                <a:spcPct val="120000"/>
              </a:lnSpc>
              <a:buNone/>
            </a:pPr>
            <a:endParaRPr lang="hu-HU" sz="7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60 éves az Országos Egészségtudományi Szakkönyvtár - Szakmai nap, 2013. október 16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6BED2-3A8C-4FA9-942B-F5F186CE57C2}" type="slidenum">
              <a:rPr lang="hu-HU" smtClean="0"/>
              <a:t>6</a:t>
            </a:fld>
            <a:r>
              <a:rPr lang="hu-HU" dirty="0" smtClean="0"/>
              <a:t>/14</a:t>
            </a:r>
            <a:endParaRPr lang="hu-H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712787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724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210146"/>
          </a:xfrm>
        </p:spPr>
        <p:txBody>
          <a:bodyPr>
            <a:normAutofit/>
          </a:bodyPr>
          <a:lstStyle/>
          <a:p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Felső vezetés  elkötelezettsége </a:t>
            </a: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rendszer </a:t>
            </a:r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használata mellett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916832"/>
            <a:ext cx="8147248" cy="446449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Rektori körlevelek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1. KORL/10/2011 az MTMT használatáról az Egyetemen (Tulassay Tivadar 	rektor úrhoz köthető)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2. 12. sz. rektori 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körlevél az MTMT használatáról az </a:t>
            </a:r>
            <a:r>
              <a:rPr 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Egyetemen 		     (2013. április 15-e; Szél Ágoston 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rektor úr</a:t>
            </a:r>
            <a:r>
              <a:rPr 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20000"/>
              </a:lnSpc>
              <a:buNone/>
            </a:pPr>
            <a:endParaRPr lang="hu-H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Rektorhelyettesi körlevél </a:t>
            </a:r>
          </a:p>
          <a:p>
            <a:pPr marL="0" indent="0">
              <a:buNone/>
            </a:pPr>
            <a:r>
              <a:rPr lang="hu-HU" sz="1800" dirty="0" smtClean="0"/>
              <a:t>	minden egyetemi fokozatszerzési eljárásnál kötelező az MTMT használat (2011)</a:t>
            </a:r>
          </a:p>
          <a:p>
            <a:pPr marL="0" indent="0">
              <a:buNone/>
            </a:pPr>
            <a:r>
              <a:rPr lang="hu-H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hu-H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 egyetemi rendelkezések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Doktori Iskola </a:t>
            </a:r>
            <a:r>
              <a:rPr lang="hu-HU" sz="1900" dirty="0"/>
              <a:t>[ODT 231/2010 (XII.17) sz. határozata alapján]</a:t>
            </a:r>
            <a:endParaRPr lang="hu-H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MAB határozat </a:t>
            </a: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[2009/9/III/2. sz. határozat]</a:t>
            </a:r>
            <a:endParaRPr lang="hu-HU" sz="19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0" y="6309320"/>
            <a:ext cx="9144000" cy="365125"/>
          </a:xfrm>
        </p:spPr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60 éves az Országos Egészségtudományi Szakkönyvtár - Szakmai nap, 2013. október 16.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6BED2-3A8C-4FA9-942B-F5F186CE57C2}" type="slidenum">
              <a:rPr lang="hu-HU" smtClean="0"/>
              <a:t>7</a:t>
            </a:fld>
            <a:r>
              <a:rPr lang="hu-HU" dirty="0" smtClean="0"/>
              <a:t>/14</a:t>
            </a:r>
            <a:endParaRPr lang="hu-H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712787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685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85" name="Csoportba foglalás 7184"/>
          <p:cNvGrpSpPr/>
          <p:nvPr/>
        </p:nvGrpSpPr>
        <p:grpSpPr>
          <a:xfrm>
            <a:off x="4241413" y="2759953"/>
            <a:ext cx="3818491" cy="3299668"/>
            <a:chOff x="4241413" y="2759953"/>
            <a:chExt cx="3818491" cy="3299668"/>
          </a:xfrm>
        </p:grpSpPr>
        <p:cxnSp>
          <p:nvCxnSpPr>
            <p:cNvPr id="52" name="Egyenes összekötő nyíllal 51"/>
            <p:cNvCxnSpPr/>
            <p:nvPr/>
          </p:nvCxnSpPr>
          <p:spPr>
            <a:xfrm>
              <a:off x="4241413" y="2759953"/>
              <a:ext cx="3278331" cy="2600129"/>
            </a:xfrm>
            <a:prstGeom prst="straightConnector1">
              <a:avLst/>
            </a:prstGeom>
            <a:ln w="444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1916" y="5377741"/>
              <a:ext cx="697988" cy="681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3888" y="274638"/>
            <a:ext cx="7502912" cy="1143000"/>
          </a:xfrm>
        </p:spPr>
        <p:txBody>
          <a:bodyPr>
            <a:normAutofit fontScale="90000"/>
          </a:bodyPr>
          <a:lstStyle/>
          <a:p>
            <a:r>
              <a:rPr lang="hu-HU" b="1" dirty="0"/>
              <a:t>Egyetemi MTMT </a:t>
            </a:r>
            <a:r>
              <a:rPr lang="hu-HU" b="1" dirty="0" smtClean="0"/>
              <a:t>hierarchia</a:t>
            </a:r>
            <a:br>
              <a:rPr lang="hu-HU" b="1" dirty="0" smtClean="0"/>
            </a:br>
            <a:r>
              <a:rPr lang="hu-HU" sz="1600" b="1" dirty="0" smtClean="0">
                <a:solidFill>
                  <a:srgbClr val="FF0000"/>
                </a:solidFill>
              </a:rPr>
              <a:t>6 kar + Doktori Iskola, szervezeti </a:t>
            </a:r>
            <a:r>
              <a:rPr lang="hu-HU" sz="1600" b="1" dirty="0">
                <a:solidFill>
                  <a:srgbClr val="FF0000"/>
                </a:solidFill>
              </a:rPr>
              <a:t>egységek </a:t>
            </a:r>
            <a:r>
              <a:rPr lang="hu-HU" sz="1600" b="1" dirty="0" smtClean="0">
                <a:solidFill>
                  <a:srgbClr val="FF0000"/>
                </a:solidFill>
              </a:rPr>
              <a:t>száma:  92;  kutatócsoportok: 15 </a:t>
            </a:r>
            <a:r>
              <a:rPr lang="hu-HU" sz="1600" b="1" dirty="0">
                <a:solidFill>
                  <a:srgbClr val="FF0000"/>
                </a:solidFill>
              </a:rPr>
              <a:t/>
            </a:r>
            <a:br>
              <a:rPr lang="hu-HU" sz="1600" b="1" dirty="0">
                <a:solidFill>
                  <a:srgbClr val="FF0000"/>
                </a:solidFill>
              </a:rPr>
            </a:br>
            <a:endParaRPr lang="hu-HU" sz="1600" b="1" dirty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535" y="3852791"/>
            <a:ext cx="1369979" cy="99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Egyenes összekötő nyíllal 11"/>
          <p:cNvCxnSpPr/>
          <p:nvPr/>
        </p:nvCxnSpPr>
        <p:spPr>
          <a:xfrm>
            <a:off x="4226456" y="2731418"/>
            <a:ext cx="1948206" cy="1126667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Csoportba foglalás 10"/>
          <p:cNvGrpSpPr/>
          <p:nvPr/>
        </p:nvGrpSpPr>
        <p:grpSpPr>
          <a:xfrm>
            <a:off x="179512" y="2731418"/>
            <a:ext cx="4023334" cy="2151327"/>
            <a:chOff x="203122" y="2708736"/>
            <a:chExt cx="4023334" cy="2151327"/>
          </a:xfrm>
        </p:grpSpPr>
        <p:cxnSp>
          <p:nvCxnSpPr>
            <p:cNvPr id="17" name="Egyenes összekötő nyíllal 16"/>
            <p:cNvCxnSpPr/>
            <p:nvPr/>
          </p:nvCxnSpPr>
          <p:spPr>
            <a:xfrm flipH="1">
              <a:off x="1691680" y="2708736"/>
              <a:ext cx="2534776" cy="1513899"/>
            </a:xfrm>
            <a:prstGeom prst="straightConnector1">
              <a:avLst/>
            </a:prstGeom>
            <a:ln w="444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122" y="3182955"/>
              <a:ext cx="1488558" cy="1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76" name="Csoportba foglalás 7175"/>
          <p:cNvGrpSpPr/>
          <p:nvPr/>
        </p:nvGrpSpPr>
        <p:grpSpPr>
          <a:xfrm>
            <a:off x="2117043" y="2745849"/>
            <a:ext cx="2085803" cy="2427268"/>
            <a:chOff x="2658101" y="2731418"/>
            <a:chExt cx="2085803" cy="2427268"/>
          </a:xfrm>
        </p:grpSpPr>
        <p:grpSp>
          <p:nvGrpSpPr>
            <p:cNvPr id="7175" name="Csoportba foglalás 7174"/>
            <p:cNvGrpSpPr/>
            <p:nvPr/>
          </p:nvGrpSpPr>
          <p:grpSpPr>
            <a:xfrm>
              <a:off x="2677388" y="2731418"/>
              <a:ext cx="2066516" cy="2427268"/>
              <a:chOff x="2677388" y="2731418"/>
              <a:chExt cx="2066516" cy="2427268"/>
            </a:xfrm>
          </p:grpSpPr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77388" y="4245317"/>
                <a:ext cx="1304813" cy="913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5" name="Egyenes összekötő nyíllal 4"/>
              <p:cNvCxnSpPr>
                <a:endCxn id="1029" idx="0"/>
              </p:cNvCxnSpPr>
              <p:nvPr/>
            </p:nvCxnSpPr>
            <p:spPr>
              <a:xfrm flipH="1">
                <a:off x="3329795" y="2731418"/>
                <a:ext cx="1414109" cy="1513899"/>
              </a:xfrm>
              <a:prstGeom prst="straightConnector1">
                <a:avLst/>
              </a:prstGeom>
              <a:ln w="444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69" name="Csoportba foglalás 7168"/>
            <p:cNvGrpSpPr/>
            <p:nvPr/>
          </p:nvGrpSpPr>
          <p:grpSpPr>
            <a:xfrm>
              <a:off x="2658101" y="4621220"/>
              <a:ext cx="512125" cy="461665"/>
              <a:chOff x="2658101" y="4621220"/>
              <a:chExt cx="512125" cy="461665"/>
            </a:xfrm>
          </p:grpSpPr>
          <p:sp>
            <p:nvSpPr>
              <p:cNvPr id="26" name="Ellipszis 25"/>
              <p:cNvSpPr/>
              <p:nvPr/>
            </p:nvSpPr>
            <p:spPr>
              <a:xfrm>
                <a:off x="2658101" y="4628451"/>
                <a:ext cx="469833" cy="43129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0" name="Szövegdoboz 19"/>
              <p:cNvSpPr txBox="1"/>
              <p:nvPr/>
            </p:nvSpPr>
            <p:spPr>
              <a:xfrm>
                <a:off x="2700393" y="4621220"/>
                <a:ext cx="4698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2400" b="1" dirty="0" smtClean="0">
                    <a:solidFill>
                      <a:srgbClr val="C00000"/>
                    </a:solidFill>
                  </a:rPr>
                  <a:t>8</a:t>
                </a:r>
                <a:endParaRPr lang="hu-HU" sz="2400" b="1" dirty="0">
                  <a:solidFill>
                    <a:srgbClr val="C00000"/>
                  </a:solidFill>
                </a:endParaRPr>
              </a:p>
            </p:txBody>
          </p:sp>
        </p:grpSp>
      </p:grpSp>
      <p:grpSp>
        <p:nvGrpSpPr>
          <p:cNvPr id="7179" name="Csoportba foglalás 7178"/>
          <p:cNvGrpSpPr/>
          <p:nvPr/>
        </p:nvGrpSpPr>
        <p:grpSpPr>
          <a:xfrm>
            <a:off x="4207631" y="2748905"/>
            <a:ext cx="4909567" cy="2441088"/>
            <a:chOff x="4202846" y="2737138"/>
            <a:chExt cx="4909567" cy="2441088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4204" y="4032424"/>
              <a:ext cx="1428209" cy="999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5" name="Egyenes összekötő nyíllal 14"/>
            <p:cNvCxnSpPr/>
            <p:nvPr/>
          </p:nvCxnSpPr>
          <p:spPr>
            <a:xfrm>
              <a:off x="4202846" y="2737138"/>
              <a:ext cx="4377992" cy="1286588"/>
            </a:xfrm>
            <a:prstGeom prst="straightConnector1">
              <a:avLst/>
            </a:prstGeom>
            <a:ln w="444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Ellipszis 26"/>
            <p:cNvSpPr/>
            <p:nvPr/>
          </p:nvSpPr>
          <p:spPr>
            <a:xfrm>
              <a:off x="7664591" y="4612379"/>
              <a:ext cx="714104" cy="56584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400" b="1" dirty="0" smtClean="0">
                  <a:solidFill>
                    <a:srgbClr val="C00000"/>
                  </a:solidFill>
                </a:rPr>
                <a:t>14</a:t>
              </a:r>
              <a:endParaRPr lang="hu-HU" sz="24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7174" name="Csoportba foglalás 7173"/>
          <p:cNvGrpSpPr/>
          <p:nvPr/>
        </p:nvGrpSpPr>
        <p:grpSpPr>
          <a:xfrm>
            <a:off x="179512" y="4882745"/>
            <a:ext cx="936104" cy="1570591"/>
            <a:chOff x="179512" y="4882745"/>
            <a:chExt cx="936104" cy="1570591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5178226"/>
              <a:ext cx="816867" cy="1275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Egyenes összekötő nyíllal 5"/>
            <p:cNvCxnSpPr/>
            <p:nvPr/>
          </p:nvCxnSpPr>
          <p:spPr>
            <a:xfrm flipH="1">
              <a:off x="470399" y="4882745"/>
              <a:ext cx="525980" cy="31540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Csoportba foglalás 18"/>
            <p:cNvGrpSpPr/>
            <p:nvPr/>
          </p:nvGrpSpPr>
          <p:grpSpPr>
            <a:xfrm>
              <a:off x="587945" y="5342744"/>
              <a:ext cx="527671" cy="495905"/>
              <a:chOff x="587945" y="5342744"/>
              <a:chExt cx="527671" cy="495905"/>
            </a:xfrm>
          </p:grpSpPr>
          <p:sp>
            <p:nvSpPr>
              <p:cNvPr id="28" name="Ellipszis 27"/>
              <p:cNvSpPr/>
              <p:nvPr/>
            </p:nvSpPr>
            <p:spPr>
              <a:xfrm>
                <a:off x="587946" y="5342744"/>
                <a:ext cx="527670" cy="49590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" name="Szövegdoboz 12"/>
              <p:cNvSpPr txBox="1"/>
              <p:nvPr/>
            </p:nvSpPr>
            <p:spPr>
              <a:xfrm>
                <a:off x="587945" y="5342744"/>
                <a:ext cx="5276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1200" b="1" dirty="0" smtClean="0">
                    <a:solidFill>
                      <a:srgbClr val="C00000"/>
                    </a:solidFill>
                  </a:rPr>
                  <a:t>19+9</a:t>
                </a:r>
                <a:r>
                  <a:rPr lang="hu-HU" sz="2400" b="1" dirty="0" smtClean="0"/>
                  <a:t> </a:t>
                </a:r>
                <a:endParaRPr lang="hu-HU" sz="2400" b="1" dirty="0"/>
              </a:p>
            </p:txBody>
          </p:sp>
        </p:grpSp>
      </p:grpSp>
      <p:grpSp>
        <p:nvGrpSpPr>
          <p:cNvPr id="7177" name="Csoportba foglalás 7176"/>
          <p:cNvGrpSpPr/>
          <p:nvPr/>
        </p:nvGrpSpPr>
        <p:grpSpPr>
          <a:xfrm>
            <a:off x="4051240" y="2759953"/>
            <a:ext cx="1261786" cy="3299668"/>
            <a:chOff x="4126762" y="2608731"/>
            <a:chExt cx="1261786" cy="329966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6762" y="4627837"/>
              <a:ext cx="1261786" cy="1280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Egyenes összekötő nyíllal 7"/>
            <p:cNvCxnSpPr/>
            <p:nvPr/>
          </p:nvCxnSpPr>
          <p:spPr>
            <a:xfrm>
              <a:off x="4278672" y="2608731"/>
              <a:ext cx="365336" cy="2034152"/>
            </a:xfrm>
            <a:prstGeom prst="straightConnector1">
              <a:avLst/>
            </a:prstGeom>
            <a:ln w="444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71" name="Csoportba foglalás 7170"/>
            <p:cNvGrpSpPr/>
            <p:nvPr/>
          </p:nvGrpSpPr>
          <p:grpSpPr>
            <a:xfrm>
              <a:off x="4355190" y="5319876"/>
              <a:ext cx="546945" cy="461664"/>
              <a:chOff x="4355190" y="5319876"/>
              <a:chExt cx="546945" cy="461664"/>
            </a:xfrm>
          </p:grpSpPr>
          <p:sp>
            <p:nvSpPr>
              <p:cNvPr id="30" name="Ellipszis 29"/>
              <p:cNvSpPr/>
              <p:nvPr/>
            </p:nvSpPr>
            <p:spPr>
              <a:xfrm>
                <a:off x="4355190" y="5319876"/>
                <a:ext cx="546945" cy="4616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2" name="Szövegdoboz 21"/>
              <p:cNvSpPr txBox="1"/>
              <p:nvPr/>
            </p:nvSpPr>
            <p:spPr>
              <a:xfrm>
                <a:off x="4355190" y="5319876"/>
                <a:ext cx="4507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b="1" dirty="0" smtClean="0">
                    <a:solidFill>
                      <a:srgbClr val="C00000"/>
                    </a:solidFill>
                  </a:rPr>
                  <a:t>6</a:t>
                </a:r>
                <a:r>
                  <a:rPr lang="hu-HU" sz="1100" b="1" dirty="0" smtClean="0">
                    <a:solidFill>
                      <a:srgbClr val="C00000"/>
                    </a:solidFill>
                  </a:rPr>
                  <a:t>+1</a:t>
                </a:r>
                <a:endParaRPr lang="hu-HU" sz="1100" b="1" dirty="0">
                  <a:solidFill>
                    <a:srgbClr val="C00000"/>
                  </a:solidFill>
                </a:endParaRPr>
              </a:p>
            </p:txBody>
          </p:sp>
        </p:grpSp>
      </p:grpSp>
      <p:grpSp>
        <p:nvGrpSpPr>
          <p:cNvPr id="7178" name="Csoportba foglalás 7177"/>
          <p:cNvGrpSpPr/>
          <p:nvPr/>
        </p:nvGrpSpPr>
        <p:grpSpPr>
          <a:xfrm>
            <a:off x="4241413" y="2737138"/>
            <a:ext cx="2582448" cy="3511869"/>
            <a:chOff x="4226456" y="2731418"/>
            <a:chExt cx="2582448" cy="3511869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364" y="4962724"/>
              <a:ext cx="1136595" cy="1280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Egyenes összekötő nyíllal 9"/>
            <p:cNvCxnSpPr/>
            <p:nvPr/>
          </p:nvCxnSpPr>
          <p:spPr>
            <a:xfrm>
              <a:off x="4226456" y="2731418"/>
              <a:ext cx="1948205" cy="2231306"/>
            </a:xfrm>
            <a:prstGeom prst="straightConnector1">
              <a:avLst/>
            </a:prstGeom>
            <a:ln w="444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72" name="Csoportba foglalás 7171"/>
            <p:cNvGrpSpPr/>
            <p:nvPr/>
          </p:nvGrpSpPr>
          <p:grpSpPr>
            <a:xfrm>
              <a:off x="6300192" y="5544986"/>
              <a:ext cx="508712" cy="467386"/>
              <a:chOff x="6300192" y="5544986"/>
              <a:chExt cx="508712" cy="467386"/>
            </a:xfrm>
          </p:grpSpPr>
          <p:sp>
            <p:nvSpPr>
              <p:cNvPr id="31" name="Ellipszis 30"/>
              <p:cNvSpPr/>
              <p:nvPr/>
            </p:nvSpPr>
            <p:spPr>
              <a:xfrm>
                <a:off x="6300192" y="5550707"/>
                <a:ext cx="442767" cy="46166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3" name="Szövegdoboz 22"/>
              <p:cNvSpPr txBox="1"/>
              <p:nvPr/>
            </p:nvSpPr>
            <p:spPr>
              <a:xfrm>
                <a:off x="6336140" y="5544986"/>
                <a:ext cx="4727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2400" b="1" dirty="0" smtClean="0">
                    <a:solidFill>
                      <a:srgbClr val="C00000"/>
                    </a:solidFill>
                  </a:rPr>
                  <a:t>3</a:t>
                </a:r>
                <a:endParaRPr lang="hu-HU" sz="2400" b="1" dirty="0">
                  <a:solidFill>
                    <a:srgbClr val="C00000"/>
                  </a:solidFill>
                </a:endParaRPr>
              </a:p>
            </p:txBody>
          </p:sp>
        </p:grpSp>
      </p:grpSp>
      <p:grpSp>
        <p:nvGrpSpPr>
          <p:cNvPr id="7173" name="Csoportba foglalás 7172"/>
          <p:cNvGrpSpPr/>
          <p:nvPr/>
        </p:nvGrpSpPr>
        <p:grpSpPr>
          <a:xfrm>
            <a:off x="6300192" y="4366227"/>
            <a:ext cx="479709" cy="492304"/>
            <a:chOff x="6300192" y="4366227"/>
            <a:chExt cx="479709" cy="492304"/>
          </a:xfrm>
        </p:grpSpPr>
        <p:sp>
          <p:nvSpPr>
            <p:cNvPr id="40" name="Ellipszis 39"/>
            <p:cNvSpPr/>
            <p:nvPr/>
          </p:nvSpPr>
          <p:spPr>
            <a:xfrm>
              <a:off x="6300192" y="4366227"/>
              <a:ext cx="442767" cy="49230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5" name="Szövegdoboz 24"/>
            <p:cNvSpPr txBox="1"/>
            <p:nvPr/>
          </p:nvSpPr>
          <p:spPr>
            <a:xfrm>
              <a:off x="6300192" y="4366227"/>
              <a:ext cx="4797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b="1" dirty="0" smtClean="0">
                  <a:solidFill>
                    <a:srgbClr val="C00000"/>
                  </a:solidFill>
                </a:rPr>
                <a:t>13</a:t>
              </a:r>
              <a:endParaRPr lang="hu-HU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0" y="6401170"/>
            <a:ext cx="9117198" cy="456829"/>
          </a:xfrm>
        </p:spPr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60 éves az Országos Egészségtudományi Szakkönyvtár - Szakmai nap, 2013. október 16.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21" y="116632"/>
            <a:ext cx="712787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Dia számának helye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6BED2-3A8C-4FA9-942B-F5F186CE57C2}" type="slidenum">
              <a:rPr lang="hu-HU" smtClean="0"/>
              <a:t>8</a:t>
            </a:fld>
            <a:r>
              <a:rPr lang="hu-HU" dirty="0" smtClean="0"/>
              <a:t>/14</a:t>
            </a:r>
            <a:endParaRPr lang="hu-HU" dirty="0"/>
          </a:p>
        </p:txBody>
      </p:sp>
      <p:pic>
        <p:nvPicPr>
          <p:cNvPr id="7168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038" y="1340768"/>
            <a:ext cx="351472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Csoportba foglalás 13"/>
          <p:cNvGrpSpPr/>
          <p:nvPr/>
        </p:nvGrpSpPr>
        <p:grpSpPr>
          <a:xfrm>
            <a:off x="996379" y="4920554"/>
            <a:ext cx="1982400" cy="1623987"/>
            <a:chOff x="996379" y="4920554"/>
            <a:chExt cx="1982400" cy="1623987"/>
          </a:xfrm>
        </p:grpSpPr>
        <p:cxnSp>
          <p:nvCxnSpPr>
            <p:cNvPr id="9" name="Egyenes összekötő nyíllal 8"/>
            <p:cNvCxnSpPr/>
            <p:nvPr/>
          </p:nvCxnSpPr>
          <p:spPr>
            <a:xfrm>
              <a:off x="996379" y="4920554"/>
              <a:ext cx="1162956" cy="51032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Csoportba foglalás 6"/>
            <p:cNvGrpSpPr/>
            <p:nvPr/>
          </p:nvGrpSpPr>
          <p:grpSpPr>
            <a:xfrm>
              <a:off x="1471531" y="5480202"/>
              <a:ext cx="1507248" cy="1064339"/>
              <a:chOff x="1471531" y="5480202"/>
              <a:chExt cx="1507248" cy="1064339"/>
            </a:xfrm>
          </p:grpSpPr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1531" y="5480202"/>
                <a:ext cx="1375608" cy="1064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Ellipszis 28"/>
              <p:cNvSpPr/>
              <p:nvPr/>
            </p:nvSpPr>
            <p:spPr>
              <a:xfrm flipH="1">
                <a:off x="2445298" y="5932762"/>
                <a:ext cx="533480" cy="53217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8" name="Szövegdoboz 17"/>
              <p:cNvSpPr txBox="1"/>
              <p:nvPr/>
            </p:nvSpPr>
            <p:spPr>
              <a:xfrm flipH="1">
                <a:off x="2445298" y="6096443"/>
                <a:ext cx="5334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1200" b="1" dirty="0" smtClean="0">
                    <a:solidFill>
                      <a:srgbClr val="C00000"/>
                    </a:solidFill>
                  </a:rPr>
                  <a:t>29+5</a:t>
                </a:r>
                <a:endParaRPr lang="hu-HU" sz="1200" b="1" dirty="0">
                  <a:solidFill>
                    <a:srgbClr val="C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5465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dirty="0" smtClean="0"/>
              <a:t>Az MTMT töltésének gyakorlata az egyetemen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dirty="0"/>
              <a:t> </a:t>
            </a:r>
            <a:r>
              <a:rPr lang="hu-HU" dirty="0" smtClean="0"/>
              <a:t>a szerző </a:t>
            </a:r>
            <a:r>
              <a:rPr lang="hu-HU" dirty="0"/>
              <a:t>kezeli a saját MTMT anyagát</a:t>
            </a: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u-HU" dirty="0" smtClean="0"/>
              <a:t>tanszéki MTMT adminisztrátor feladata az összes dolgozó anyagának kezelése</a:t>
            </a:r>
          </a:p>
          <a:p>
            <a:pPr marL="0" indent="0">
              <a:buNone/>
            </a:pPr>
            <a:endParaRPr lang="hu-H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u-HU" dirty="0" smtClean="0"/>
              <a:t>szerző és MTMT adminisztrátor megosztva</a:t>
            </a:r>
          </a:p>
          <a:p>
            <a:pPr marL="0" indent="0">
              <a:buNone/>
            </a:pPr>
            <a:endParaRPr lang="hu-H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u-HU" dirty="0" smtClean="0"/>
              <a:t>publikációs listák begyűjtése alapján a kari MTMT adminisztrátorok kezelik (TSK)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 algn="ctr">
              <a:buNone/>
            </a:pPr>
            <a:r>
              <a:rPr lang="hu-HU" sz="2800" b="1" i="1" dirty="0" smtClean="0">
                <a:solidFill>
                  <a:srgbClr val="FF0000"/>
                </a:solidFill>
              </a:rPr>
              <a:t>Tanszéki MTMT adminisztrátorok mindösszesen: 84 fő</a:t>
            </a:r>
          </a:p>
          <a:p>
            <a:pPr marL="0" indent="0">
              <a:buNone/>
            </a:pPr>
            <a:endParaRPr lang="hu-HU" dirty="0" smtClean="0"/>
          </a:p>
          <a:p>
            <a:pPr>
              <a:buFont typeface="Wingdings" panose="05000000000000000000" pitchFamily="2" charset="2"/>
              <a:buChar char="Ø"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60 éves az Országos Egészségtudományi Szakkönyvtár - Szakmai nap, 2013. október 16.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6BED2-3A8C-4FA9-942B-F5F186CE57C2}" type="slidenum">
              <a:rPr lang="hu-HU" smtClean="0"/>
              <a:t>9</a:t>
            </a:fld>
            <a:r>
              <a:rPr lang="hu-HU" dirty="0" smtClean="0"/>
              <a:t>/14</a:t>
            </a:r>
            <a:endParaRPr lang="hu-H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712787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380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Egyéni 1. sém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4532</TotalTime>
  <Words>1095</Words>
  <Application>Microsoft Office PowerPoint</Application>
  <PresentationFormat>Diavetítés a képernyőre (4:3 oldalarány)</PresentationFormat>
  <Paragraphs>209</Paragraphs>
  <Slides>14</Slides>
  <Notes>14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5" baseType="lpstr">
      <vt:lpstr>Office-téma</vt:lpstr>
      <vt:lpstr>MTMT feladatok és eredmények a Semmelweis Egyetem  Központi Könyvtára közreműködésével </vt:lpstr>
      <vt:lpstr>Miről lesz szó?</vt:lpstr>
      <vt:lpstr>Az MTMT célja: minden tudományos produktum nyilvántartása</vt:lpstr>
      <vt:lpstr>Semmelweis Egyetem – előzmények Egyetemi oktatók/kutatók publikációinak gyűjtése </vt:lpstr>
      <vt:lpstr> MTMT kezdetek az egyetemen A rendszer bevezetése/elterjesztése egyetemi szinten</vt:lpstr>
      <vt:lpstr>A rendszer bevezetése/elterjesztése egyetemi szinten</vt:lpstr>
      <vt:lpstr>Felső vezetés  elkötelezettsége a rendszer használata mellett</vt:lpstr>
      <vt:lpstr>Egyetemi MTMT hierarchia 6 kar + Doktori Iskola, szervezeti egységek száma:  92;  kutatócsoportok: 15  </vt:lpstr>
      <vt:lpstr>Az MTMT töltésének gyakorlata az egyetemen</vt:lpstr>
      <vt:lpstr>Oktatások</vt:lpstr>
      <vt:lpstr>PowerPoint bemutató</vt:lpstr>
      <vt:lpstr>Az MTMT  „hasznosulása”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MTMT feladatok és eredmények a Semmelweis Egyetem Központi Könyvtára közreműködésével</dc:title>
  <dc:creator>Vasas Lívia</dc:creator>
  <cp:lastModifiedBy>Ancsan Gizella</cp:lastModifiedBy>
  <cp:revision>233</cp:revision>
  <cp:lastPrinted>2013-10-15T12:24:33Z</cp:lastPrinted>
  <dcterms:created xsi:type="dcterms:W3CDTF">2013-09-06T12:42:08Z</dcterms:created>
  <dcterms:modified xsi:type="dcterms:W3CDTF">2013-10-16T06:35:41Z</dcterms:modified>
</cp:coreProperties>
</file>