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17"/>
  </p:notesMasterIdLst>
  <p:handoutMasterIdLst>
    <p:handoutMasterId r:id="rId18"/>
  </p:handoutMasterIdLst>
  <p:sldIdLst>
    <p:sldId id="260" r:id="rId2"/>
    <p:sldId id="276" r:id="rId3"/>
    <p:sldId id="259" r:id="rId4"/>
    <p:sldId id="275" r:id="rId5"/>
    <p:sldId id="258" r:id="rId6"/>
    <p:sldId id="264" r:id="rId7"/>
    <p:sldId id="268" r:id="rId8"/>
    <p:sldId id="269" r:id="rId9"/>
    <p:sldId id="271" r:id="rId10"/>
    <p:sldId id="274" r:id="rId11"/>
    <p:sldId id="273" r:id="rId12"/>
    <p:sldId id="265" r:id="rId13"/>
    <p:sldId id="262" r:id="rId14"/>
    <p:sldId id="263" r:id="rId15"/>
    <p:sldId id="270" r:id="rId1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Világos stílus 1 – 6. jelölőszín">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69" autoAdjust="0"/>
  </p:normalViewPr>
  <p:slideViewPr>
    <p:cSldViewPr>
      <p:cViewPr varScale="1">
        <p:scale>
          <a:sx n="70" d="100"/>
          <a:sy n="70"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berhidi\Dokumentumok\ANNA\Konferenci&#225;k,%20workshopok\Informatio%20Medicata\ISIM%202011\el&#337;ad&#225;som\IF_level_kerdes_17-l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Munka1!$B$27</c:f>
              <c:strCache>
                <c:ptCount val="1"/>
                <c:pt idx="0">
                  <c:v>Elemzett folyóiratok száma</c:v>
                </c:pt>
              </c:strCache>
            </c:strRef>
          </c:tx>
          <c:explosion val="25"/>
          <c:dLbls>
            <c:dLbl>
              <c:idx val="1"/>
              <c:layout>
                <c:manualLayout>
                  <c:x val="-0.10846347331583552"/>
                  <c:y val="-0.14624234470691164"/>
                </c:manualLayout>
              </c:layout>
              <c:showLegendKey val="0"/>
              <c:showVal val="0"/>
              <c:showCatName val="0"/>
              <c:showSerName val="0"/>
              <c:showPercent val="1"/>
              <c:showBubbleSize val="0"/>
            </c:dLbl>
            <c:dLbl>
              <c:idx val="2"/>
              <c:layout>
                <c:manualLayout>
                  <c:x val="0.11287970253718285"/>
                  <c:y val="6.16068824730242E-5"/>
                </c:manualLayout>
              </c:layout>
              <c:showLegendKey val="0"/>
              <c:showVal val="0"/>
              <c:showCatName val="0"/>
              <c:showSerName val="0"/>
              <c:showPercent val="1"/>
              <c:showBubbleSize val="0"/>
            </c:dLbl>
            <c:txPr>
              <a:bodyPr/>
              <a:lstStyle/>
              <a:p>
                <a:pPr>
                  <a:defRPr sz="1400"/>
                </a:pPr>
                <a:endParaRPr lang="hu-HU"/>
              </a:p>
            </c:txPr>
            <c:showLegendKey val="0"/>
            <c:showVal val="0"/>
            <c:showCatName val="0"/>
            <c:showSerName val="0"/>
            <c:showPercent val="1"/>
            <c:showBubbleSize val="0"/>
            <c:showLeaderLines val="1"/>
          </c:dLbls>
          <c:cat>
            <c:strRef>
              <c:f>Munka1!$A$28:$A$30</c:f>
              <c:strCache>
                <c:ptCount val="3"/>
                <c:pt idx="0">
                  <c:v>IGEN</c:v>
                </c:pt>
                <c:pt idx="1">
                  <c:v>NEM</c:v>
                </c:pt>
                <c:pt idx="2">
                  <c:v>ELDÖNTENDŐ</c:v>
                </c:pt>
              </c:strCache>
            </c:strRef>
          </c:cat>
          <c:val>
            <c:numRef>
              <c:f>Munka1!$B$28:$B$30</c:f>
              <c:numCache>
                <c:formatCode>General</c:formatCode>
                <c:ptCount val="3"/>
                <c:pt idx="0">
                  <c:v>2</c:v>
                </c:pt>
                <c:pt idx="1">
                  <c:v>8</c:v>
                </c:pt>
                <c:pt idx="2">
                  <c:v>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0.74375</cdr:x>
      <cdr:y>0.38259</cdr:y>
    </cdr:from>
    <cdr:to>
      <cdr:x>1</cdr:x>
      <cdr:y>0.45898</cdr:y>
    </cdr:to>
    <cdr:sp macro="" textlink="">
      <cdr:nvSpPr>
        <cdr:cNvPr id="2" name="Szövegdoboz 1"/>
        <cdr:cNvSpPr txBox="1"/>
      </cdr:nvSpPr>
      <cdr:spPr>
        <a:xfrm xmlns:a="http://schemas.openxmlformats.org/drawingml/2006/main">
          <a:off x="3896007" y="1296144"/>
          <a:ext cx="1342321" cy="258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050" b="1" dirty="0"/>
            <a:t>IF hozzárendelés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B91833-533D-4543-B78B-CAE25B583E17}" type="datetimeFigureOut">
              <a:rPr lang="hu-HU" smtClean="0"/>
              <a:t>2011.09.23.</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9F89CB-5662-48A2-AEC5-55ED9BE8B4E2}" type="slidenum">
              <a:rPr lang="hu-HU" smtClean="0"/>
              <a:t>‹#›</a:t>
            </a:fld>
            <a:endParaRPr lang="hu-HU"/>
          </a:p>
        </p:txBody>
      </p:sp>
    </p:spTree>
    <p:extLst>
      <p:ext uri="{BB962C8B-B14F-4D97-AF65-F5344CB8AC3E}">
        <p14:creationId xmlns:p14="http://schemas.microsoft.com/office/powerpoint/2010/main" val="127822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2EE30-1EB2-4356-A9EB-E64B74A6CBFA}" type="datetimeFigureOut">
              <a:rPr lang="hu-HU" smtClean="0"/>
              <a:t>2011.09.23.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E0939-BAF6-4232-91C2-214E60E69F74}" type="slidenum">
              <a:rPr lang="hu-HU" smtClean="0"/>
              <a:t>‹#›</a:t>
            </a:fld>
            <a:endParaRPr lang="hu-HU"/>
          </a:p>
        </p:txBody>
      </p:sp>
    </p:spTree>
    <p:extLst>
      <p:ext uri="{BB962C8B-B14F-4D97-AF65-F5344CB8AC3E}">
        <p14:creationId xmlns:p14="http://schemas.microsoft.com/office/powerpoint/2010/main" val="220538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1</a:t>
            </a:fld>
            <a:endParaRPr lang="hu-HU"/>
          </a:p>
        </p:txBody>
      </p:sp>
    </p:spTree>
    <p:extLst>
      <p:ext uri="{BB962C8B-B14F-4D97-AF65-F5344CB8AC3E}">
        <p14:creationId xmlns:p14="http://schemas.microsoft.com/office/powerpoint/2010/main" val="70519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10</a:t>
            </a:fld>
            <a:endParaRPr lang="hu-HU"/>
          </a:p>
        </p:txBody>
      </p:sp>
    </p:spTree>
    <p:extLst>
      <p:ext uri="{BB962C8B-B14F-4D97-AF65-F5344CB8AC3E}">
        <p14:creationId xmlns:p14="http://schemas.microsoft.com/office/powerpoint/2010/main" val="64379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11</a:t>
            </a:fld>
            <a:endParaRPr lang="hu-HU"/>
          </a:p>
        </p:txBody>
      </p:sp>
    </p:spTree>
    <p:extLst>
      <p:ext uri="{BB962C8B-B14F-4D97-AF65-F5344CB8AC3E}">
        <p14:creationId xmlns:p14="http://schemas.microsoft.com/office/powerpoint/2010/main" val="43807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Web</a:t>
            </a:r>
            <a:r>
              <a:rPr lang="hu-HU" baseline="0" dirty="0" smtClean="0"/>
              <a:t> of Science publikációs típusai közül kérdéses lehet IF miatt:</a:t>
            </a:r>
          </a:p>
          <a:p>
            <a:r>
              <a:rPr lang="hu-HU" baseline="0" dirty="0" smtClean="0"/>
              <a:t>LETTER: </a:t>
            </a:r>
            <a:r>
              <a:rPr lang="hu-HU" baseline="0" dirty="0" err="1" smtClean="0"/>
              <a:t>Contributions</a:t>
            </a:r>
            <a:r>
              <a:rPr lang="hu-HU" baseline="0" dirty="0" smtClean="0"/>
              <a:t> </a:t>
            </a:r>
            <a:r>
              <a:rPr lang="hu-HU" baseline="0" dirty="0" err="1" smtClean="0"/>
              <a:t>or</a:t>
            </a:r>
            <a:r>
              <a:rPr lang="hu-HU" baseline="0" dirty="0" smtClean="0"/>
              <a:t> </a:t>
            </a:r>
            <a:r>
              <a:rPr lang="hu-HU" baseline="0" dirty="0" err="1" smtClean="0"/>
              <a:t>correspondence</a:t>
            </a:r>
            <a:r>
              <a:rPr lang="hu-HU" baseline="0" dirty="0" smtClean="0"/>
              <a:t> </a:t>
            </a:r>
            <a:r>
              <a:rPr lang="hu-HU" baseline="0" dirty="0" err="1" smtClean="0"/>
              <a:t>from</a:t>
            </a:r>
            <a:r>
              <a:rPr lang="hu-HU" baseline="0" dirty="0" smtClean="0"/>
              <a:t> </a:t>
            </a:r>
            <a:r>
              <a:rPr lang="hu-HU" baseline="0" dirty="0" err="1" smtClean="0"/>
              <a:t>the</a:t>
            </a:r>
            <a:r>
              <a:rPr lang="hu-HU" baseline="0" dirty="0" smtClean="0"/>
              <a:t> </a:t>
            </a:r>
            <a:r>
              <a:rPr lang="hu-HU" baseline="0" dirty="0" err="1" smtClean="0"/>
              <a:t>readers</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journal</a:t>
            </a:r>
            <a:r>
              <a:rPr lang="hu-HU" baseline="0" dirty="0" smtClean="0"/>
              <a:t> editor </a:t>
            </a:r>
            <a:r>
              <a:rPr lang="hu-HU" baseline="0" dirty="0" err="1" smtClean="0"/>
              <a:t>concerning</a:t>
            </a:r>
            <a:r>
              <a:rPr lang="hu-HU" baseline="0" dirty="0" smtClean="0"/>
              <a:t> </a:t>
            </a:r>
            <a:r>
              <a:rPr lang="hu-HU" baseline="0" dirty="0" err="1" smtClean="0"/>
              <a:t>previously</a:t>
            </a:r>
            <a:r>
              <a:rPr lang="hu-HU" baseline="0" dirty="0" smtClean="0"/>
              <a:t> </a:t>
            </a:r>
            <a:r>
              <a:rPr lang="hu-HU" baseline="0" dirty="0" err="1" smtClean="0"/>
              <a:t>published</a:t>
            </a:r>
            <a:r>
              <a:rPr lang="hu-HU" baseline="0" dirty="0" smtClean="0"/>
              <a:t> </a:t>
            </a:r>
            <a:r>
              <a:rPr lang="hu-HU" baseline="0" dirty="0" err="1" smtClean="0"/>
              <a:t>material</a:t>
            </a:r>
            <a:r>
              <a:rPr lang="hu-HU" baseline="0" dirty="0" smtClean="0"/>
              <a:t>.</a:t>
            </a:r>
          </a:p>
          <a:p>
            <a:r>
              <a:rPr lang="hu-HU" baseline="0" dirty="0" smtClean="0"/>
              <a:t>EDITORIAL MATERIAL:</a:t>
            </a:r>
          </a:p>
          <a:p>
            <a:r>
              <a:rPr lang="hu-HU" baseline="0" dirty="0" smtClean="0"/>
              <a:t>An </a:t>
            </a:r>
            <a:r>
              <a:rPr lang="hu-HU" baseline="0" dirty="0" err="1" smtClean="0"/>
              <a:t>article</a:t>
            </a:r>
            <a:r>
              <a:rPr lang="hu-HU" baseline="0" dirty="0" smtClean="0"/>
              <a:t> </a:t>
            </a:r>
            <a:r>
              <a:rPr lang="hu-HU" baseline="0" dirty="0" err="1" smtClean="0"/>
              <a:t>that</a:t>
            </a:r>
            <a:r>
              <a:rPr lang="hu-HU" baseline="0" dirty="0" smtClean="0"/>
              <a:t> </a:t>
            </a:r>
            <a:r>
              <a:rPr lang="hu-HU" baseline="0" dirty="0" err="1" smtClean="0"/>
              <a:t>gives</a:t>
            </a:r>
            <a:r>
              <a:rPr lang="hu-HU" baseline="0" dirty="0" smtClean="0"/>
              <a:t> </a:t>
            </a:r>
            <a:r>
              <a:rPr lang="hu-HU" baseline="0" dirty="0" err="1" smtClean="0"/>
              <a:t>the</a:t>
            </a:r>
            <a:r>
              <a:rPr lang="hu-HU" baseline="0" dirty="0" smtClean="0"/>
              <a:t> </a:t>
            </a:r>
            <a:r>
              <a:rPr lang="hu-HU" baseline="0" dirty="0" err="1" smtClean="0"/>
              <a:t>opinions</a:t>
            </a:r>
            <a:r>
              <a:rPr lang="hu-HU" baseline="0" dirty="0" smtClean="0"/>
              <a:t> of a </a:t>
            </a:r>
            <a:r>
              <a:rPr lang="hu-HU" baseline="0" dirty="0" err="1" smtClean="0"/>
              <a:t>person</a:t>
            </a:r>
            <a:r>
              <a:rPr lang="hu-HU" baseline="0" dirty="0" smtClean="0"/>
              <a:t>, </a:t>
            </a:r>
            <a:r>
              <a:rPr lang="hu-HU" baseline="0" dirty="0" err="1" smtClean="0"/>
              <a:t>group</a:t>
            </a:r>
            <a:r>
              <a:rPr lang="hu-HU" baseline="0" dirty="0" smtClean="0"/>
              <a:t>, </a:t>
            </a:r>
            <a:r>
              <a:rPr lang="hu-HU" baseline="0" dirty="0" err="1" smtClean="0"/>
              <a:t>or</a:t>
            </a:r>
            <a:r>
              <a:rPr lang="hu-HU" baseline="0" dirty="0" smtClean="0"/>
              <a:t> </a:t>
            </a:r>
            <a:r>
              <a:rPr lang="hu-HU" baseline="0" dirty="0" err="1" smtClean="0"/>
              <a:t>organization</a:t>
            </a:r>
            <a:r>
              <a:rPr lang="hu-HU" baseline="0" dirty="0" smtClean="0"/>
              <a:t>. </a:t>
            </a:r>
            <a:r>
              <a:rPr lang="hu-HU" baseline="0" dirty="0" err="1" smtClean="0"/>
              <a:t>Includes</a:t>
            </a:r>
            <a:r>
              <a:rPr lang="hu-HU" baseline="0" dirty="0" smtClean="0"/>
              <a:t> </a:t>
            </a:r>
            <a:r>
              <a:rPr lang="hu-HU" baseline="0" dirty="0" err="1" smtClean="0"/>
              <a:t>editorials</a:t>
            </a:r>
            <a:r>
              <a:rPr lang="hu-HU" baseline="0" dirty="0" smtClean="0"/>
              <a:t>, </a:t>
            </a:r>
            <a:r>
              <a:rPr lang="hu-HU" baseline="0" dirty="0" err="1" smtClean="0"/>
              <a:t>interviews</a:t>
            </a:r>
            <a:r>
              <a:rPr lang="hu-HU" baseline="0" dirty="0" smtClean="0"/>
              <a:t>, </a:t>
            </a:r>
            <a:r>
              <a:rPr lang="hu-HU" baseline="0" dirty="0" err="1" smtClean="0"/>
              <a:t>commentary</a:t>
            </a:r>
            <a:r>
              <a:rPr lang="hu-HU" baseline="0" dirty="0" smtClean="0"/>
              <a:t>, </a:t>
            </a:r>
            <a:r>
              <a:rPr lang="hu-HU" baseline="0" dirty="0" err="1" smtClean="0"/>
              <a:t>discussions</a:t>
            </a:r>
            <a:r>
              <a:rPr lang="hu-HU" baseline="0" dirty="0" smtClean="0"/>
              <a:t> </a:t>
            </a:r>
            <a:r>
              <a:rPr lang="hu-HU" baseline="0" dirty="0" err="1" smtClean="0"/>
              <a:t>between</a:t>
            </a:r>
            <a:r>
              <a:rPr lang="hu-HU" baseline="0" dirty="0" smtClean="0"/>
              <a:t> </a:t>
            </a:r>
            <a:r>
              <a:rPr lang="hu-HU" baseline="0" dirty="0" err="1" smtClean="0"/>
              <a:t>individual</a:t>
            </a:r>
            <a:r>
              <a:rPr lang="hu-HU" baseline="0" dirty="0" smtClean="0"/>
              <a:t>, </a:t>
            </a:r>
            <a:r>
              <a:rPr lang="hu-HU" baseline="0" dirty="0" err="1" smtClean="0"/>
              <a:t>post-paper</a:t>
            </a:r>
            <a:r>
              <a:rPr lang="hu-HU" baseline="0" dirty="0" smtClean="0"/>
              <a:t> </a:t>
            </a:r>
            <a:r>
              <a:rPr lang="hu-HU" baseline="0" dirty="0" err="1" smtClean="0"/>
              <a:t>discussions</a:t>
            </a:r>
            <a:r>
              <a:rPr lang="hu-HU" baseline="0" dirty="0" smtClean="0"/>
              <a:t>, </a:t>
            </a:r>
            <a:r>
              <a:rPr lang="hu-HU" baseline="0" dirty="0" err="1" smtClean="0"/>
              <a:t>round</a:t>
            </a:r>
            <a:r>
              <a:rPr lang="hu-HU" baseline="0" dirty="0" smtClean="0"/>
              <a:t> </a:t>
            </a:r>
            <a:r>
              <a:rPr lang="hu-HU" baseline="0" dirty="0" err="1" smtClean="0"/>
              <a:t>table</a:t>
            </a:r>
            <a:r>
              <a:rPr lang="hu-HU" baseline="0" dirty="0" smtClean="0"/>
              <a:t> </a:t>
            </a:r>
            <a:r>
              <a:rPr lang="hu-HU" baseline="0" dirty="0" err="1" smtClean="0"/>
              <a:t>symposia</a:t>
            </a:r>
            <a:r>
              <a:rPr lang="hu-HU" baseline="0" dirty="0" smtClean="0"/>
              <a:t>, and </a:t>
            </a:r>
            <a:r>
              <a:rPr lang="hu-HU" baseline="0" dirty="0" err="1" smtClean="0"/>
              <a:t>clinical</a:t>
            </a:r>
            <a:r>
              <a:rPr lang="hu-HU" baseline="0" dirty="0" smtClean="0"/>
              <a:t> </a:t>
            </a:r>
            <a:r>
              <a:rPr lang="hu-HU" baseline="0" dirty="0" err="1" smtClean="0"/>
              <a:t>conferences</a:t>
            </a:r>
            <a:r>
              <a:rPr lang="hu-HU" baseline="0" dirty="0" smtClean="0"/>
              <a:t>.</a:t>
            </a:r>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12</a:t>
            </a:fld>
            <a:endParaRPr lang="hu-HU"/>
          </a:p>
        </p:txBody>
      </p:sp>
    </p:spTree>
    <p:extLst>
      <p:ext uri="{BB962C8B-B14F-4D97-AF65-F5344CB8AC3E}">
        <p14:creationId xmlns:p14="http://schemas.microsoft.com/office/powerpoint/2010/main" val="428245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dirty="0" smtClean="0"/>
              <a:t>Csak az </a:t>
            </a:r>
            <a:r>
              <a:rPr lang="hu-HU" i="1" dirty="0" err="1" smtClean="0"/>
              <a:t>article</a:t>
            </a:r>
            <a:r>
              <a:rPr lang="hu-HU" dirty="0" smtClean="0"/>
              <a:t> / </a:t>
            </a:r>
            <a:r>
              <a:rPr lang="hu-HU" i="1" dirty="0" err="1" smtClean="0"/>
              <a:t>proceedings</a:t>
            </a:r>
            <a:r>
              <a:rPr lang="hu-HU" i="1" dirty="0" smtClean="0"/>
              <a:t> </a:t>
            </a:r>
            <a:r>
              <a:rPr lang="hu-HU" i="1" dirty="0" err="1" smtClean="0"/>
              <a:t>paper</a:t>
            </a:r>
            <a:r>
              <a:rPr lang="hu-HU" i="1" dirty="0" smtClean="0"/>
              <a:t> </a:t>
            </a:r>
            <a:r>
              <a:rPr lang="hu-HU" dirty="0" smtClean="0"/>
              <a:t>és </a:t>
            </a:r>
            <a:r>
              <a:rPr lang="hu-HU" i="1" dirty="0" err="1" smtClean="0"/>
              <a:t>review</a:t>
            </a:r>
            <a:r>
              <a:rPr lang="hu-HU" dirty="0" smtClean="0"/>
              <a:t> közleménytípusok kapjanak </a:t>
            </a:r>
            <a:r>
              <a:rPr lang="hu-HU" dirty="0" err="1" smtClean="0"/>
              <a:t>IF-et</a:t>
            </a:r>
            <a:r>
              <a:rPr lang="hu-HU" dirty="0" smtClean="0"/>
              <a:t> – elsődleges forrás itt a </a:t>
            </a:r>
            <a:r>
              <a:rPr lang="hu-HU" dirty="0" err="1" smtClean="0"/>
              <a:t>WoS</a:t>
            </a:r>
            <a:r>
              <a:rPr lang="hu-HU" dirty="0" smtClean="0"/>
              <a:t> lenne?</a:t>
            </a:r>
          </a:p>
          <a:p>
            <a:endParaRPr lang="hu-H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smtClean="0"/>
              <a:t>Levél típus másik fajtája: </a:t>
            </a:r>
            <a:r>
              <a:rPr lang="hu-HU" i="1" dirty="0" smtClean="0"/>
              <a:t>levél a szerkesztőhöz </a:t>
            </a:r>
            <a:r>
              <a:rPr lang="hu-HU" dirty="0" smtClean="0"/>
              <a:t>(</a:t>
            </a:r>
            <a:r>
              <a:rPr lang="hu-HU" i="1" dirty="0" err="1" smtClean="0"/>
              <a:t>letter</a:t>
            </a:r>
            <a:r>
              <a:rPr lang="hu-HU" i="1" dirty="0" smtClean="0"/>
              <a:t> </a:t>
            </a:r>
            <a:r>
              <a:rPr lang="hu-HU" i="1" dirty="0" err="1" smtClean="0"/>
              <a:t>to</a:t>
            </a:r>
            <a:r>
              <a:rPr lang="hu-HU" i="1" dirty="0" smtClean="0"/>
              <a:t> </a:t>
            </a:r>
            <a:r>
              <a:rPr lang="hu-HU" i="1" dirty="0" err="1" smtClean="0"/>
              <a:t>the</a:t>
            </a:r>
            <a:r>
              <a:rPr lang="hu-HU" i="1" dirty="0" smtClean="0"/>
              <a:t> editor</a:t>
            </a:r>
            <a:r>
              <a:rPr lang="hu-HU" dirty="0" smtClean="0"/>
              <a:t>), amely akkor kapjon </a:t>
            </a:r>
            <a:r>
              <a:rPr lang="hu-HU" dirty="0" err="1" smtClean="0"/>
              <a:t>IF-et</a:t>
            </a:r>
            <a:r>
              <a:rPr lang="hu-HU" dirty="0" smtClean="0"/>
              <a:t>, ha min. 2-3 oldalas, ábrát/táblát, </a:t>
            </a:r>
            <a:r>
              <a:rPr lang="hu-HU" dirty="0" err="1" smtClean="0"/>
              <a:t>ir.jegyzéket</a:t>
            </a:r>
            <a:r>
              <a:rPr lang="hu-HU" dirty="0" smtClean="0"/>
              <a:t> tartalmaz </a:t>
            </a:r>
          </a:p>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13</a:t>
            </a:fld>
            <a:endParaRPr lang="hu-HU"/>
          </a:p>
        </p:txBody>
      </p:sp>
    </p:spTree>
    <p:extLst>
      <p:ext uri="{BB962C8B-B14F-4D97-AF65-F5344CB8AC3E}">
        <p14:creationId xmlns:p14="http://schemas.microsoft.com/office/powerpoint/2010/main" val="349743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Eldöntendő, azaz ha egy adott folyóiratnál a levéltípus több mint 1 oldalas, tartalmaz ábrát és/vagy táblázatot és irodalomjegyzéket, javasolt az IF. Igen gyakran egy folyóiraton belül is változik a levelek terjedelme, ezért nem lehet egyértelműen az igen mellett állás foglalni.</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3 folyóiratnál fordul elő, hogy több egyéb</a:t>
            </a:r>
            <a:r>
              <a:rPr lang="hu-HU" sz="1200" kern="1200" baseline="0" dirty="0" smtClean="0">
                <a:solidFill>
                  <a:schemeClr val="tx1"/>
                </a:solidFill>
                <a:effectLst/>
                <a:latin typeface="+mn-lt"/>
                <a:ea typeface="+mn-ea"/>
                <a:cs typeface="+mn-cs"/>
              </a:rPr>
              <a:t> kategóriájú közleménytípus található adott folyóiratban, de míg egyikhez rendelhetünk </a:t>
            </a:r>
            <a:r>
              <a:rPr lang="hu-HU" sz="1200" kern="1200" baseline="0" dirty="0" err="1" smtClean="0">
                <a:solidFill>
                  <a:schemeClr val="tx1"/>
                </a:solidFill>
                <a:effectLst/>
                <a:latin typeface="+mn-lt"/>
                <a:ea typeface="+mn-ea"/>
                <a:cs typeface="+mn-cs"/>
              </a:rPr>
              <a:t>IF-et</a:t>
            </a:r>
            <a:r>
              <a:rPr lang="hu-HU" sz="1200" kern="1200" baseline="0" dirty="0" smtClean="0">
                <a:solidFill>
                  <a:schemeClr val="tx1"/>
                </a:solidFill>
                <a:effectLst/>
                <a:latin typeface="+mn-lt"/>
                <a:ea typeface="+mn-ea"/>
                <a:cs typeface="+mn-cs"/>
              </a:rPr>
              <a:t>, a másikhoz nem. Általában igaz, hogy </a:t>
            </a:r>
            <a:r>
              <a:rPr lang="hu-HU" sz="1200" kern="1200" baseline="0" dirty="0" err="1" smtClean="0">
                <a:solidFill>
                  <a:schemeClr val="tx1"/>
                </a:solidFill>
                <a:effectLst/>
                <a:latin typeface="+mn-lt"/>
                <a:ea typeface="+mn-ea"/>
                <a:cs typeface="+mn-cs"/>
              </a:rPr>
              <a:t>research</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letter</a:t>
            </a:r>
            <a:r>
              <a:rPr lang="hu-HU" sz="1200" kern="1200" baseline="0" dirty="0" smtClean="0">
                <a:solidFill>
                  <a:schemeClr val="tx1"/>
                </a:solidFill>
                <a:effectLst/>
                <a:latin typeface="+mn-lt"/>
                <a:ea typeface="+mn-ea"/>
                <a:cs typeface="+mn-cs"/>
              </a:rPr>
              <a:t> kap </a:t>
            </a:r>
            <a:r>
              <a:rPr lang="hu-HU" sz="1200" kern="1200" baseline="0" dirty="0" err="1" smtClean="0">
                <a:solidFill>
                  <a:schemeClr val="tx1"/>
                </a:solidFill>
                <a:effectLst/>
                <a:latin typeface="+mn-lt"/>
                <a:ea typeface="+mn-ea"/>
                <a:cs typeface="+mn-cs"/>
              </a:rPr>
              <a:t>IF-et</a:t>
            </a:r>
            <a:r>
              <a:rPr lang="hu-HU" sz="1200" kern="1200" baseline="0" dirty="0" smtClean="0">
                <a:solidFill>
                  <a:schemeClr val="tx1"/>
                </a:solidFill>
                <a:effectLst/>
                <a:latin typeface="+mn-lt"/>
                <a:ea typeface="+mn-ea"/>
                <a:cs typeface="+mn-cs"/>
              </a:rPr>
              <a:t>, s a </a:t>
            </a:r>
            <a:r>
              <a:rPr lang="hu-HU" sz="1200" kern="1200" baseline="0" dirty="0" err="1" smtClean="0">
                <a:solidFill>
                  <a:schemeClr val="tx1"/>
                </a:solidFill>
                <a:effectLst/>
                <a:latin typeface="+mn-lt"/>
                <a:ea typeface="+mn-ea"/>
                <a:cs typeface="+mn-cs"/>
              </a:rPr>
              <a:t>correspondence</a:t>
            </a:r>
            <a:r>
              <a:rPr lang="hu-HU" sz="1200" kern="1200" baseline="0" dirty="0" smtClean="0">
                <a:solidFill>
                  <a:schemeClr val="tx1"/>
                </a:solidFill>
                <a:effectLst/>
                <a:latin typeface="+mn-lt"/>
                <a:ea typeface="+mn-ea"/>
                <a:cs typeface="+mn-cs"/>
              </a:rPr>
              <a:t> / </a:t>
            </a:r>
            <a:r>
              <a:rPr lang="hu-HU" sz="1200" kern="1200" baseline="0" dirty="0" err="1" smtClean="0">
                <a:solidFill>
                  <a:schemeClr val="tx1"/>
                </a:solidFill>
                <a:effectLst/>
                <a:latin typeface="+mn-lt"/>
                <a:ea typeface="+mn-ea"/>
                <a:cs typeface="+mn-cs"/>
              </a:rPr>
              <a:t>letter</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to</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the</a:t>
            </a:r>
            <a:r>
              <a:rPr lang="hu-HU" sz="1200" kern="1200" baseline="0" dirty="0" smtClean="0">
                <a:solidFill>
                  <a:schemeClr val="tx1"/>
                </a:solidFill>
                <a:effectLst/>
                <a:latin typeface="+mn-lt"/>
                <a:ea typeface="+mn-ea"/>
                <a:cs typeface="+mn-cs"/>
              </a:rPr>
              <a:t> editor nem.</a:t>
            </a: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14</a:t>
            </a:fld>
            <a:endParaRPr lang="hu-HU"/>
          </a:p>
        </p:txBody>
      </p:sp>
    </p:spTree>
    <p:extLst>
      <p:ext uri="{BB962C8B-B14F-4D97-AF65-F5344CB8AC3E}">
        <p14:creationId xmlns:p14="http://schemas.microsoft.com/office/powerpoint/2010/main" val="197651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15</a:t>
            </a:fld>
            <a:endParaRPr lang="hu-HU"/>
          </a:p>
        </p:txBody>
      </p:sp>
    </p:spTree>
    <p:extLst>
      <p:ext uri="{BB962C8B-B14F-4D97-AF65-F5344CB8AC3E}">
        <p14:creationId xmlns:p14="http://schemas.microsoft.com/office/powerpoint/2010/main" val="406106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2</a:t>
            </a:fld>
            <a:endParaRPr lang="hu-HU"/>
          </a:p>
        </p:txBody>
      </p:sp>
    </p:spTree>
    <p:extLst>
      <p:ext uri="{BB962C8B-B14F-4D97-AF65-F5344CB8AC3E}">
        <p14:creationId xmlns:p14="http://schemas.microsoft.com/office/powerpoint/2010/main" val="292794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Journal Source Data</a:t>
            </a:r>
            <a:r>
              <a:rPr lang="hu-HU" dirty="0" smtClean="0"/>
              <a:t>:</a:t>
            </a:r>
          </a:p>
          <a:p>
            <a:r>
              <a:rPr lang="en-US" dirty="0" smtClean="0"/>
              <a:t>The Source Data Table shows the number of citable items in the </a:t>
            </a:r>
            <a:r>
              <a:rPr lang="en-US" dirty="0" err="1" smtClean="0"/>
              <a:t>the</a:t>
            </a:r>
            <a:r>
              <a:rPr lang="en-US" dirty="0" smtClean="0"/>
              <a:t> JCR year. Citable items are further divided into articles (that is, research articles) and reviews. </a:t>
            </a:r>
          </a:p>
          <a:p>
            <a:r>
              <a:rPr lang="en-US" dirty="0" smtClean="0"/>
              <a:t>An item is classified as a review if it meets any of the following criteria:</a:t>
            </a:r>
          </a:p>
          <a:p>
            <a:r>
              <a:rPr lang="hu-HU" dirty="0" smtClean="0"/>
              <a:t>-</a:t>
            </a:r>
            <a:r>
              <a:rPr lang="en-US" dirty="0" smtClean="0"/>
              <a:t>it cites more than 100 references</a:t>
            </a:r>
          </a:p>
          <a:p>
            <a:r>
              <a:rPr lang="hu-HU" dirty="0" smtClean="0"/>
              <a:t>-</a:t>
            </a:r>
            <a:r>
              <a:rPr lang="en-US" dirty="0" smtClean="0"/>
              <a:t>it appears in a review publication or a review section of a journal</a:t>
            </a:r>
          </a:p>
          <a:p>
            <a:r>
              <a:rPr lang="hu-HU" dirty="0" smtClean="0"/>
              <a:t>-</a:t>
            </a:r>
            <a:r>
              <a:rPr lang="en-US" dirty="0" smtClean="0"/>
              <a:t>the word </a:t>
            </a:r>
            <a:r>
              <a:rPr lang="en-US" i="1" dirty="0" smtClean="0"/>
              <a:t>review</a:t>
            </a:r>
            <a:r>
              <a:rPr lang="en-US" dirty="0" smtClean="0"/>
              <a:t> or </a:t>
            </a:r>
            <a:r>
              <a:rPr lang="en-US" i="1" dirty="0" smtClean="0"/>
              <a:t>overview</a:t>
            </a:r>
            <a:r>
              <a:rPr lang="en-US" dirty="0" smtClean="0"/>
              <a:t> appears in its title</a:t>
            </a:r>
          </a:p>
          <a:p>
            <a:r>
              <a:rPr lang="hu-HU" dirty="0" smtClean="0"/>
              <a:t>-</a:t>
            </a:r>
            <a:r>
              <a:rPr lang="en-US" dirty="0" smtClean="0"/>
              <a:t>the abstract states that it is a review or survey</a:t>
            </a:r>
          </a:p>
          <a:p>
            <a:r>
              <a:rPr lang="en-US" dirty="0" smtClean="0"/>
              <a:t>Other items include editorials, letters, news items, and meeting abstracts. These items are not counted in JCR calculations because they are not generally cited. Data in this column are available only in JCR 2003 and subsequent years.</a:t>
            </a:r>
          </a:p>
          <a:p>
            <a:r>
              <a:rPr lang="en-US" dirty="0" smtClean="0"/>
              <a:t>The table also shows the number of references cited by the articles and reviews in the JCR year. The ratio of references to citable items indicates the average number of references cited by an article or review.</a:t>
            </a:r>
          </a:p>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3</a:t>
            </a:fld>
            <a:endParaRPr lang="hu-HU"/>
          </a:p>
        </p:txBody>
      </p:sp>
    </p:spTree>
    <p:extLst>
      <p:ext uri="{BB962C8B-B14F-4D97-AF65-F5344CB8AC3E}">
        <p14:creationId xmlns:p14="http://schemas.microsoft.com/office/powerpoint/2010/main" val="42139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4</a:t>
            </a:fld>
            <a:endParaRPr lang="hu-HU"/>
          </a:p>
        </p:txBody>
      </p:sp>
    </p:spTree>
    <p:extLst>
      <p:ext uri="{BB962C8B-B14F-4D97-AF65-F5344CB8AC3E}">
        <p14:creationId xmlns:p14="http://schemas.microsoft.com/office/powerpoint/2010/main" val="57824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5</a:t>
            </a:fld>
            <a:endParaRPr lang="hu-HU"/>
          </a:p>
        </p:txBody>
      </p:sp>
    </p:spTree>
    <p:extLst>
      <p:ext uri="{BB962C8B-B14F-4D97-AF65-F5344CB8AC3E}">
        <p14:creationId xmlns:p14="http://schemas.microsoft.com/office/powerpoint/2010/main" val="292794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 </a:t>
            </a:r>
            <a:r>
              <a:rPr lang="hu-HU" sz="1200" dirty="0" err="1" smtClean="0"/>
              <a:t>PubMed</a:t>
            </a:r>
            <a:r>
              <a:rPr lang="hu-HU" sz="1200" dirty="0" smtClean="0"/>
              <a:t> adatbázis gyakran több publikáció típusba is besorol egy cikket (a publikáció típusokat ld. a köv. diákon).</a:t>
            </a:r>
          </a:p>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6</a:t>
            </a:fld>
            <a:endParaRPr lang="hu-HU"/>
          </a:p>
        </p:txBody>
      </p:sp>
    </p:spTree>
    <p:extLst>
      <p:ext uri="{BB962C8B-B14F-4D97-AF65-F5344CB8AC3E}">
        <p14:creationId xmlns:p14="http://schemas.microsoft.com/office/powerpoint/2010/main" val="112267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err="1" smtClean="0"/>
              <a:t>-Az</a:t>
            </a:r>
            <a:r>
              <a:rPr lang="hu-HU" sz="1200" dirty="0" smtClean="0"/>
              <a:t> egyes folyóiratok különbözőképpen nevezhetik azt a rovatukat, ahol a hozzászólásokat (és az eredeti szerző válaszát a hozzászólásokra) fogadják a folyóiratban korábban megjelent eredeti cikkhez: </a:t>
            </a:r>
            <a:r>
              <a:rPr lang="hu-HU" sz="1200" dirty="0" err="1" smtClean="0"/>
              <a:t>letter</a:t>
            </a:r>
            <a:r>
              <a:rPr lang="hu-HU" sz="1200" dirty="0" smtClean="0"/>
              <a:t> </a:t>
            </a:r>
            <a:r>
              <a:rPr lang="hu-HU" sz="1200" dirty="0" err="1" smtClean="0"/>
              <a:t>to</a:t>
            </a:r>
            <a:r>
              <a:rPr lang="hu-HU" sz="1200" dirty="0" smtClean="0"/>
              <a:t> </a:t>
            </a:r>
            <a:r>
              <a:rPr lang="hu-HU" sz="1200" dirty="0" err="1" smtClean="0"/>
              <a:t>the</a:t>
            </a:r>
            <a:r>
              <a:rPr lang="hu-HU" sz="1200" dirty="0" smtClean="0"/>
              <a:t> editor és </a:t>
            </a:r>
            <a:r>
              <a:rPr lang="hu-HU" sz="1200" dirty="0" err="1" smtClean="0"/>
              <a:t>correspondence</a:t>
            </a:r>
            <a:r>
              <a:rPr lang="hu-HU" sz="1200" dirty="0" smtClean="0"/>
              <a:t> ezért gyakran szinonimák.</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err="1" smtClean="0"/>
              <a:t>-Egyes</a:t>
            </a:r>
            <a:r>
              <a:rPr lang="hu-HU" sz="1200" dirty="0" smtClean="0"/>
              <a:t> folyóiratok csak elektronikusan megjelenő cikkei közt találunk </a:t>
            </a:r>
            <a:r>
              <a:rPr lang="hu-HU" sz="1200" dirty="0" err="1" smtClean="0"/>
              <a:t>review-t</a:t>
            </a:r>
            <a:r>
              <a:rPr lang="hu-HU" sz="1200" dirty="0" smtClean="0"/>
              <a:t>, hozzászólás-t: a </a:t>
            </a:r>
            <a:r>
              <a:rPr lang="hu-HU" sz="1200" dirty="0" err="1" smtClean="0"/>
              <a:t>review-t</a:t>
            </a:r>
            <a:r>
              <a:rPr lang="hu-HU" sz="1200" dirty="0" smtClean="0"/>
              <a:t> nem indexeli a </a:t>
            </a:r>
            <a:r>
              <a:rPr lang="hu-HU" sz="1200" dirty="0" err="1" smtClean="0"/>
              <a:t>WoS</a:t>
            </a:r>
            <a:r>
              <a:rPr lang="hu-HU" sz="1200" dirty="0" smtClean="0"/>
              <a:t>, de a </a:t>
            </a:r>
            <a:r>
              <a:rPr lang="hu-HU" sz="1200" dirty="0" err="1" smtClean="0"/>
              <a:t>Scopus</a:t>
            </a:r>
            <a:r>
              <a:rPr lang="hu-HU" sz="1200" dirty="0" smtClean="0"/>
              <a:t>, </a:t>
            </a:r>
            <a:r>
              <a:rPr lang="hu-HU" sz="1200" dirty="0" err="1" smtClean="0"/>
              <a:t>PubMed</a:t>
            </a:r>
            <a:r>
              <a:rPr lang="hu-HU" sz="1200" dirty="0" smtClean="0"/>
              <a:t> igen. Kérdés: ha nincs a </a:t>
            </a:r>
            <a:r>
              <a:rPr lang="hu-HU" sz="1200" dirty="0" err="1" smtClean="0"/>
              <a:t>WoS-ban</a:t>
            </a:r>
            <a:r>
              <a:rPr lang="hu-HU" sz="1200" dirty="0" smtClean="0"/>
              <a:t>, mi a teendő?</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err="1" smtClean="0"/>
              <a:t>-Egyes</a:t>
            </a:r>
            <a:r>
              <a:rPr lang="hu-HU" sz="1200" dirty="0" smtClean="0"/>
              <a:t> folyóiratoknál (pl. Journal of </a:t>
            </a:r>
            <a:r>
              <a:rPr lang="hu-HU" sz="1200" dirty="0" err="1" smtClean="0"/>
              <a:t>Bone</a:t>
            </a:r>
            <a:r>
              <a:rPr lang="hu-HU" sz="1200" dirty="0" smtClean="0"/>
              <a:t> and </a:t>
            </a:r>
            <a:r>
              <a:rPr lang="hu-HU" sz="1200" dirty="0" err="1" smtClean="0"/>
              <a:t>Joint</a:t>
            </a:r>
            <a:r>
              <a:rPr lang="hu-HU" sz="1200" dirty="0" smtClean="0"/>
              <a:t> </a:t>
            </a:r>
            <a:r>
              <a:rPr lang="hu-HU" sz="1200" dirty="0" err="1" smtClean="0"/>
              <a:t>Surgery</a:t>
            </a:r>
            <a:r>
              <a:rPr lang="hu-HU" sz="1200" dirty="0" smtClean="0"/>
              <a:t> </a:t>
            </a:r>
            <a:r>
              <a:rPr lang="hu-HU" sz="1200" dirty="0" err="1" smtClean="0"/>
              <a:t>Volume</a:t>
            </a:r>
            <a:r>
              <a:rPr lang="hu-HU" sz="1200" dirty="0" smtClean="0"/>
              <a:t> A /American </a:t>
            </a:r>
            <a:r>
              <a:rPr lang="hu-HU" sz="1200" dirty="0" err="1" smtClean="0"/>
              <a:t>Volume</a:t>
            </a:r>
            <a:r>
              <a:rPr lang="hu-HU" sz="1200" dirty="0" smtClean="0"/>
              <a:t>/) csak elektronikusan megjelenő cikkek is vannak, melyek közt találunk </a:t>
            </a:r>
            <a:r>
              <a:rPr lang="hu-HU" sz="1200" dirty="0" err="1" smtClean="0"/>
              <a:t>review-t</a:t>
            </a:r>
            <a:r>
              <a:rPr lang="hu-HU" sz="1200" dirty="0" smtClean="0"/>
              <a:t>, hozzászólás-t: a </a:t>
            </a:r>
            <a:r>
              <a:rPr lang="hu-HU" sz="1200" dirty="0" err="1" smtClean="0"/>
              <a:t>review-t</a:t>
            </a:r>
            <a:r>
              <a:rPr lang="hu-HU" sz="1200" dirty="0" smtClean="0"/>
              <a:t> nem indexeli a </a:t>
            </a:r>
            <a:r>
              <a:rPr lang="hu-HU" sz="1200" dirty="0" err="1" smtClean="0"/>
              <a:t>WoS</a:t>
            </a:r>
            <a:r>
              <a:rPr lang="hu-HU" sz="1200" dirty="0" smtClean="0"/>
              <a:t>, de a </a:t>
            </a:r>
            <a:r>
              <a:rPr lang="hu-HU" sz="1200" dirty="0" err="1" smtClean="0"/>
              <a:t>Scopus</a:t>
            </a:r>
            <a:r>
              <a:rPr lang="hu-HU" sz="1200" dirty="0" smtClean="0"/>
              <a:t>, </a:t>
            </a:r>
            <a:r>
              <a:rPr lang="hu-HU" sz="1200" dirty="0" err="1" smtClean="0"/>
              <a:t>PubMed</a:t>
            </a:r>
            <a:r>
              <a:rPr lang="hu-HU" sz="1200" dirty="0" smtClean="0"/>
              <a:t> igen. Kérdés: ha nincs a </a:t>
            </a:r>
            <a:r>
              <a:rPr lang="hu-HU" sz="1200" dirty="0" err="1" smtClean="0"/>
              <a:t>WoS-ban</a:t>
            </a:r>
            <a:r>
              <a:rPr lang="hu-HU" sz="1200" dirty="0" smtClean="0"/>
              <a:t>, mi a teendő?</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err="1" smtClean="0"/>
              <a:t>-Bizonyos</a:t>
            </a:r>
            <a:r>
              <a:rPr lang="hu-HU" sz="1200" dirty="0" smtClean="0"/>
              <a:t> folyóiratnál/The Journal of </a:t>
            </a:r>
            <a:r>
              <a:rPr lang="hu-HU" sz="1200" dirty="0" err="1" smtClean="0"/>
              <a:t>Bone</a:t>
            </a:r>
            <a:r>
              <a:rPr lang="hu-HU" sz="1200" dirty="0" smtClean="0"/>
              <a:t> and </a:t>
            </a:r>
            <a:r>
              <a:rPr lang="hu-HU" sz="1200" dirty="0" err="1" smtClean="0"/>
              <a:t>Joint</a:t>
            </a:r>
            <a:r>
              <a:rPr lang="hu-HU" sz="1200" dirty="0" smtClean="0"/>
              <a:t> </a:t>
            </a:r>
            <a:r>
              <a:rPr lang="hu-HU" sz="1200" dirty="0" err="1" smtClean="0"/>
              <a:t>Surgery</a:t>
            </a:r>
            <a:r>
              <a:rPr lang="hu-HU" sz="1200" dirty="0" smtClean="0"/>
              <a:t> (British </a:t>
            </a:r>
            <a:r>
              <a:rPr lang="hu-HU" sz="1200" dirty="0" err="1" smtClean="0"/>
              <a:t>Volume</a:t>
            </a:r>
            <a:r>
              <a:rPr lang="hu-HU" sz="1200" dirty="0" smtClean="0"/>
              <a:t>)/ éves szinten (2010-ben) 4 levél jelent meg, 2011-ben pedig egyelőre egyet sem publikáltak, az </a:t>
            </a:r>
            <a:r>
              <a:rPr lang="hu-HU" sz="1200" dirty="0" err="1" smtClean="0"/>
              <a:t>article</a:t>
            </a:r>
            <a:r>
              <a:rPr lang="hu-HU" sz="1200" dirty="0" smtClean="0"/>
              <a:t> túlsúlyban van.</a:t>
            </a:r>
          </a:p>
          <a:p>
            <a:endParaRPr lang="hu-HU" dirty="0"/>
          </a:p>
        </p:txBody>
      </p:sp>
      <p:sp>
        <p:nvSpPr>
          <p:cNvPr id="4" name="Dia számának helye 3"/>
          <p:cNvSpPr>
            <a:spLocks noGrp="1"/>
          </p:cNvSpPr>
          <p:nvPr>
            <p:ph type="sldNum" sz="quarter" idx="10"/>
          </p:nvPr>
        </p:nvSpPr>
        <p:spPr/>
        <p:txBody>
          <a:bodyPr/>
          <a:lstStyle/>
          <a:p>
            <a:fld id="{84DE0939-BAF6-4232-91C2-214E60E69F74}" type="slidenum">
              <a:rPr lang="hu-HU" smtClean="0"/>
              <a:t>7</a:t>
            </a:fld>
            <a:endParaRPr lang="hu-HU"/>
          </a:p>
        </p:txBody>
      </p:sp>
    </p:spTree>
    <p:extLst>
      <p:ext uri="{BB962C8B-B14F-4D97-AF65-F5344CB8AC3E}">
        <p14:creationId xmlns:p14="http://schemas.microsoft.com/office/powerpoint/2010/main" val="288232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8</a:t>
            </a:fld>
            <a:endParaRPr lang="hu-HU"/>
          </a:p>
        </p:txBody>
      </p:sp>
    </p:spTree>
    <p:extLst>
      <p:ext uri="{BB962C8B-B14F-4D97-AF65-F5344CB8AC3E}">
        <p14:creationId xmlns:p14="http://schemas.microsoft.com/office/powerpoint/2010/main" val="195809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4DE0939-BAF6-4232-91C2-214E60E69F74}" type="slidenum">
              <a:rPr lang="hu-HU" smtClean="0"/>
              <a:t>9</a:t>
            </a:fld>
            <a:endParaRPr lang="hu-HU"/>
          </a:p>
        </p:txBody>
      </p:sp>
    </p:spTree>
    <p:extLst>
      <p:ext uri="{BB962C8B-B14F-4D97-AF65-F5344CB8AC3E}">
        <p14:creationId xmlns:p14="http://schemas.microsoft.com/office/powerpoint/2010/main" val="1253228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u-HU" smtClean="0"/>
              <a:t>Mintacím szerkesztése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9FDF84E-1BE9-4009-AE27-B539010693C4}" type="datetime1">
              <a:rPr lang="hu-HU" smtClean="0"/>
              <a:t>2011.09.23.</a:t>
            </a:fld>
            <a:endParaRPr lang="hu-HU"/>
          </a:p>
        </p:txBody>
      </p:sp>
      <p:sp>
        <p:nvSpPr>
          <p:cNvPr id="5" name="Footer Placeholder 4"/>
          <p:cNvSpPr>
            <a:spLocks noGrp="1"/>
          </p:cNvSpPr>
          <p:nvPr>
            <p:ph type="ftr" sz="quarter" idx="11"/>
          </p:nvPr>
        </p:nvSpPr>
        <p:spPr>
          <a:xfrm>
            <a:off x="1174044" y="5357592"/>
            <a:ext cx="5034845" cy="365125"/>
          </a:xfrm>
        </p:spPr>
        <p:txBody>
          <a:bodyPr/>
          <a:lstStyle/>
          <a:p>
            <a:endParaRPr lang="hu-H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96653D6-2DC0-406D-A981-33CF32364A6E}"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556180C-7804-444B-9D1B-CE8B702B1E3C}" type="datetime1">
              <a:rPr lang="hu-HU" smtClean="0"/>
              <a:t>2011.09.23.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0F0D5F8-F51F-4209-BBDA-DA35E2CC1CFF}" type="datetime1">
              <a:rPr lang="hu-HU" smtClean="0"/>
              <a:t>2011.09.23.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6D7CDD0B-1E40-4C37-9A86-A1A47E90E9BE}" type="datetime1">
              <a:rPr lang="hu-HU" smtClean="0"/>
              <a:t>2011.09.23.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30BE237-F68E-4642-82D1-C6F4B4642F70}" type="datetime1">
              <a:rPr lang="hu-HU" smtClean="0"/>
              <a:t>2011.09.23.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05B11B20-25C4-45AD-B4FA-E53F6EC3B42C}" type="datetime1">
              <a:rPr lang="hu-HU" smtClean="0"/>
              <a:t>2011.09.23.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96653D6-2DC0-406D-A981-33CF32364A6E}" type="slidenum">
              <a:rPr lang="hu-HU" smtClean="0"/>
              <a:t>‹#›</a:t>
            </a:fld>
            <a:endParaRPr lang="hu-HU"/>
          </a:p>
        </p:txBody>
      </p:sp>
      <p:sp>
        <p:nvSpPr>
          <p:cNvPr id="9" name="Content Placeholder 8"/>
          <p:cNvSpPr>
            <a:spLocks noGrp="1"/>
          </p:cNvSpPr>
          <p:nvPr>
            <p:ph sz="quarter" idx="13"/>
          </p:nvPr>
        </p:nvSpPr>
        <p:spPr>
          <a:xfrm>
            <a:off x="1298448" y="2121407"/>
            <a:ext cx="3200400" cy="360273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7" name="Date Placeholder 6"/>
          <p:cNvSpPr>
            <a:spLocks noGrp="1"/>
          </p:cNvSpPr>
          <p:nvPr>
            <p:ph type="dt" sz="half" idx="10"/>
          </p:nvPr>
        </p:nvSpPr>
        <p:spPr/>
        <p:txBody>
          <a:bodyPr/>
          <a:lstStyle/>
          <a:p>
            <a:fld id="{2E71F0D2-0459-4E9B-AD29-9B83CCD0872C}" type="datetime1">
              <a:rPr lang="hu-HU" smtClean="0"/>
              <a:t>2011.09.23.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96653D6-2DC0-406D-A981-33CF32364A6E}" type="slidenum">
              <a:rPr lang="hu-HU" smtClean="0"/>
              <a:t>‹#›</a:t>
            </a:fld>
            <a:endParaRPr lang="hu-HU"/>
          </a:p>
        </p:txBody>
      </p:sp>
      <p:sp>
        <p:nvSpPr>
          <p:cNvPr id="11" name="Content Placeholder 10"/>
          <p:cNvSpPr>
            <a:spLocks noGrp="1"/>
          </p:cNvSpPr>
          <p:nvPr>
            <p:ph sz="quarter" idx="13"/>
          </p:nvPr>
        </p:nvSpPr>
        <p:spPr>
          <a:xfrm>
            <a:off x="1298448" y="2944368"/>
            <a:ext cx="3227832" cy="277977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26D713DA-01FB-47CC-BC2C-9136CA060277}" type="datetime1">
              <a:rPr lang="hu-HU" smtClean="0"/>
              <a:t>2011.09.23.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3B606-9744-4C13-B343-83C0271FFB22}" type="datetime1">
              <a:rPr lang="hu-HU" smtClean="0"/>
              <a:t>2011.09.23.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96653D6-2DC0-406D-A981-33CF32364A6E}"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hu-HU" smtClean="0"/>
              <a:t>Mintacím szerkesztése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a:xfrm rot="60000">
            <a:off x="6341698" y="5885672"/>
            <a:ext cx="1213821" cy="365125"/>
          </a:xfrm>
        </p:spPr>
        <p:txBody>
          <a:bodyPr/>
          <a:lstStyle/>
          <a:p>
            <a:fld id="{182BFE79-A95E-44DA-A74E-E2A3365836E9}" type="datetime1">
              <a:rPr lang="hu-HU" smtClean="0"/>
              <a:t>2011.09.23.</a:t>
            </a:fld>
            <a:endParaRPr lang="hu-HU"/>
          </a:p>
        </p:txBody>
      </p:sp>
      <p:sp>
        <p:nvSpPr>
          <p:cNvPr id="6" name="Footer Placeholder 5"/>
          <p:cNvSpPr>
            <a:spLocks noGrp="1"/>
          </p:cNvSpPr>
          <p:nvPr>
            <p:ph type="ftr" sz="quarter" idx="11"/>
          </p:nvPr>
        </p:nvSpPr>
        <p:spPr>
          <a:xfrm rot="-60000">
            <a:off x="914554" y="5829261"/>
            <a:ext cx="3522607" cy="365125"/>
          </a:xfrm>
        </p:spPr>
        <p:txBody>
          <a:bodyPr/>
          <a:lstStyle/>
          <a:p>
            <a:endParaRPr lang="hu-HU"/>
          </a:p>
        </p:txBody>
      </p:sp>
      <p:sp>
        <p:nvSpPr>
          <p:cNvPr id="7" name="Slide Number Placeholder 6"/>
          <p:cNvSpPr>
            <a:spLocks noGrp="1"/>
          </p:cNvSpPr>
          <p:nvPr>
            <p:ph type="sldNum" sz="quarter" idx="12"/>
          </p:nvPr>
        </p:nvSpPr>
        <p:spPr>
          <a:xfrm rot="60000">
            <a:off x="7557313" y="5896961"/>
            <a:ext cx="554023" cy="365125"/>
          </a:xfrm>
        </p:spPr>
        <p:txBody>
          <a:bodyPr/>
          <a:lstStyle/>
          <a:p>
            <a:fld id="{D96653D6-2DC0-406D-A981-33CF32364A6E}"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a:xfrm rot="60000">
            <a:off x="6345936" y="5888737"/>
            <a:ext cx="1213821" cy="365125"/>
          </a:xfrm>
        </p:spPr>
        <p:txBody>
          <a:bodyPr/>
          <a:lstStyle/>
          <a:p>
            <a:fld id="{1EDA69F8-8080-4F8F-86D4-58D6F7AF1540}" type="datetime1">
              <a:rPr lang="hu-HU" smtClean="0"/>
              <a:t>2011.09.23.</a:t>
            </a:fld>
            <a:endParaRPr lang="hu-HU"/>
          </a:p>
        </p:txBody>
      </p:sp>
      <p:sp>
        <p:nvSpPr>
          <p:cNvPr id="6" name="Footer Placeholder 5"/>
          <p:cNvSpPr>
            <a:spLocks noGrp="1"/>
          </p:cNvSpPr>
          <p:nvPr>
            <p:ph type="ftr" sz="quarter" idx="11"/>
          </p:nvPr>
        </p:nvSpPr>
        <p:spPr>
          <a:xfrm rot="-60000">
            <a:off x="914569" y="5831037"/>
            <a:ext cx="3319043" cy="365125"/>
          </a:xfrm>
        </p:spPr>
        <p:txBody>
          <a:bodyPr/>
          <a:lstStyle/>
          <a:p>
            <a:endParaRPr lang="hu-HU"/>
          </a:p>
        </p:txBody>
      </p:sp>
      <p:sp>
        <p:nvSpPr>
          <p:cNvPr id="7" name="Slide Number Placeholder 6"/>
          <p:cNvSpPr>
            <a:spLocks noGrp="1"/>
          </p:cNvSpPr>
          <p:nvPr>
            <p:ph type="sldNum" sz="quarter" idx="12"/>
          </p:nvPr>
        </p:nvSpPr>
        <p:spPr>
          <a:xfrm rot="60000">
            <a:off x="7562089" y="5900026"/>
            <a:ext cx="554023" cy="365125"/>
          </a:xfrm>
        </p:spPr>
        <p:txBody>
          <a:bodyPr/>
          <a:lstStyle/>
          <a:p>
            <a:fld id="{D96653D6-2DC0-406D-A981-33CF32364A6E}"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AC2BE56-BA2E-4576-A918-F6830DF08DAD}" type="datetime1">
              <a:rPr lang="hu-HU" smtClean="0"/>
              <a:t>2011.09.23.</a:t>
            </a:fld>
            <a:endParaRPr lang="hu-H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hu-H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96653D6-2DC0-406D-A981-33CF32364A6E}"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erhidi@lib.sote.h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berhidi@lib.sote.h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hyperlink" Target="http://www.mtmt.hu/sites/default/files/jelleg_tipus_besorolas_v2_0_3_sheet_20110705_vegleges.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FFFF99"/>
            </a:gs>
            <a:gs pos="100000">
              <a:schemeClr val="bg1">
                <a:lumMod val="75000"/>
                <a:alpha val="57000"/>
              </a:schemeClr>
            </a:gs>
          </a:gsLst>
          <a:lin ang="2700000" scaled="1"/>
          <a:tileRect/>
        </a:gradFill>
        <a:effectLst/>
      </p:bgPr>
    </p:bg>
    <p:spTree>
      <p:nvGrpSpPr>
        <p:cNvPr id="1" name=""/>
        <p:cNvGrpSpPr/>
        <p:nvPr/>
      </p:nvGrpSpPr>
      <p:grpSpPr>
        <a:xfrm>
          <a:off x="0" y="0"/>
          <a:ext cx="0" cy="0"/>
          <a:chOff x="0" y="0"/>
          <a:chExt cx="0" cy="0"/>
        </a:xfrm>
      </p:grpSpPr>
      <p:sp>
        <p:nvSpPr>
          <p:cNvPr id="4" name="Cím 3"/>
          <p:cNvSpPr>
            <a:spLocks noGrp="1"/>
          </p:cNvSpPr>
          <p:nvPr>
            <p:ph type="ctrTitle"/>
          </p:nvPr>
        </p:nvSpPr>
        <p:spPr>
          <a:xfrm>
            <a:off x="1727201" y="2204863"/>
            <a:ext cx="5723468" cy="1418161"/>
          </a:xfrm>
        </p:spPr>
        <p:txBody>
          <a:bodyPr>
            <a:normAutofit/>
          </a:bodyPr>
          <a:lstStyle/>
          <a:p>
            <a:r>
              <a:rPr lang="hu-HU" sz="3600" dirty="0" err="1" smtClean="0"/>
              <a:t>Bibliometriai</a:t>
            </a:r>
            <a:r>
              <a:rPr lang="hu-HU" sz="3600" dirty="0" smtClean="0"/>
              <a:t> kérdések az </a:t>
            </a:r>
            <a:r>
              <a:rPr lang="hu-HU" sz="3600" dirty="0" err="1" smtClean="0"/>
              <a:t>MTMT-ben</a:t>
            </a:r>
            <a:endParaRPr lang="hu-HU" sz="3600" dirty="0"/>
          </a:p>
        </p:txBody>
      </p:sp>
      <p:sp>
        <p:nvSpPr>
          <p:cNvPr id="5" name="Alcím 4"/>
          <p:cNvSpPr>
            <a:spLocks noGrp="1"/>
          </p:cNvSpPr>
          <p:nvPr>
            <p:ph type="subTitle" idx="1"/>
          </p:nvPr>
        </p:nvSpPr>
        <p:spPr>
          <a:xfrm>
            <a:off x="1785945" y="4005064"/>
            <a:ext cx="5712179" cy="1524000"/>
          </a:xfrm>
        </p:spPr>
        <p:txBody>
          <a:bodyPr>
            <a:noAutofit/>
          </a:bodyPr>
          <a:lstStyle/>
          <a:p>
            <a:r>
              <a:rPr lang="hu-HU" sz="1400" dirty="0" smtClean="0">
                <a:solidFill>
                  <a:schemeClr val="accent3">
                    <a:lumMod val="75000"/>
                  </a:schemeClr>
                </a:solidFill>
              </a:rPr>
              <a:t>Berhidi Anna</a:t>
            </a:r>
          </a:p>
          <a:p>
            <a:r>
              <a:rPr lang="hu-HU" sz="1400" dirty="0" err="1">
                <a:solidFill>
                  <a:schemeClr val="accent3">
                    <a:lumMod val="75000"/>
                  </a:schemeClr>
                </a:solidFill>
                <a:hlinkClick r:id="rId3"/>
              </a:rPr>
              <a:t>aberhidi</a:t>
            </a:r>
            <a:r>
              <a:rPr lang="hu-HU" sz="1400" dirty="0">
                <a:solidFill>
                  <a:schemeClr val="accent3">
                    <a:lumMod val="75000"/>
                  </a:schemeClr>
                </a:solidFill>
                <a:hlinkClick r:id="rId3"/>
              </a:rPr>
              <a:t>@</a:t>
            </a:r>
            <a:r>
              <a:rPr lang="hu-HU" sz="1400" dirty="0" err="1">
                <a:solidFill>
                  <a:schemeClr val="accent3">
                    <a:lumMod val="75000"/>
                  </a:schemeClr>
                </a:solidFill>
                <a:hlinkClick r:id="rId3"/>
              </a:rPr>
              <a:t>lib.sote.hu</a:t>
            </a:r>
            <a:endParaRPr lang="hu-HU" sz="1400" dirty="0">
              <a:solidFill>
                <a:schemeClr val="accent3">
                  <a:lumMod val="75000"/>
                </a:schemeClr>
              </a:solidFill>
            </a:endParaRPr>
          </a:p>
          <a:p>
            <a:r>
              <a:rPr lang="hu-HU" sz="1400" dirty="0" smtClean="0">
                <a:solidFill>
                  <a:schemeClr val="accent3">
                    <a:lumMod val="75000"/>
                  </a:schemeClr>
                </a:solidFill>
              </a:rPr>
              <a:t>Semmelweis Egyetem Központi Könyvtár</a:t>
            </a:r>
          </a:p>
          <a:p>
            <a:endParaRPr lang="hu-HU" sz="1400" dirty="0" smtClean="0">
              <a:solidFill>
                <a:schemeClr val="accent3">
                  <a:lumMod val="75000"/>
                </a:schemeClr>
              </a:solidFill>
            </a:endParaRPr>
          </a:p>
          <a:p>
            <a:r>
              <a:rPr lang="hu-HU" sz="1400" dirty="0" smtClean="0">
                <a:solidFill>
                  <a:schemeClr val="accent3">
                    <a:lumMod val="75000"/>
                  </a:schemeClr>
                </a:solidFill>
              </a:rPr>
              <a:t>2011.09.23.</a:t>
            </a:r>
          </a:p>
          <a:p>
            <a:endParaRPr lang="hu-HU" dirty="0"/>
          </a:p>
        </p:txBody>
      </p:sp>
      <p:pic>
        <p:nvPicPr>
          <p:cNvPr id="2" name="Picture 2"/>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638147" y="1052736"/>
            <a:ext cx="1944217" cy="93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061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Példa – </a:t>
            </a:r>
            <a:r>
              <a:rPr lang="hu-HU" sz="3100" dirty="0" err="1" smtClean="0"/>
              <a:t>letter</a:t>
            </a:r>
            <a:r>
              <a:rPr lang="hu-HU" sz="3100" dirty="0" smtClean="0"/>
              <a:t> </a:t>
            </a:r>
            <a:r>
              <a:rPr lang="hu-HU" sz="3100" dirty="0" err="1" smtClean="0"/>
              <a:t>to</a:t>
            </a:r>
            <a:r>
              <a:rPr lang="hu-HU" sz="3100" dirty="0" smtClean="0"/>
              <a:t> </a:t>
            </a:r>
            <a:r>
              <a:rPr lang="hu-HU" sz="3100" dirty="0" err="1" smtClean="0"/>
              <a:t>the</a:t>
            </a:r>
            <a:r>
              <a:rPr lang="hu-HU" sz="3100" dirty="0" smtClean="0"/>
              <a:t> editor</a:t>
            </a:r>
            <a:endParaRPr lang="hu-HU" sz="31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10</a:t>
            </a:fld>
            <a:endParaRPr lang="hu-HU" dirty="0"/>
          </a:p>
        </p:txBody>
      </p:sp>
      <p:pic>
        <p:nvPicPr>
          <p:cNvPr id="11" name="Tartalom helye 10"/>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967" t="816" r="1106" b="1927"/>
          <a:stretch/>
        </p:blipFill>
        <p:spPr>
          <a:xfrm>
            <a:off x="2483768" y="1916832"/>
            <a:ext cx="4320480" cy="3668332"/>
          </a:xfrm>
        </p:spPr>
      </p:pic>
      <p:pic>
        <p:nvPicPr>
          <p:cNvPr id="14" name="Tartalom helye 13"/>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t="1812" b="-973"/>
          <a:stretch/>
        </p:blipFill>
        <p:spPr>
          <a:xfrm>
            <a:off x="107504" y="857399"/>
            <a:ext cx="4821949" cy="5207054"/>
          </a:xfrm>
        </p:spPr>
      </p:pic>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13" name="Téglalap 12"/>
          <p:cNvSpPr/>
          <p:nvPr/>
        </p:nvSpPr>
        <p:spPr>
          <a:xfrm>
            <a:off x="279976" y="5215844"/>
            <a:ext cx="42484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Cikk az </a:t>
            </a:r>
            <a:r>
              <a:rPr lang="hu-HU" dirty="0" err="1" smtClean="0"/>
              <a:t>Immunology</a:t>
            </a:r>
            <a:r>
              <a:rPr lang="hu-HU" dirty="0" smtClean="0"/>
              <a:t> </a:t>
            </a:r>
            <a:r>
              <a:rPr lang="hu-HU" dirty="0" err="1" smtClean="0"/>
              <a:t>Letters</a:t>
            </a:r>
            <a:r>
              <a:rPr lang="hu-HU" dirty="0" smtClean="0"/>
              <a:t> c. folyóiratban: </a:t>
            </a:r>
            <a:r>
              <a:rPr lang="hu-HU" i="1" dirty="0" err="1" smtClean="0"/>
              <a:t>letter</a:t>
            </a:r>
            <a:r>
              <a:rPr lang="hu-HU" i="1" dirty="0" smtClean="0"/>
              <a:t> </a:t>
            </a:r>
            <a:r>
              <a:rPr lang="hu-HU" i="1" dirty="0" err="1" smtClean="0"/>
              <a:t>to</a:t>
            </a:r>
            <a:r>
              <a:rPr lang="hu-HU" i="1" dirty="0" smtClean="0"/>
              <a:t> </a:t>
            </a:r>
            <a:r>
              <a:rPr lang="hu-HU" i="1" dirty="0" err="1" smtClean="0"/>
              <a:t>the</a:t>
            </a:r>
            <a:r>
              <a:rPr lang="hu-HU" i="1" dirty="0" smtClean="0"/>
              <a:t> editor </a:t>
            </a:r>
            <a:r>
              <a:rPr lang="hu-HU" dirty="0" smtClean="0"/>
              <a:t>szekció, 2,5 oldalas, ábra, tábla, irodalomjegyzék van. IF?</a:t>
            </a:r>
            <a:endParaRPr lang="hu-HU" dirty="0"/>
          </a:p>
        </p:txBody>
      </p:sp>
      <p:pic>
        <p:nvPicPr>
          <p:cNvPr id="15" name="Kép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376" y="764704"/>
            <a:ext cx="4508047" cy="5436466"/>
          </a:xfrm>
          <a:prstGeom prst="rect">
            <a:avLst/>
          </a:prstGeom>
        </p:spPr>
      </p:pic>
    </p:spTree>
    <p:extLst>
      <p:ext uri="{BB962C8B-B14F-4D97-AF65-F5344CB8AC3E}">
        <p14:creationId xmlns:p14="http://schemas.microsoft.com/office/powerpoint/2010/main" val="41799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példa</a:t>
            </a:r>
            <a:endParaRPr lang="hu-HU" sz="32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11</a:t>
            </a:fld>
            <a:endParaRPr lang="hu-HU" dirty="0"/>
          </a:p>
        </p:txBody>
      </p:sp>
      <p:pic>
        <p:nvPicPr>
          <p:cNvPr id="10" name="Tartalom helye 9"/>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7584" y="915950"/>
            <a:ext cx="3583880" cy="4748523"/>
          </a:xfrm>
        </p:spPr>
      </p:pic>
      <p:pic>
        <p:nvPicPr>
          <p:cNvPr id="13" name="Tartalom helye 12"/>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1907704" y="908720"/>
            <a:ext cx="3753264" cy="4788134"/>
          </a:xfrm>
        </p:spPr>
      </p:pic>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18" name="Téglalap 17"/>
          <p:cNvSpPr/>
          <p:nvPr/>
        </p:nvSpPr>
        <p:spPr>
          <a:xfrm>
            <a:off x="5292080" y="3356992"/>
            <a:ext cx="295186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t>A</a:t>
            </a:r>
            <a:r>
              <a:rPr lang="hu-HU" dirty="0" smtClean="0"/>
              <a:t> </a:t>
            </a:r>
            <a:r>
              <a:rPr lang="hu-HU" dirty="0" err="1" smtClean="0"/>
              <a:t>Clinical</a:t>
            </a:r>
            <a:r>
              <a:rPr lang="hu-HU" dirty="0" smtClean="0"/>
              <a:t> </a:t>
            </a:r>
            <a:r>
              <a:rPr lang="hu-HU" dirty="0" err="1" smtClean="0"/>
              <a:t>Orthopaedics</a:t>
            </a:r>
            <a:r>
              <a:rPr lang="hu-HU" dirty="0" smtClean="0"/>
              <a:t> and </a:t>
            </a:r>
            <a:r>
              <a:rPr lang="hu-HU" dirty="0" err="1" smtClean="0"/>
              <a:t>Related</a:t>
            </a:r>
            <a:r>
              <a:rPr lang="hu-HU" dirty="0" smtClean="0"/>
              <a:t> Research c. folyóiratban: </a:t>
            </a:r>
            <a:r>
              <a:rPr lang="hu-HU" i="1" dirty="0" err="1"/>
              <a:t>I</a:t>
            </a:r>
            <a:r>
              <a:rPr lang="hu-HU" i="1" dirty="0" err="1" smtClean="0"/>
              <a:t>n</a:t>
            </a:r>
            <a:r>
              <a:rPr lang="hu-HU" i="1" dirty="0" smtClean="0"/>
              <a:t> </a:t>
            </a:r>
            <a:r>
              <a:rPr lang="hu-HU" i="1" dirty="0" err="1" smtClean="0"/>
              <a:t>brief</a:t>
            </a:r>
            <a:r>
              <a:rPr lang="hu-HU" i="1" dirty="0" smtClean="0"/>
              <a:t> </a:t>
            </a:r>
            <a:r>
              <a:rPr lang="hu-HU" dirty="0" smtClean="0"/>
              <a:t>szekcióban megjelent cikkek, 2-3 oldalasak, ábra/tábla, irodalomjegyzék van. IF?</a:t>
            </a:r>
            <a:endParaRPr lang="hu-HU" dirty="0"/>
          </a:p>
        </p:txBody>
      </p:sp>
      <p:pic>
        <p:nvPicPr>
          <p:cNvPr id="14" name="Kép 13"/>
          <p:cNvPicPr>
            <a:picLocks noChangeAspect="1"/>
          </p:cNvPicPr>
          <p:nvPr/>
        </p:nvPicPr>
        <p:blipFill rotWithShape="1">
          <a:blip r:embed="rId5">
            <a:extLst>
              <a:ext uri="{28A0092B-C50C-407E-A947-70E740481C1C}">
                <a14:useLocalDpi xmlns:a14="http://schemas.microsoft.com/office/drawing/2010/main" val="0"/>
              </a:ext>
            </a:extLst>
          </a:blip>
          <a:srcRect l="2625" r="2744"/>
          <a:stretch/>
        </p:blipFill>
        <p:spPr>
          <a:xfrm>
            <a:off x="4282296" y="1124744"/>
            <a:ext cx="3959976" cy="1980208"/>
          </a:xfrm>
          <a:prstGeom prst="rect">
            <a:avLst/>
          </a:prstGeom>
        </p:spPr>
      </p:pic>
    </p:spTree>
    <p:extLst>
      <p:ext uri="{BB962C8B-B14F-4D97-AF65-F5344CB8AC3E}">
        <p14:creationId xmlns:p14="http://schemas.microsoft.com/office/powerpoint/2010/main" val="386059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95023" y="817583"/>
            <a:ext cx="6965245" cy="667202"/>
          </a:xfrm>
        </p:spPr>
        <p:txBody>
          <a:bodyPr>
            <a:normAutofit fontScale="90000"/>
          </a:bodyPr>
          <a:lstStyle/>
          <a:p>
            <a:r>
              <a:rPr lang="hu-HU" sz="2800" dirty="0" smtClean="0"/>
              <a:t>Publikáció típusok a bibliográfiai adatbázisokban</a:t>
            </a:r>
            <a:endParaRPr lang="hu-HU" sz="2800" dirty="0"/>
          </a:p>
        </p:txBody>
      </p:sp>
      <p:sp>
        <p:nvSpPr>
          <p:cNvPr id="3" name="Dia számának helye 2"/>
          <p:cNvSpPr>
            <a:spLocks noGrp="1"/>
          </p:cNvSpPr>
          <p:nvPr>
            <p:ph type="sldNum" sz="quarter" idx="12"/>
          </p:nvPr>
        </p:nvSpPr>
        <p:spPr/>
        <p:txBody>
          <a:bodyPr/>
          <a:lstStyle/>
          <a:p>
            <a:r>
              <a:rPr lang="hu-HU" dirty="0" smtClean="0"/>
              <a:t>15/</a:t>
            </a:r>
            <a:fld id="{D96653D6-2DC0-406D-A981-33CF32364A6E}" type="slidenum">
              <a:rPr lang="hu-HU" smtClean="0"/>
              <a:t>12</a:t>
            </a:fld>
            <a:endParaRPr lang="hu-HU" dirty="0"/>
          </a:p>
        </p:txBody>
      </p:sp>
      <p:sp>
        <p:nvSpPr>
          <p:cNvPr id="7" name="Szövegdoboz 6"/>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graphicFrame>
        <p:nvGraphicFramePr>
          <p:cNvPr id="13" name="Táblázat 12"/>
          <p:cNvGraphicFramePr>
            <a:graphicFrameLocks noGrp="1"/>
          </p:cNvGraphicFramePr>
          <p:nvPr>
            <p:extLst>
              <p:ext uri="{D42A27DB-BD31-4B8C-83A1-F6EECF244321}">
                <p14:modId xmlns:p14="http://schemas.microsoft.com/office/powerpoint/2010/main" val="1924975948"/>
              </p:ext>
            </p:extLst>
          </p:nvPr>
        </p:nvGraphicFramePr>
        <p:xfrm>
          <a:off x="1331640" y="1700808"/>
          <a:ext cx="3420380" cy="3960432"/>
        </p:xfrm>
        <a:graphic>
          <a:graphicData uri="http://schemas.openxmlformats.org/drawingml/2006/table">
            <a:tbl>
              <a:tblPr/>
              <a:tblGrid>
                <a:gridCol w="3420380"/>
              </a:tblGrid>
              <a:tr h="220024">
                <a:tc>
                  <a:txBody>
                    <a:bodyPr/>
                    <a:lstStyle/>
                    <a:p>
                      <a:pPr algn="l" fontAlgn="b"/>
                      <a:r>
                        <a:rPr lang="hu-HU" sz="1100" b="1" i="0" u="none" strike="noStrike" dirty="0">
                          <a:solidFill>
                            <a:srgbClr val="FFFFFF"/>
                          </a:solidFill>
                          <a:effectLst/>
                          <a:latin typeface="Calibri"/>
                        </a:rPr>
                        <a:t>Web of Science - közleménytípusok</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r>
              <a:tr h="220024">
                <a:tc>
                  <a:txBody>
                    <a:bodyPr/>
                    <a:lstStyle/>
                    <a:p>
                      <a:pPr algn="l" fontAlgn="b"/>
                      <a:r>
                        <a:rPr lang="hu-HU" sz="1100" b="0" i="0" u="none" strike="noStrike">
                          <a:solidFill>
                            <a:srgbClr val="000000"/>
                          </a:solidFill>
                          <a:effectLst/>
                          <a:latin typeface="Calibri"/>
                        </a:rPr>
                        <a:t>Article</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Art Exhibit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Bibliography</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Biographical-Item</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Book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Chronology</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Correction</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Correction, Addition</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Dance Performance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Database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Discussion</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Editorial Material</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Excerpt</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Fiction, Creative Prose</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a:solidFill>
                            <a:srgbClr val="000000"/>
                          </a:solidFill>
                          <a:effectLst/>
                          <a:latin typeface="Calibri"/>
                        </a:rPr>
                        <a:t>Film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20024">
                <a:tc>
                  <a:txBody>
                    <a:bodyPr/>
                    <a:lstStyle/>
                    <a:p>
                      <a:pPr algn="l" fontAlgn="b"/>
                      <a:r>
                        <a:rPr lang="hu-HU" sz="1100" b="0" i="0" u="none" strike="noStrike">
                          <a:solidFill>
                            <a:srgbClr val="000000"/>
                          </a:solidFill>
                          <a:effectLst/>
                          <a:latin typeface="Calibri"/>
                        </a:rPr>
                        <a:t>Hardware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20024">
                <a:tc>
                  <a:txBody>
                    <a:bodyPr/>
                    <a:lstStyle/>
                    <a:p>
                      <a:pPr algn="l" fontAlgn="b"/>
                      <a:r>
                        <a:rPr lang="hu-HU" sz="1100" b="0" i="0" u="none" strike="noStrike" dirty="0" err="1">
                          <a:solidFill>
                            <a:srgbClr val="000000"/>
                          </a:solidFill>
                          <a:effectLst/>
                          <a:latin typeface="Calibri"/>
                        </a:rPr>
                        <a:t>Item</a:t>
                      </a:r>
                      <a:r>
                        <a:rPr lang="hu-HU" sz="1100" b="0" i="0" u="none" strike="noStrike" dirty="0">
                          <a:solidFill>
                            <a:srgbClr val="000000"/>
                          </a:solidFill>
                          <a:effectLst/>
                          <a:latin typeface="Calibri"/>
                        </a:rPr>
                        <a:t> </a:t>
                      </a:r>
                      <a:r>
                        <a:rPr lang="hu-HU" sz="1100" b="0" i="0" u="none" strike="noStrike" dirty="0" err="1">
                          <a:solidFill>
                            <a:srgbClr val="000000"/>
                          </a:solidFill>
                          <a:effectLst/>
                          <a:latin typeface="Calibri"/>
                        </a:rPr>
                        <a:t>About</a:t>
                      </a:r>
                      <a:r>
                        <a:rPr lang="hu-HU" sz="1100" b="0" i="0" u="none" strike="noStrike" dirty="0">
                          <a:solidFill>
                            <a:srgbClr val="000000"/>
                          </a:solidFill>
                          <a:effectLst/>
                          <a:latin typeface="Calibri"/>
                        </a:rPr>
                        <a:t> An </a:t>
                      </a:r>
                      <a:r>
                        <a:rPr lang="hu-HU" sz="1100" b="0" i="0" u="none" strike="noStrike" dirty="0" err="1">
                          <a:solidFill>
                            <a:srgbClr val="000000"/>
                          </a:solidFill>
                          <a:effectLst/>
                          <a:latin typeface="Calibri"/>
                        </a:rPr>
                        <a:t>Individual</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bl>
          </a:graphicData>
        </a:graphic>
      </p:graphicFrame>
      <p:graphicFrame>
        <p:nvGraphicFramePr>
          <p:cNvPr id="15" name="Táblázat 14"/>
          <p:cNvGraphicFramePr>
            <a:graphicFrameLocks noGrp="1"/>
          </p:cNvGraphicFramePr>
          <p:nvPr>
            <p:extLst>
              <p:ext uri="{D42A27DB-BD31-4B8C-83A1-F6EECF244321}">
                <p14:modId xmlns:p14="http://schemas.microsoft.com/office/powerpoint/2010/main" val="218668961"/>
              </p:ext>
            </p:extLst>
          </p:nvPr>
        </p:nvGraphicFramePr>
        <p:xfrm>
          <a:off x="4860032" y="1916832"/>
          <a:ext cx="2800871" cy="3623550"/>
        </p:xfrm>
        <a:graphic>
          <a:graphicData uri="http://schemas.openxmlformats.org/drawingml/2006/table">
            <a:tbl>
              <a:tblPr/>
              <a:tblGrid>
                <a:gridCol w="2800871"/>
              </a:tblGrid>
              <a:tr h="213150">
                <a:tc>
                  <a:txBody>
                    <a:bodyPr/>
                    <a:lstStyle/>
                    <a:p>
                      <a:pPr algn="l" fontAlgn="b"/>
                      <a:r>
                        <a:rPr lang="hu-HU" sz="1100" b="0" i="0" u="none" strike="noStrike" dirty="0" err="1">
                          <a:solidFill>
                            <a:srgbClr val="000000"/>
                          </a:solidFill>
                          <a:effectLst/>
                          <a:latin typeface="Calibri"/>
                        </a:rPr>
                        <a:t>Letter</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Meeting Abstract</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dirty="0">
                          <a:solidFill>
                            <a:srgbClr val="000000"/>
                          </a:solidFill>
                          <a:effectLst/>
                          <a:latin typeface="Calibri"/>
                        </a:rPr>
                        <a:t>Meeting </a:t>
                      </a:r>
                      <a:r>
                        <a:rPr lang="hu-HU" sz="1100" b="0" i="0" u="none" strike="noStrike" dirty="0" err="1">
                          <a:solidFill>
                            <a:srgbClr val="000000"/>
                          </a:solidFill>
                          <a:effectLst/>
                          <a:latin typeface="Calibri"/>
                        </a:rPr>
                        <a:t>Summary</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dirty="0">
                          <a:solidFill>
                            <a:srgbClr val="000000"/>
                          </a:solidFill>
                          <a:effectLst/>
                          <a:latin typeface="Calibri"/>
                        </a:rPr>
                        <a:t>Music Performance </a:t>
                      </a:r>
                      <a:r>
                        <a:rPr lang="hu-HU" sz="1100" b="0" i="0" u="none" strike="noStrike" dirty="0" err="1">
                          <a:solidFill>
                            <a:srgbClr val="000000"/>
                          </a:solidFill>
                          <a:effectLst/>
                          <a:latin typeface="Calibri"/>
                        </a:rPr>
                        <a:t>Review</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a:solidFill>
                            <a:srgbClr val="000000"/>
                          </a:solidFill>
                          <a:effectLst/>
                          <a:latin typeface="Calibri"/>
                        </a:rPr>
                        <a:t>Music Score</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Music Score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a:solidFill>
                            <a:srgbClr val="000000"/>
                          </a:solidFill>
                          <a:effectLst/>
                          <a:latin typeface="Calibri"/>
                        </a:rPr>
                        <a:t>News Item</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Note</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a:solidFill>
                            <a:srgbClr val="000000"/>
                          </a:solidFill>
                          <a:effectLst/>
                          <a:latin typeface="Calibri"/>
                        </a:rPr>
                        <a:t>Poetry</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Proceedings Paper</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a:solidFill>
                            <a:srgbClr val="000000"/>
                          </a:solidFill>
                          <a:effectLst/>
                          <a:latin typeface="Calibri"/>
                        </a:rPr>
                        <a:t>Record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Reprint</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a:solidFill>
                            <a:srgbClr val="000000"/>
                          </a:solidFill>
                          <a:effectLst/>
                          <a:latin typeface="Calibri"/>
                        </a:rPr>
                        <a:t>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hu-HU" sz="1100" b="0" i="0" u="none" strike="noStrike">
                          <a:solidFill>
                            <a:srgbClr val="000000"/>
                          </a:solidFill>
                          <a:effectLst/>
                          <a:latin typeface="Calibri"/>
                        </a:rPr>
                        <a:t>Script</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dirty="0">
                          <a:solidFill>
                            <a:srgbClr val="000000"/>
                          </a:solidFill>
                          <a:effectLst/>
                          <a:latin typeface="Calibri"/>
                        </a:rPr>
                        <a:t>Software </a:t>
                      </a:r>
                      <a:r>
                        <a:rPr lang="hu-HU" sz="1100" b="0" i="0" u="none" strike="noStrike" dirty="0" err="1">
                          <a:solidFill>
                            <a:srgbClr val="000000"/>
                          </a:solidFill>
                          <a:effectLst/>
                          <a:latin typeface="Calibri"/>
                        </a:rPr>
                        <a:t>Review</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13150">
                <a:tc>
                  <a:txBody>
                    <a:bodyPr/>
                    <a:lstStyle/>
                    <a:p>
                      <a:pPr algn="l" fontAlgn="b"/>
                      <a:r>
                        <a:rPr lang="en-US" sz="1100" b="0" i="0" u="none" strike="noStrike">
                          <a:solidFill>
                            <a:srgbClr val="000000"/>
                          </a:solidFill>
                          <a:effectLst/>
                          <a:latin typeface="Calibri"/>
                        </a:rPr>
                        <a:t>TV Review, Radio Review, Video Review</a:t>
                      </a: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13150">
                <a:tc>
                  <a:txBody>
                    <a:bodyPr/>
                    <a:lstStyle/>
                    <a:p>
                      <a:pPr algn="l" fontAlgn="b"/>
                      <a:r>
                        <a:rPr lang="hu-HU" sz="1100" b="0" i="0" u="none" strike="noStrike" dirty="0" err="1">
                          <a:solidFill>
                            <a:srgbClr val="000000"/>
                          </a:solidFill>
                          <a:effectLst/>
                          <a:latin typeface="Calibri"/>
                        </a:rPr>
                        <a:t>Theater</a:t>
                      </a:r>
                      <a:r>
                        <a:rPr lang="hu-HU" sz="1100" b="0" i="0" u="none" strike="noStrike" dirty="0">
                          <a:solidFill>
                            <a:srgbClr val="000000"/>
                          </a:solidFill>
                          <a:effectLst/>
                          <a:latin typeface="Calibri"/>
                        </a:rPr>
                        <a:t> </a:t>
                      </a:r>
                      <a:r>
                        <a:rPr lang="hu-HU" sz="1100" b="0" i="0" u="none" strike="noStrike" dirty="0" err="1">
                          <a:solidFill>
                            <a:srgbClr val="000000"/>
                          </a:solidFill>
                          <a:effectLst/>
                          <a:latin typeface="Calibri"/>
                        </a:rPr>
                        <a:t>Review</a:t>
                      </a:r>
                      <a:endParaRPr lang="hu-HU" sz="1100" b="0" i="0" u="none" strike="noStrike" dirty="0">
                        <a:solidFill>
                          <a:srgbClr val="000000"/>
                        </a:solidFill>
                        <a:effectLst/>
                        <a:latin typeface="Calibri"/>
                      </a:endParaRPr>
                    </a:p>
                  </a:txBody>
                  <a:tcPr marL="9525" marR="9525" marT="9525" marB="0" anchor="b">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bl>
          </a:graphicData>
        </a:graphic>
      </p:graphicFrame>
      <p:graphicFrame>
        <p:nvGraphicFramePr>
          <p:cNvPr id="17" name="Táblázat 16"/>
          <p:cNvGraphicFramePr>
            <a:graphicFrameLocks noGrp="1"/>
          </p:cNvGraphicFramePr>
          <p:nvPr>
            <p:extLst>
              <p:ext uri="{D42A27DB-BD31-4B8C-83A1-F6EECF244321}">
                <p14:modId xmlns:p14="http://schemas.microsoft.com/office/powerpoint/2010/main" val="1303882301"/>
              </p:ext>
            </p:extLst>
          </p:nvPr>
        </p:nvGraphicFramePr>
        <p:xfrm>
          <a:off x="2699793" y="1844824"/>
          <a:ext cx="3168352" cy="3169080"/>
        </p:xfrm>
        <a:graphic>
          <a:graphicData uri="http://schemas.openxmlformats.org/drawingml/2006/table">
            <a:tbl>
              <a:tblPr/>
              <a:tblGrid>
                <a:gridCol w="3168352"/>
              </a:tblGrid>
              <a:tr h="264090">
                <a:tc>
                  <a:txBody>
                    <a:bodyPr/>
                    <a:lstStyle/>
                    <a:p>
                      <a:pPr algn="l" fontAlgn="ctr"/>
                      <a:r>
                        <a:rPr lang="hu-HU" sz="1600" b="1" i="0" u="none" strike="noStrike" dirty="0" err="1">
                          <a:solidFill>
                            <a:srgbClr val="FFFFFF"/>
                          </a:solidFill>
                          <a:effectLst/>
                          <a:latin typeface="Calibri"/>
                        </a:rPr>
                        <a:t>SciVerse</a:t>
                      </a:r>
                      <a:r>
                        <a:rPr lang="hu-HU" sz="1600" b="1" i="0" u="none" strike="noStrike" dirty="0">
                          <a:solidFill>
                            <a:srgbClr val="FFFFFF"/>
                          </a:solidFill>
                          <a:effectLst/>
                          <a:latin typeface="Calibri"/>
                        </a:rPr>
                        <a:t> </a:t>
                      </a:r>
                      <a:r>
                        <a:rPr lang="hu-HU" sz="1600" b="1" i="0" u="none" strike="noStrike" dirty="0" err="1">
                          <a:solidFill>
                            <a:srgbClr val="FFFFFF"/>
                          </a:solidFill>
                          <a:effectLst/>
                          <a:latin typeface="Calibri"/>
                        </a:rPr>
                        <a:t>Scopus</a:t>
                      </a:r>
                      <a:r>
                        <a:rPr lang="hu-HU" sz="1600" b="1" i="0" u="none" strike="noStrike" dirty="0">
                          <a:solidFill>
                            <a:srgbClr val="FFFFFF"/>
                          </a:solidFill>
                          <a:effectLst/>
                          <a:latin typeface="Calibri"/>
                        </a:rPr>
                        <a:t> - közleménytípusok</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16365C"/>
                    </a:solidFill>
                  </a:tcPr>
                </a:tc>
              </a:tr>
              <a:tr h="264090">
                <a:tc>
                  <a:txBody>
                    <a:bodyPr/>
                    <a:lstStyle/>
                    <a:p>
                      <a:pPr algn="l" fontAlgn="ctr"/>
                      <a:r>
                        <a:rPr lang="hu-HU" sz="1600" b="0" i="0" u="none" strike="noStrike">
                          <a:solidFill>
                            <a:srgbClr val="000000"/>
                          </a:solidFill>
                          <a:effectLst/>
                          <a:latin typeface="Calibri"/>
                        </a:rPr>
                        <a:t>Article</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r h="264090">
                <a:tc>
                  <a:txBody>
                    <a:bodyPr/>
                    <a:lstStyle/>
                    <a:p>
                      <a:pPr algn="l" fontAlgn="ctr"/>
                      <a:r>
                        <a:rPr lang="hu-HU" sz="1600" b="0" i="0" u="none" strike="noStrike">
                          <a:solidFill>
                            <a:srgbClr val="000000"/>
                          </a:solidFill>
                          <a:effectLst/>
                          <a:latin typeface="Calibri"/>
                        </a:rPr>
                        <a:t>Article in Press</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r>
              <a:tr h="264090">
                <a:tc>
                  <a:txBody>
                    <a:bodyPr/>
                    <a:lstStyle/>
                    <a:p>
                      <a:pPr algn="l" fontAlgn="ctr"/>
                      <a:r>
                        <a:rPr lang="hu-HU" sz="1600" b="0" i="0" u="none" strike="noStrike">
                          <a:solidFill>
                            <a:srgbClr val="000000"/>
                          </a:solidFill>
                          <a:effectLst/>
                          <a:latin typeface="Calibri"/>
                        </a:rPr>
                        <a:t>Business Article or Press</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r h="264090">
                <a:tc>
                  <a:txBody>
                    <a:bodyPr/>
                    <a:lstStyle/>
                    <a:p>
                      <a:pPr algn="l" fontAlgn="ctr"/>
                      <a:r>
                        <a:rPr lang="hu-HU" sz="1600" b="0" i="0" u="none" strike="noStrike">
                          <a:solidFill>
                            <a:srgbClr val="000000"/>
                          </a:solidFill>
                          <a:effectLst/>
                          <a:latin typeface="Calibri"/>
                        </a:rPr>
                        <a:t>Conference Paper</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r>
              <a:tr h="264090">
                <a:tc>
                  <a:txBody>
                    <a:bodyPr/>
                    <a:lstStyle/>
                    <a:p>
                      <a:pPr algn="l" fontAlgn="ctr"/>
                      <a:r>
                        <a:rPr lang="hu-HU" sz="1600" b="0" i="0" u="none" strike="noStrike">
                          <a:solidFill>
                            <a:srgbClr val="000000"/>
                          </a:solidFill>
                          <a:effectLst/>
                          <a:latin typeface="Calibri"/>
                        </a:rPr>
                        <a:t>Conference Review</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r h="264090">
                <a:tc>
                  <a:txBody>
                    <a:bodyPr/>
                    <a:lstStyle/>
                    <a:p>
                      <a:pPr algn="l" fontAlgn="ctr"/>
                      <a:r>
                        <a:rPr lang="hu-HU" sz="1600" b="0" i="0" u="none" strike="noStrike">
                          <a:solidFill>
                            <a:srgbClr val="000000"/>
                          </a:solidFill>
                          <a:effectLst/>
                          <a:latin typeface="Calibri"/>
                        </a:rPr>
                        <a:t>Editorial</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r>
              <a:tr h="264090">
                <a:tc>
                  <a:txBody>
                    <a:bodyPr/>
                    <a:lstStyle/>
                    <a:p>
                      <a:pPr algn="l" fontAlgn="ctr"/>
                      <a:r>
                        <a:rPr lang="hu-HU" sz="1600" b="0" i="0" u="none" strike="noStrike">
                          <a:solidFill>
                            <a:srgbClr val="000000"/>
                          </a:solidFill>
                          <a:effectLst/>
                          <a:latin typeface="Calibri"/>
                        </a:rPr>
                        <a:t>Erratum</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r h="264090">
                <a:tc>
                  <a:txBody>
                    <a:bodyPr/>
                    <a:lstStyle/>
                    <a:p>
                      <a:pPr algn="l" fontAlgn="ctr"/>
                      <a:r>
                        <a:rPr lang="hu-HU" sz="1600" b="0" i="0" u="none" strike="noStrike" dirty="0" err="1">
                          <a:solidFill>
                            <a:srgbClr val="000000"/>
                          </a:solidFill>
                          <a:effectLst/>
                          <a:latin typeface="Calibri"/>
                        </a:rPr>
                        <a:t>Letter</a:t>
                      </a:r>
                      <a:endParaRPr lang="hu-HU" sz="1600" b="0" i="0" u="none" strike="noStrike" dirty="0">
                        <a:solidFill>
                          <a:srgbClr val="000000"/>
                        </a:solidFill>
                        <a:effectLst/>
                        <a:latin typeface="Calibri"/>
                      </a:endParaRP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r>
              <a:tr h="264090">
                <a:tc>
                  <a:txBody>
                    <a:bodyPr/>
                    <a:lstStyle/>
                    <a:p>
                      <a:pPr algn="l" fontAlgn="ctr"/>
                      <a:r>
                        <a:rPr lang="hu-HU" sz="1600" b="0" i="0" u="none" strike="noStrike">
                          <a:solidFill>
                            <a:srgbClr val="000000"/>
                          </a:solidFill>
                          <a:effectLst/>
                          <a:latin typeface="Calibri"/>
                        </a:rPr>
                        <a:t>Note</a:t>
                      </a: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r h="264090">
                <a:tc>
                  <a:txBody>
                    <a:bodyPr/>
                    <a:lstStyle/>
                    <a:p>
                      <a:pPr algn="l" fontAlgn="ctr"/>
                      <a:r>
                        <a:rPr lang="hu-HU" sz="1600" b="0" i="0" u="none" strike="noStrike" dirty="0" err="1">
                          <a:solidFill>
                            <a:srgbClr val="000000"/>
                          </a:solidFill>
                          <a:effectLst/>
                          <a:latin typeface="Calibri"/>
                        </a:rPr>
                        <a:t>Review</a:t>
                      </a:r>
                      <a:endParaRPr lang="hu-HU" sz="1600" b="0" i="0" u="none" strike="noStrike" dirty="0">
                        <a:solidFill>
                          <a:srgbClr val="000000"/>
                        </a:solidFill>
                        <a:effectLst/>
                        <a:latin typeface="Calibri"/>
                      </a:endParaRP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r>
              <a:tr h="264090">
                <a:tc>
                  <a:txBody>
                    <a:bodyPr/>
                    <a:lstStyle/>
                    <a:p>
                      <a:pPr algn="l" fontAlgn="ctr"/>
                      <a:r>
                        <a:rPr lang="hu-HU" sz="1600" b="0" i="0" u="none" strike="noStrike" dirty="0" err="1">
                          <a:solidFill>
                            <a:srgbClr val="000000"/>
                          </a:solidFill>
                          <a:effectLst/>
                          <a:latin typeface="Calibri"/>
                        </a:rPr>
                        <a:t>Short</a:t>
                      </a:r>
                      <a:r>
                        <a:rPr lang="hu-HU" sz="1600" b="0" i="0" u="none" strike="noStrike" dirty="0">
                          <a:solidFill>
                            <a:srgbClr val="000000"/>
                          </a:solidFill>
                          <a:effectLst/>
                          <a:latin typeface="Calibri"/>
                        </a:rPr>
                        <a:t> </a:t>
                      </a:r>
                      <a:r>
                        <a:rPr lang="hu-HU" sz="1600" b="0" i="0" u="none" strike="noStrike" dirty="0" err="1">
                          <a:solidFill>
                            <a:srgbClr val="000000"/>
                          </a:solidFill>
                          <a:effectLst/>
                          <a:latin typeface="Calibri"/>
                        </a:rPr>
                        <a:t>survey</a:t>
                      </a:r>
                      <a:endParaRPr lang="hu-HU" sz="1600" b="0" i="0" u="none" strike="noStrike" dirty="0">
                        <a:solidFill>
                          <a:srgbClr val="000000"/>
                        </a:solidFill>
                        <a:effectLst/>
                        <a:latin typeface="Calibri"/>
                      </a:endParaRPr>
                    </a:p>
                  </a:txBody>
                  <a:tcPr marL="14192" marR="14192" marT="14192" marB="0" anchor="ctr">
                    <a:lnL w="6350" cap="flat" cmpd="sng" algn="ctr">
                      <a:solidFill>
                        <a:srgbClr val="C4D79B"/>
                      </a:solidFill>
                      <a:prstDash val="solid"/>
                      <a:round/>
                      <a:headEnd type="none" w="med" len="med"/>
                      <a:tailEnd type="none" w="med" len="med"/>
                    </a:lnL>
                    <a:lnR w="6350" cap="flat" cmpd="sng" algn="ctr">
                      <a:solidFill>
                        <a:srgbClr val="C4D79B"/>
                      </a:solidFill>
                      <a:prstDash val="solid"/>
                      <a:round/>
                      <a:headEnd type="none" w="med" len="med"/>
                      <a:tailEnd type="none" w="med" len="med"/>
                    </a:lnR>
                    <a:lnT w="6350" cap="flat" cmpd="sng" algn="ctr">
                      <a:solidFill>
                        <a:srgbClr val="C4D79B"/>
                      </a:solidFill>
                      <a:prstDash val="solid"/>
                      <a:round/>
                      <a:headEnd type="none" w="med" len="med"/>
                      <a:tailEnd type="none" w="med" len="med"/>
                    </a:lnT>
                    <a:lnB w="6350" cap="flat" cmpd="sng" algn="ctr">
                      <a:solidFill>
                        <a:srgbClr val="C4D79B"/>
                      </a:solidFill>
                      <a:prstDash val="solid"/>
                      <a:round/>
                      <a:headEnd type="none" w="med" len="med"/>
                      <a:tailEnd type="none" w="med" len="med"/>
                    </a:lnB>
                    <a:solidFill>
                      <a:srgbClr val="EBF1DE"/>
                    </a:solidFill>
                  </a:tcPr>
                </a:tc>
              </a:tr>
            </a:tbl>
          </a:graphicData>
        </a:graphic>
      </p:graphicFrame>
      <p:graphicFrame>
        <p:nvGraphicFramePr>
          <p:cNvPr id="22" name="Táblázat 21"/>
          <p:cNvGraphicFramePr>
            <a:graphicFrameLocks noGrp="1"/>
          </p:cNvGraphicFramePr>
          <p:nvPr>
            <p:extLst>
              <p:ext uri="{D42A27DB-BD31-4B8C-83A1-F6EECF244321}">
                <p14:modId xmlns:p14="http://schemas.microsoft.com/office/powerpoint/2010/main" val="3635141078"/>
              </p:ext>
            </p:extLst>
          </p:nvPr>
        </p:nvGraphicFramePr>
        <p:xfrm>
          <a:off x="1547664" y="1628800"/>
          <a:ext cx="5688632" cy="4324684"/>
        </p:xfrm>
        <a:graphic>
          <a:graphicData uri="http://schemas.openxmlformats.org/drawingml/2006/table">
            <a:tbl>
              <a:tblPr/>
              <a:tblGrid>
                <a:gridCol w="5688632"/>
              </a:tblGrid>
              <a:tr h="166334">
                <a:tc>
                  <a:txBody>
                    <a:bodyPr/>
                    <a:lstStyle/>
                    <a:p>
                      <a:pPr algn="l" fontAlgn="b"/>
                      <a:r>
                        <a:rPr lang="hu-HU" sz="1000" b="1" i="0" u="none" strike="noStrike">
                          <a:solidFill>
                            <a:srgbClr val="FFFFFF"/>
                          </a:solidFill>
                          <a:effectLst/>
                          <a:latin typeface="Calibri"/>
                        </a:rPr>
                        <a:t>PubMed - közleménytípusok</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166334">
                <a:tc>
                  <a:txBody>
                    <a:bodyPr/>
                    <a:lstStyle/>
                    <a:p>
                      <a:pPr algn="l" fontAlgn="b"/>
                      <a:r>
                        <a:rPr lang="fr-FR" sz="1000" b="0" i="0" u="none" strike="noStrike">
                          <a:solidFill>
                            <a:srgbClr val="000000"/>
                          </a:solidFill>
                          <a:effectLst/>
                          <a:latin typeface="Calibri"/>
                        </a:rPr>
                        <a:t>Biography; Historical Article; Journal Article; Portraits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Case Reports; Journal Article; Review</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Case Reports; Letter</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fr-FR" sz="1000" b="0" i="0" u="none" strike="noStrike">
                          <a:solidFill>
                            <a:srgbClr val="000000"/>
                          </a:solidFill>
                          <a:effectLst/>
                          <a:latin typeface="Calibri"/>
                        </a:rPr>
                        <a:t>Classical Article; Historical Article;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en-US" sz="1000" b="0" i="0" u="none" strike="noStrike">
                          <a:solidFill>
                            <a:srgbClr val="000000"/>
                          </a:solidFill>
                          <a:effectLst/>
                          <a:latin typeface="Calibri"/>
                        </a:rPr>
                        <a:t>Clinical Trial, Phase III; Comparative Study; Journal Article; Multicenter Study; Randomized Controlled Trial</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Clinical Trial;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Clinical Trial; Letter</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fr-FR" sz="1000" b="0" i="0" u="none" strike="noStrike">
                          <a:solidFill>
                            <a:srgbClr val="000000"/>
                          </a:solidFill>
                          <a:effectLst/>
                          <a:latin typeface="Calibri"/>
                        </a:rPr>
                        <a:t>Comment; Comparative Study;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Comment; Editorial; Review</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fr-FR" sz="1000" b="0" i="0" u="none" strike="noStrike">
                          <a:solidFill>
                            <a:srgbClr val="000000"/>
                          </a:solidFill>
                          <a:effectLst/>
                          <a:latin typeface="Calibri"/>
                        </a:rPr>
                        <a:t>Comment; Historical Article;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Comment;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Comment; Letter</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Comment; News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Comparative Study; Evaluation Studies;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Comparative Study; Journal Article; Multicenter Study</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en-US" sz="1000" b="0" i="0" u="none" strike="noStrike">
                          <a:solidFill>
                            <a:srgbClr val="000000"/>
                          </a:solidFill>
                          <a:effectLst/>
                          <a:latin typeface="Calibri"/>
                        </a:rPr>
                        <a:t>Comparative Study; Journal Article; Randomized Controlled Trial</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Comparative Study; Journal Article; Review</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Congresses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Evaluation Studies;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In Vitro; Journal Article</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Introductory Journal Article; Portraits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hu-HU" sz="1000" b="0" i="0" u="none" strike="noStrike">
                          <a:solidFill>
                            <a:srgbClr val="000000"/>
                          </a:solidFill>
                          <a:effectLst/>
                          <a:latin typeface="Calibri"/>
                        </a:rPr>
                        <a:t>Journal Article; Meta-Analysis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a:solidFill>
                            <a:srgbClr val="000000"/>
                          </a:solidFill>
                          <a:effectLst/>
                          <a:latin typeface="Calibri"/>
                        </a:rPr>
                        <a:t>Journal Article; Meta-Analysis; Review</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66334">
                <a:tc>
                  <a:txBody>
                    <a:bodyPr/>
                    <a:lstStyle/>
                    <a:p>
                      <a:pPr algn="l" fontAlgn="b"/>
                      <a:r>
                        <a:rPr lang="en-US" sz="1000" b="0" i="0" u="none" strike="noStrike">
                          <a:solidFill>
                            <a:srgbClr val="000000"/>
                          </a:solidFill>
                          <a:effectLst/>
                          <a:latin typeface="Calibri"/>
                        </a:rPr>
                        <a:t>Journal Article; Multicenter Study; Randomized Controlled Trial</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66334">
                <a:tc>
                  <a:txBody>
                    <a:bodyPr/>
                    <a:lstStyle/>
                    <a:p>
                      <a:pPr algn="l" fontAlgn="b"/>
                      <a:r>
                        <a:rPr lang="hu-HU" sz="1000" b="0" i="0" u="none" strike="noStrike" dirty="0">
                          <a:solidFill>
                            <a:srgbClr val="000000"/>
                          </a:solidFill>
                          <a:effectLst/>
                          <a:latin typeface="Calibri"/>
                        </a:rPr>
                        <a:t>News</a:t>
                      </a:r>
                    </a:p>
                  </a:txBody>
                  <a:tcPr marL="8317" marR="8317" marT="8317"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771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Lehetőségek</a:t>
            </a:r>
            <a:endParaRPr lang="hu-HU" dirty="0"/>
          </a:p>
        </p:txBody>
      </p:sp>
      <p:sp>
        <p:nvSpPr>
          <p:cNvPr id="3" name="Tartalom helye 2"/>
          <p:cNvSpPr>
            <a:spLocks noGrp="1"/>
          </p:cNvSpPr>
          <p:nvPr>
            <p:ph idx="1"/>
          </p:nvPr>
        </p:nvSpPr>
        <p:spPr/>
        <p:txBody>
          <a:bodyPr>
            <a:normAutofit/>
          </a:bodyPr>
          <a:lstStyle/>
          <a:p>
            <a:r>
              <a:rPr lang="hu-HU" sz="2000" dirty="0" smtClean="0"/>
              <a:t>Csak az </a:t>
            </a:r>
            <a:r>
              <a:rPr lang="hu-HU" sz="2000" i="1" dirty="0" err="1" smtClean="0"/>
              <a:t>article</a:t>
            </a:r>
            <a:r>
              <a:rPr lang="hu-HU" sz="2000" dirty="0" smtClean="0"/>
              <a:t> / </a:t>
            </a:r>
            <a:r>
              <a:rPr lang="hu-HU" sz="2000" i="1" dirty="0" err="1" smtClean="0"/>
              <a:t>proceedings</a:t>
            </a:r>
            <a:r>
              <a:rPr lang="hu-HU" sz="2000" i="1" dirty="0" smtClean="0"/>
              <a:t> </a:t>
            </a:r>
            <a:r>
              <a:rPr lang="hu-HU" sz="2000" i="1" dirty="0" err="1" smtClean="0"/>
              <a:t>paper</a:t>
            </a:r>
            <a:r>
              <a:rPr lang="hu-HU" sz="2000" i="1" dirty="0" smtClean="0"/>
              <a:t> </a:t>
            </a:r>
            <a:r>
              <a:rPr lang="hu-HU" sz="2000" dirty="0" smtClean="0"/>
              <a:t>és </a:t>
            </a:r>
            <a:r>
              <a:rPr lang="hu-HU" sz="2000" i="1" dirty="0" err="1" smtClean="0"/>
              <a:t>review</a:t>
            </a:r>
            <a:r>
              <a:rPr lang="hu-HU" sz="2000" dirty="0" smtClean="0"/>
              <a:t> közleménytípusok kapjanak </a:t>
            </a:r>
            <a:r>
              <a:rPr lang="hu-HU" sz="2000" dirty="0" err="1" smtClean="0"/>
              <a:t>IF-et</a:t>
            </a:r>
            <a:endParaRPr lang="hu-HU" sz="2000" dirty="0" smtClean="0"/>
          </a:p>
          <a:p>
            <a:r>
              <a:rPr lang="hu-HU" sz="2000" dirty="0" smtClean="0"/>
              <a:t>A levél közleménytípusok közül csak a </a:t>
            </a:r>
            <a:r>
              <a:rPr lang="hu-HU" sz="2000" i="1" dirty="0" err="1" smtClean="0"/>
              <a:t>research</a:t>
            </a:r>
            <a:r>
              <a:rPr lang="hu-HU" sz="2000" i="1" dirty="0" smtClean="0"/>
              <a:t> </a:t>
            </a:r>
            <a:r>
              <a:rPr lang="hu-HU" sz="2000" i="1" dirty="0" err="1" smtClean="0"/>
              <a:t>letter</a:t>
            </a:r>
            <a:r>
              <a:rPr lang="hu-HU" sz="2000" dirty="0" smtClean="0"/>
              <a:t> típusok kapjanak </a:t>
            </a:r>
            <a:r>
              <a:rPr lang="hu-HU" sz="2000" dirty="0" err="1" smtClean="0"/>
              <a:t>IF-et</a:t>
            </a:r>
            <a:r>
              <a:rPr lang="hu-HU" sz="2000" dirty="0" smtClean="0"/>
              <a:t>, amelyet az adatbázisok nem mindig</a:t>
            </a:r>
            <a:r>
              <a:rPr lang="hu-HU" sz="2000" dirty="0"/>
              <a:t> </a:t>
            </a:r>
            <a:r>
              <a:rPr lang="hu-HU" sz="2000" dirty="0" smtClean="0"/>
              <a:t>kezelnek </a:t>
            </a:r>
            <a:r>
              <a:rPr lang="hu-HU" sz="2000" dirty="0" err="1" smtClean="0"/>
              <a:t>article-ként</a:t>
            </a:r>
            <a:endParaRPr lang="hu-HU" sz="2000" dirty="0"/>
          </a:p>
          <a:p>
            <a:r>
              <a:rPr lang="hu-HU" sz="2000" dirty="0" smtClean="0"/>
              <a:t>Levél típus másik fajtája: </a:t>
            </a:r>
            <a:r>
              <a:rPr lang="hu-HU" sz="2000" i="1" dirty="0" err="1" smtClean="0"/>
              <a:t>letter</a:t>
            </a:r>
            <a:r>
              <a:rPr lang="hu-HU" sz="2000" i="1" dirty="0" smtClean="0"/>
              <a:t> </a:t>
            </a:r>
            <a:r>
              <a:rPr lang="hu-HU" sz="2000" i="1" dirty="0" err="1" smtClean="0"/>
              <a:t>to</a:t>
            </a:r>
            <a:r>
              <a:rPr lang="hu-HU" sz="2000" i="1" dirty="0" smtClean="0"/>
              <a:t> </a:t>
            </a:r>
            <a:r>
              <a:rPr lang="hu-HU" sz="2000" i="1" dirty="0" err="1" smtClean="0"/>
              <a:t>the</a:t>
            </a:r>
            <a:r>
              <a:rPr lang="hu-HU" sz="2000" i="1" dirty="0" smtClean="0"/>
              <a:t> editor</a:t>
            </a:r>
            <a:r>
              <a:rPr lang="hu-HU" sz="2000" dirty="0" smtClean="0"/>
              <a:t>, amely akkor kapjon </a:t>
            </a:r>
            <a:r>
              <a:rPr lang="hu-HU" sz="2000" dirty="0" err="1" smtClean="0"/>
              <a:t>IF-et</a:t>
            </a:r>
            <a:r>
              <a:rPr lang="hu-HU" sz="2000" dirty="0" smtClean="0"/>
              <a:t>, ha </a:t>
            </a:r>
            <a:r>
              <a:rPr lang="hu-HU" sz="2000" dirty="0"/>
              <a:t>min. </a:t>
            </a:r>
            <a:r>
              <a:rPr lang="hu-HU" sz="2000" dirty="0" smtClean="0"/>
              <a:t>2-3 </a:t>
            </a:r>
            <a:r>
              <a:rPr lang="hu-HU" sz="2000" dirty="0"/>
              <a:t>oldalas, </a:t>
            </a:r>
            <a:r>
              <a:rPr lang="hu-HU" sz="2000" dirty="0" smtClean="0"/>
              <a:t>ábrát/táblát, </a:t>
            </a:r>
            <a:r>
              <a:rPr lang="hu-HU" sz="2000" dirty="0" err="1" smtClean="0"/>
              <a:t>ir.jegyzéket</a:t>
            </a:r>
            <a:r>
              <a:rPr lang="hu-HU" sz="2000" dirty="0" smtClean="0"/>
              <a:t> tartalmaz </a:t>
            </a:r>
            <a:endParaRPr lang="hu-HU" sz="2000" dirty="0"/>
          </a:p>
        </p:txBody>
      </p:sp>
      <p:sp>
        <p:nvSpPr>
          <p:cNvPr id="5" name="Dia számának helye 4"/>
          <p:cNvSpPr>
            <a:spLocks noGrp="1"/>
          </p:cNvSpPr>
          <p:nvPr>
            <p:ph type="sldNum" sz="quarter" idx="12"/>
          </p:nvPr>
        </p:nvSpPr>
        <p:spPr/>
        <p:txBody>
          <a:bodyPr/>
          <a:lstStyle/>
          <a:p>
            <a:r>
              <a:rPr lang="hu-HU" dirty="0" smtClean="0"/>
              <a:t>15/</a:t>
            </a:r>
            <a:fld id="{D96653D6-2DC0-406D-A981-33CF32364A6E}" type="slidenum">
              <a:rPr lang="hu-HU" smtClean="0"/>
              <a:t>13</a:t>
            </a:fld>
            <a:endParaRPr lang="hu-HU" dirty="0"/>
          </a:p>
        </p:txBody>
      </p:sp>
      <p:sp>
        <p:nvSpPr>
          <p:cNvPr id="8" name="Szövegdoboz 7"/>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Tree>
    <p:extLst>
      <p:ext uri="{BB962C8B-B14F-4D97-AF65-F5344CB8AC3E}">
        <p14:creationId xmlns:p14="http://schemas.microsoft.com/office/powerpoint/2010/main" val="1643172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dirty="0" smtClean="0"/>
              <a:t>Eddigi eredmények az egyéb közleménytípusok elemzéséről</a:t>
            </a:r>
            <a:endParaRPr lang="hu-HU" sz="2800" dirty="0"/>
          </a:p>
        </p:txBody>
      </p:sp>
      <p:sp>
        <p:nvSpPr>
          <p:cNvPr id="3" name="Dia számának helye 2"/>
          <p:cNvSpPr>
            <a:spLocks noGrp="1"/>
          </p:cNvSpPr>
          <p:nvPr>
            <p:ph type="sldNum" sz="quarter" idx="12"/>
          </p:nvPr>
        </p:nvSpPr>
        <p:spPr/>
        <p:txBody>
          <a:bodyPr/>
          <a:lstStyle/>
          <a:p>
            <a:r>
              <a:rPr lang="hu-HU" dirty="0" smtClean="0"/>
              <a:t>15/</a:t>
            </a:r>
            <a:fld id="{D96653D6-2DC0-406D-A981-33CF32364A6E}" type="slidenum">
              <a:rPr lang="hu-HU" smtClean="0"/>
              <a:t>14</a:t>
            </a:fld>
            <a:endParaRPr lang="hu-HU" dirty="0"/>
          </a:p>
        </p:txBody>
      </p:sp>
      <p:sp>
        <p:nvSpPr>
          <p:cNvPr id="7" name="Szövegdoboz 6"/>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graphicFrame>
        <p:nvGraphicFramePr>
          <p:cNvPr id="6" name="Diagram 5"/>
          <p:cNvGraphicFramePr>
            <a:graphicFrameLocks/>
          </p:cNvGraphicFramePr>
          <p:nvPr>
            <p:extLst>
              <p:ext uri="{D42A27DB-BD31-4B8C-83A1-F6EECF244321}">
                <p14:modId xmlns:p14="http://schemas.microsoft.com/office/powerpoint/2010/main" val="878006397"/>
              </p:ext>
            </p:extLst>
          </p:nvPr>
        </p:nvGraphicFramePr>
        <p:xfrm>
          <a:off x="1619672" y="2276872"/>
          <a:ext cx="5789698"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14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Köszönöm a figyelmet!</a:t>
            </a:r>
            <a:endParaRPr lang="hu-HU" dirty="0"/>
          </a:p>
        </p:txBody>
      </p:sp>
      <p:sp>
        <p:nvSpPr>
          <p:cNvPr id="3" name="Tartalom helye 2"/>
          <p:cNvSpPr>
            <a:spLocks noGrp="1"/>
          </p:cNvSpPr>
          <p:nvPr>
            <p:ph idx="1"/>
          </p:nvPr>
        </p:nvSpPr>
        <p:spPr>
          <a:xfrm>
            <a:off x="1729037" y="4581128"/>
            <a:ext cx="5976664" cy="1080120"/>
          </a:xfrm>
        </p:spPr>
        <p:txBody>
          <a:bodyPr>
            <a:normAutofit/>
          </a:bodyPr>
          <a:lstStyle/>
          <a:p>
            <a:pPr marL="0" indent="0">
              <a:buNone/>
            </a:pPr>
            <a:r>
              <a:rPr lang="hu-HU" sz="2000" dirty="0" smtClean="0"/>
              <a:t>Az alábbi e-mail címre is várom a hozzászólásokat, megjegyzéseket: </a:t>
            </a:r>
            <a:r>
              <a:rPr lang="hu-HU" sz="2000" dirty="0" err="1" smtClean="0">
                <a:hlinkClick r:id="rId3"/>
              </a:rPr>
              <a:t>aberhidi</a:t>
            </a:r>
            <a:r>
              <a:rPr lang="hu-HU" sz="2000" dirty="0" smtClean="0">
                <a:hlinkClick r:id="rId3"/>
              </a:rPr>
              <a:t>@</a:t>
            </a:r>
            <a:r>
              <a:rPr lang="hu-HU" sz="2000" dirty="0" err="1" smtClean="0">
                <a:hlinkClick r:id="rId3"/>
              </a:rPr>
              <a:t>lib.sote.hu</a:t>
            </a:r>
            <a:r>
              <a:rPr lang="hu-HU" sz="2000" dirty="0" smtClean="0"/>
              <a:t> </a:t>
            </a:r>
            <a:endParaRPr lang="hu-HU" sz="2000" dirty="0"/>
          </a:p>
        </p:txBody>
      </p:sp>
      <p:sp>
        <p:nvSpPr>
          <p:cNvPr id="5" name="Dia számának helye 4"/>
          <p:cNvSpPr>
            <a:spLocks noGrp="1"/>
          </p:cNvSpPr>
          <p:nvPr>
            <p:ph type="sldNum" sz="quarter" idx="12"/>
          </p:nvPr>
        </p:nvSpPr>
        <p:spPr>
          <a:xfrm>
            <a:off x="7596336" y="5809152"/>
            <a:ext cx="627889" cy="365125"/>
          </a:xfrm>
        </p:spPr>
        <p:txBody>
          <a:bodyPr/>
          <a:lstStyle/>
          <a:p>
            <a:r>
              <a:rPr lang="hu-HU" dirty="0" smtClean="0"/>
              <a:t>1</a:t>
            </a:r>
            <a:r>
              <a:rPr lang="hu-HU" dirty="0"/>
              <a:t>5</a:t>
            </a:r>
            <a:r>
              <a:rPr lang="hu-HU" dirty="0" smtClean="0"/>
              <a:t>/</a:t>
            </a:r>
            <a:fld id="{D96653D6-2DC0-406D-A981-33CF32364A6E}" type="slidenum">
              <a:rPr lang="hu-HU" smtClean="0"/>
              <a:t>15</a:t>
            </a:fld>
            <a:endParaRPr lang="hu-HU" dirty="0"/>
          </a:p>
        </p:txBody>
      </p:sp>
      <p:sp>
        <p:nvSpPr>
          <p:cNvPr id="8" name="Szövegdoboz 7"/>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7" name="Ellipszis feliratnak 6"/>
          <p:cNvSpPr/>
          <p:nvPr/>
        </p:nvSpPr>
        <p:spPr>
          <a:xfrm>
            <a:off x="5295847" y="2216374"/>
            <a:ext cx="2232248" cy="1224136"/>
          </a:xfrm>
          <a:prstGeom prst="wedgeEllipseCallout">
            <a:avLst>
              <a:gd name="adj1" fmla="val -54059"/>
              <a:gd name="adj2" fmla="val 40588"/>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Észrevétel?</a:t>
            </a:r>
            <a:endParaRPr lang="hu-HU" dirty="0">
              <a:solidFill>
                <a:schemeClr val="tx1"/>
              </a:solidFill>
            </a:endParaRPr>
          </a:p>
        </p:txBody>
      </p:sp>
      <p:sp>
        <p:nvSpPr>
          <p:cNvPr id="9" name="Ellipszis feliratnak 8"/>
          <p:cNvSpPr/>
          <p:nvPr/>
        </p:nvSpPr>
        <p:spPr>
          <a:xfrm>
            <a:off x="1547664" y="2216374"/>
            <a:ext cx="2232248" cy="1224136"/>
          </a:xfrm>
          <a:prstGeom prst="wedgeEllipseCallout">
            <a:avLst>
              <a:gd name="adj1" fmla="val 55882"/>
              <a:gd name="adj2" fmla="val 32119"/>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Kérdés?</a:t>
            </a:r>
            <a:endParaRPr lang="hu-HU" dirty="0">
              <a:solidFill>
                <a:schemeClr val="tx1"/>
              </a:solidFill>
            </a:endParaRPr>
          </a:p>
        </p:txBody>
      </p:sp>
      <p:pic>
        <p:nvPicPr>
          <p:cNvPr id="3074" name="Picture 2" descr="C:\Documents and Settings\aberhidi\Local Settings\Temporary Internet Files\Content.IE5\EVIXJ0Z9\MM90028355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140968"/>
            <a:ext cx="1182448" cy="112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26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dirty="0" smtClean="0"/>
              <a:t>MTMT folyóiratcikk </a:t>
            </a:r>
            <a:r>
              <a:rPr lang="hu-HU" sz="3200" dirty="0"/>
              <a:t>besorolások</a:t>
            </a:r>
            <a:br>
              <a:rPr lang="hu-HU" sz="3200" dirty="0"/>
            </a:br>
            <a:r>
              <a:rPr lang="hu-HU" sz="1200" dirty="0">
                <a:hlinkClick r:id="rId3"/>
              </a:rPr>
              <a:t>http://</a:t>
            </a:r>
            <a:r>
              <a:rPr lang="hu-HU" sz="1200" dirty="0" smtClean="0">
                <a:hlinkClick r:id="rId3"/>
              </a:rPr>
              <a:t>www.mtmt.hu/sites/default/files/jelleg_tipus_besorolas_v2_0_3_sheet_20110705_vegleges.pdf</a:t>
            </a:r>
            <a:r>
              <a:rPr lang="hu-HU" sz="1200" dirty="0" smtClean="0"/>
              <a:t> </a:t>
            </a:r>
            <a:endParaRPr lang="hu-HU" sz="32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2</a:t>
            </a:fld>
            <a:endParaRPr lang="hu-HU" dirty="0"/>
          </a:p>
        </p:txBody>
      </p:sp>
      <p:pic>
        <p:nvPicPr>
          <p:cNvPr id="12" name="Tartalom helye 11"/>
          <p:cNvPicPr>
            <a:picLocks noGrp="1" noChangeAspect="1"/>
          </p:cNvPicPr>
          <p:nvPr>
            <p:ph sz="quarter" idx="13"/>
          </p:nvPr>
        </p:nvPicPr>
        <p:blipFill rotWithShape="1">
          <a:blip r:embed="rId4" cstate="print">
            <a:extLst>
              <a:ext uri="{28A0092B-C50C-407E-A947-70E740481C1C}">
                <a14:useLocalDpi xmlns:a14="http://schemas.microsoft.com/office/drawing/2010/main" val="0"/>
              </a:ext>
            </a:extLst>
          </a:blip>
          <a:srcRect l="9046" r="9288" b="50692"/>
          <a:stretch/>
        </p:blipFill>
        <p:spPr>
          <a:xfrm>
            <a:off x="1691680" y="1844824"/>
            <a:ext cx="5832648" cy="4142486"/>
          </a:xfrm>
        </p:spPr>
      </p:pic>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14" name="Téglalap 13"/>
          <p:cNvSpPr/>
          <p:nvPr/>
        </p:nvSpPr>
        <p:spPr>
          <a:xfrm>
            <a:off x="1691680" y="3573016"/>
            <a:ext cx="504056" cy="2160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Tartalom helye 12"/>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l="8558" t="-201" r="9872" b="4480"/>
          <a:stretch/>
        </p:blipFill>
        <p:spPr>
          <a:xfrm>
            <a:off x="1603154" y="1842696"/>
            <a:ext cx="5976664" cy="4212000"/>
          </a:xfrm>
        </p:spPr>
      </p:pic>
      <p:sp>
        <p:nvSpPr>
          <p:cNvPr id="16" name="Téglalap 15"/>
          <p:cNvSpPr/>
          <p:nvPr/>
        </p:nvSpPr>
        <p:spPr>
          <a:xfrm>
            <a:off x="1601188" y="1844824"/>
            <a:ext cx="594548" cy="2160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p:cNvSpPr/>
          <p:nvPr/>
        </p:nvSpPr>
        <p:spPr>
          <a:xfrm>
            <a:off x="1601188" y="5373216"/>
            <a:ext cx="882580" cy="2160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4211960" y="2395201"/>
            <a:ext cx="3096344"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solidFill>
                  <a:srgbClr val="C00000"/>
                </a:solidFill>
              </a:rPr>
              <a:t>Jelenleg </a:t>
            </a:r>
            <a:r>
              <a:rPr lang="hu-HU" dirty="0" err="1" smtClean="0">
                <a:solidFill>
                  <a:srgbClr val="C00000"/>
                </a:solidFill>
              </a:rPr>
              <a:t>impakt</a:t>
            </a:r>
            <a:r>
              <a:rPr lang="hu-HU" dirty="0" smtClean="0">
                <a:solidFill>
                  <a:srgbClr val="C00000"/>
                </a:solidFill>
              </a:rPr>
              <a:t> faktort (</a:t>
            </a:r>
            <a:r>
              <a:rPr lang="hu-HU" dirty="0" err="1" smtClean="0">
                <a:solidFill>
                  <a:srgbClr val="C00000"/>
                </a:solidFill>
              </a:rPr>
              <a:t>IF-et</a:t>
            </a:r>
            <a:r>
              <a:rPr lang="hu-HU" dirty="0" smtClean="0">
                <a:solidFill>
                  <a:srgbClr val="C00000"/>
                </a:solidFill>
              </a:rPr>
              <a:t>) kaphatnak az alábbi közleménytípusok:</a:t>
            </a:r>
          </a:p>
          <a:p>
            <a:pPr marL="285750" indent="-285750">
              <a:buFontTx/>
              <a:buChar char="-"/>
            </a:pPr>
            <a:r>
              <a:rPr lang="hu-HU" dirty="0" err="1" smtClean="0">
                <a:solidFill>
                  <a:srgbClr val="C00000"/>
                </a:solidFill>
              </a:rPr>
              <a:t>article</a:t>
            </a:r>
            <a:r>
              <a:rPr lang="hu-HU" dirty="0" smtClean="0">
                <a:solidFill>
                  <a:srgbClr val="C00000"/>
                </a:solidFill>
              </a:rPr>
              <a:t> (szakcikk)</a:t>
            </a:r>
          </a:p>
          <a:p>
            <a:pPr marL="285750" indent="-285750">
              <a:buFontTx/>
              <a:buChar char="-"/>
            </a:pPr>
            <a:r>
              <a:rPr lang="hu-HU" dirty="0" err="1" smtClean="0">
                <a:solidFill>
                  <a:srgbClr val="C00000"/>
                </a:solidFill>
              </a:rPr>
              <a:t>review</a:t>
            </a:r>
            <a:r>
              <a:rPr lang="hu-HU" dirty="0" smtClean="0">
                <a:solidFill>
                  <a:srgbClr val="C00000"/>
                </a:solidFill>
              </a:rPr>
              <a:t>, </a:t>
            </a:r>
            <a:r>
              <a:rPr lang="hu-HU" dirty="0" err="1" smtClean="0">
                <a:solidFill>
                  <a:srgbClr val="C00000"/>
                </a:solidFill>
              </a:rPr>
              <a:t>survey</a:t>
            </a:r>
            <a:r>
              <a:rPr lang="hu-HU" dirty="0" smtClean="0">
                <a:solidFill>
                  <a:srgbClr val="C00000"/>
                </a:solidFill>
              </a:rPr>
              <a:t> </a:t>
            </a:r>
            <a:r>
              <a:rPr lang="hu-HU" dirty="0" err="1" smtClean="0">
                <a:solidFill>
                  <a:srgbClr val="C00000"/>
                </a:solidFill>
              </a:rPr>
              <a:t>paper</a:t>
            </a:r>
            <a:r>
              <a:rPr lang="hu-HU" dirty="0" smtClean="0">
                <a:solidFill>
                  <a:srgbClr val="C00000"/>
                </a:solidFill>
              </a:rPr>
              <a:t> (összefoglaló cikk)</a:t>
            </a:r>
          </a:p>
          <a:p>
            <a:pPr marL="285750" indent="-285750">
              <a:buFontTx/>
              <a:buChar char="-"/>
            </a:pPr>
            <a:r>
              <a:rPr lang="hu-HU" dirty="0" err="1" smtClean="0">
                <a:solidFill>
                  <a:srgbClr val="C00000"/>
                </a:solidFill>
              </a:rPr>
              <a:t>note</a:t>
            </a:r>
            <a:r>
              <a:rPr lang="hu-HU" dirty="0" smtClean="0">
                <a:solidFill>
                  <a:srgbClr val="C00000"/>
                </a:solidFill>
              </a:rPr>
              <a:t> (rövid közlemény)</a:t>
            </a:r>
          </a:p>
          <a:p>
            <a:pPr marL="285750" indent="-285750">
              <a:buFontTx/>
              <a:buChar char="-"/>
            </a:pPr>
            <a:r>
              <a:rPr lang="hu-HU" dirty="0" err="1" smtClean="0">
                <a:solidFill>
                  <a:srgbClr val="C00000"/>
                </a:solidFill>
              </a:rPr>
              <a:t>letter</a:t>
            </a:r>
            <a:r>
              <a:rPr lang="hu-HU" dirty="0" smtClean="0">
                <a:solidFill>
                  <a:srgbClr val="C00000"/>
                </a:solidFill>
              </a:rPr>
              <a:t> (levél)</a:t>
            </a:r>
          </a:p>
          <a:p>
            <a:pPr marL="285750" indent="-285750">
              <a:buFontTx/>
              <a:buChar char="-"/>
            </a:pPr>
            <a:r>
              <a:rPr lang="hu-HU" dirty="0" err="1" smtClean="0">
                <a:solidFill>
                  <a:srgbClr val="C00000"/>
                </a:solidFill>
              </a:rPr>
              <a:t>proceedings</a:t>
            </a:r>
            <a:r>
              <a:rPr lang="hu-HU" dirty="0" smtClean="0">
                <a:solidFill>
                  <a:srgbClr val="C00000"/>
                </a:solidFill>
              </a:rPr>
              <a:t> </a:t>
            </a:r>
            <a:r>
              <a:rPr lang="hu-HU" dirty="0" err="1" smtClean="0">
                <a:solidFill>
                  <a:srgbClr val="C00000"/>
                </a:solidFill>
              </a:rPr>
              <a:t>paper</a:t>
            </a:r>
            <a:r>
              <a:rPr lang="hu-HU" dirty="0" smtClean="0">
                <a:solidFill>
                  <a:srgbClr val="C00000"/>
                </a:solidFill>
              </a:rPr>
              <a:t> (konferenciacikk)</a:t>
            </a:r>
          </a:p>
          <a:p>
            <a:pPr marL="285750" indent="-285750">
              <a:buFontTx/>
              <a:buChar char="-"/>
            </a:pPr>
            <a:r>
              <a:rPr lang="hu-HU" dirty="0" err="1" smtClean="0">
                <a:solidFill>
                  <a:srgbClr val="C00000"/>
                </a:solidFill>
              </a:rPr>
              <a:t>essay</a:t>
            </a:r>
            <a:r>
              <a:rPr lang="hu-HU" dirty="0" smtClean="0">
                <a:solidFill>
                  <a:srgbClr val="C00000"/>
                </a:solidFill>
              </a:rPr>
              <a:t> (esszé)</a:t>
            </a:r>
            <a:endParaRPr lang="hu-HU" dirty="0">
              <a:solidFill>
                <a:srgbClr val="C00000"/>
              </a:solidFill>
            </a:endParaRPr>
          </a:p>
        </p:txBody>
      </p:sp>
      <p:sp>
        <p:nvSpPr>
          <p:cNvPr id="18" name="Téglalap 17"/>
          <p:cNvSpPr/>
          <p:nvPr/>
        </p:nvSpPr>
        <p:spPr>
          <a:xfrm>
            <a:off x="395536" y="2252339"/>
            <a:ext cx="601216" cy="3065348"/>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dirty="0" smtClean="0">
                <a:solidFill>
                  <a:srgbClr val="C00000"/>
                </a:solidFill>
              </a:rPr>
              <a:t>IF miatt kérdéses közleménytípusok</a:t>
            </a:r>
            <a:endParaRPr lang="hu-HU" dirty="0">
              <a:solidFill>
                <a:srgbClr val="C00000"/>
              </a:solidFill>
            </a:endParaRPr>
          </a:p>
        </p:txBody>
      </p:sp>
      <p:sp>
        <p:nvSpPr>
          <p:cNvPr id="19" name="Jobbra nyíl 18"/>
          <p:cNvSpPr/>
          <p:nvPr/>
        </p:nvSpPr>
        <p:spPr>
          <a:xfrm>
            <a:off x="1115616" y="3501008"/>
            <a:ext cx="4855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691680" y="2708920"/>
            <a:ext cx="2088232" cy="25202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Jobbra nyíl 20"/>
          <p:cNvSpPr/>
          <p:nvPr/>
        </p:nvSpPr>
        <p:spPr>
          <a:xfrm rot="20345389">
            <a:off x="1063291" y="2030002"/>
            <a:ext cx="4855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Jobbra nyíl 21"/>
          <p:cNvSpPr/>
          <p:nvPr/>
        </p:nvSpPr>
        <p:spPr>
          <a:xfrm rot="1763382">
            <a:off x="1078152" y="5158046"/>
            <a:ext cx="4855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207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4" grpId="0" animBg="1"/>
      <p:bldP spid="4" grpId="1" animBg="1"/>
      <p:bldP spid="18" grpId="0" animBg="1"/>
      <p:bldP spid="19" grpId="0" animBg="1"/>
      <p:bldP spid="19" grpId="1" animBg="1"/>
      <p:bldP spid="3" grpId="0" animBg="1"/>
      <p:bldP spid="3" grpId="1"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dirty="0" smtClean="0"/>
              <a:t>Folyóiratra vonatkozó forrásadatok a </a:t>
            </a:r>
            <a:br>
              <a:rPr lang="hu-HU" sz="2800" dirty="0" smtClean="0"/>
            </a:br>
            <a:r>
              <a:rPr lang="hu-HU" sz="2800" dirty="0" smtClean="0"/>
              <a:t>Journal </a:t>
            </a:r>
            <a:r>
              <a:rPr lang="hu-HU" sz="2800" dirty="0" err="1" smtClean="0"/>
              <a:t>Citation</a:t>
            </a:r>
            <a:r>
              <a:rPr lang="hu-HU" sz="2800" dirty="0" smtClean="0"/>
              <a:t> </a:t>
            </a:r>
            <a:r>
              <a:rPr lang="hu-HU" sz="2800" dirty="0" err="1" smtClean="0"/>
              <a:t>Reports</a:t>
            </a:r>
            <a:r>
              <a:rPr lang="hu-HU" sz="2800" dirty="0" smtClean="0"/>
              <a:t> (JCR) adatbázisból</a:t>
            </a:r>
            <a:endParaRPr lang="hu-HU" sz="2800" dirty="0"/>
          </a:p>
        </p:txBody>
      </p:sp>
      <p:sp>
        <p:nvSpPr>
          <p:cNvPr id="58" name="Dia számának helye 57"/>
          <p:cNvSpPr>
            <a:spLocks noGrp="1"/>
          </p:cNvSpPr>
          <p:nvPr>
            <p:ph type="sldNum" sz="quarter" idx="12"/>
          </p:nvPr>
        </p:nvSpPr>
        <p:spPr/>
        <p:txBody>
          <a:bodyPr/>
          <a:lstStyle/>
          <a:p>
            <a:r>
              <a:rPr lang="hu-HU" dirty="0" smtClean="0"/>
              <a:t>15/</a:t>
            </a:r>
            <a:fld id="{D96653D6-2DC0-406D-A981-33CF32364A6E}" type="slidenum">
              <a:rPr lang="hu-HU" smtClean="0"/>
              <a:t>3</a:t>
            </a:fld>
            <a:endParaRPr lang="hu-HU" dirty="0"/>
          </a:p>
        </p:txBody>
      </p:sp>
      <p:sp>
        <p:nvSpPr>
          <p:cNvPr id="3" name="Alcím 2"/>
          <p:cNvSpPr>
            <a:spLocks noGrp="1"/>
          </p:cNvSpPr>
          <p:nvPr>
            <p:ph sz="quarter" idx="13"/>
          </p:nvPr>
        </p:nvSpPr>
        <p:spPr>
          <a:xfrm>
            <a:off x="1298448" y="2121407"/>
            <a:ext cx="6225880" cy="2027673"/>
          </a:xfrm>
        </p:spPr>
        <p:txBody>
          <a:bodyPr>
            <a:normAutofit/>
          </a:bodyPr>
          <a:lstStyle/>
          <a:p>
            <a:pPr lvl="0"/>
            <a:r>
              <a:rPr lang="hu-HU" dirty="0" smtClean="0">
                <a:solidFill>
                  <a:prstClr val="black"/>
                </a:solidFill>
              </a:rPr>
              <a:t>Thomson Reuters JCR adatbázisában mutatja a forrásadatok (Journal </a:t>
            </a:r>
            <a:r>
              <a:rPr lang="hu-HU" dirty="0" err="1">
                <a:solidFill>
                  <a:prstClr val="black"/>
                </a:solidFill>
              </a:rPr>
              <a:t>Source</a:t>
            </a:r>
            <a:r>
              <a:rPr lang="hu-HU" dirty="0">
                <a:solidFill>
                  <a:prstClr val="black"/>
                </a:solidFill>
              </a:rPr>
              <a:t> Data</a:t>
            </a:r>
            <a:r>
              <a:rPr lang="hu-HU" dirty="0" smtClean="0">
                <a:solidFill>
                  <a:prstClr val="black"/>
                </a:solidFill>
              </a:rPr>
              <a:t>) között az „idézhető” tételek számát adott JCR évében.</a:t>
            </a:r>
          </a:p>
          <a:p>
            <a:pPr lvl="0"/>
            <a:r>
              <a:rPr lang="hu-HU" dirty="0" smtClean="0">
                <a:solidFill>
                  <a:prstClr val="black"/>
                </a:solidFill>
              </a:rPr>
              <a:t>Pl. </a:t>
            </a:r>
            <a:r>
              <a:rPr lang="hu-HU" dirty="0" err="1" smtClean="0">
                <a:solidFill>
                  <a:prstClr val="black"/>
                </a:solidFill>
              </a:rPr>
              <a:t>Nature</a:t>
            </a:r>
            <a:r>
              <a:rPr lang="hu-HU" dirty="0" smtClean="0">
                <a:solidFill>
                  <a:prstClr val="black"/>
                </a:solidFill>
              </a:rPr>
              <a:t> folyóirat – forrásadatok (2010)</a:t>
            </a:r>
            <a:endParaRPr lang="hu-HU" dirty="0">
              <a:solidFill>
                <a:prstClr val="black"/>
              </a:solidFill>
            </a:endParaRPr>
          </a:p>
          <a:p>
            <a:pPr marL="82296" indent="0">
              <a:buNone/>
            </a:pPr>
            <a:endParaRPr lang="hu-HU" sz="1800" dirty="0"/>
          </a:p>
        </p:txBody>
      </p:sp>
      <p:pic>
        <p:nvPicPr>
          <p:cNvPr id="5" name="Tartalom helye 4"/>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t="16067" r="911" b="2991"/>
          <a:stretch/>
        </p:blipFill>
        <p:spPr>
          <a:xfrm>
            <a:off x="1527066" y="4149080"/>
            <a:ext cx="4616484" cy="1466920"/>
          </a:xfrm>
          <a:prstGeom prst="rect">
            <a:avLst/>
          </a:prstGeom>
          <a:ln>
            <a:noFill/>
          </a:ln>
          <a:effectLst>
            <a:outerShdw blurRad="190500" algn="tl" rotWithShape="0">
              <a:srgbClr val="000000">
                <a:alpha val="70000"/>
              </a:srgbClr>
            </a:outerShdw>
          </a:effectLst>
        </p:spPr>
      </p:pic>
      <p:sp>
        <p:nvSpPr>
          <p:cNvPr id="62" name="Szövegdoboz 61"/>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6" name="Szövegdoboz 5"/>
          <p:cNvSpPr txBox="1"/>
          <p:nvPr/>
        </p:nvSpPr>
        <p:spPr>
          <a:xfrm>
            <a:off x="1547664" y="5661248"/>
            <a:ext cx="4536504" cy="230832"/>
          </a:xfrm>
          <a:prstGeom prst="rect">
            <a:avLst/>
          </a:prstGeom>
          <a:noFill/>
        </p:spPr>
        <p:txBody>
          <a:bodyPr wrap="square" rtlCol="0">
            <a:spAutoFit/>
          </a:bodyPr>
          <a:lstStyle/>
          <a:p>
            <a:r>
              <a:rPr lang="hu-HU" sz="900" i="1" dirty="0" smtClean="0"/>
              <a:t>Forrás:</a:t>
            </a:r>
            <a:r>
              <a:rPr lang="hu-HU" sz="900" dirty="0" smtClean="0"/>
              <a:t> Journal </a:t>
            </a:r>
            <a:r>
              <a:rPr lang="hu-HU" sz="900" dirty="0" err="1" smtClean="0"/>
              <a:t>Citation</a:t>
            </a:r>
            <a:r>
              <a:rPr lang="hu-HU" sz="900" dirty="0" smtClean="0"/>
              <a:t> </a:t>
            </a:r>
            <a:r>
              <a:rPr lang="hu-HU" sz="900" dirty="0" err="1" smtClean="0"/>
              <a:t>Reports</a:t>
            </a:r>
            <a:r>
              <a:rPr lang="hu-HU" sz="900" dirty="0" smtClean="0"/>
              <a:t>®. Journal </a:t>
            </a:r>
            <a:r>
              <a:rPr lang="hu-HU" sz="900" dirty="0" err="1" smtClean="0"/>
              <a:t>Source</a:t>
            </a:r>
            <a:r>
              <a:rPr lang="hu-HU" sz="900" dirty="0" smtClean="0"/>
              <a:t> Data. </a:t>
            </a:r>
            <a:r>
              <a:rPr lang="hu-HU" sz="900" dirty="0"/>
              <a:t>©</a:t>
            </a:r>
            <a:r>
              <a:rPr lang="hu-HU" sz="900" dirty="0" smtClean="0"/>
              <a:t>2011, Thomson Reuters </a:t>
            </a:r>
            <a:endParaRPr lang="hu-HU" sz="900" dirty="0"/>
          </a:p>
        </p:txBody>
      </p:sp>
      <p:sp>
        <p:nvSpPr>
          <p:cNvPr id="7" name="Ellipszis 6"/>
          <p:cNvSpPr/>
          <p:nvPr/>
        </p:nvSpPr>
        <p:spPr>
          <a:xfrm>
            <a:off x="3815916" y="4293096"/>
            <a:ext cx="1044116"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p:cNvSpPr/>
          <p:nvPr/>
        </p:nvSpPr>
        <p:spPr>
          <a:xfrm>
            <a:off x="3347864" y="4606074"/>
            <a:ext cx="1224136"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p:cNvSpPr/>
          <p:nvPr/>
        </p:nvSpPr>
        <p:spPr>
          <a:xfrm>
            <a:off x="5220072" y="4606074"/>
            <a:ext cx="93610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1319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smtClean="0"/>
              <a:t>Cél</a:t>
            </a:r>
            <a:endParaRPr lang="hu-HU" sz="4000" dirty="0"/>
          </a:p>
        </p:txBody>
      </p:sp>
      <p:sp>
        <p:nvSpPr>
          <p:cNvPr id="3" name="Alcím 2"/>
          <p:cNvSpPr>
            <a:spLocks noGrp="1"/>
          </p:cNvSpPr>
          <p:nvPr>
            <p:ph idx="1"/>
          </p:nvPr>
        </p:nvSpPr>
        <p:spPr>
          <a:xfrm>
            <a:off x="1463040" y="2119256"/>
            <a:ext cx="6196405" cy="3758015"/>
          </a:xfrm>
        </p:spPr>
        <p:txBody>
          <a:bodyPr>
            <a:normAutofit/>
          </a:bodyPr>
          <a:lstStyle/>
          <a:p>
            <a:r>
              <a:rPr lang="hu-HU" sz="2000" dirty="0">
                <a:solidFill>
                  <a:prstClr val="black"/>
                </a:solidFill>
              </a:rPr>
              <a:t>Meghatározni a legpontosabban, hogy a folyóiratokban megjelent közleménytípusok közül melyeknek </a:t>
            </a:r>
            <a:r>
              <a:rPr lang="hu-HU" sz="2000" dirty="0" smtClean="0">
                <a:solidFill>
                  <a:prstClr val="black"/>
                </a:solidFill>
              </a:rPr>
              <a:t>jár(hat) IF, </a:t>
            </a:r>
            <a:r>
              <a:rPr lang="hu-HU" sz="2000" dirty="0" smtClean="0"/>
              <a:t>s az elemzés során kapott végeredményt az </a:t>
            </a:r>
            <a:r>
              <a:rPr lang="hu-HU" sz="2000" dirty="0"/>
              <a:t>MTMT Bibliográfiai Szakbizottsága elé </a:t>
            </a:r>
            <a:r>
              <a:rPr lang="hu-HU" sz="2000" dirty="0" smtClean="0"/>
              <a:t>tárni.</a:t>
            </a:r>
            <a:endParaRPr lang="hu-HU" sz="2000" dirty="0">
              <a:solidFill>
                <a:prstClr val="black"/>
              </a:solidFill>
            </a:endParaRPr>
          </a:p>
          <a:p>
            <a:pPr marL="82296" indent="0">
              <a:buNone/>
            </a:pPr>
            <a:endParaRPr lang="hu-HU" sz="1800" dirty="0"/>
          </a:p>
        </p:txBody>
      </p:sp>
      <p:sp>
        <p:nvSpPr>
          <p:cNvPr id="58" name="Dia számának helye 57"/>
          <p:cNvSpPr>
            <a:spLocks noGrp="1"/>
          </p:cNvSpPr>
          <p:nvPr>
            <p:ph type="sldNum" sz="quarter" idx="12"/>
          </p:nvPr>
        </p:nvSpPr>
        <p:spPr/>
        <p:txBody>
          <a:bodyPr/>
          <a:lstStyle/>
          <a:p>
            <a:r>
              <a:rPr lang="hu-HU" dirty="0" smtClean="0"/>
              <a:t>15/</a:t>
            </a:r>
            <a:fld id="{D96653D6-2DC0-406D-A981-33CF32364A6E}" type="slidenum">
              <a:rPr lang="hu-HU" smtClean="0"/>
              <a:t>4</a:t>
            </a:fld>
            <a:endParaRPr lang="hu-HU" dirty="0"/>
          </a:p>
        </p:txBody>
      </p:sp>
      <p:sp>
        <p:nvSpPr>
          <p:cNvPr id="62" name="Szövegdoboz 61"/>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63" name="Felhő 62"/>
          <p:cNvSpPr/>
          <p:nvPr/>
        </p:nvSpPr>
        <p:spPr>
          <a:xfrm>
            <a:off x="2411760" y="3573016"/>
            <a:ext cx="4176464" cy="20162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4" name="Szövegdoboz 63"/>
          <p:cNvSpPr txBox="1"/>
          <p:nvPr/>
        </p:nvSpPr>
        <p:spPr>
          <a:xfrm>
            <a:off x="3131840" y="4437112"/>
            <a:ext cx="1008112" cy="338554"/>
          </a:xfrm>
          <a:prstGeom prst="rect">
            <a:avLst/>
          </a:prstGeom>
          <a:noFill/>
        </p:spPr>
        <p:txBody>
          <a:bodyPr wrap="square" rtlCol="0">
            <a:spAutoFit/>
          </a:bodyPr>
          <a:lstStyle/>
          <a:p>
            <a:r>
              <a:rPr lang="hu-HU" sz="1600" dirty="0" err="1" smtClean="0"/>
              <a:t>article</a:t>
            </a:r>
            <a:endParaRPr lang="hu-HU" dirty="0"/>
          </a:p>
        </p:txBody>
      </p:sp>
      <p:sp>
        <p:nvSpPr>
          <p:cNvPr id="65" name="Szövegdoboz 64"/>
          <p:cNvSpPr txBox="1"/>
          <p:nvPr/>
        </p:nvSpPr>
        <p:spPr>
          <a:xfrm rot="20223590">
            <a:off x="3831326" y="4620190"/>
            <a:ext cx="1008112" cy="338554"/>
          </a:xfrm>
          <a:prstGeom prst="rect">
            <a:avLst/>
          </a:prstGeom>
          <a:noFill/>
        </p:spPr>
        <p:txBody>
          <a:bodyPr wrap="square" rtlCol="0">
            <a:spAutoFit/>
          </a:bodyPr>
          <a:lstStyle/>
          <a:p>
            <a:r>
              <a:rPr lang="hu-HU" sz="1600" dirty="0" err="1" smtClean="0"/>
              <a:t>review</a:t>
            </a:r>
            <a:endParaRPr lang="hu-HU" dirty="0"/>
          </a:p>
        </p:txBody>
      </p:sp>
      <p:sp>
        <p:nvSpPr>
          <p:cNvPr id="66" name="Szövegdoboz 65"/>
          <p:cNvSpPr txBox="1"/>
          <p:nvPr/>
        </p:nvSpPr>
        <p:spPr>
          <a:xfrm rot="828333">
            <a:off x="3249873" y="4972546"/>
            <a:ext cx="772047" cy="338554"/>
          </a:xfrm>
          <a:prstGeom prst="rect">
            <a:avLst/>
          </a:prstGeom>
          <a:noFill/>
        </p:spPr>
        <p:txBody>
          <a:bodyPr wrap="square" rtlCol="0">
            <a:spAutoFit/>
          </a:bodyPr>
          <a:lstStyle/>
          <a:p>
            <a:r>
              <a:rPr lang="hu-HU" sz="1600" dirty="0" err="1" smtClean="0">
                <a:solidFill>
                  <a:srgbClr val="FF0000"/>
                </a:solidFill>
              </a:rPr>
              <a:t>letter</a:t>
            </a:r>
            <a:endParaRPr lang="hu-HU" dirty="0">
              <a:solidFill>
                <a:srgbClr val="FF0000"/>
              </a:solidFill>
            </a:endParaRPr>
          </a:p>
        </p:txBody>
      </p:sp>
      <p:sp>
        <p:nvSpPr>
          <p:cNvPr id="67" name="Szövegdoboz 66"/>
          <p:cNvSpPr txBox="1"/>
          <p:nvPr/>
        </p:nvSpPr>
        <p:spPr>
          <a:xfrm rot="19596033">
            <a:off x="4221542" y="4862443"/>
            <a:ext cx="1772487" cy="338554"/>
          </a:xfrm>
          <a:prstGeom prst="rect">
            <a:avLst/>
          </a:prstGeom>
          <a:noFill/>
        </p:spPr>
        <p:txBody>
          <a:bodyPr wrap="square" rtlCol="0">
            <a:spAutoFit/>
          </a:bodyPr>
          <a:lstStyle/>
          <a:p>
            <a:r>
              <a:rPr lang="hu-HU" sz="1600" dirty="0" err="1" smtClean="0">
                <a:solidFill>
                  <a:srgbClr val="FF0000"/>
                </a:solidFill>
              </a:rPr>
              <a:t>letter</a:t>
            </a:r>
            <a:r>
              <a:rPr lang="hu-HU" sz="1600" dirty="0" smtClean="0">
                <a:solidFill>
                  <a:srgbClr val="FF0000"/>
                </a:solidFill>
              </a:rPr>
              <a:t> </a:t>
            </a:r>
            <a:r>
              <a:rPr lang="hu-HU" sz="1600" dirty="0" err="1" smtClean="0">
                <a:solidFill>
                  <a:srgbClr val="FF0000"/>
                </a:solidFill>
              </a:rPr>
              <a:t>to</a:t>
            </a:r>
            <a:r>
              <a:rPr lang="hu-HU" sz="1600" dirty="0" smtClean="0">
                <a:solidFill>
                  <a:srgbClr val="FF0000"/>
                </a:solidFill>
              </a:rPr>
              <a:t> </a:t>
            </a:r>
            <a:r>
              <a:rPr lang="hu-HU" sz="1600" dirty="0" err="1" smtClean="0">
                <a:solidFill>
                  <a:srgbClr val="FF0000"/>
                </a:solidFill>
              </a:rPr>
              <a:t>the</a:t>
            </a:r>
            <a:r>
              <a:rPr lang="hu-HU" sz="1600" dirty="0" smtClean="0">
                <a:solidFill>
                  <a:srgbClr val="FF0000"/>
                </a:solidFill>
              </a:rPr>
              <a:t> editor</a:t>
            </a:r>
            <a:endParaRPr lang="hu-HU" sz="1600" dirty="0">
              <a:solidFill>
                <a:srgbClr val="FF0000"/>
              </a:solidFill>
            </a:endParaRPr>
          </a:p>
        </p:txBody>
      </p:sp>
      <p:sp>
        <p:nvSpPr>
          <p:cNvPr id="68" name="Szövegdoboz 67"/>
          <p:cNvSpPr txBox="1"/>
          <p:nvPr/>
        </p:nvSpPr>
        <p:spPr>
          <a:xfrm rot="334603">
            <a:off x="4512180" y="3802533"/>
            <a:ext cx="1800900" cy="338554"/>
          </a:xfrm>
          <a:prstGeom prst="rect">
            <a:avLst/>
          </a:prstGeom>
          <a:noFill/>
        </p:spPr>
        <p:txBody>
          <a:bodyPr wrap="square" rtlCol="0">
            <a:spAutoFit/>
          </a:bodyPr>
          <a:lstStyle/>
          <a:p>
            <a:r>
              <a:rPr lang="hu-HU" sz="1600" dirty="0" err="1" smtClean="0">
                <a:solidFill>
                  <a:srgbClr val="FF0000"/>
                </a:solidFill>
              </a:rPr>
              <a:t>correspondence</a:t>
            </a:r>
            <a:endParaRPr lang="hu-HU" sz="1600" dirty="0">
              <a:solidFill>
                <a:srgbClr val="FF0000"/>
              </a:solidFill>
            </a:endParaRPr>
          </a:p>
        </p:txBody>
      </p:sp>
      <p:sp>
        <p:nvSpPr>
          <p:cNvPr id="69" name="Szövegdoboz 68"/>
          <p:cNvSpPr txBox="1"/>
          <p:nvPr/>
        </p:nvSpPr>
        <p:spPr>
          <a:xfrm rot="1638513">
            <a:off x="3340022" y="3882879"/>
            <a:ext cx="1067586" cy="584775"/>
          </a:xfrm>
          <a:prstGeom prst="rect">
            <a:avLst/>
          </a:prstGeom>
          <a:noFill/>
        </p:spPr>
        <p:txBody>
          <a:bodyPr wrap="square" rtlCol="0">
            <a:spAutoFit/>
          </a:bodyPr>
          <a:lstStyle/>
          <a:p>
            <a:r>
              <a:rPr lang="hu-HU" sz="1600" dirty="0" err="1" smtClean="0">
                <a:solidFill>
                  <a:srgbClr val="FF0000"/>
                </a:solidFill>
              </a:rPr>
              <a:t>editorial</a:t>
            </a:r>
            <a:r>
              <a:rPr lang="hu-HU" sz="1600" dirty="0" smtClean="0">
                <a:solidFill>
                  <a:srgbClr val="FF0000"/>
                </a:solidFill>
              </a:rPr>
              <a:t> </a:t>
            </a:r>
            <a:r>
              <a:rPr lang="hu-HU" sz="1600" dirty="0" err="1" smtClean="0">
                <a:solidFill>
                  <a:srgbClr val="FF0000"/>
                </a:solidFill>
              </a:rPr>
              <a:t>material</a:t>
            </a:r>
            <a:endParaRPr lang="hu-HU" sz="1600" dirty="0">
              <a:solidFill>
                <a:srgbClr val="FF0000"/>
              </a:solidFill>
            </a:endParaRPr>
          </a:p>
        </p:txBody>
      </p:sp>
      <p:sp>
        <p:nvSpPr>
          <p:cNvPr id="70" name="Szövegdoboz 69"/>
          <p:cNvSpPr txBox="1"/>
          <p:nvPr/>
        </p:nvSpPr>
        <p:spPr>
          <a:xfrm rot="762449">
            <a:off x="4488234" y="4233268"/>
            <a:ext cx="1104336" cy="338554"/>
          </a:xfrm>
          <a:prstGeom prst="rect">
            <a:avLst/>
          </a:prstGeom>
          <a:noFill/>
        </p:spPr>
        <p:txBody>
          <a:bodyPr wrap="square" rtlCol="0">
            <a:spAutoFit/>
          </a:bodyPr>
          <a:lstStyle/>
          <a:p>
            <a:r>
              <a:rPr lang="hu-HU" sz="1600" dirty="0" smtClean="0">
                <a:solidFill>
                  <a:srgbClr val="FF0000"/>
                </a:solidFill>
              </a:rPr>
              <a:t>comment</a:t>
            </a:r>
            <a:endParaRPr lang="hu-HU" sz="1600" dirty="0">
              <a:solidFill>
                <a:srgbClr val="FF0000"/>
              </a:solidFill>
            </a:endParaRPr>
          </a:p>
        </p:txBody>
      </p:sp>
    </p:spTree>
    <p:extLst>
      <p:ext uri="{BB962C8B-B14F-4D97-AF65-F5344CB8AC3E}">
        <p14:creationId xmlns:p14="http://schemas.microsoft.com/office/powerpoint/2010/main" val="11511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4" grpId="1"/>
      <p:bldP spid="65" grpId="0"/>
      <p:bldP spid="65" grpId="1"/>
      <p:bldP spid="66" grpId="0"/>
      <p:bldP spid="67" grpId="0"/>
      <p:bldP spid="68"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dirty="0" smtClean="0"/>
              <a:t>Egyéb közleménytípusok </a:t>
            </a:r>
            <a:r>
              <a:rPr lang="hu-HU" sz="3200" dirty="0" err="1" smtClean="0"/>
              <a:t>IF-vel</a:t>
            </a:r>
            <a:r>
              <a:rPr lang="hu-HU" sz="3200" dirty="0" smtClean="0"/>
              <a:t> kapcsolatos vizsgálati módszere</a:t>
            </a:r>
            <a:endParaRPr lang="hu-HU" sz="3200" dirty="0"/>
          </a:p>
        </p:txBody>
      </p:sp>
      <p:sp>
        <p:nvSpPr>
          <p:cNvPr id="3" name="Tartalom helye 2"/>
          <p:cNvSpPr>
            <a:spLocks noGrp="1"/>
          </p:cNvSpPr>
          <p:nvPr>
            <p:ph idx="1"/>
          </p:nvPr>
        </p:nvSpPr>
        <p:spPr/>
        <p:txBody>
          <a:bodyPr/>
          <a:lstStyle/>
          <a:p>
            <a:r>
              <a:rPr lang="hu-HU" dirty="0" smtClean="0"/>
              <a:t>Több mint 200 folyóiratcím vizsgálata:</a:t>
            </a:r>
          </a:p>
          <a:p>
            <a:pPr lvl="1"/>
            <a:r>
              <a:rPr lang="hu-HU" dirty="0" smtClean="0"/>
              <a:t>a folyóiratok szerzői utasításának áttekintése</a:t>
            </a:r>
          </a:p>
          <a:p>
            <a:pPr lvl="1"/>
            <a:r>
              <a:rPr lang="hu-HU" dirty="0"/>
              <a:t>adott folyóiratok közleménytípusainak elemzése kézbe vétellel</a:t>
            </a:r>
          </a:p>
          <a:p>
            <a:pPr lvl="1"/>
            <a:r>
              <a:rPr lang="hu-HU" dirty="0" smtClean="0"/>
              <a:t>a közleménytípusok ellenőrzése a bibliográfiai adatbázisokban (Web of Science, </a:t>
            </a:r>
            <a:r>
              <a:rPr lang="hu-HU" dirty="0" err="1" smtClean="0"/>
              <a:t>SciVerse</a:t>
            </a:r>
            <a:r>
              <a:rPr lang="hu-HU" dirty="0" smtClean="0"/>
              <a:t> </a:t>
            </a:r>
            <a:r>
              <a:rPr lang="hu-HU" dirty="0" err="1" smtClean="0"/>
              <a:t>Scopus</a:t>
            </a:r>
            <a:r>
              <a:rPr lang="hu-HU" dirty="0" smtClean="0"/>
              <a:t>, </a:t>
            </a:r>
            <a:r>
              <a:rPr lang="hu-HU" dirty="0" err="1" smtClean="0"/>
              <a:t>PubMed</a:t>
            </a:r>
            <a:r>
              <a:rPr lang="hu-HU" dirty="0" smtClean="0"/>
              <a:t>) is</a:t>
            </a:r>
            <a:endParaRPr lang="hu-HU"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5</a:t>
            </a:fld>
            <a:endParaRPr lang="hu-HU" dirty="0"/>
          </a:p>
        </p:txBody>
      </p:sp>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Tree>
    <p:extLst>
      <p:ext uri="{BB962C8B-B14F-4D97-AF65-F5344CB8AC3E}">
        <p14:creationId xmlns:p14="http://schemas.microsoft.com/office/powerpoint/2010/main" val="385137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Általános tapasztalatok</a:t>
            </a:r>
            <a:endParaRPr lang="hu-HU" dirty="0"/>
          </a:p>
        </p:txBody>
      </p:sp>
      <p:sp>
        <p:nvSpPr>
          <p:cNvPr id="3" name="Tartalom helye 2"/>
          <p:cNvSpPr>
            <a:spLocks noGrp="1"/>
          </p:cNvSpPr>
          <p:nvPr>
            <p:ph idx="1"/>
          </p:nvPr>
        </p:nvSpPr>
        <p:spPr>
          <a:xfrm>
            <a:off x="1333622" y="2132856"/>
            <a:ext cx="6196405" cy="3603812"/>
          </a:xfrm>
        </p:spPr>
        <p:txBody>
          <a:bodyPr>
            <a:noAutofit/>
          </a:bodyPr>
          <a:lstStyle/>
          <a:p>
            <a:r>
              <a:rPr lang="hu-HU" sz="2000" dirty="0"/>
              <a:t>Ami </a:t>
            </a:r>
            <a:r>
              <a:rPr lang="hu-HU" sz="2000" dirty="0" err="1"/>
              <a:t>article</a:t>
            </a:r>
            <a:r>
              <a:rPr lang="hu-HU" sz="2000" dirty="0"/>
              <a:t> a </a:t>
            </a:r>
            <a:r>
              <a:rPr lang="hu-HU" sz="2000" dirty="0" err="1"/>
              <a:t>WoS-ban</a:t>
            </a:r>
            <a:r>
              <a:rPr lang="hu-HU" sz="2000" dirty="0"/>
              <a:t>, </a:t>
            </a:r>
            <a:r>
              <a:rPr lang="hu-HU" sz="2000" dirty="0" err="1"/>
              <a:t>article</a:t>
            </a:r>
            <a:r>
              <a:rPr lang="hu-HU" sz="2000" dirty="0"/>
              <a:t> (esetleg </a:t>
            </a:r>
            <a:r>
              <a:rPr lang="hu-HU" sz="2000" dirty="0" err="1"/>
              <a:t>review</a:t>
            </a:r>
            <a:r>
              <a:rPr lang="hu-HU" sz="2000" dirty="0"/>
              <a:t>) a többi adatbázisban is</a:t>
            </a:r>
            <a:r>
              <a:rPr lang="hu-HU" sz="2000" dirty="0" smtClean="0"/>
              <a:t>.</a:t>
            </a:r>
          </a:p>
          <a:p>
            <a:r>
              <a:rPr lang="hu-HU" sz="2000" dirty="0" err="1"/>
              <a:t>PubMed</a:t>
            </a:r>
            <a:r>
              <a:rPr lang="hu-HU" sz="2000" dirty="0"/>
              <a:t> adatbázis gyakran több publikáció típusba is besorol egy </a:t>
            </a:r>
            <a:r>
              <a:rPr lang="hu-HU" sz="2000" dirty="0" smtClean="0"/>
              <a:t>cikket.</a:t>
            </a:r>
            <a:endParaRPr lang="hu-HU" sz="2000" dirty="0"/>
          </a:p>
          <a:p>
            <a:r>
              <a:rPr lang="hu-HU" sz="2000" dirty="0"/>
              <a:t>A folyóiratok szekciói gyakran más névvel illetik közleménytípusaikat, mint a bibliográfiai adatbázisok (</a:t>
            </a:r>
            <a:r>
              <a:rPr lang="hu-HU" sz="2000" dirty="0" err="1"/>
              <a:t>WoS</a:t>
            </a:r>
            <a:r>
              <a:rPr lang="hu-HU" sz="2000" dirty="0"/>
              <a:t>, </a:t>
            </a:r>
            <a:r>
              <a:rPr lang="hu-HU" sz="2000" dirty="0" err="1"/>
              <a:t>SciVerse</a:t>
            </a:r>
            <a:r>
              <a:rPr lang="hu-HU" sz="2000" dirty="0"/>
              <a:t> </a:t>
            </a:r>
            <a:r>
              <a:rPr lang="hu-HU" sz="2000" dirty="0" err="1"/>
              <a:t>Scopus</a:t>
            </a:r>
            <a:r>
              <a:rPr lang="hu-HU" sz="2000" dirty="0"/>
              <a:t>, </a:t>
            </a:r>
            <a:r>
              <a:rPr lang="hu-HU" sz="2000" dirty="0" err="1"/>
              <a:t>PubMed</a:t>
            </a:r>
            <a:r>
              <a:rPr lang="hu-HU" sz="2000" dirty="0"/>
              <a:t>).</a:t>
            </a:r>
          </a:p>
          <a:p>
            <a:endParaRPr lang="hu-HU" sz="18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6</a:t>
            </a:fld>
            <a:endParaRPr lang="hu-HU" dirty="0"/>
          </a:p>
        </p:txBody>
      </p:sp>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pic>
        <p:nvPicPr>
          <p:cNvPr id="2051" name="Picture 3" descr="C:\Documents and Settings\aberhidi\Local Settings\Temporary Internet Files\Content.IE5\ANRWVGA6\MC9003540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077072"/>
            <a:ext cx="1963093"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3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Szövegdoboz 6"/>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2" name="Cím 1"/>
          <p:cNvSpPr>
            <a:spLocks noGrp="1"/>
          </p:cNvSpPr>
          <p:nvPr>
            <p:ph type="title"/>
          </p:nvPr>
        </p:nvSpPr>
        <p:spPr/>
        <p:txBody>
          <a:bodyPr>
            <a:normAutofit/>
          </a:bodyPr>
          <a:lstStyle/>
          <a:p>
            <a:r>
              <a:rPr lang="hu-HU" dirty="0" smtClean="0"/>
              <a:t>Felmerült kérdések</a:t>
            </a:r>
            <a:endParaRPr lang="hu-HU" dirty="0"/>
          </a:p>
        </p:txBody>
      </p:sp>
      <p:sp>
        <p:nvSpPr>
          <p:cNvPr id="3" name="Tartalom helye 2"/>
          <p:cNvSpPr>
            <a:spLocks noGrp="1"/>
          </p:cNvSpPr>
          <p:nvPr>
            <p:ph idx="1"/>
          </p:nvPr>
        </p:nvSpPr>
        <p:spPr/>
        <p:txBody>
          <a:bodyPr>
            <a:normAutofit/>
          </a:bodyPr>
          <a:lstStyle/>
          <a:p>
            <a:r>
              <a:rPr lang="hu-HU" sz="2000" dirty="0" smtClean="0"/>
              <a:t>Az </a:t>
            </a:r>
            <a:r>
              <a:rPr lang="hu-HU" sz="2000" dirty="0" smtClean="0">
                <a:solidFill>
                  <a:srgbClr val="FF0000"/>
                </a:solidFill>
              </a:rPr>
              <a:t>esettanulmány</a:t>
            </a:r>
            <a:r>
              <a:rPr lang="hu-HU" sz="2000" dirty="0" smtClean="0"/>
              <a:t>nak külön </a:t>
            </a:r>
            <a:r>
              <a:rPr lang="hu-HU" sz="2000" dirty="0"/>
              <a:t>besorolása nincs, egyedül a </a:t>
            </a:r>
            <a:r>
              <a:rPr lang="hu-HU" sz="2000" dirty="0" err="1"/>
              <a:t>PubMed-ben</a:t>
            </a:r>
            <a:r>
              <a:rPr lang="hu-HU" sz="2000" dirty="0"/>
              <a:t> jelenik meg publikációs típusként vagy </a:t>
            </a:r>
            <a:r>
              <a:rPr lang="hu-HU" sz="2000" dirty="0" smtClean="0"/>
              <a:t>inkább jellemzőként, a </a:t>
            </a:r>
            <a:r>
              <a:rPr lang="hu-HU" sz="2000" dirty="0" err="1" smtClean="0"/>
              <a:t>WoS-ban</a:t>
            </a:r>
            <a:r>
              <a:rPr lang="hu-HU" sz="2000" dirty="0" smtClean="0"/>
              <a:t> vagy </a:t>
            </a:r>
            <a:r>
              <a:rPr lang="hu-HU" sz="2000" dirty="0" err="1" smtClean="0"/>
              <a:t>Scopus-ban</a:t>
            </a:r>
            <a:r>
              <a:rPr lang="hu-HU" sz="2000" dirty="0" smtClean="0"/>
              <a:t> </a:t>
            </a:r>
            <a:r>
              <a:rPr lang="hu-HU" sz="2000" dirty="0" err="1" smtClean="0"/>
              <a:t>article-be</a:t>
            </a:r>
            <a:r>
              <a:rPr lang="hu-HU" sz="2000" dirty="0" smtClean="0"/>
              <a:t> </a:t>
            </a:r>
            <a:r>
              <a:rPr lang="hu-HU" sz="2000" dirty="0" err="1"/>
              <a:t>vagy</a:t>
            </a:r>
            <a:r>
              <a:rPr lang="hu-HU" sz="2000" dirty="0"/>
              <a:t> </a:t>
            </a:r>
            <a:r>
              <a:rPr lang="hu-HU" sz="2000" dirty="0" err="1"/>
              <a:t>letter-be</a:t>
            </a:r>
            <a:r>
              <a:rPr lang="hu-HU" sz="2000" dirty="0"/>
              <a:t> </a:t>
            </a:r>
            <a:r>
              <a:rPr lang="hu-HU" sz="2000" dirty="0" smtClean="0"/>
              <a:t>sorolják.</a:t>
            </a:r>
          </a:p>
          <a:p>
            <a:r>
              <a:rPr lang="hu-HU" sz="2000" dirty="0" err="1"/>
              <a:t>L</a:t>
            </a:r>
            <a:r>
              <a:rPr lang="hu-HU" sz="2000" dirty="0" err="1" smtClean="0"/>
              <a:t>etter</a:t>
            </a:r>
            <a:r>
              <a:rPr lang="hu-HU" sz="2000" dirty="0" smtClean="0"/>
              <a:t> </a:t>
            </a:r>
            <a:r>
              <a:rPr lang="hu-HU" sz="2000" dirty="0" err="1"/>
              <a:t>to</a:t>
            </a:r>
            <a:r>
              <a:rPr lang="hu-HU" sz="2000" dirty="0"/>
              <a:t> </a:t>
            </a:r>
            <a:r>
              <a:rPr lang="hu-HU" sz="2000" dirty="0" err="1"/>
              <a:t>the</a:t>
            </a:r>
            <a:r>
              <a:rPr lang="hu-HU" sz="2000" dirty="0"/>
              <a:t> editor és </a:t>
            </a:r>
            <a:r>
              <a:rPr lang="hu-HU" sz="2000" dirty="0" err="1"/>
              <a:t>correspondence</a:t>
            </a:r>
            <a:r>
              <a:rPr lang="hu-HU" sz="2000" dirty="0"/>
              <a:t> </a:t>
            </a:r>
            <a:r>
              <a:rPr lang="hu-HU" sz="2000" dirty="0" smtClean="0"/>
              <a:t>típusok gyakran </a:t>
            </a:r>
            <a:r>
              <a:rPr lang="hu-HU" sz="2000" dirty="0">
                <a:solidFill>
                  <a:srgbClr val="FF0000"/>
                </a:solidFill>
              </a:rPr>
              <a:t>szinonimák</a:t>
            </a:r>
            <a:r>
              <a:rPr lang="hu-HU" sz="2000" dirty="0" smtClean="0"/>
              <a:t>.</a:t>
            </a:r>
          </a:p>
          <a:p>
            <a:r>
              <a:rPr lang="hu-HU" sz="2000" dirty="0"/>
              <a:t>Egyes </a:t>
            </a:r>
            <a:r>
              <a:rPr lang="hu-HU" sz="2000" dirty="0" smtClean="0"/>
              <a:t>folyóiratok </a:t>
            </a:r>
            <a:r>
              <a:rPr lang="hu-HU" sz="2000" dirty="0" smtClean="0">
                <a:solidFill>
                  <a:srgbClr val="FF0000"/>
                </a:solidFill>
              </a:rPr>
              <a:t>csak </a:t>
            </a:r>
            <a:r>
              <a:rPr lang="hu-HU" sz="2000" dirty="0">
                <a:solidFill>
                  <a:srgbClr val="FF0000"/>
                </a:solidFill>
              </a:rPr>
              <a:t>elektronikus</a:t>
            </a:r>
            <a:r>
              <a:rPr lang="hu-HU" sz="2000" dirty="0"/>
              <a:t>an megjelenő </a:t>
            </a:r>
            <a:r>
              <a:rPr lang="hu-HU" sz="2000" dirty="0" smtClean="0"/>
              <a:t>cikkei </a:t>
            </a:r>
            <a:r>
              <a:rPr lang="hu-HU" sz="2000" dirty="0"/>
              <a:t>közt találunk </a:t>
            </a:r>
            <a:r>
              <a:rPr lang="hu-HU" sz="2000" dirty="0" err="1"/>
              <a:t>review-t</a:t>
            </a:r>
            <a:r>
              <a:rPr lang="hu-HU" sz="2000" dirty="0"/>
              <a:t>, hozzászólás-t: a </a:t>
            </a:r>
            <a:r>
              <a:rPr lang="hu-HU" sz="2000" dirty="0" err="1"/>
              <a:t>review-t</a:t>
            </a:r>
            <a:r>
              <a:rPr lang="hu-HU" sz="2000" dirty="0"/>
              <a:t> </a:t>
            </a:r>
            <a:r>
              <a:rPr lang="hu-HU" sz="2000" dirty="0">
                <a:solidFill>
                  <a:srgbClr val="FF0000"/>
                </a:solidFill>
              </a:rPr>
              <a:t>nem indexeli </a:t>
            </a:r>
            <a:r>
              <a:rPr lang="hu-HU" sz="2000" dirty="0"/>
              <a:t>a </a:t>
            </a:r>
            <a:r>
              <a:rPr lang="hu-HU" sz="2000" dirty="0" err="1"/>
              <a:t>WoS</a:t>
            </a:r>
            <a:r>
              <a:rPr lang="hu-HU" sz="2000" dirty="0"/>
              <a:t>, de a </a:t>
            </a:r>
            <a:r>
              <a:rPr lang="hu-HU" sz="2000" dirty="0" err="1"/>
              <a:t>Scopus</a:t>
            </a:r>
            <a:r>
              <a:rPr lang="hu-HU" sz="2000" dirty="0"/>
              <a:t>, </a:t>
            </a:r>
            <a:r>
              <a:rPr lang="hu-HU" sz="2000" dirty="0" err="1"/>
              <a:t>PubMed</a:t>
            </a:r>
            <a:r>
              <a:rPr lang="hu-HU" sz="2000" dirty="0"/>
              <a:t> igen</a:t>
            </a:r>
            <a:r>
              <a:rPr lang="hu-HU" sz="2000" dirty="0" smtClean="0"/>
              <a:t>.</a:t>
            </a:r>
            <a:endParaRPr lang="hu-HU" sz="20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7</a:t>
            </a:fld>
            <a:endParaRPr lang="hu-HU" dirty="0"/>
          </a:p>
        </p:txBody>
      </p:sp>
    </p:spTree>
    <p:extLst>
      <p:ext uri="{BB962C8B-B14F-4D97-AF65-F5344CB8AC3E}">
        <p14:creationId xmlns:p14="http://schemas.microsoft.com/office/powerpoint/2010/main" val="38529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Szövegdoboz 8"/>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2" name="Cím 1"/>
          <p:cNvSpPr>
            <a:spLocks noGrp="1"/>
          </p:cNvSpPr>
          <p:nvPr>
            <p:ph type="title"/>
          </p:nvPr>
        </p:nvSpPr>
        <p:spPr/>
        <p:txBody>
          <a:bodyPr/>
          <a:lstStyle/>
          <a:p>
            <a:r>
              <a:rPr lang="hu-HU" dirty="0" smtClean="0"/>
              <a:t>Példa </a:t>
            </a:r>
            <a:r>
              <a:rPr lang="hu-HU" sz="4000" dirty="0" smtClean="0"/>
              <a:t>–</a:t>
            </a:r>
            <a:r>
              <a:rPr lang="hu-HU" sz="3200" dirty="0" smtClean="0"/>
              <a:t> </a:t>
            </a:r>
            <a:r>
              <a:rPr lang="hu-HU" sz="2800" dirty="0" err="1" smtClean="0"/>
              <a:t>research</a:t>
            </a:r>
            <a:r>
              <a:rPr lang="hu-HU" sz="2800" dirty="0" smtClean="0"/>
              <a:t> </a:t>
            </a:r>
            <a:r>
              <a:rPr lang="hu-HU" sz="2800" dirty="0" err="1" smtClean="0"/>
              <a:t>letter</a:t>
            </a:r>
            <a:endParaRPr lang="hu-HU" sz="32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8</a:t>
            </a:fld>
            <a:endParaRPr lang="hu-HU" dirty="0"/>
          </a:p>
        </p:txBody>
      </p:sp>
      <p:pic>
        <p:nvPicPr>
          <p:cNvPr id="11" name="Tartalom helye 10"/>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1084" b="14"/>
          <a:stretch/>
        </p:blipFill>
        <p:spPr>
          <a:xfrm>
            <a:off x="1518973" y="2160000"/>
            <a:ext cx="2759604" cy="3564000"/>
          </a:xfrm>
        </p:spPr>
      </p:pic>
      <p:pic>
        <p:nvPicPr>
          <p:cNvPr id="7" name="Tartalom helye 6"/>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t="1128" b="13"/>
          <a:stretch/>
        </p:blipFill>
        <p:spPr>
          <a:xfrm>
            <a:off x="4883246" y="2160000"/>
            <a:ext cx="2762057" cy="3564000"/>
          </a:xfrm>
        </p:spPr>
      </p:pic>
      <p:sp>
        <p:nvSpPr>
          <p:cNvPr id="12" name="Lekerekített téglalap 11"/>
          <p:cNvSpPr/>
          <p:nvPr/>
        </p:nvSpPr>
        <p:spPr>
          <a:xfrm>
            <a:off x="1691680" y="2276872"/>
            <a:ext cx="2448272" cy="33843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L alak 15"/>
          <p:cNvSpPr/>
          <p:nvPr/>
        </p:nvSpPr>
        <p:spPr>
          <a:xfrm>
            <a:off x="5076056" y="2276872"/>
            <a:ext cx="2448272" cy="3240360"/>
          </a:xfrm>
          <a:prstGeom prst="corner">
            <a:avLst>
              <a:gd name="adj1" fmla="val 11286"/>
              <a:gd name="adj2" fmla="val 47723"/>
            </a:avLst>
          </a:prstGeom>
          <a:noFill/>
          <a:ln w="19050">
            <a:solidFill>
              <a:srgbClr val="FF0000"/>
            </a:solidFill>
          </a:ln>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p:cNvSpPr/>
          <p:nvPr/>
        </p:nvSpPr>
        <p:spPr>
          <a:xfrm>
            <a:off x="2627784" y="4653136"/>
            <a:ext cx="42484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Cikk az </a:t>
            </a:r>
            <a:r>
              <a:rPr lang="hu-HU" dirty="0" err="1" smtClean="0"/>
              <a:t>Archives</a:t>
            </a:r>
            <a:r>
              <a:rPr lang="hu-HU" dirty="0" smtClean="0"/>
              <a:t> of </a:t>
            </a:r>
            <a:r>
              <a:rPr lang="hu-HU" dirty="0" err="1" smtClean="0"/>
              <a:t>Dermatology</a:t>
            </a:r>
            <a:r>
              <a:rPr lang="hu-HU" dirty="0" smtClean="0"/>
              <a:t> c. folyóiratban: </a:t>
            </a:r>
            <a:r>
              <a:rPr lang="hu-HU" i="1" dirty="0" err="1" smtClean="0"/>
              <a:t>research</a:t>
            </a:r>
            <a:r>
              <a:rPr lang="hu-HU" i="1" dirty="0" smtClean="0"/>
              <a:t> </a:t>
            </a:r>
            <a:r>
              <a:rPr lang="hu-HU" i="1" dirty="0" err="1" smtClean="0"/>
              <a:t>letter</a:t>
            </a:r>
            <a:r>
              <a:rPr lang="hu-HU" i="1" dirty="0" smtClean="0"/>
              <a:t> </a:t>
            </a:r>
            <a:r>
              <a:rPr lang="hu-HU" dirty="0" smtClean="0"/>
              <a:t>szekció, 2 oldalas, tábla, irodalomjegyzék van. IF?</a:t>
            </a:r>
            <a:endParaRPr lang="hu-HU" dirty="0"/>
          </a:p>
        </p:txBody>
      </p:sp>
    </p:spTree>
    <p:extLst>
      <p:ext uri="{BB962C8B-B14F-4D97-AF65-F5344CB8AC3E}">
        <p14:creationId xmlns:p14="http://schemas.microsoft.com/office/powerpoint/2010/main" val="31106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1"/>
                                        </p:tgtEl>
                                      </p:cBhvr>
                                      <p:by x="180000" y="180000"/>
                                    </p:animScale>
                                  </p:childTnLst>
                                </p:cTn>
                              </p:par>
                              <p:par>
                                <p:cTn id="13" presetID="6" presetClass="emph" presetSubtype="0" fill="hold" grpId="1" nodeType="withEffect">
                                  <p:stCondLst>
                                    <p:cond delay="0"/>
                                  </p:stCondLst>
                                  <p:childTnLst>
                                    <p:animScale>
                                      <p:cBhvr>
                                        <p:cTn id="14" dur="2000" fill="hold"/>
                                        <p:tgtEl>
                                          <p:spTgt spid="12"/>
                                        </p:tgtEl>
                                      </p:cBhvr>
                                      <p:by x="180000" y="180000"/>
                                    </p:animScale>
                                  </p:childTnLst>
                                </p:cTn>
                              </p:par>
                              <p:par>
                                <p:cTn id="15" presetID="42" presetClass="path" presetSubtype="0" accel="50000" decel="50000" fill="hold" nodeType="withEffect">
                                  <p:stCondLst>
                                    <p:cond delay="0"/>
                                  </p:stCondLst>
                                  <p:childTnLst>
                                    <p:animMotion origin="layout" path="M -3.88889E-6 -0.01065 L -0.08472 -0.01181 " pathEditMode="relative" rAng="0" ptsTypes="AA">
                                      <p:cBhvr>
                                        <p:cTn id="16" dur="2000" fill="hold"/>
                                        <p:tgtEl>
                                          <p:spTgt spid="11"/>
                                        </p:tgtEl>
                                        <p:attrNameLst>
                                          <p:attrName>ppt_x</p:attrName>
                                          <p:attrName>ppt_y</p:attrName>
                                        </p:attrNameLst>
                                      </p:cBhvr>
                                      <p:rCtr x="-4236" y="-69"/>
                                    </p:animMotion>
                                  </p:childTnLst>
                                </p:cTn>
                              </p:par>
                              <p:par>
                                <p:cTn id="17" presetID="42" presetClass="path" presetSubtype="0" accel="50000" decel="50000" fill="hold" grpId="2" nodeType="withEffect">
                                  <p:stCondLst>
                                    <p:cond delay="0"/>
                                  </p:stCondLst>
                                  <p:childTnLst>
                                    <p:animMotion origin="layout" path="M -0.00798 -0.01574 L -0.08663 -0.01574 " pathEditMode="relative" rAng="0" ptsTypes="AA">
                                      <p:cBhvr>
                                        <p:cTn id="18" dur="2000" fill="hold"/>
                                        <p:tgtEl>
                                          <p:spTgt spid="12"/>
                                        </p:tgtEl>
                                        <p:attrNameLst>
                                          <p:attrName>ppt_x</p:attrName>
                                          <p:attrName>ppt_y</p:attrName>
                                        </p:attrNameLst>
                                      </p:cBhvr>
                                      <p:rCtr x="-3941" y="0"/>
                                    </p:animMotion>
                                  </p:childTnLst>
                                </p:cTn>
                              </p:par>
                              <p:par>
                                <p:cTn id="19" presetID="6" presetClass="emph" presetSubtype="0" fill="hold" nodeType="withEffect">
                                  <p:stCondLst>
                                    <p:cond delay="0"/>
                                  </p:stCondLst>
                                  <p:childTnLst>
                                    <p:animScale>
                                      <p:cBhvr>
                                        <p:cTn id="20" dur="2000" fill="hold"/>
                                        <p:tgtEl>
                                          <p:spTgt spid="7"/>
                                        </p:tgtEl>
                                      </p:cBhvr>
                                      <p:by x="180000" y="180000"/>
                                    </p:animScale>
                                  </p:childTnLst>
                                </p:cTn>
                              </p:par>
                              <p:par>
                                <p:cTn id="21" presetID="6" presetClass="emph" presetSubtype="0" fill="hold" grpId="1" nodeType="withEffect">
                                  <p:stCondLst>
                                    <p:cond delay="0"/>
                                  </p:stCondLst>
                                  <p:childTnLst>
                                    <p:animScale>
                                      <p:cBhvr>
                                        <p:cTn id="22" dur="2000" fill="hold"/>
                                        <p:tgtEl>
                                          <p:spTgt spid="16"/>
                                        </p:tgtEl>
                                      </p:cBhvr>
                                      <p:by x="180000" y="180000"/>
                                    </p:animScale>
                                  </p:childTnLst>
                                </p:cTn>
                              </p:par>
                              <p:par>
                                <p:cTn id="23" presetID="42" presetClass="path" presetSubtype="0" accel="50000" decel="50000" fill="hold" nodeType="withEffect">
                                  <p:stCondLst>
                                    <p:cond delay="0"/>
                                  </p:stCondLst>
                                  <p:childTnLst>
                                    <p:animMotion origin="layout" path="M -0.0434 -0.01181 L 0.06701 -0.01181 " pathEditMode="relative" rAng="0" ptsTypes="AA">
                                      <p:cBhvr>
                                        <p:cTn id="24" dur="2000" fill="hold"/>
                                        <p:tgtEl>
                                          <p:spTgt spid="7"/>
                                        </p:tgtEl>
                                        <p:attrNameLst>
                                          <p:attrName>ppt_x</p:attrName>
                                          <p:attrName>ppt_y</p:attrName>
                                        </p:attrNameLst>
                                      </p:cBhvr>
                                      <p:rCtr x="5521" y="0"/>
                                    </p:animMotion>
                                  </p:childTnLst>
                                </p:cTn>
                              </p:par>
                              <p:par>
                                <p:cTn id="25" presetID="42" presetClass="path" presetSubtype="0" accel="50000" decel="50000" fill="hold" grpId="2" nodeType="withEffect">
                                  <p:stCondLst>
                                    <p:cond delay="0"/>
                                  </p:stCondLst>
                                  <p:childTnLst>
                                    <p:animMotion origin="layout" path="M -0.04739 -2.96296E-6 L 0.06302 -2.96296E-6 " pathEditMode="relative" rAng="0" ptsTypes="AA">
                                      <p:cBhvr>
                                        <p:cTn id="26" dur="2000" fill="hold"/>
                                        <p:tgtEl>
                                          <p:spTgt spid="16"/>
                                        </p:tgtEl>
                                        <p:attrNameLst>
                                          <p:attrName>ppt_x</p:attrName>
                                          <p:attrName>ppt_y</p:attrName>
                                        </p:attrNameLst>
                                      </p:cBhvr>
                                      <p:rCtr x="5521"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6" grpId="0" animBg="1"/>
      <p:bldP spid="16" grpId="1" animBg="1"/>
      <p:bldP spid="16" grpId="2"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 name="Szövegdoboz 13"/>
          <p:cNvSpPr txBox="1"/>
          <p:nvPr/>
        </p:nvSpPr>
        <p:spPr>
          <a:xfrm>
            <a:off x="1979712" y="6416662"/>
            <a:ext cx="5544616" cy="461665"/>
          </a:xfrm>
          <a:prstGeom prst="rect">
            <a:avLst/>
          </a:prstGeom>
          <a:noFill/>
        </p:spPr>
        <p:txBody>
          <a:bodyPr wrap="square" rtlCol="0">
            <a:spAutoFit/>
          </a:bodyPr>
          <a:lstStyle/>
          <a:p>
            <a:pPr algn="ct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Scientifica</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Informatio</a:t>
            </a:r>
            <a:r>
              <a:rPr lang="hu-HU" sz="1200" dirty="0">
                <a:solidFill>
                  <a:schemeClr val="tx1">
                    <a:lumMod val="75000"/>
                    <a:lumOff val="25000"/>
                  </a:schemeClr>
                </a:solidFill>
                <a:latin typeface="Arno Pro SmText" pitchFamily="18" charset="0"/>
              </a:rPr>
              <a:t> </a:t>
            </a:r>
            <a:r>
              <a:rPr lang="hu-HU" sz="1200" dirty="0" err="1">
                <a:solidFill>
                  <a:schemeClr val="tx1">
                    <a:lumMod val="75000"/>
                    <a:lumOff val="25000"/>
                  </a:schemeClr>
                </a:solidFill>
                <a:latin typeface="Arno Pro SmText" pitchFamily="18" charset="0"/>
              </a:rPr>
              <a:t>Medicata</a:t>
            </a:r>
            <a:r>
              <a:rPr lang="hu-HU" sz="1200" dirty="0">
                <a:solidFill>
                  <a:schemeClr val="tx1">
                    <a:lumMod val="75000"/>
                    <a:lumOff val="25000"/>
                  </a:schemeClr>
                </a:solidFill>
                <a:latin typeface="Arno Pro SmText" pitchFamily="18" charset="0"/>
              </a:rPr>
              <a:t> konferencia, 2011. szept. 23</a:t>
            </a:r>
            <a:r>
              <a:rPr lang="hu-HU" sz="1200" dirty="0" smtClean="0">
                <a:solidFill>
                  <a:schemeClr val="tx1">
                    <a:lumMod val="75000"/>
                    <a:lumOff val="25000"/>
                  </a:schemeClr>
                </a:solidFill>
                <a:latin typeface="Arno Pro SmText" pitchFamily="18" charset="0"/>
              </a:rPr>
              <a:t>.</a:t>
            </a:r>
            <a:br>
              <a:rPr lang="hu-HU" sz="1200" dirty="0" smtClean="0">
                <a:solidFill>
                  <a:schemeClr val="tx1">
                    <a:lumMod val="75000"/>
                    <a:lumOff val="25000"/>
                  </a:schemeClr>
                </a:solidFill>
                <a:latin typeface="Arno Pro SmText" pitchFamily="18" charset="0"/>
              </a:rPr>
            </a:br>
            <a:r>
              <a:rPr lang="hu-HU" sz="1200" dirty="0" smtClean="0">
                <a:solidFill>
                  <a:schemeClr val="tx1">
                    <a:lumMod val="75000"/>
                    <a:lumOff val="25000"/>
                  </a:schemeClr>
                </a:solidFill>
                <a:latin typeface="Arno Pro SmText" pitchFamily="18" charset="0"/>
              </a:rPr>
              <a:t>MTMT Szekció</a:t>
            </a:r>
            <a:endParaRPr lang="hu-HU" sz="1200" dirty="0">
              <a:solidFill>
                <a:schemeClr val="tx1">
                  <a:lumMod val="75000"/>
                  <a:lumOff val="25000"/>
                </a:schemeClr>
              </a:solidFill>
              <a:latin typeface="Arno Pro SmText" pitchFamily="18" charset="0"/>
            </a:endParaRPr>
          </a:p>
        </p:txBody>
      </p:sp>
      <p:sp>
        <p:nvSpPr>
          <p:cNvPr id="2" name="Cím 1"/>
          <p:cNvSpPr>
            <a:spLocks noGrp="1"/>
          </p:cNvSpPr>
          <p:nvPr>
            <p:ph type="title"/>
          </p:nvPr>
        </p:nvSpPr>
        <p:spPr/>
        <p:txBody>
          <a:bodyPr>
            <a:normAutofit fontScale="90000"/>
          </a:bodyPr>
          <a:lstStyle/>
          <a:p>
            <a:r>
              <a:rPr lang="hu-HU" dirty="0" smtClean="0"/>
              <a:t>Példa – </a:t>
            </a:r>
            <a:r>
              <a:rPr lang="hu-HU" sz="3100" dirty="0" err="1" smtClean="0"/>
              <a:t>correspondence</a:t>
            </a:r>
            <a:r>
              <a:rPr lang="hu-HU" sz="3100" dirty="0" smtClean="0"/>
              <a:t> (</a:t>
            </a:r>
            <a:r>
              <a:rPr lang="hu-HU" sz="3100" dirty="0" err="1" smtClean="0"/>
              <a:t>case</a:t>
            </a:r>
            <a:r>
              <a:rPr lang="hu-HU" sz="3100" dirty="0" smtClean="0"/>
              <a:t> </a:t>
            </a:r>
            <a:r>
              <a:rPr lang="hu-HU" sz="3100" dirty="0" err="1" smtClean="0"/>
              <a:t>report</a:t>
            </a:r>
            <a:r>
              <a:rPr lang="hu-HU" sz="3100" dirty="0" smtClean="0"/>
              <a:t>)</a:t>
            </a:r>
            <a:endParaRPr lang="hu-HU" sz="3100" dirty="0"/>
          </a:p>
        </p:txBody>
      </p:sp>
      <p:sp>
        <p:nvSpPr>
          <p:cNvPr id="6" name="Dia számának helye 5"/>
          <p:cNvSpPr>
            <a:spLocks noGrp="1"/>
          </p:cNvSpPr>
          <p:nvPr>
            <p:ph type="sldNum" sz="quarter" idx="12"/>
          </p:nvPr>
        </p:nvSpPr>
        <p:spPr/>
        <p:txBody>
          <a:bodyPr/>
          <a:lstStyle/>
          <a:p>
            <a:r>
              <a:rPr lang="hu-HU" dirty="0" smtClean="0"/>
              <a:t>15/</a:t>
            </a:r>
            <a:fld id="{D96653D6-2DC0-406D-A981-33CF32364A6E}" type="slidenum">
              <a:rPr lang="hu-HU" smtClean="0"/>
              <a:t>9</a:t>
            </a:fld>
            <a:endParaRPr lang="hu-HU" dirty="0"/>
          </a:p>
        </p:txBody>
      </p:sp>
      <p:pic>
        <p:nvPicPr>
          <p:cNvPr id="5" name="Tartalom helye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98575" y="2642552"/>
            <a:ext cx="3200400" cy="2560320"/>
          </a:xfrm>
        </p:spPr>
      </p:pic>
      <p:sp>
        <p:nvSpPr>
          <p:cNvPr id="12" name="Lekerekített téglalap 11"/>
          <p:cNvSpPr/>
          <p:nvPr/>
        </p:nvSpPr>
        <p:spPr>
          <a:xfrm>
            <a:off x="2843808" y="2636912"/>
            <a:ext cx="1440160" cy="23042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Tartalom helye 7"/>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867422" y="2119313"/>
            <a:ext cx="2793706" cy="3605212"/>
          </a:xfrm>
        </p:spPr>
      </p:pic>
      <p:sp>
        <p:nvSpPr>
          <p:cNvPr id="16" name="L alak 15"/>
          <p:cNvSpPr/>
          <p:nvPr/>
        </p:nvSpPr>
        <p:spPr>
          <a:xfrm>
            <a:off x="5076056" y="2276872"/>
            <a:ext cx="2448272" cy="3240360"/>
          </a:xfrm>
          <a:prstGeom prst="corner">
            <a:avLst>
              <a:gd name="adj1" fmla="val 110123"/>
              <a:gd name="adj2" fmla="val 48178"/>
            </a:avLst>
          </a:prstGeom>
          <a:noFill/>
          <a:ln w="19050">
            <a:solidFill>
              <a:srgbClr val="FF0000"/>
            </a:solidFill>
          </a:ln>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251520" y="5517232"/>
            <a:ext cx="42484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Cikk az </a:t>
            </a:r>
            <a:r>
              <a:rPr lang="hu-HU" dirty="0" err="1" smtClean="0"/>
              <a:t>Archives</a:t>
            </a:r>
            <a:r>
              <a:rPr lang="hu-HU" dirty="0" smtClean="0"/>
              <a:t> of </a:t>
            </a:r>
            <a:r>
              <a:rPr lang="hu-HU" dirty="0" err="1" smtClean="0"/>
              <a:t>Dermatology</a:t>
            </a:r>
            <a:r>
              <a:rPr lang="hu-HU" dirty="0" smtClean="0"/>
              <a:t> c. folyóiratban: </a:t>
            </a:r>
            <a:r>
              <a:rPr lang="hu-HU" i="1" dirty="0" err="1" smtClean="0"/>
              <a:t>correspondence-vignettes</a:t>
            </a:r>
            <a:r>
              <a:rPr lang="hu-HU" dirty="0" smtClean="0"/>
              <a:t> szekció, 1,5 oldalas, ábra, tábla, irodalomjegyzék van. IF?</a:t>
            </a:r>
            <a:endParaRPr lang="hu-HU" dirty="0"/>
          </a:p>
        </p:txBody>
      </p:sp>
    </p:spTree>
    <p:extLst>
      <p:ext uri="{BB962C8B-B14F-4D97-AF65-F5344CB8AC3E}">
        <p14:creationId xmlns:p14="http://schemas.microsoft.com/office/powerpoint/2010/main" val="245991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gtEl>
                                      </p:cBhvr>
                                      <p:by x="180000" y="180000"/>
                                    </p:animScale>
                                  </p:childTnLst>
                                </p:cTn>
                              </p:par>
                              <p:par>
                                <p:cTn id="13" presetID="6" presetClass="emph" presetSubtype="0" fill="hold" grpId="1" nodeType="withEffect">
                                  <p:stCondLst>
                                    <p:cond delay="0"/>
                                  </p:stCondLst>
                                  <p:childTnLst>
                                    <p:animScale>
                                      <p:cBhvr>
                                        <p:cTn id="14" dur="2000" fill="hold"/>
                                        <p:tgtEl>
                                          <p:spTgt spid="12"/>
                                        </p:tgtEl>
                                      </p:cBhvr>
                                      <p:by x="180000" y="180000"/>
                                    </p:animScale>
                                  </p:childTnLst>
                                </p:cTn>
                              </p:par>
                              <p:par>
                                <p:cTn id="15" presetID="42" presetClass="path" presetSubtype="0" accel="50000" decel="50000" fill="hold" nodeType="withEffect">
                                  <p:stCondLst>
                                    <p:cond delay="0"/>
                                  </p:stCondLst>
                                  <p:childTnLst>
                                    <p:animMotion origin="layout" path="M 0.0316 -0.06157 L -0.17135 -0.06157 " pathEditMode="relative" rAng="0" ptsTypes="AA">
                                      <p:cBhvr>
                                        <p:cTn id="16" dur="2000" fill="hold"/>
                                        <p:tgtEl>
                                          <p:spTgt spid="5"/>
                                        </p:tgtEl>
                                        <p:attrNameLst>
                                          <p:attrName>ppt_x</p:attrName>
                                          <p:attrName>ppt_y</p:attrName>
                                        </p:attrNameLst>
                                      </p:cBhvr>
                                      <p:rCtr x="-10156" y="0"/>
                                    </p:animMotion>
                                  </p:childTnLst>
                                </p:cTn>
                              </p:par>
                              <p:par>
                                <p:cTn id="17" presetID="42" presetClass="path" presetSubtype="0" accel="50000" decel="50000" fill="hold" grpId="2" nodeType="withEffect">
                                  <p:stCondLst>
                                    <p:cond delay="0"/>
                                  </p:stCondLst>
                                  <p:childTnLst>
                                    <p:animMotion origin="layout" path="M 0.04531 -0.07361 L -0.11806 -0.07361 " pathEditMode="relative" rAng="0" ptsTypes="AA">
                                      <p:cBhvr>
                                        <p:cTn id="18" dur="2000" fill="hold"/>
                                        <p:tgtEl>
                                          <p:spTgt spid="12"/>
                                        </p:tgtEl>
                                        <p:attrNameLst>
                                          <p:attrName>ppt_x</p:attrName>
                                          <p:attrName>ppt_y</p:attrName>
                                        </p:attrNameLst>
                                      </p:cBhvr>
                                      <p:rCtr x="-8177" y="0"/>
                                    </p:animMotion>
                                  </p:childTnLst>
                                </p:cTn>
                              </p:par>
                              <p:par>
                                <p:cTn id="19" presetID="6" presetClass="emph" presetSubtype="0" fill="hold" nodeType="withEffect">
                                  <p:stCondLst>
                                    <p:cond delay="0"/>
                                  </p:stCondLst>
                                  <p:childTnLst>
                                    <p:animScale>
                                      <p:cBhvr>
                                        <p:cTn id="20" dur="2000" fill="hold"/>
                                        <p:tgtEl>
                                          <p:spTgt spid="8"/>
                                        </p:tgtEl>
                                      </p:cBhvr>
                                      <p:by x="180000" y="180000"/>
                                    </p:animScale>
                                  </p:childTnLst>
                                </p:cTn>
                              </p:par>
                              <p:par>
                                <p:cTn id="21" presetID="6" presetClass="emph" presetSubtype="0" fill="hold" grpId="1" nodeType="withEffect">
                                  <p:stCondLst>
                                    <p:cond delay="0"/>
                                  </p:stCondLst>
                                  <p:childTnLst>
                                    <p:animScale>
                                      <p:cBhvr>
                                        <p:cTn id="22" dur="2000" fill="hold"/>
                                        <p:tgtEl>
                                          <p:spTgt spid="16"/>
                                        </p:tgtEl>
                                      </p:cBhvr>
                                      <p:by x="180000" y="180000"/>
                                    </p:animScale>
                                  </p:childTnLst>
                                </p:cTn>
                              </p:par>
                              <p:par>
                                <p:cTn id="23" presetID="42" presetClass="path" presetSubtype="0" accel="50000" decel="50000" fill="hold" nodeType="withEffect">
                                  <p:stCondLst>
                                    <p:cond delay="0"/>
                                  </p:stCondLst>
                                  <p:childTnLst>
                                    <p:animMotion origin="layout" path="M -0.0434 -0.0088 L 0.04722 -0.00695 " pathEditMode="relative" rAng="0" ptsTypes="AA">
                                      <p:cBhvr>
                                        <p:cTn id="24" dur="2000" fill="hold"/>
                                        <p:tgtEl>
                                          <p:spTgt spid="8"/>
                                        </p:tgtEl>
                                        <p:attrNameLst>
                                          <p:attrName>ppt_x</p:attrName>
                                          <p:attrName>ppt_y</p:attrName>
                                        </p:attrNameLst>
                                      </p:cBhvr>
                                      <p:rCtr x="4531" y="93"/>
                                    </p:animMotion>
                                  </p:childTnLst>
                                </p:cTn>
                              </p:par>
                              <p:par>
                                <p:cTn id="25" presetID="42" presetClass="path" presetSubtype="0" accel="50000" decel="50000" fill="hold" grpId="2" nodeType="withEffect">
                                  <p:stCondLst>
                                    <p:cond delay="0"/>
                                  </p:stCondLst>
                                  <p:childTnLst>
                                    <p:animMotion origin="layout" path="M -0.04739 -0.0051 L 0.03924 -0.0051 " pathEditMode="relative" rAng="0" ptsTypes="AA">
                                      <p:cBhvr>
                                        <p:cTn id="26" dur="2000" fill="hold"/>
                                        <p:tgtEl>
                                          <p:spTgt spid="16"/>
                                        </p:tgtEl>
                                        <p:attrNameLst>
                                          <p:attrName>ppt_x</p:attrName>
                                          <p:attrName>ppt_y</p:attrName>
                                        </p:attrNameLst>
                                      </p:cBhvr>
                                      <p:rCtr x="4323"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6" grpId="0" animBg="1"/>
      <p:bldP spid="16" grpId="1" animBg="1"/>
      <p:bldP spid="16" grpId="2"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jzszög">
  <a:themeElements>
    <a:clrScheme name="Rajzszög">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jzszög">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jzszög">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1313</TotalTime>
  <Words>1543</Words>
  <Application>Microsoft Office PowerPoint</Application>
  <PresentationFormat>Diavetítés a képernyőre (4:3 oldalarány)</PresentationFormat>
  <Paragraphs>206</Paragraphs>
  <Slides>15</Slides>
  <Notes>15</Notes>
  <HiddenSlides>0</HiddenSlides>
  <MMClips>0</MMClips>
  <ScaleCrop>false</ScaleCrop>
  <HeadingPairs>
    <vt:vector size="4" baseType="variant">
      <vt:variant>
        <vt:lpstr>Téma</vt:lpstr>
      </vt:variant>
      <vt:variant>
        <vt:i4>1</vt:i4>
      </vt:variant>
      <vt:variant>
        <vt:lpstr>Diacímek</vt:lpstr>
      </vt:variant>
      <vt:variant>
        <vt:i4>15</vt:i4>
      </vt:variant>
    </vt:vector>
  </HeadingPairs>
  <TitlesOfParts>
    <vt:vector size="16" baseType="lpstr">
      <vt:lpstr>Rajzszög</vt:lpstr>
      <vt:lpstr>Bibliometriai kérdések az MTMT-ben</vt:lpstr>
      <vt:lpstr>MTMT folyóiratcikk besorolások http://www.mtmt.hu/sites/default/files/jelleg_tipus_besorolas_v2_0_3_sheet_20110705_vegleges.pdf </vt:lpstr>
      <vt:lpstr>Folyóiratra vonatkozó forrásadatok a  Journal Citation Reports (JCR) adatbázisból</vt:lpstr>
      <vt:lpstr>Cél</vt:lpstr>
      <vt:lpstr>Egyéb közleménytípusok IF-vel kapcsolatos vizsgálati módszere</vt:lpstr>
      <vt:lpstr>Általános tapasztalatok</vt:lpstr>
      <vt:lpstr>Felmerült kérdések</vt:lpstr>
      <vt:lpstr>Példa – research letter</vt:lpstr>
      <vt:lpstr>Példa – correspondence (case report)</vt:lpstr>
      <vt:lpstr>Példa – letter to the editor</vt:lpstr>
      <vt:lpstr>További példa</vt:lpstr>
      <vt:lpstr>Publikáció típusok a bibliográfiai adatbázisokban</vt:lpstr>
      <vt:lpstr>Lehetőségek</vt:lpstr>
      <vt:lpstr>Eddigi eredmények az egyéb közleménytípusok elemzéséről</vt:lpstr>
      <vt:lpstr>Köszönöm a figyelmet!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Bibliometriai kérdések az MTMT-ben</dc:title>
  <dc:creator>aberhidi</dc:creator>
  <cp:lastModifiedBy>Skultéti Attila</cp:lastModifiedBy>
  <cp:revision>87</cp:revision>
  <dcterms:created xsi:type="dcterms:W3CDTF">2011-09-19T07:02:19Z</dcterms:created>
  <dcterms:modified xsi:type="dcterms:W3CDTF">2011-09-23T06:00:35Z</dcterms:modified>
</cp:coreProperties>
</file>