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3" r:id="rId4"/>
    <p:sldId id="263" r:id="rId5"/>
    <p:sldId id="257" r:id="rId6"/>
    <p:sldId id="258" r:id="rId7"/>
    <p:sldId id="262" r:id="rId8"/>
    <p:sldId id="265" r:id="rId9"/>
    <p:sldId id="259" r:id="rId10"/>
    <p:sldId id="280" r:id="rId11"/>
    <p:sldId id="260" r:id="rId12"/>
    <p:sldId id="278" r:id="rId13"/>
    <p:sldId id="277" r:id="rId14"/>
    <p:sldId id="279" r:id="rId15"/>
    <p:sldId id="266" r:id="rId16"/>
    <p:sldId id="269" r:id="rId17"/>
    <p:sldId id="267" r:id="rId18"/>
    <p:sldId id="268" r:id="rId19"/>
    <p:sldId id="271" r:id="rId20"/>
    <p:sldId id="272" r:id="rId21"/>
    <p:sldId id="275" r:id="rId22"/>
    <p:sldId id="276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5B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4" autoAdjust="0"/>
    <p:restoredTop sz="94684" autoAdjust="0"/>
  </p:normalViewPr>
  <p:slideViewPr>
    <p:cSldViewPr>
      <p:cViewPr varScale="1">
        <p:scale>
          <a:sx n="75" d="100"/>
          <a:sy n="75" d="100"/>
        </p:scale>
        <p:origin x="-3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FBC2-5377-4EF2-83E4-2BA955EC49C2}" type="datetimeFigureOut">
              <a:rPr lang="hu-HU" smtClean="0"/>
              <a:t>2011.09.21.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FB182-9330-449B-9D3E-EB5992F3DA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37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B182-9330-449B-9D3E-EB5992F3DA8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24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03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4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89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83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54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85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49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49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24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32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lasticWrap smoothness="3"/>
                    </a14:imgEffect>
                    <a14:imgEffect>
                      <a14:sharpenSoften amount="-71000"/>
                    </a14:imgEffect>
                    <a14:imgEffect>
                      <a14:saturation sat="199000"/>
                    </a14:imgEffect>
                    <a14:imgEffect>
                      <a14:brightnessContrast bright="-7000" contras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C7D9-3890-49D5-A863-C98545069A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27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kr3.nlm.nih.gov/SemMedDem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pubmed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gnition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akia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sebot.n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epdyv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carrot2.org/" TargetMode="External"/><Relationship Id="rId7" Type="http://schemas.openxmlformats.org/officeDocument/2006/relationships/hyperlink" Target="http://www.yebol.com/" TargetMode="External"/><Relationship Id="rId2" Type="http://schemas.openxmlformats.org/officeDocument/2006/relationships/hyperlink" Target="http://www.goggle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rueknowledge.com/" TargetMode="External"/><Relationship Id="rId5" Type="http://schemas.openxmlformats.org/officeDocument/2006/relationships/hyperlink" Target="http://www.ask.com/" TargetMode="External"/><Relationship Id="rId4" Type="http://schemas.openxmlformats.org/officeDocument/2006/relationships/hyperlink" Target="http://www.touchgraph.com/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686049"/>
          </a:xfrm>
        </p:spPr>
        <p:txBody>
          <a:bodyPr>
            <a:normAutofit fontScale="90000"/>
          </a:bodyPr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MEDLINE  JÖVŐJÉRŐL</a:t>
            </a:r>
            <a:r>
              <a:rPr lang="hu-HU" cap="small" dirty="0" smtClean="0">
                <a:solidFill>
                  <a:srgbClr val="002060"/>
                </a:solidFill>
              </a:rPr>
              <a:t/>
            </a:r>
            <a:br>
              <a:rPr lang="hu-HU" cap="small" dirty="0" smtClean="0">
                <a:solidFill>
                  <a:srgbClr val="002060"/>
                </a:solidFill>
              </a:rPr>
            </a:br>
            <a:r>
              <a:rPr lang="hu-HU" sz="3100" cap="small" dirty="0">
                <a:solidFill>
                  <a:srgbClr val="002060"/>
                </a:solidFill>
              </a:rPr>
              <a:t>a</a:t>
            </a:r>
            <a:r>
              <a:rPr lang="hu-HU" sz="3100" cap="small" dirty="0" smtClean="0">
                <a:solidFill>
                  <a:srgbClr val="002060"/>
                </a:solidFill>
              </a:rPr>
              <a:t> szemantikus web </a:t>
            </a:r>
            <a:r>
              <a:rPr lang="hu-HU" sz="3100" cap="small" dirty="0" smtClean="0">
                <a:solidFill>
                  <a:srgbClr val="002060"/>
                </a:solidFill>
              </a:rPr>
              <a:t>tükrében</a:t>
            </a:r>
            <a:r>
              <a:rPr lang="hu-HU" sz="3100" cap="small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sz="3100" cap="small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hu-HU" sz="31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b="1" cap="small" dirty="0" smtClean="0">
                <a:solidFill>
                  <a:srgbClr val="002060"/>
                </a:solidFill>
              </a:rPr>
              <a:t>Dr. </a:t>
            </a:r>
            <a:r>
              <a:rPr lang="hu-HU" sz="2400" b="1" cap="small" dirty="0" err="1" smtClean="0">
                <a:solidFill>
                  <a:srgbClr val="002060"/>
                </a:solidFill>
              </a:rPr>
              <a:t>Geges</a:t>
            </a:r>
            <a:r>
              <a:rPr lang="hu-HU" sz="2400" b="1" cap="small" dirty="0" smtClean="0">
                <a:solidFill>
                  <a:srgbClr val="002060"/>
                </a:solidFill>
              </a:rPr>
              <a:t> József  </a:t>
            </a:r>
            <a:endParaRPr lang="hu-HU" sz="2400" b="1" cap="small" dirty="0">
              <a:solidFill>
                <a:srgbClr val="002060"/>
              </a:solidFill>
            </a:endParaRPr>
          </a:p>
          <a:p>
            <a:r>
              <a:rPr lang="hu-HU" sz="1800" b="1" cap="small" dirty="0" smtClean="0">
                <a:solidFill>
                  <a:srgbClr val="002060"/>
                </a:solidFill>
              </a:rPr>
              <a:t>Ovidius </a:t>
            </a:r>
            <a:r>
              <a:rPr lang="hu-HU" sz="1800" b="1" cap="small" dirty="0" err="1" smtClean="0">
                <a:solidFill>
                  <a:srgbClr val="002060"/>
                </a:solidFill>
              </a:rPr>
              <a:t>Information</a:t>
            </a:r>
            <a:r>
              <a:rPr lang="hu-HU" sz="1800" b="1" cap="small" dirty="0" smtClean="0">
                <a:solidFill>
                  <a:srgbClr val="002060"/>
                </a:solidFill>
              </a:rPr>
              <a:t> </a:t>
            </a:r>
            <a:r>
              <a:rPr lang="hu-HU" sz="1800" b="1" cap="small" dirty="0" err="1" smtClean="0">
                <a:solidFill>
                  <a:srgbClr val="002060"/>
                </a:solidFill>
              </a:rPr>
              <a:t>Services</a:t>
            </a:r>
            <a:r>
              <a:rPr lang="hu-HU" sz="1800" b="1" cap="small" dirty="0" smtClean="0">
                <a:solidFill>
                  <a:srgbClr val="002060"/>
                </a:solidFill>
              </a:rPr>
              <a:t> </a:t>
            </a:r>
            <a:r>
              <a:rPr lang="hu-HU" sz="1800" b="1" cap="small" dirty="0" err="1" smtClean="0">
                <a:solidFill>
                  <a:srgbClr val="002060"/>
                </a:solidFill>
              </a:rPr>
              <a:t>Ltd</a:t>
            </a:r>
            <a:r>
              <a:rPr lang="hu-HU" sz="1800" b="1" cap="small" dirty="0" smtClean="0">
                <a:solidFill>
                  <a:srgbClr val="002060"/>
                </a:solidFill>
              </a:rPr>
              <a:t>, </a:t>
            </a:r>
          </a:p>
          <a:p>
            <a:r>
              <a:rPr lang="hu-HU" sz="1800" b="1" cap="small" dirty="0" smtClean="0">
                <a:solidFill>
                  <a:srgbClr val="002060"/>
                </a:solidFill>
              </a:rPr>
              <a:t>West </a:t>
            </a:r>
            <a:r>
              <a:rPr lang="hu-HU" sz="1800" b="1" cap="small" dirty="0" err="1" smtClean="0">
                <a:solidFill>
                  <a:srgbClr val="002060"/>
                </a:solidFill>
              </a:rPr>
              <a:t>Sussex</a:t>
            </a:r>
            <a:r>
              <a:rPr lang="hu-HU" sz="1800" b="1" cap="small" dirty="0" smtClean="0">
                <a:solidFill>
                  <a:srgbClr val="002060"/>
                </a:solidFill>
              </a:rPr>
              <a:t> U.K.</a:t>
            </a:r>
          </a:p>
          <a:p>
            <a:endParaRPr lang="hu-HU" sz="1400" cap="small" dirty="0" smtClean="0"/>
          </a:p>
          <a:p>
            <a:r>
              <a:rPr lang="hu-HU" sz="1400" cap="small" dirty="0" err="1" smtClean="0">
                <a:solidFill>
                  <a:srgbClr val="002060"/>
                </a:solidFill>
              </a:rPr>
              <a:t>ovidiusltd</a:t>
            </a:r>
            <a:r>
              <a:rPr lang="hu-HU" sz="1400" cap="small" dirty="0" smtClean="0">
                <a:solidFill>
                  <a:srgbClr val="002060"/>
                </a:solidFill>
              </a:rPr>
              <a:t>@</a:t>
            </a:r>
            <a:r>
              <a:rPr lang="hu-HU" sz="1400" cap="small" dirty="0" err="1" smtClean="0">
                <a:solidFill>
                  <a:srgbClr val="002060"/>
                </a:solidFill>
              </a:rPr>
              <a:t>mail.com</a:t>
            </a:r>
            <a:endParaRPr lang="hu-HU" sz="1400" cap="small" dirty="0" smtClean="0">
              <a:solidFill>
                <a:srgbClr val="002060"/>
              </a:solidFill>
            </a:endParaRPr>
          </a:p>
          <a:p>
            <a:endParaRPr lang="hu-HU" sz="1800" cap="smal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5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MEDLINE variációk csoportosítása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2"/>
            <a:ext cx="684076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sz="2800" cap="small" dirty="0" smtClean="0">
                <a:solidFill>
                  <a:srgbClr val="002060"/>
                </a:solidFill>
              </a:rPr>
              <a:t>Találatok rangsorolása szerint</a:t>
            </a:r>
          </a:p>
          <a:p>
            <a:pPr marL="514350" indent="-514350">
              <a:buAutoNum type="arabicPeriod"/>
            </a:pPr>
            <a:r>
              <a:rPr lang="hu-HU" sz="2800" cap="small" dirty="0" smtClean="0">
                <a:solidFill>
                  <a:srgbClr val="002060"/>
                </a:solidFill>
              </a:rPr>
              <a:t>Az osztályozási elvek szerint</a:t>
            </a:r>
          </a:p>
          <a:p>
            <a:pPr marL="514350" indent="-514350">
              <a:buAutoNum type="arabicPeriod"/>
            </a:pPr>
            <a:r>
              <a:rPr lang="hu-HU" sz="2800" cap="small" dirty="0" smtClean="0">
                <a:solidFill>
                  <a:srgbClr val="002060"/>
                </a:solidFill>
              </a:rPr>
              <a:t>Kapcsolati és értelmezés halmazok szerint</a:t>
            </a:r>
          </a:p>
          <a:p>
            <a:pPr marL="514350" indent="-514350">
              <a:buAutoNum type="arabicPeriod"/>
            </a:pPr>
            <a:r>
              <a:rPr lang="hu-HU" sz="2800" cap="small" dirty="0" smtClean="0">
                <a:solidFill>
                  <a:srgbClr val="002060"/>
                </a:solidFill>
              </a:rPr>
              <a:t>A felhasználói felület elfogadottsága szerint</a:t>
            </a:r>
          </a:p>
          <a:p>
            <a:pPr marL="514350" indent="-514350">
              <a:buAutoNum type="arabicPeriod"/>
            </a:pPr>
            <a:r>
              <a:rPr lang="hu-HU" sz="2800" cap="small" dirty="0" smtClean="0">
                <a:solidFill>
                  <a:srgbClr val="002060"/>
                </a:solidFill>
              </a:rPr>
              <a:t>Hozzáférhetőség szerint</a:t>
            </a:r>
          </a:p>
          <a:p>
            <a:pPr marL="0" indent="0" algn="ctr">
              <a:buNone/>
            </a:pPr>
            <a:r>
              <a:rPr lang="hu-HU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Ezen kritériumok alapján 28 </a:t>
            </a:r>
            <a:r>
              <a:rPr lang="hu-HU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féle </a:t>
            </a:r>
            <a:r>
              <a:rPr lang="hu-HU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MEDLINE-t</a:t>
            </a:r>
            <a:r>
              <a:rPr lang="hu-HU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használhatunk</a:t>
            </a:r>
            <a:endParaRPr lang="hu-HU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4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Keresés és Megjelenítés</a:t>
            </a:r>
            <a:endParaRPr lang="hu-HU" sz="3100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Az algoritmusok technikailag és formailag is nagyon különbözőek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Megfelelő módon láttatni kell a válaszok egész halmazát, hogy azokat értelmezni is tudjuk</a:t>
            </a:r>
          </a:p>
          <a:p>
            <a:pPr lvl="2"/>
            <a:r>
              <a:rPr lang="hu-HU" dirty="0" smtClean="0">
                <a:solidFill>
                  <a:srgbClr val="002060"/>
                </a:solidFill>
              </a:rPr>
              <a:t>osztályozhatóság,</a:t>
            </a:r>
          </a:p>
          <a:p>
            <a:pPr lvl="2"/>
            <a:r>
              <a:rPr lang="hu-HU" dirty="0" smtClean="0">
                <a:solidFill>
                  <a:srgbClr val="002060"/>
                </a:solidFill>
              </a:rPr>
              <a:t>vizualitás lehetősége,</a:t>
            </a:r>
          </a:p>
          <a:p>
            <a:pPr lvl="2"/>
            <a:r>
              <a:rPr lang="hu-HU" dirty="0">
                <a:solidFill>
                  <a:srgbClr val="002060"/>
                </a:solidFill>
              </a:rPr>
              <a:t>f</a:t>
            </a:r>
            <a:r>
              <a:rPr lang="hu-HU" dirty="0" smtClean="0">
                <a:solidFill>
                  <a:srgbClr val="002060"/>
                </a:solidFill>
              </a:rPr>
              <a:t>elhasználói rendezhetőség,</a:t>
            </a:r>
          </a:p>
          <a:p>
            <a:pPr lvl="2"/>
            <a:r>
              <a:rPr lang="hu-HU" dirty="0">
                <a:solidFill>
                  <a:srgbClr val="002060"/>
                </a:solidFill>
              </a:rPr>
              <a:t>m</a:t>
            </a:r>
            <a:r>
              <a:rPr lang="hu-HU" dirty="0" smtClean="0">
                <a:solidFill>
                  <a:srgbClr val="002060"/>
                </a:solidFill>
              </a:rPr>
              <a:t>egjelenítés, áttekinthetőség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0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PubMed</a:t>
            </a:r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változása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12</a:t>
            </a:fld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4" y="1600200"/>
            <a:ext cx="74177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8" y="4869160"/>
            <a:ext cx="216639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cap="sm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PubMed</a:t>
            </a:r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változása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13</a:t>
            </a:fld>
            <a:endParaRPr lang="hu-H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colorTemperature colorTemp="9750"/>
                    </a14:imgEffect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458945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30454"/>
            <a:ext cx="2145928" cy="42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544" y="3861048"/>
            <a:ext cx="8208912" cy="20882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0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MEDLINE </a:t>
            </a:r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találatkezelés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569731"/>
              </p:ext>
            </p:extLst>
          </p:nvPr>
        </p:nvGraphicFramePr>
        <p:xfrm>
          <a:off x="755577" y="1442996"/>
          <a:ext cx="7704855" cy="4009572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{8FD4443E-F989-4FC4-A0C8-D5A2AF1F390B}</a:tableStyleId>
              </a:tblPr>
              <a:tblGrid>
                <a:gridCol w="2232247"/>
                <a:gridCol w="646630"/>
                <a:gridCol w="4825978"/>
              </a:tblGrid>
              <a:tr h="166576">
                <a:tc>
                  <a:txBody>
                    <a:bodyPr/>
                    <a:lstStyle/>
                    <a:p>
                      <a:endParaRPr lang="hu-HU" sz="1000" dirty="0"/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hu-HU" sz="1000"/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hu-HU" sz="1000"/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374468">
                <a:tc>
                  <a:txBody>
                    <a:bodyPr/>
                    <a:lstStyle/>
                    <a:p>
                      <a:r>
                        <a:rPr lang="hu-HU" sz="20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 </a:t>
                      </a:r>
                      <a:r>
                        <a:rPr lang="hu-HU" sz="2000" cap="small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RefMed</a:t>
                      </a:r>
                      <a:r>
                        <a:rPr lang="hu-HU" sz="2000" cap="smal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hu-HU" sz="2000" cap="sm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2010</a:t>
                      </a:r>
                      <a:endParaRPr lang="hu-H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A</a:t>
                      </a:r>
                      <a:r>
                        <a:rPr lang="hu-HU" sz="1800" baseline="0" dirty="0" smtClean="0"/>
                        <a:t> visszajelzések típusától független elemzés, pontosítás + egészségipari adatbázis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hu-HU" sz="20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 </a:t>
                      </a:r>
                      <a:r>
                        <a:rPr lang="hu-HU" sz="2000" cap="small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Quertle</a:t>
                      </a:r>
                      <a:endParaRPr lang="hu-HU" sz="2000" cap="sm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2009</a:t>
                      </a:r>
                      <a:endParaRPr lang="hu-H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Elméleti</a:t>
                      </a:r>
                      <a:r>
                        <a:rPr lang="hu-HU" sz="1800" baseline="0" dirty="0" smtClean="0"/>
                        <a:t> kategóriák szerinti keresés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hu-HU" sz="20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 </a:t>
                      </a:r>
                      <a:r>
                        <a:rPr lang="hu-HU" sz="2000" cap="small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MedlineRanker</a:t>
                      </a:r>
                      <a:endParaRPr lang="hu-HU" sz="2000" cap="sm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2009</a:t>
                      </a:r>
                      <a:endParaRPr lang="hu-H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aseline="0" dirty="0" smtClean="0"/>
                        <a:t>Osztályozásokkal pontosított eredménylista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92502">
                <a:tc>
                  <a:txBody>
                    <a:bodyPr/>
                    <a:lstStyle/>
                    <a:p>
                      <a:r>
                        <a:rPr lang="hu-HU" sz="20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 </a:t>
                      </a:r>
                      <a:r>
                        <a:rPr lang="hu-HU" sz="2000" cap="small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MiSearch</a:t>
                      </a:r>
                      <a:r>
                        <a:rPr lang="hu-HU" sz="2000" cap="smal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hu-HU" sz="2000" cap="sm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2009</a:t>
                      </a:r>
                      <a:endParaRPr lang="hu-H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aseline="0" dirty="0" smtClean="0"/>
                        <a:t>Visszacsatolásokkal javított halmaz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366084">
                <a:tc>
                  <a:txBody>
                    <a:bodyPr/>
                    <a:lstStyle/>
                    <a:p>
                      <a:r>
                        <a:rPr lang="hu-HU" sz="20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 </a:t>
                      </a:r>
                      <a:r>
                        <a:rPr lang="hu-HU" sz="2000" cap="small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Hakia</a:t>
                      </a:r>
                      <a:endParaRPr lang="hu-HU" sz="2000" cap="sm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2008</a:t>
                      </a:r>
                      <a:endParaRPr lang="hu-H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aseline="0" dirty="0" smtClean="0"/>
                        <a:t>Szemantikus keresés továbbfejlesztése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hu-HU" sz="2000" b="1" cap="small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</a:t>
                      </a:r>
                      <a:r>
                        <a:rPr lang="hu-HU" sz="2000" b="1" cap="small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SemanticMED</a:t>
                      </a:r>
                      <a:r>
                        <a:rPr lang="hu-HU" sz="2000" b="1" cap="small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2000" b="1" cap="small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</a:t>
                      </a:r>
                      <a:endParaRPr lang="hu-HU" sz="2000" b="1" cap="small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FFFF00"/>
                          </a:solidFill>
                        </a:rPr>
                        <a:t>2008</a:t>
                      </a:r>
                      <a:endParaRPr lang="hu-H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cap="small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hu-HU" sz="1800" b="1" cap="small" baseline="0" dirty="0" smtClean="0">
                          <a:solidFill>
                            <a:srgbClr val="FFFF00"/>
                          </a:solidFill>
                        </a:rPr>
                        <a:t> kognitív technológia alkalmazásának kezdete</a:t>
                      </a:r>
                      <a:endParaRPr lang="en-US" sz="1800" b="1" cap="small" dirty="0">
                        <a:solidFill>
                          <a:srgbClr val="FFFF0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94076">
                <a:tc>
                  <a:txBody>
                    <a:bodyPr/>
                    <a:lstStyle/>
                    <a:p>
                      <a:r>
                        <a:rPr lang="hu-HU" sz="20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 </a:t>
                      </a:r>
                      <a:r>
                        <a:rPr lang="hu-HU" sz="2000" cap="small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MScanner</a:t>
                      </a:r>
                      <a:endParaRPr lang="hu-HU" sz="2000" cap="sm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2008</a:t>
                      </a:r>
                      <a:endParaRPr lang="hu-H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Több szintű</a:t>
                      </a:r>
                      <a:r>
                        <a:rPr lang="hu-HU" sz="1800" baseline="0" dirty="0" smtClean="0"/>
                        <a:t> osztályozás révén nyert plusz találatok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28112">
                <a:tc>
                  <a:txBody>
                    <a:bodyPr/>
                    <a:lstStyle/>
                    <a:p>
                      <a:r>
                        <a:rPr lang="hu-HU" sz="20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 </a:t>
                      </a:r>
                      <a:r>
                        <a:rPr lang="hu-HU" sz="2000" cap="small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eTBLAST</a:t>
                      </a:r>
                      <a:endParaRPr lang="hu-HU" sz="2000" cap="sm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2007</a:t>
                      </a:r>
                      <a:endParaRPr lang="hu-H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Hasonló</a:t>
                      </a:r>
                      <a:r>
                        <a:rPr lang="hu-HU" sz="1800" baseline="0" dirty="0" smtClean="0"/>
                        <a:t> témájú teljes szövegek keresése (unikális)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306164">
                <a:tc>
                  <a:txBody>
                    <a:bodyPr/>
                    <a:lstStyle/>
                    <a:p>
                      <a:r>
                        <a:rPr lang="hu-HU" sz="20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 </a:t>
                      </a:r>
                      <a:r>
                        <a:rPr lang="hu-HU" sz="2000" cap="small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PubFocus</a:t>
                      </a:r>
                      <a:endParaRPr lang="hu-HU" sz="2000" cap="sm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2006</a:t>
                      </a:r>
                      <a:endParaRPr lang="hu-H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IF</a:t>
                      </a:r>
                      <a:r>
                        <a:rPr lang="hu-HU" sz="1800" baseline="0" dirty="0" smtClean="0"/>
                        <a:t> és idézettség szerinti osztályozás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40200">
                <a:tc>
                  <a:txBody>
                    <a:bodyPr/>
                    <a:lstStyle/>
                    <a:p>
                      <a:r>
                        <a:rPr lang="hu-HU" sz="20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 </a:t>
                      </a:r>
                      <a:r>
                        <a:rPr lang="hu-HU" sz="2000" cap="small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Twease</a:t>
                      </a:r>
                      <a:endParaRPr lang="hu-HU" sz="2000" cap="sm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2005</a:t>
                      </a:r>
                      <a:endParaRPr lang="hu-H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Keresőszavak</a:t>
                      </a:r>
                      <a:r>
                        <a:rPr lang="hu-HU" sz="1800" baseline="0" dirty="0" smtClean="0"/>
                        <a:t> kiterjesztett készlete, bővítése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49195" marR="49195" marT="24598" marB="24598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14</a:t>
            </a:fld>
            <a:endParaRPr lang="hu-HU"/>
          </a:p>
        </p:txBody>
      </p:sp>
      <p:sp>
        <p:nvSpPr>
          <p:cNvPr id="8" name="Bent Arrow 7"/>
          <p:cNvSpPr/>
          <p:nvPr/>
        </p:nvSpPr>
        <p:spPr>
          <a:xfrm>
            <a:off x="827584" y="1412776"/>
            <a:ext cx="504056" cy="2304256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196752"/>
            <a:ext cx="178454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2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SemMed</a:t>
            </a:r>
            <a:endParaRPr lang="hu-HU" sz="32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5733256"/>
            <a:ext cx="39604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FF00"/>
                </a:solidFill>
                <a:hlinkClick r:id="rId2"/>
              </a:rPr>
              <a:t>http://</a:t>
            </a:r>
            <a:r>
              <a:rPr lang="hu-HU" sz="1600" dirty="0" smtClean="0">
                <a:solidFill>
                  <a:srgbClr val="FFFF00"/>
                </a:solidFill>
                <a:hlinkClick r:id="rId2"/>
              </a:rPr>
              <a:t>skr3.nlm.nih.gov/</a:t>
            </a:r>
            <a:r>
              <a:rPr lang="hu-HU" sz="1600" dirty="0" err="1" smtClean="0">
                <a:solidFill>
                  <a:srgbClr val="FFFF00"/>
                </a:solidFill>
                <a:hlinkClick r:id="rId2"/>
              </a:rPr>
              <a:t>SemMedDemo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Szemantikus web </a:t>
            </a:r>
            <a:r>
              <a:rPr lang="hu-HU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keresői</a:t>
            </a:r>
            <a:r>
              <a:rPr lang="hu-HU" cap="small" dirty="0"/>
              <a:t/>
            </a:r>
            <a:br>
              <a:rPr lang="hu-HU" cap="small" dirty="0"/>
            </a:br>
            <a:r>
              <a:rPr lang="hu-HU" sz="3100" b="1" cap="small" dirty="0">
                <a:solidFill>
                  <a:srgbClr val="FF0000"/>
                </a:solidFill>
              </a:rPr>
              <a:t>„</a:t>
            </a:r>
            <a:r>
              <a:rPr lang="hu-HU" sz="3100" b="1" cap="small" dirty="0" err="1">
                <a:solidFill>
                  <a:srgbClr val="FF0000"/>
                </a:solidFill>
              </a:rPr>
              <a:t>Find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what</a:t>
            </a:r>
            <a:r>
              <a:rPr lang="hu-HU" sz="3100" b="1" cap="small" dirty="0">
                <a:solidFill>
                  <a:srgbClr val="FF0000"/>
                </a:solidFill>
              </a:rPr>
              <a:t> I </a:t>
            </a:r>
            <a:r>
              <a:rPr lang="hu-HU" sz="3100" b="1" cap="small" dirty="0" err="1">
                <a:solidFill>
                  <a:srgbClr val="FF0000"/>
                </a:solidFill>
              </a:rPr>
              <a:t>mean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not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what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I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type</a:t>
            </a:r>
            <a:r>
              <a:rPr lang="hu-HU" sz="3100" b="1" cap="small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	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német fejlesztésűek (2010-ben Német Ipari Nagydíj)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MESH alapok mellett használ saját ontológiai adatbázist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Generikus szoftver, amelynek algoritmusa más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smtClean="0">
                <a:solidFill>
                  <a:srgbClr val="002060"/>
                </a:solidFill>
              </a:rPr>
              <a:t>               adatbázisokra is áttehető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grafikai megjelenítés, kezelhetősége, áttekinthetősége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smtClean="0">
                <a:solidFill>
                  <a:srgbClr val="002060"/>
                </a:solidFill>
              </a:rPr>
              <a:t>               miatt sokan kedvelik</a:t>
            </a:r>
          </a:p>
          <a:p>
            <a:pPr marL="0" indent="0"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                    </a:t>
            </a:r>
            <a:r>
              <a:rPr lang="hu-HU" sz="2400" dirty="0" smtClean="0">
                <a:solidFill>
                  <a:srgbClr val="002060"/>
                </a:solidFill>
                <a:hlinkClick r:id="rId2"/>
              </a:rPr>
              <a:t>http://www.gopubmed.org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15</a:t>
            </a:fld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3216300" y="1844824"/>
            <a:ext cx="23042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cap="small" dirty="0" smtClean="0"/>
              <a:t>GO </a:t>
            </a:r>
            <a:r>
              <a:rPr lang="hu-HU" sz="2800" cap="small" dirty="0" smtClean="0"/>
              <a:t>Keresők</a:t>
            </a:r>
            <a:endParaRPr lang="hu-HU" sz="2800" cap="small" dirty="0"/>
          </a:p>
        </p:txBody>
      </p:sp>
    </p:spTree>
    <p:extLst>
      <p:ext uri="{BB962C8B-B14F-4D97-AF65-F5344CB8AC3E}">
        <p14:creationId xmlns:p14="http://schemas.microsoft.com/office/powerpoint/2010/main" val="34565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33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Szemantikus web keresői</a:t>
            </a:r>
            <a:b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b="1" cap="small" dirty="0" smtClean="0">
                <a:solidFill>
                  <a:srgbClr val="FF0000"/>
                </a:solidFill>
              </a:rPr>
              <a:t>„</a:t>
            </a:r>
            <a:r>
              <a:rPr lang="hu-HU" sz="3100" b="1" cap="small" dirty="0" err="1">
                <a:solidFill>
                  <a:srgbClr val="FF0000"/>
                </a:solidFill>
              </a:rPr>
              <a:t>Find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what</a:t>
            </a:r>
            <a:r>
              <a:rPr lang="hu-HU" sz="3100" b="1" cap="small" dirty="0">
                <a:solidFill>
                  <a:srgbClr val="FF0000"/>
                </a:solidFill>
              </a:rPr>
              <a:t> I </a:t>
            </a:r>
            <a:r>
              <a:rPr lang="hu-HU" sz="3100" b="1" cap="small" dirty="0" err="1">
                <a:solidFill>
                  <a:srgbClr val="FF0000"/>
                </a:solidFill>
              </a:rPr>
              <a:t>mean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not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what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I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type</a:t>
            </a:r>
            <a:r>
              <a:rPr lang="hu-HU" sz="3100" b="1" cap="small" dirty="0">
                <a:solidFill>
                  <a:srgbClr val="FF0000"/>
                </a:solidFill>
              </a:rPr>
              <a:t>”</a:t>
            </a:r>
            <a:endParaRPr lang="hu-HU" sz="31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	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- 24 éves ontológia munka eredménye áll mögötte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több tématerületet is felépítettek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a MEDLINE és a </a:t>
            </a:r>
            <a:r>
              <a:rPr lang="hu-HU" sz="2400" dirty="0" err="1" smtClean="0">
                <a:solidFill>
                  <a:srgbClr val="002060"/>
                </a:solidFill>
              </a:rPr>
              <a:t>Wikipeadia</a:t>
            </a:r>
            <a:r>
              <a:rPr lang="hu-HU" sz="2400" dirty="0" smtClean="0">
                <a:solidFill>
                  <a:srgbClr val="002060"/>
                </a:solidFill>
              </a:rPr>
              <a:t> volt a teszt adatállomány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jelenlegi fejlesztések a vizualitás és találatkezelés 	 	   javítása irányába történnek</a:t>
            </a:r>
          </a:p>
          <a:p>
            <a:pPr marL="0" indent="0"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                    </a:t>
            </a:r>
            <a:r>
              <a:rPr lang="hu-HU" sz="2400" dirty="0" smtClean="0">
                <a:solidFill>
                  <a:srgbClr val="002060"/>
                </a:solidFill>
                <a:hlinkClick r:id="rId2"/>
              </a:rPr>
              <a:t>http://www.cognition.com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16</a:t>
            </a:fld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3216548" y="1818402"/>
            <a:ext cx="23042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cap="small" dirty="0" err="1" smtClean="0"/>
              <a:t>Cognition</a:t>
            </a:r>
            <a:endParaRPr lang="hu-HU" sz="2800" cap="small" dirty="0"/>
          </a:p>
        </p:txBody>
      </p:sp>
    </p:spTree>
    <p:extLst>
      <p:ext uri="{BB962C8B-B14F-4D97-AF65-F5344CB8AC3E}">
        <p14:creationId xmlns:p14="http://schemas.microsoft.com/office/powerpoint/2010/main" val="11083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Szemantikus web keresői</a:t>
            </a:r>
            <a:b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b="1" cap="small" dirty="0" smtClean="0">
                <a:solidFill>
                  <a:srgbClr val="FF0000"/>
                </a:solidFill>
              </a:rPr>
              <a:t>„</a:t>
            </a:r>
            <a:r>
              <a:rPr lang="hu-HU" sz="3100" b="1" cap="small" dirty="0" err="1">
                <a:solidFill>
                  <a:srgbClr val="FF0000"/>
                </a:solidFill>
              </a:rPr>
              <a:t>Find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what</a:t>
            </a:r>
            <a:r>
              <a:rPr lang="hu-HU" sz="3100" b="1" cap="small" dirty="0">
                <a:solidFill>
                  <a:srgbClr val="FF0000"/>
                </a:solidFill>
              </a:rPr>
              <a:t> I </a:t>
            </a:r>
            <a:r>
              <a:rPr lang="hu-HU" sz="3100" b="1" cap="small" dirty="0" err="1">
                <a:solidFill>
                  <a:srgbClr val="FF0000"/>
                </a:solidFill>
              </a:rPr>
              <a:t>mean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not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what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I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type</a:t>
            </a:r>
            <a:r>
              <a:rPr lang="hu-HU" sz="3100" b="1" cap="small" dirty="0">
                <a:solidFill>
                  <a:srgbClr val="FF0000"/>
                </a:solidFill>
              </a:rPr>
              <a:t>”</a:t>
            </a:r>
            <a:endParaRPr lang="hu-HU" sz="31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	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nem válhat általános keresővé a limitálás miatt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keresőalgoritmusa több nyelven is működik, de jelenleg	   angol hátterű adatbázisokkal „tömték ki”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átlagosan 10 „</a:t>
            </a:r>
            <a:r>
              <a:rPr lang="hu-HU" sz="2400" dirty="0" err="1" smtClean="0">
                <a:solidFill>
                  <a:srgbClr val="002060"/>
                </a:solidFill>
              </a:rPr>
              <a:t>cluster</a:t>
            </a:r>
            <a:r>
              <a:rPr lang="hu-HU" sz="2400" dirty="0" smtClean="0">
                <a:solidFill>
                  <a:srgbClr val="002060"/>
                </a:solidFill>
              </a:rPr>
              <a:t>”</a:t>
            </a:r>
            <a:r>
              <a:rPr lang="hu-HU" sz="2400" dirty="0" err="1" smtClean="0">
                <a:solidFill>
                  <a:srgbClr val="002060"/>
                </a:solidFill>
              </a:rPr>
              <a:t>-t</a:t>
            </a:r>
            <a:r>
              <a:rPr lang="hu-HU" sz="2400" dirty="0" smtClean="0">
                <a:solidFill>
                  <a:srgbClr val="002060"/>
                </a:solidFill>
              </a:rPr>
              <a:t> futtat, generalizál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nagyon kifinomult párhuzamos háttér keresést végez	   </a:t>
            </a:r>
            <a:r>
              <a:rPr lang="hu-HU" sz="2400" dirty="0" err="1" smtClean="0">
                <a:solidFill>
                  <a:srgbClr val="002060"/>
                </a:solidFill>
              </a:rPr>
              <a:t>pl</a:t>
            </a:r>
            <a:r>
              <a:rPr lang="hu-HU" sz="2400" dirty="0" smtClean="0">
                <a:solidFill>
                  <a:srgbClr val="002060"/>
                </a:solidFill>
              </a:rPr>
              <a:t>: </a:t>
            </a:r>
            <a:r>
              <a:rPr lang="hu-HU" sz="2400" dirty="0" err="1" smtClean="0">
                <a:solidFill>
                  <a:srgbClr val="002060"/>
                </a:solidFill>
              </a:rPr>
              <a:t>cure</a:t>
            </a:r>
            <a:r>
              <a:rPr lang="hu-HU" sz="2400" dirty="0" smtClean="0">
                <a:solidFill>
                  <a:srgbClr val="002060"/>
                </a:solidFill>
              </a:rPr>
              <a:t>, </a:t>
            </a:r>
            <a:r>
              <a:rPr lang="hu-HU" sz="2400" dirty="0" err="1" smtClean="0">
                <a:solidFill>
                  <a:srgbClr val="002060"/>
                </a:solidFill>
              </a:rPr>
              <a:t>treat</a:t>
            </a:r>
            <a:r>
              <a:rPr lang="hu-HU" sz="2400" dirty="0" smtClean="0">
                <a:solidFill>
                  <a:srgbClr val="002060"/>
                </a:solidFill>
              </a:rPr>
              <a:t>, </a:t>
            </a:r>
            <a:r>
              <a:rPr lang="hu-HU" sz="2400" dirty="0" err="1" smtClean="0">
                <a:solidFill>
                  <a:srgbClr val="002060"/>
                </a:solidFill>
              </a:rPr>
              <a:t>therapy</a:t>
            </a:r>
            <a:r>
              <a:rPr lang="hu-HU" sz="2400" dirty="0" smtClean="0">
                <a:solidFill>
                  <a:srgbClr val="002060"/>
                </a:solidFill>
              </a:rPr>
              <a:t>, </a:t>
            </a:r>
            <a:r>
              <a:rPr lang="hu-HU" sz="2400" dirty="0" err="1" smtClean="0">
                <a:solidFill>
                  <a:srgbClr val="002060"/>
                </a:solidFill>
              </a:rPr>
              <a:t>look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after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hu-HU" sz="2400" dirty="0" smtClean="0">
                <a:solidFill>
                  <a:srgbClr val="002060"/>
                </a:solidFill>
                <a:hlinkClick r:id="rId2"/>
              </a:rPr>
              <a:t>http://hakia.com/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17</a:t>
            </a:fld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3246140" y="1844824"/>
            <a:ext cx="23042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cap="small" dirty="0" err="1" smtClean="0"/>
              <a:t>Hakia</a:t>
            </a:r>
            <a:endParaRPr lang="hu-HU" sz="2800" cap="small" dirty="0"/>
          </a:p>
        </p:txBody>
      </p:sp>
    </p:spTree>
    <p:extLst>
      <p:ext uri="{BB962C8B-B14F-4D97-AF65-F5344CB8AC3E}">
        <p14:creationId xmlns:p14="http://schemas.microsoft.com/office/powerpoint/2010/main" val="11083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Szemantikus web keresői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SENSEBOT: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szövegértelmezést és szövegkapcsolati összefoglalást	   végező algoritmussal rendelkezik (szövegfelhő)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sokan használják ha egy problémát át kell tekinteni vagy	  pontosítani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sajnos nagyon igénytelen a megjelenése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a keresés eredménye mindig kész válasz</a:t>
            </a:r>
          </a:p>
          <a:p>
            <a:pPr marL="0" indent="0"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                    </a:t>
            </a:r>
            <a:r>
              <a:rPr lang="hu-HU" sz="2400" dirty="0" smtClean="0">
                <a:solidFill>
                  <a:srgbClr val="002060"/>
                </a:solidFill>
                <a:hlinkClick r:id="rId2"/>
              </a:rPr>
              <a:t>http://www.sensebot.net/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3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Szemantikus web keresői</a:t>
            </a:r>
            <a:br>
              <a:rPr lang="hu-HU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b="1" cap="small" dirty="0" smtClean="0">
                <a:solidFill>
                  <a:srgbClr val="FF0000"/>
                </a:solidFill>
              </a:rPr>
              <a:t>„</a:t>
            </a:r>
            <a:r>
              <a:rPr lang="hu-HU" sz="3100" b="1" cap="small" dirty="0" err="1">
                <a:solidFill>
                  <a:srgbClr val="FF0000"/>
                </a:solidFill>
              </a:rPr>
              <a:t>Find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what</a:t>
            </a:r>
            <a:r>
              <a:rPr lang="hu-HU" sz="3100" b="1" cap="small" dirty="0">
                <a:solidFill>
                  <a:srgbClr val="FF0000"/>
                </a:solidFill>
              </a:rPr>
              <a:t> I </a:t>
            </a:r>
            <a:r>
              <a:rPr lang="hu-HU" sz="3100" b="1" cap="small" dirty="0" err="1">
                <a:solidFill>
                  <a:srgbClr val="FF0000"/>
                </a:solidFill>
              </a:rPr>
              <a:t>mean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not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what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I</a:t>
            </a:r>
            <a:r>
              <a:rPr lang="hu-HU" sz="3100" b="1" cap="small" dirty="0">
                <a:solidFill>
                  <a:srgbClr val="FF0000"/>
                </a:solidFill>
              </a:rPr>
              <a:t> </a:t>
            </a:r>
            <a:r>
              <a:rPr lang="hu-HU" sz="3100" b="1" cap="small" dirty="0" err="1">
                <a:solidFill>
                  <a:srgbClr val="FF0000"/>
                </a:solidFill>
              </a:rPr>
              <a:t>type</a:t>
            </a:r>
            <a:r>
              <a:rPr lang="hu-HU" sz="3100" b="1" cap="small" dirty="0">
                <a:solidFill>
                  <a:srgbClr val="FF0000"/>
                </a:solidFill>
              </a:rPr>
              <a:t>”</a:t>
            </a:r>
            <a:endParaRPr lang="hu-HU" sz="3100" b="1" cap="sm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a többivel szembeni előnye abban van, hogy a „</a:t>
            </a:r>
            <a:r>
              <a:rPr lang="hu-HU" sz="2400" dirty="0" err="1" smtClean="0">
                <a:solidFill>
                  <a:srgbClr val="002060"/>
                </a:solidFill>
              </a:rPr>
              <a:t>deep</a:t>
            </a:r>
            <a:r>
              <a:rPr lang="hu-HU" sz="2400" dirty="0" smtClean="0">
                <a:solidFill>
                  <a:srgbClr val="002060"/>
                </a:solidFill>
              </a:rPr>
              <a:t> 	   web” birodalmában tudományos folyóiratok feltárására 	   is hatékonyan használható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tudományterületenkénti előválogatással rendelkezik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szinte határtalan hosszú kereső kifejezést használhatunk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- a nagyon komplex találati halmaz ellenére is jól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   tájékozódhatunk benne</a:t>
            </a:r>
          </a:p>
          <a:p>
            <a:pPr marL="0" indent="0"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                    </a:t>
            </a:r>
            <a:r>
              <a:rPr lang="hu-HU" sz="2400" dirty="0" smtClean="0">
                <a:solidFill>
                  <a:srgbClr val="002060"/>
                </a:solidFill>
                <a:hlinkClick r:id="rId2"/>
              </a:rPr>
              <a:t>http://www.deepdyve.com/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19</a:t>
            </a:fld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216548" y="1556792"/>
            <a:ext cx="230425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cap="small" dirty="0" err="1" smtClean="0"/>
              <a:t>DeepDyve</a:t>
            </a:r>
            <a:endParaRPr lang="hu-HU" sz="2800" cap="small" dirty="0"/>
          </a:p>
        </p:txBody>
      </p:sp>
    </p:spTree>
    <p:extLst>
      <p:ext uri="{BB962C8B-B14F-4D97-AF65-F5344CB8AC3E}">
        <p14:creationId xmlns:p14="http://schemas.microsoft.com/office/powerpoint/2010/main" val="19246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Válaszoljon őszintén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Hány fajta </a:t>
            </a:r>
            <a:r>
              <a:rPr lang="hu-HU" dirty="0" err="1" smtClean="0">
                <a:solidFill>
                  <a:srgbClr val="002060"/>
                </a:solidFill>
              </a:rPr>
              <a:t>MEDLINE-t</a:t>
            </a:r>
            <a:r>
              <a:rPr lang="hu-HU" dirty="0" smtClean="0">
                <a:solidFill>
                  <a:srgbClr val="002060"/>
                </a:solidFill>
              </a:rPr>
              <a:t> ismer?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Milyen </a:t>
            </a:r>
            <a:r>
              <a:rPr lang="hu-HU" dirty="0" err="1" smtClean="0">
                <a:solidFill>
                  <a:srgbClr val="002060"/>
                </a:solidFill>
              </a:rPr>
              <a:t>MEDLINE-t</a:t>
            </a:r>
            <a:r>
              <a:rPr lang="hu-HU" dirty="0" smtClean="0">
                <a:solidFill>
                  <a:srgbClr val="002060"/>
                </a:solidFill>
              </a:rPr>
              <a:t> használ?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Általában hány mezőt tölt ki keresései során?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Milyen „output</a:t>
            </a:r>
            <a:r>
              <a:rPr lang="hu-HU" dirty="0" smtClean="0">
                <a:solidFill>
                  <a:srgbClr val="002060"/>
                </a:solidFill>
              </a:rPr>
              <a:t>” </a:t>
            </a:r>
            <a:r>
              <a:rPr lang="hu-HU" dirty="0" smtClean="0">
                <a:solidFill>
                  <a:srgbClr val="002060"/>
                </a:solidFill>
              </a:rPr>
              <a:t>formát választ?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u-HU" sz="2200" dirty="0" smtClean="0">
                <a:solidFill>
                  <a:srgbClr val="002060"/>
                </a:solidFill>
              </a:rPr>
              <a:t>(probléma </a:t>
            </a:r>
            <a:r>
              <a:rPr lang="hu-HU" sz="2200" dirty="0">
                <a:solidFill>
                  <a:srgbClr val="002060"/>
                </a:solidFill>
              </a:rPr>
              <a:t>vagy dokumentum orientált </a:t>
            </a:r>
            <a:r>
              <a:rPr lang="hu-HU" sz="2200" dirty="0" smtClean="0">
                <a:solidFill>
                  <a:srgbClr val="002060"/>
                </a:solidFill>
              </a:rPr>
              <a:t>keresést végez)</a:t>
            </a:r>
            <a:endParaRPr lang="hu-HU" sz="2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*</a:t>
            </a:r>
          </a:p>
          <a:p>
            <a:pPr marL="0" indent="0" algn="ctr">
              <a:buNone/>
            </a:pPr>
            <a:r>
              <a:rPr lang="hu-HU" spc="-150" dirty="0" smtClean="0">
                <a:ln>
                  <a:gradFill>
                    <a:gsLst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Gondolkodott </a:t>
            </a:r>
            <a:r>
              <a:rPr lang="hu-HU" spc="-150" dirty="0" smtClean="0">
                <a:ln>
                  <a:gradFill>
                    <a:gsLst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már azon, hogy </a:t>
            </a:r>
            <a:r>
              <a:rPr lang="hu-HU" u="sng" spc="-150" dirty="0" smtClean="0">
                <a:ln>
                  <a:gradFill>
                    <a:gsLst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másként</a:t>
            </a:r>
            <a:r>
              <a:rPr lang="hu-HU" spc="-150" dirty="0" smtClean="0">
                <a:ln>
                  <a:gradFill>
                    <a:gsLst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is lehetne </a:t>
            </a:r>
            <a:r>
              <a:rPr lang="hu-HU" spc="-150" dirty="0" smtClean="0">
                <a:ln>
                  <a:gradFill>
                    <a:gsLst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használni a MEDLINE információt?</a:t>
            </a:r>
            <a:endParaRPr lang="hu-HU" spc="-150" dirty="0">
              <a:ln>
                <a:gradFill>
                  <a:gsLst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0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Szemantikus web keresők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1"/>
            <a:ext cx="8208912" cy="38450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 … amelyek valamiben nagyon jók, de még további fejlesztés alatt állnak és nem kapcsolódnak a </a:t>
            </a:r>
            <a:r>
              <a:rPr lang="hu-HU" dirty="0" err="1" smtClean="0">
                <a:solidFill>
                  <a:srgbClr val="002060"/>
                </a:solidFill>
              </a:rPr>
              <a:t>MEDLINE-hoz</a:t>
            </a:r>
            <a:r>
              <a:rPr lang="hu-HU" dirty="0" smtClean="0">
                <a:solidFill>
                  <a:srgbClr val="002060"/>
                </a:solidFill>
              </a:rPr>
              <a:t>. Csak technológiai jelentőségűek:</a:t>
            </a:r>
          </a:p>
          <a:p>
            <a:pPr marL="0" indent="0"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SWSE – több belső fejlett technológia újdonsággal bír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KOSMIX – Time Warner tulajdon, $20M dollárba került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EXALEAD – nagy erőssége a képek keresésében van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LEXXE – Q&amp;A típusú kereső (2011 szept. 27 újra indul)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POWERSET – megvette a Microsoft – BING lett belőle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SWOOGLE – nagyon ígéretes volt, de háttérbe szorult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           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26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megvalósulás két útja 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21</a:t>
            </a:fld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5832648" cy="4305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1" y="358897"/>
            <a:ext cx="8340457" cy="57486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4541458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„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WellPoint application will combine data from three sources: a patient's chart and electronic records that a doctor or hospital has, the insurance company's history of medicines and treatments, and Watson's </a:t>
            </a:r>
            <a:r>
              <a:rPr lang="en-US" b="1" u="sng" dirty="0">
                <a:solidFill>
                  <a:srgbClr val="FFFF00"/>
                </a:solidFill>
              </a:rPr>
              <a:t>huge library of </a:t>
            </a:r>
            <a:r>
              <a:rPr lang="en-US" b="1" u="sng" dirty="0" smtClean="0">
                <a:solidFill>
                  <a:srgbClr val="FFFF00"/>
                </a:solidFill>
              </a:rPr>
              <a:t>textbooks</a:t>
            </a:r>
            <a:r>
              <a:rPr lang="hu-HU" b="1" u="sng" dirty="0" smtClean="0">
                <a:solidFill>
                  <a:srgbClr val="FFFF00"/>
                </a:solidFill>
              </a:rPr>
              <a:t>, </a:t>
            </a:r>
            <a:r>
              <a:rPr lang="en-US" b="1" u="sng" dirty="0" smtClean="0">
                <a:solidFill>
                  <a:srgbClr val="FFFF00"/>
                </a:solidFill>
              </a:rPr>
              <a:t>medical journals</a:t>
            </a:r>
            <a:r>
              <a:rPr lang="hu-HU" b="1" u="sng" dirty="0" smtClean="0">
                <a:solidFill>
                  <a:srgbClr val="FFFF00"/>
                </a:solidFill>
              </a:rPr>
              <a:t> and </a:t>
            </a:r>
            <a:r>
              <a:rPr lang="hu-HU" b="1" u="sng" dirty="0" err="1" smtClean="0">
                <a:solidFill>
                  <a:srgbClr val="FFFF00"/>
                </a:solidFill>
              </a:rPr>
              <a:t>databases</a:t>
            </a:r>
            <a:r>
              <a:rPr lang="en-US" b="1" u="sng" dirty="0" smtClean="0">
                <a:solidFill>
                  <a:srgbClr val="FFFF00"/>
                </a:solidFill>
              </a:rPr>
              <a:t>.</a:t>
            </a:r>
            <a:r>
              <a:rPr lang="hu-HU" b="1" u="sng" dirty="0" smtClean="0">
                <a:solidFill>
                  <a:srgbClr val="FFFF00"/>
                </a:solidFill>
              </a:rPr>
              <a:t>”</a:t>
            </a:r>
          </a:p>
          <a:p>
            <a:endParaRPr lang="en-US" b="1" u="sng" strike="noStrike" dirty="0">
              <a:solidFill>
                <a:srgbClr val="FFFF00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21725"/>
            <a:ext cx="1714004" cy="4970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5566" y="560272"/>
            <a:ext cx="3060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Dr. WATSON</a:t>
            </a:r>
            <a:endParaRPr lang="hu-H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8224" y="3219073"/>
            <a:ext cx="20522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HOUSE</a:t>
            </a:r>
          </a:p>
          <a:p>
            <a:pPr algn="ctr"/>
            <a:r>
              <a:rPr lang="hu-HU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???</a:t>
            </a:r>
            <a:endParaRPr lang="hu-H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7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2" y="0"/>
            <a:ext cx="9164902" cy="6852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22</a:t>
            </a:fld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107504" y="328498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1484784"/>
            <a:ext cx="6120680" cy="2862322"/>
          </a:xfrm>
          <a:prstGeom prst="rect">
            <a:avLst/>
          </a:prstGeom>
          <a:noFill/>
          <a:ln w="0">
            <a:noFill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  <a:scene3d>
            <a:camera prst="orthographicFront">
              <a:rot lat="0" lon="21594000" rev="0"/>
            </a:camera>
            <a:lightRig rig="threePt" dir="t"/>
          </a:scene3d>
          <a:sp3d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flatTx/>
          </a:bodyPr>
          <a:lstStyle/>
          <a:p>
            <a:pPr algn="ctr"/>
            <a:r>
              <a:rPr lang="hu-HU" sz="6000" b="1" cap="small" dirty="0" smtClean="0">
                <a:ln w="34925">
                  <a:solidFill>
                    <a:schemeClr val="bg1"/>
                  </a:solidFill>
                </a:ln>
                <a:gradFill>
                  <a:gsLst>
                    <a:gs pos="75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4318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Munkájukhoz további sok sikert </a:t>
            </a:r>
            <a:r>
              <a:rPr lang="hu-HU" sz="6000" b="1" cap="small" dirty="0" smtClean="0">
                <a:ln w="34925">
                  <a:solidFill>
                    <a:schemeClr val="bg1"/>
                  </a:solidFill>
                </a:ln>
                <a:gradFill>
                  <a:gsLst>
                    <a:gs pos="75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4318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r>
              <a:rPr lang="hu-HU" sz="6000" b="1" cap="small" dirty="0" smtClean="0">
                <a:ln w="34925">
                  <a:solidFill>
                    <a:schemeClr val="bg1"/>
                  </a:solidFill>
                </a:ln>
                <a:gradFill>
                  <a:gsLst>
                    <a:gs pos="75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4318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ívánok!</a:t>
            </a:r>
            <a:endParaRPr lang="hu-HU" sz="6000" b="1" cap="small" dirty="0">
              <a:ln w="34925">
                <a:solidFill>
                  <a:schemeClr val="bg1"/>
                </a:solidFill>
              </a:ln>
              <a:gradFill>
                <a:gsLst>
                  <a:gs pos="75000">
                    <a:schemeClr val="accent6">
                      <a:lumMod val="75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4318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8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Alapelv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776864" cy="42093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„OLYAN WEBRŐL ÁLMODOM, </a:t>
            </a:r>
            <a:r>
              <a:rPr lang="hu-HU" dirty="0">
                <a:solidFill>
                  <a:srgbClr val="002060"/>
                </a:solidFill>
              </a:rPr>
              <a:t>A</a:t>
            </a:r>
            <a:r>
              <a:rPr lang="hu-HU" dirty="0" smtClean="0">
                <a:solidFill>
                  <a:srgbClr val="002060"/>
                </a:solidFill>
              </a:rPr>
              <a:t>MELYBEN A SZÁMÍTÓGÉPEK KÉPESSÉ VÁLNAK A HÁLÓZATON LEVŐ VALAMENNYI ADAT ELEMZÉSÉRE”</a:t>
            </a:r>
          </a:p>
          <a:p>
            <a:pPr marL="0" indent="0">
              <a:buNone/>
            </a:pPr>
            <a:endParaRPr lang="hu-H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16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hu-HU" sz="1600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hu-HU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1400" i="1" dirty="0" smtClean="0">
                <a:solidFill>
                  <a:srgbClr val="002060"/>
                </a:solidFill>
              </a:rPr>
              <a:t>„ I </a:t>
            </a:r>
            <a:r>
              <a:rPr lang="hu-HU" sz="1400" i="1" dirty="0" err="1" smtClean="0">
                <a:solidFill>
                  <a:srgbClr val="002060"/>
                </a:solidFill>
              </a:rPr>
              <a:t>have</a:t>
            </a:r>
            <a:r>
              <a:rPr lang="hu-HU" sz="1400" i="1" dirty="0" smtClean="0">
                <a:solidFill>
                  <a:srgbClr val="002060"/>
                </a:solidFill>
              </a:rPr>
              <a:t> a </a:t>
            </a:r>
            <a:r>
              <a:rPr lang="hu-HU" sz="1400" i="1" dirty="0" err="1" smtClean="0">
                <a:solidFill>
                  <a:srgbClr val="002060"/>
                </a:solidFill>
              </a:rPr>
              <a:t>dream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</a:rPr>
              <a:t>for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</a:rPr>
              <a:t>the</a:t>
            </a:r>
            <a:r>
              <a:rPr lang="hu-HU" sz="1400" i="1" dirty="0" smtClean="0">
                <a:solidFill>
                  <a:srgbClr val="002060"/>
                </a:solidFill>
              </a:rPr>
              <a:t> Web </a:t>
            </a:r>
            <a:r>
              <a:rPr lang="hu-HU" sz="1400" i="1" dirty="0" err="1" smtClean="0">
                <a:solidFill>
                  <a:srgbClr val="002060"/>
                </a:solidFill>
              </a:rPr>
              <a:t>in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</a:rPr>
              <a:t>which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</a:rPr>
              <a:t>computers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hu-HU" sz="1400" i="1" dirty="0" err="1" smtClean="0">
                <a:solidFill>
                  <a:srgbClr val="002060"/>
                </a:solidFill>
              </a:rPr>
              <a:t>become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</a:rPr>
              <a:t>capable</a:t>
            </a:r>
            <a:r>
              <a:rPr lang="hu-HU" sz="1400" i="1" dirty="0" smtClean="0">
                <a:solidFill>
                  <a:srgbClr val="002060"/>
                </a:solidFill>
              </a:rPr>
              <a:t> of </a:t>
            </a:r>
            <a:r>
              <a:rPr lang="hu-HU" sz="1400" i="1" dirty="0" err="1" smtClean="0">
                <a:solidFill>
                  <a:srgbClr val="002060"/>
                </a:solidFill>
              </a:rPr>
              <a:t>analyzing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</a:rPr>
              <a:t>all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</a:rPr>
              <a:t>the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</a:rPr>
              <a:t>data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</a:rPr>
              <a:t>in</a:t>
            </a:r>
            <a:r>
              <a:rPr lang="hu-HU" sz="1400" i="1" dirty="0" smtClean="0">
                <a:solidFill>
                  <a:srgbClr val="002060"/>
                </a:solidFill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</a:rPr>
              <a:t>the</a:t>
            </a:r>
            <a:r>
              <a:rPr lang="hu-HU" sz="1400" i="1" dirty="0" smtClean="0">
                <a:solidFill>
                  <a:srgbClr val="002060"/>
                </a:solidFill>
              </a:rPr>
              <a:t> Web”</a:t>
            </a:r>
          </a:p>
          <a:p>
            <a:pPr marL="0" indent="0">
              <a:buNone/>
            </a:pPr>
            <a:endParaRPr lang="hu-HU" dirty="0"/>
          </a:p>
          <a:p>
            <a:pPr marL="0" indent="0" algn="r">
              <a:buNone/>
            </a:pPr>
            <a:endParaRPr lang="hu-HU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3</a:t>
            </a:fld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5868144" y="36450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  <a:latin typeface="Times New Roman" pitchFamily="18" charset="0"/>
              </a:rPr>
              <a:t>Tim </a:t>
            </a:r>
            <a:r>
              <a:rPr lang="hu-HU" b="1" i="1" dirty="0" err="1">
                <a:solidFill>
                  <a:srgbClr val="002060"/>
                </a:solidFill>
                <a:latin typeface="Times New Roman" pitchFamily="18" charset="0"/>
              </a:rPr>
              <a:t>Berners-Lee</a:t>
            </a:r>
            <a:r>
              <a:rPr lang="hu-HU" sz="1400" i="1" dirty="0">
                <a:solidFill>
                  <a:srgbClr val="002060"/>
                </a:solidFill>
                <a:latin typeface="Times New Roman" pitchFamily="18" charset="0"/>
              </a:rPr>
              <a:t>, 1999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35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4</a:t>
            </a:fld>
            <a:endParaRPr lang="hu-H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644341" cy="5733256"/>
          </a:xfrm>
          <a:blipFill>
            <a:blip r:embed="rId4">
              <a:alphaModFix amt="44000"/>
            </a:blip>
            <a:tile tx="0" ty="0" sx="100000" sy="100000" flip="none" algn="tl"/>
          </a:blipFill>
          <a:ln w="19050" cap="rnd">
            <a:gradFill>
              <a:gsLst>
                <a:gs pos="0">
                  <a:schemeClr val="bg1"/>
                </a:gs>
                <a:gs pos="51000">
                  <a:srgbClr val="9CB86E">
                    <a:alpha val="59000"/>
                  </a:srgbClr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>
              <a:schemeClr val="accent1"/>
            </a:glow>
            <a:outerShdw blurRad="711200" dist="228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6588224" y="980728"/>
            <a:ext cx="0" cy="41764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11760" y="3212976"/>
            <a:ext cx="5832648" cy="2160240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63688" y="836712"/>
            <a:ext cx="4680520" cy="316835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796136" y="1844824"/>
            <a:ext cx="1512168" cy="1887984"/>
          </a:xfrm>
          <a:prstGeom prst="ellipse">
            <a:avLst/>
          </a:prstGeom>
          <a:noFill/>
          <a:ln w="38100">
            <a:gradFill>
              <a:gsLst>
                <a:gs pos="0">
                  <a:schemeClr val="tx2">
                    <a:alpha val="5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7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3.0</a:t>
            </a:r>
            <a:endParaRPr lang="hu-H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A technikai fejlődés törvényszerű következménye a gyors változás</a:t>
            </a:r>
          </a:p>
          <a:p>
            <a:r>
              <a:rPr lang="hu-HU" dirty="0">
                <a:solidFill>
                  <a:srgbClr val="002060"/>
                </a:solidFill>
              </a:rPr>
              <a:t>A</a:t>
            </a:r>
            <a:r>
              <a:rPr lang="hu-HU" dirty="0" smtClean="0">
                <a:solidFill>
                  <a:srgbClr val="002060"/>
                </a:solidFill>
              </a:rPr>
              <a:t> Web 1.0 és a Web 2.0 közötti különbség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Mennyiben más a Web 3.0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Felhasználói elvárások további változása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Információ-elméleti és informatikai problémák 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Nyelvészeti kérdés (szintaxis, szemantika)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3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7596336" y="3609048"/>
            <a:ext cx="0" cy="1836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071"/>
            <a:ext cx="8229600" cy="1143000"/>
          </a:xfrm>
        </p:spPr>
        <p:txBody>
          <a:bodyPr/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3.0 kihívása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000" y="1402002"/>
            <a:ext cx="7571184" cy="4525963"/>
          </a:xfrm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HTML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Hyper Text Markup Language</a:t>
            </a:r>
            <a:r>
              <a:rPr lang="hu-HU" sz="2000" dirty="0" smtClean="0">
                <a:solidFill>
                  <a:srgbClr val="C00000"/>
                </a:solidFill>
              </a:rPr>
              <a:t>)  </a:t>
            </a:r>
            <a:r>
              <a:rPr lang="hu-HU" dirty="0" smtClean="0">
                <a:solidFill>
                  <a:srgbClr val="C00000"/>
                </a:solidFill>
              </a:rPr>
              <a:t>– 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r>
              <a:rPr lang="hu-HU" sz="2000" dirty="0" smtClean="0">
                <a:solidFill>
                  <a:srgbClr val="C00000"/>
                </a:solidFill>
              </a:rPr>
              <a:t>(</a:t>
            </a:r>
            <a:r>
              <a:rPr lang="hu-HU" sz="2000" dirty="0" err="1" smtClean="0">
                <a:solidFill>
                  <a:srgbClr val="C00000"/>
                </a:solidFill>
              </a:rPr>
              <a:t>extensible</a:t>
            </a:r>
            <a:r>
              <a:rPr lang="hu-HU" sz="2000" dirty="0" smtClean="0">
                <a:solidFill>
                  <a:srgbClr val="C00000"/>
                </a:solidFill>
              </a:rPr>
              <a:t>)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ML</a:t>
            </a:r>
            <a:r>
              <a:rPr lang="hu-HU" dirty="0" smtClean="0">
                <a:solidFill>
                  <a:srgbClr val="C00000"/>
                </a:solidFill>
              </a:rPr>
              <a:t> – </a:t>
            </a:r>
            <a: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XHTML – RDF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Resource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Description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Framework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)   </a:t>
            </a:r>
            <a:r>
              <a:rPr lang="hu-H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</a:t>
            </a:r>
            <a:r>
              <a:rPr lang="hu-H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? ?</a:t>
            </a:r>
            <a:endParaRPr lang="hu-H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adat </a:t>
            </a:r>
            <a:r>
              <a:rPr lang="hu-H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(jel) </a:t>
            </a:r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 2"/>
              </a:rPr>
              <a:t></a:t>
            </a:r>
            <a:r>
              <a:rPr lang="hu-HU" dirty="0" smtClean="0"/>
              <a:t> </a:t>
            </a:r>
            <a:r>
              <a:rPr lang="hu-H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információ</a:t>
            </a:r>
            <a:r>
              <a:rPr lang="hu-HU" dirty="0" smtClean="0"/>
              <a:t>  </a:t>
            </a:r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 2"/>
              </a:rPr>
              <a:t></a:t>
            </a:r>
            <a:r>
              <a:rPr lang="hu-HU" dirty="0" smtClean="0"/>
              <a:t>  </a:t>
            </a:r>
            <a:r>
              <a:rPr lang="hu-H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jelentés  </a:t>
            </a:r>
            <a:endParaRPr lang="hu-HU" sz="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hu-HU" sz="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u-H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</a:t>
            </a:r>
            <a:r>
              <a:rPr lang="hu-HU" sz="2800" dirty="0" smtClean="0"/>
              <a:t>                              </a:t>
            </a:r>
          </a:p>
          <a:p>
            <a:pPr marL="0" indent="0">
              <a:buNone/>
            </a:pPr>
            <a:r>
              <a:rPr lang="hu-HU" sz="2800" dirty="0"/>
              <a:t>	</a:t>
            </a:r>
            <a:r>
              <a:rPr lang="hu-HU" sz="2800" dirty="0" smtClean="0"/>
              <a:t>	</a:t>
            </a:r>
            <a:r>
              <a:rPr lang="hu-HU" dirty="0" smtClean="0"/>
              <a:t>      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6</a:t>
            </a:fld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899592" y="4078813"/>
            <a:ext cx="165618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cap="small" dirty="0" smtClean="0"/>
              <a:t>A számítógép </a:t>
            </a:r>
          </a:p>
          <a:p>
            <a:pPr algn="ctr"/>
            <a:r>
              <a:rPr lang="hu-HU" b="1" u="sng" cap="small" dirty="0" smtClean="0"/>
              <a:t>ír-olvas</a:t>
            </a:r>
            <a:endParaRPr lang="hu-HU" b="1" u="sng" cap="small" dirty="0"/>
          </a:p>
        </p:txBody>
      </p:sp>
      <p:sp>
        <p:nvSpPr>
          <p:cNvPr id="11" name="TextBox 10"/>
          <p:cNvSpPr txBox="1"/>
          <p:nvPr/>
        </p:nvSpPr>
        <p:spPr>
          <a:xfrm>
            <a:off x="2633588" y="4078813"/>
            <a:ext cx="25144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u="sng" cap="small" dirty="0" smtClean="0"/>
              <a:t>Felismeri</a:t>
            </a:r>
            <a:r>
              <a:rPr lang="hu-HU" b="1" cap="small" dirty="0" smtClean="0"/>
              <a:t> a szöveget </a:t>
            </a:r>
          </a:p>
          <a:p>
            <a:pPr algn="ctr"/>
            <a:r>
              <a:rPr lang="hu-HU" b="1" cap="small" dirty="0" smtClean="0"/>
              <a:t>WEB 1.0</a:t>
            </a:r>
            <a:endParaRPr lang="hu-HU" b="1" cap="small" dirty="0"/>
          </a:p>
        </p:txBody>
      </p:sp>
      <p:sp>
        <p:nvSpPr>
          <p:cNvPr id="12" name="TextBox 11"/>
          <p:cNvSpPr txBox="1"/>
          <p:nvPr/>
        </p:nvSpPr>
        <p:spPr>
          <a:xfrm>
            <a:off x="5232394" y="4078813"/>
            <a:ext cx="3132348" cy="646331"/>
          </a:xfrm>
          <a:prstGeom prst="rect">
            <a:avLst/>
          </a:prstGeom>
          <a:gradFill flip="none" rotWithShape="1">
            <a:gsLst>
              <a:gs pos="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cap="small" dirty="0" smtClean="0"/>
              <a:t>Értelmeznie kell </a:t>
            </a:r>
            <a:r>
              <a:rPr lang="hu-HU" b="1" cap="small" dirty="0" smtClean="0"/>
              <a:t>a leírtakat WEB 2.0 </a:t>
            </a:r>
            <a:r>
              <a:rPr lang="hu-HU" b="1" u="sng" cap="small" dirty="0" smtClean="0"/>
              <a:t>intelligencia</a:t>
            </a:r>
            <a:endParaRPr lang="hu-HU" b="1" u="sng" cap="small" dirty="0"/>
          </a:p>
        </p:txBody>
      </p:sp>
      <p:sp>
        <p:nvSpPr>
          <p:cNvPr id="13" name="Down Arrow 12"/>
          <p:cNvSpPr/>
          <p:nvPr/>
        </p:nvSpPr>
        <p:spPr>
          <a:xfrm>
            <a:off x="1619672" y="3356992"/>
            <a:ext cx="108012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Down Arrow 13"/>
          <p:cNvSpPr/>
          <p:nvPr/>
        </p:nvSpPr>
        <p:spPr>
          <a:xfrm>
            <a:off x="3710641" y="3356992"/>
            <a:ext cx="10527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Down Arrow 14"/>
          <p:cNvSpPr/>
          <p:nvPr/>
        </p:nvSpPr>
        <p:spPr>
          <a:xfrm>
            <a:off x="6732240" y="3356992"/>
            <a:ext cx="189735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18746"/>
            <a:ext cx="2984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own Arrow 16"/>
          <p:cNvSpPr/>
          <p:nvPr/>
        </p:nvSpPr>
        <p:spPr>
          <a:xfrm>
            <a:off x="3710641" y="4869160"/>
            <a:ext cx="10800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3059832" y="5581172"/>
            <a:ext cx="1512168" cy="369332"/>
          </a:xfrm>
          <a:prstGeom prst="rect">
            <a:avLst/>
          </a:prstGeom>
          <a:gradFill>
            <a:gsLst>
              <a:gs pos="66000">
                <a:schemeClr val="accent5">
                  <a:shade val="51000"/>
                  <a:satMod val="130000"/>
                </a:schemeClr>
              </a:gs>
              <a:gs pos="92000">
                <a:srgbClr val="00B0F0">
                  <a:alpha val="55000"/>
                </a:srgb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cap="small" dirty="0" err="1" smtClean="0"/>
              <a:t>Metakeresők</a:t>
            </a:r>
            <a:endParaRPr lang="hu-HU" b="1" cap="small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347864" y="5373216"/>
            <a:ext cx="100811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47864" y="5373216"/>
            <a:ext cx="100811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2280" y="32756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Ontológia*</a:t>
            </a:r>
            <a:endParaRPr lang="hu-HU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899592" y="2564904"/>
            <a:ext cx="7524000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Bent Arrow 23"/>
          <p:cNvSpPr/>
          <p:nvPr/>
        </p:nvSpPr>
        <p:spPr>
          <a:xfrm>
            <a:off x="4449440" y="4941168"/>
            <a:ext cx="1584176" cy="504056"/>
          </a:xfrm>
          <a:prstGeom prst="bentArrow">
            <a:avLst>
              <a:gd name="adj1" fmla="val 9043"/>
              <a:gd name="adj2" fmla="val 11142"/>
              <a:gd name="adj3" fmla="val 19961"/>
              <a:gd name="adj4" fmla="val 87500"/>
            </a:avLst>
          </a:prstGeom>
          <a:ln w="15875"/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5581172"/>
            <a:ext cx="28803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cap="small" dirty="0" smtClean="0"/>
              <a:t>Kognitív </a:t>
            </a:r>
            <a:r>
              <a:rPr lang="hu-HU" b="1" u="sng" cap="small" dirty="0" smtClean="0"/>
              <a:t>tudás</a:t>
            </a:r>
            <a:r>
              <a:rPr lang="hu-HU" b="1" cap="small" dirty="0" smtClean="0"/>
              <a:t> WEB 3.0</a:t>
            </a:r>
            <a:endParaRPr lang="hu-HU" b="1" cap="small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4" y="1143999"/>
            <a:ext cx="7357392" cy="5165321"/>
          </a:xfrm>
          <a:prstGeom prst="rect">
            <a:avLst/>
          </a:prstGeom>
          <a:noFill/>
          <a:ln w="133350" cmpd="thinThick">
            <a:solidFill>
              <a:schemeClr val="tx2">
                <a:alpha val="26000"/>
              </a:schemeClr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45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7" grpId="0" animBg="1"/>
      <p:bldP spid="20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1560" y="2420888"/>
            <a:ext cx="3744416" cy="3240360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55960"/>
            <a:ext cx="8229600" cy="1143000"/>
          </a:xfrm>
        </p:spPr>
        <p:txBody>
          <a:bodyPr/>
          <a:lstStyle/>
          <a:p>
            <a:r>
              <a:rPr lang="hu-HU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 3.0 elvárások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804" y="1556792"/>
            <a:ext cx="4040188" cy="6397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pc="50" dirty="0" smtClean="0">
                <a:ln w="11430"/>
                <a:solidFill>
                  <a:srgbClr val="00B050"/>
                </a:solidFill>
              </a:rPr>
              <a:t>Felhasználó oldalról</a:t>
            </a:r>
            <a:endParaRPr lang="hu-HU" spc="50" dirty="0">
              <a:ln w="11430"/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064" y="2636912"/>
            <a:ext cx="3600399" cy="3312368"/>
          </a:xfrm>
        </p:spPr>
        <p:txBody>
          <a:bodyPr/>
          <a:lstStyle/>
          <a:p>
            <a:r>
              <a:rPr lang="hu-HU" cap="small" dirty="0">
                <a:solidFill>
                  <a:schemeClr val="tx2"/>
                </a:solidFill>
              </a:rPr>
              <a:t>t</a:t>
            </a:r>
            <a:r>
              <a:rPr lang="hu-HU" cap="small" dirty="0" smtClean="0">
                <a:solidFill>
                  <a:schemeClr val="tx2"/>
                </a:solidFill>
              </a:rPr>
              <a:t>iszta fogalmazás </a:t>
            </a:r>
            <a:endParaRPr lang="hu-HU" sz="2000" cap="small" dirty="0" smtClean="0">
              <a:solidFill>
                <a:schemeClr val="tx2"/>
              </a:solidFill>
            </a:endParaRPr>
          </a:p>
          <a:p>
            <a:r>
              <a:rPr lang="hu-HU" cap="small" dirty="0">
                <a:solidFill>
                  <a:schemeClr val="tx2"/>
                </a:solidFill>
              </a:rPr>
              <a:t>p</a:t>
            </a:r>
            <a:r>
              <a:rPr lang="hu-HU" cap="small" dirty="0" smtClean="0">
                <a:solidFill>
                  <a:schemeClr val="tx2"/>
                </a:solidFill>
              </a:rPr>
              <a:t>ontos kifejezések használata</a:t>
            </a:r>
          </a:p>
          <a:p>
            <a:r>
              <a:rPr lang="hu-HU" cap="small" dirty="0" smtClean="0">
                <a:solidFill>
                  <a:schemeClr val="tx2"/>
                </a:solidFill>
              </a:rPr>
              <a:t>probléma legegyszerűbb megfogalmazása</a:t>
            </a:r>
          </a:p>
          <a:p>
            <a:r>
              <a:rPr lang="hu-HU" cap="small" dirty="0">
                <a:solidFill>
                  <a:schemeClr val="tx2"/>
                </a:solidFill>
              </a:rPr>
              <a:t>s</a:t>
            </a:r>
            <a:r>
              <a:rPr lang="hu-HU" cap="small" dirty="0" smtClean="0">
                <a:solidFill>
                  <a:schemeClr val="tx2"/>
                </a:solidFill>
              </a:rPr>
              <a:t>trukturált  adatállomány</a:t>
            </a:r>
            <a:endParaRPr lang="hu-HU" cap="small" dirty="0">
              <a:solidFill>
                <a:schemeClr val="tx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7</a:t>
            </a:fld>
            <a:endParaRPr lang="hu-HU"/>
          </a:p>
        </p:txBody>
      </p:sp>
      <p:sp>
        <p:nvSpPr>
          <p:cNvPr id="11" name="Left-Right Arrow 10"/>
          <p:cNvSpPr/>
          <p:nvPr/>
        </p:nvSpPr>
        <p:spPr>
          <a:xfrm>
            <a:off x="3995936" y="3958828"/>
            <a:ext cx="1008112" cy="313804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99992" y="1628800"/>
            <a:ext cx="4040188" cy="6397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2700" cap="small" spc="50" dirty="0" smtClean="0">
                <a:ln w="11430"/>
                <a:solidFill>
                  <a:srgbClr val="00B050"/>
                </a:solidFill>
              </a:rPr>
              <a:t>Keresőgép oldalról</a:t>
            </a:r>
            <a:endParaRPr lang="hu-HU" sz="2700" cap="small" spc="50" dirty="0">
              <a:ln w="11430"/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742" y="2708920"/>
            <a:ext cx="3824164" cy="3240360"/>
          </a:xfrm>
        </p:spPr>
        <p:txBody>
          <a:bodyPr/>
          <a:lstStyle/>
          <a:p>
            <a:r>
              <a:rPr lang="hu-HU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robléma orientált válaszok </a:t>
            </a:r>
            <a:endParaRPr lang="hu-HU" sz="1800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hu-HU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rtékelhető </a:t>
            </a:r>
            <a:r>
              <a:rPr lang="hu-HU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halmazok</a:t>
            </a:r>
            <a:endParaRPr lang="hu-HU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hu-HU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rtékelhető forma</a:t>
            </a:r>
          </a:p>
          <a:p>
            <a:r>
              <a:rPr lang="hu-HU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u-HU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önnyű kezelés</a:t>
            </a:r>
          </a:p>
          <a:p>
            <a:r>
              <a:rPr lang="hu-HU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csoportosíthatóság</a:t>
            </a:r>
            <a:endParaRPr lang="hu-HU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90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Megoldás – keresőkön </a:t>
            </a:r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keresztül</a:t>
            </a:r>
            <a:endParaRPr lang="hu-HU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2" y="1556792"/>
            <a:ext cx="3096344" cy="4740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dirty="0" smtClean="0"/>
              <a:t>Grafikus osztályozás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2467054"/>
            <a:ext cx="3468210" cy="2334245"/>
          </a:xfrm>
        </p:spPr>
        <p:txBody>
          <a:bodyPr/>
          <a:lstStyle/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>
              <a:buNone/>
            </a:pPr>
            <a:r>
              <a:rPr lang="hu-HU" dirty="0" err="1" smtClean="0">
                <a:hlinkClick r:id="rId2"/>
              </a:rPr>
              <a:t>www.google.com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hlinkClick r:id="rId3"/>
              </a:rPr>
              <a:t>www.carrot2.org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>
                <a:hlinkClick r:id="rId4"/>
              </a:rPr>
              <a:t>www.touchgraph.com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052" y="1556792"/>
            <a:ext cx="2808312" cy="47406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dirty="0" smtClean="0"/>
              <a:t>Kér(d)és elemzés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2804" y="2493476"/>
            <a:ext cx="3731604" cy="2478261"/>
          </a:xfrm>
        </p:spPr>
        <p:txBody>
          <a:bodyPr/>
          <a:lstStyle/>
          <a:p>
            <a:endParaRPr lang="hu-HU" dirty="0" smtClean="0">
              <a:hlinkClick r:id="rId5"/>
            </a:endParaRPr>
          </a:p>
          <a:p>
            <a:pPr marL="0" indent="0" algn="r">
              <a:buNone/>
            </a:pPr>
            <a:r>
              <a:rPr lang="hu-HU" dirty="0" err="1" smtClean="0">
                <a:hlinkClick r:id="rId5"/>
              </a:rPr>
              <a:t>www.ask.com</a:t>
            </a:r>
            <a:endParaRPr lang="hu-HU" dirty="0" smtClean="0"/>
          </a:p>
          <a:p>
            <a:pPr marL="0" indent="0" algn="r">
              <a:buNone/>
            </a:pPr>
            <a:r>
              <a:rPr lang="hu-HU" dirty="0" err="1" smtClean="0">
                <a:hlinkClick r:id="rId6"/>
              </a:rPr>
              <a:t>www.trueknowledge.com</a:t>
            </a:r>
            <a:endParaRPr lang="hu-HU" dirty="0"/>
          </a:p>
          <a:p>
            <a:pPr marL="0" indent="0" algn="r">
              <a:buNone/>
            </a:pPr>
            <a:r>
              <a:rPr lang="hu-HU" dirty="0" err="1" smtClean="0">
                <a:hlinkClick r:id="rId7"/>
              </a:rPr>
              <a:t>www.yebol.com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8</a:t>
            </a:fld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1763688" y="5392380"/>
            <a:ext cx="547260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 S Z E M A N T I K U S   K E R E S É 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764656" y="2153444"/>
            <a:ext cx="108012" cy="5760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Down Arrow 11"/>
          <p:cNvSpPr/>
          <p:nvPr/>
        </p:nvSpPr>
        <p:spPr>
          <a:xfrm>
            <a:off x="7128296" y="2179022"/>
            <a:ext cx="108000" cy="5760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Down Arrow 12"/>
          <p:cNvSpPr/>
          <p:nvPr/>
        </p:nvSpPr>
        <p:spPr>
          <a:xfrm>
            <a:off x="2458302" y="4598888"/>
            <a:ext cx="108012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Down Arrow 13"/>
          <p:cNvSpPr/>
          <p:nvPr/>
        </p:nvSpPr>
        <p:spPr>
          <a:xfrm>
            <a:off x="6498208" y="4581128"/>
            <a:ext cx="108000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/>
          <p:cNvSpPr txBox="1"/>
          <p:nvPr/>
        </p:nvSpPr>
        <p:spPr>
          <a:xfrm>
            <a:off x="2915816" y="2236222"/>
            <a:ext cx="302433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Szakmai adatbázisok</a:t>
            </a:r>
            <a:endParaRPr lang="hu-HU" sz="2400" b="1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88" y="3393192"/>
            <a:ext cx="14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1765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31765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6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/>
      <p:bldP spid="5" grpId="0" uiExpand="1" build="p" animBg="1"/>
      <p:bldP spid="6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Medline</a:t>
            </a: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hu-H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</a:t>
            </a: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</a:t>
            </a:r>
            <a:endParaRPr lang="hu-H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7715200" cy="4525963"/>
          </a:xfrm>
        </p:spPr>
        <p:txBody>
          <a:bodyPr>
            <a:normAutofit/>
          </a:bodyPr>
          <a:lstStyle/>
          <a:p>
            <a:r>
              <a:rPr lang="hu-HU" sz="2800" cap="small" dirty="0" smtClean="0">
                <a:solidFill>
                  <a:srgbClr val="002060"/>
                </a:solidFill>
              </a:rPr>
              <a:t>A MESH biztosítja, hogy azonos nyelven beszéljünk – „szabványosított  címszó készlet”</a:t>
            </a:r>
          </a:p>
          <a:p>
            <a:r>
              <a:rPr lang="hu-HU" sz="2800" cap="small" dirty="0" smtClean="0">
                <a:solidFill>
                  <a:srgbClr val="002060"/>
                </a:solidFill>
              </a:rPr>
              <a:t>Kellően nagy tömegű adat áll rendelkezésre </a:t>
            </a:r>
            <a:r>
              <a:rPr lang="hu-HU" sz="2400" cap="small" dirty="0" smtClean="0">
                <a:solidFill>
                  <a:srgbClr val="002060"/>
                </a:solidFill>
              </a:rPr>
              <a:t>(a NLM által mindenki számára elérhető)</a:t>
            </a:r>
          </a:p>
          <a:p>
            <a:r>
              <a:rPr lang="hu-HU" sz="2800" cap="small" dirty="0" smtClean="0">
                <a:solidFill>
                  <a:srgbClr val="002060"/>
                </a:solidFill>
              </a:rPr>
              <a:t>Nagyon könnyen ellenőrizhető az algoritmusok működése, hatékonysága, </a:t>
            </a:r>
            <a:r>
              <a:rPr lang="hu-HU" sz="2800" u="sng" cap="small" dirty="0" smtClean="0">
                <a:solidFill>
                  <a:srgbClr val="002060"/>
                </a:solidFill>
              </a:rPr>
              <a:t>a halmazok alkalmazhatósága</a:t>
            </a:r>
          </a:p>
          <a:p>
            <a:r>
              <a:rPr lang="hu-HU" sz="2800" u="sng" cap="small" dirty="0" smtClean="0">
                <a:solidFill>
                  <a:srgbClr val="002060"/>
                </a:solidFill>
              </a:rPr>
              <a:t>Kialakult felhasználói keresési típusok és gyakorlat jellemezi a használókat </a:t>
            </a:r>
            <a:endParaRPr lang="hu-HU" sz="2800" u="sng" cap="small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2011.09.15.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Informatio Medicata 2011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7D9-3890-49D5-A863-C98545069A3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7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1709</TotalTime>
  <Words>761</Words>
  <Application>Microsoft Office PowerPoint</Application>
  <PresentationFormat>On-screen Show (4:3)</PresentationFormat>
  <Paragraphs>286</Paragraphs>
  <Slides>22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  MEDLINE  JÖVŐJÉRŐL a szemantikus web tükrében </vt:lpstr>
      <vt:lpstr>Válaszoljon őszintén</vt:lpstr>
      <vt:lpstr>Alapelv</vt:lpstr>
      <vt:lpstr>PowerPoint Presentation</vt:lpstr>
      <vt:lpstr>web 3.0</vt:lpstr>
      <vt:lpstr>web 3.0 kihívása</vt:lpstr>
      <vt:lpstr>web 3.0 elvárások</vt:lpstr>
      <vt:lpstr>Megoldás – keresőkön keresztül</vt:lpstr>
      <vt:lpstr>Medline &amp; web 3.0</vt:lpstr>
      <vt:lpstr>MEDLINE variációk csoportosítása</vt:lpstr>
      <vt:lpstr>Keresés és Megjelenítés</vt:lpstr>
      <vt:lpstr>PubMed változása</vt:lpstr>
      <vt:lpstr>A PubMed változása</vt:lpstr>
      <vt:lpstr>MEDLINE találatkezelés</vt:lpstr>
      <vt:lpstr>Szemantikus web keresői „Find what I mean not what I type”</vt:lpstr>
      <vt:lpstr>Szemantikus web keresői „Find what I mean not what I type”</vt:lpstr>
      <vt:lpstr>Szemantikus web keresői „Find what I mean not what I type”</vt:lpstr>
      <vt:lpstr>Szemantikus web keresői</vt:lpstr>
      <vt:lpstr>Szemantikus web keresői „Find what I mean not what I type”</vt:lpstr>
      <vt:lpstr>Szemantikus web keresők</vt:lpstr>
      <vt:lpstr>A megvalósulás két útja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szemantikus web keresőgépei</dc:title>
  <dc:creator>JGD</dc:creator>
  <cp:lastModifiedBy>JGD</cp:lastModifiedBy>
  <cp:revision>124</cp:revision>
  <dcterms:created xsi:type="dcterms:W3CDTF">2011-05-11T09:01:37Z</dcterms:created>
  <dcterms:modified xsi:type="dcterms:W3CDTF">2011-09-21T14:07:38Z</dcterms:modified>
</cp:coreProperties>
</file>