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6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AA94-DD83-44E9-B7AA-11723A188548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0CE9-D7EB-4AF8-ACE4-FA03CB120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PT_intropage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Amerikai magyar könyvtáros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799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1DEDE370-38D9-4A00-95D0-CA04C86F50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 descr="RU_units-banner_re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" y="6400800"/>
            <a:ext cx="464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5F5F5F"/>
                </a:solidFill>
              </a:rPr>
              <a:t>Informatio Scientifica - Informatio Medicata 2011</a:t>
            </a:r>
            <a:endParaRPr lang="en-US" sz="1400" dirty="0">
              <a:solidFill>
                <a:srgbClr val="5F5F5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2800" y="6400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dirty="0" smtClean="0">
                <a:solidFill>
                  <a:srgbClr val="5F5F5F"/>
                </a:solidFill>
              </a:rPr>
              <a:t>Hajnal</a:t>
            </a:r>
            <a:r>
              <a:rPr lang="hu-HU" sz="1400" baseline="0" dirty="0" smtClean="0">
                <a:solidFill>
                  <a:srgbClr val="5F5F5F"/>
                </a:solidFill>
              </a:rPr>
              <a:t> Ward Judit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64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010400" cy="2286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Képzelt riport: </a:t>
            </a:r>
            <a:br>
              <a:rPr lang="hu-HU" dirty="0" smtClean="0"/>
            </a:b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amerikai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magyar</a:t>
            </a:r>
            <a:r>
              <a:rPr lang="en-US" dirty="0" smtClean="0"/>
              <a:t> </a:t>
            </a:r>
            <a:r>
              <a:rPr lang="en-US" dirty="0" err="1" smtClean="0"/>
              <a:t>könyvtárosi</a:t>
            </a:r>
            <a:r>
              <a:rPr lang="en-US" dirty="0" smtClean="0"/>
              <a:t> </a:t>
            </a:r>
            <a:r>
              <a:rPr lang="en-US" dirty="0" err="1" smtClean="0"/>
              <a:t>munka</a:t>
            </a:r>
            <a:r>
              <a:rPr lang="en-US" dirty="0" smtClean="0"/>
              <a:t> </a:t>
            </a:r>
            <a:r>
              <a:rPr lang="hu-HU" dirty="0" smtClean="0"/>
              <a:t> k</a:t>
            </a:r>
            <a:r>
              <a:rPr lang="en-US" dirty="0" err="1" smtClean="0"/>
              <a:t>ülönbségei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4191000" cy="14478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Dr. </a:t>
            </a:r>
            <a:r>
              <a:rPr lang="en-US" sz="2400" dirty="0" err="1" smtClean="0"/>
              <a:t>Hajnal</a:t>
            </a:r>
            <a:r>
              <a:rPr lang="en-US" sz="2400" dirty="0" smtClean="0"/>
              <a:t> </a:t>
            </a:r>
            <a:r>
              <a:rPr lang="en-US" sz="2400" dirty="0"/>
              <a:t>Ward </a:t>
            </a:r>
            <a:r>
              <a:rPr lang="en-US" sz="2400" dirty="0" err="1"/>
              <a:t>Judit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Rutgers </a:t>
            </a:r>
            <a:r>
              <a:rPr lang="en-US" sz="2400" dirty="0" err="1" smtClean="0"/>
              <a:t>Egyetem</a:t>
            </a:r>
            <a:r>
              <a:rPr lang="hu-HU" sz="2400" dirty="0" smtClean="0"/>
              <a:t>, </a:t>
            </a:r>
            <a:r>
              <a:rPr lang="en-US" sz="2400" dirty="0" smtClean="0"/>
              <a:t>USA</a:t>
            </a:r>
          </a:p>
          <a:p>
            <a:endParaRPr lang="en-US" dirty="0" smtClean="0"/>
          </a:p>
        </p:txBody>
      </p:sp>
      <p:pic>
        <p:nvPicPr>
          <p:cNvPr id="7" name="Picture 6" descr="amerikaimagyarzasz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267200"/>
            <a:ext cx="339994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Merülj</a:t>
            </a:r>
            <a:r>
              <a:rPr lang="en-US" dirty="0" smtClean="0"/>
              <a:t> el a </a:t>
            </a:r>
            <a:r>
              <a:rPr lang="en-US" dirty="0" err="1" smtClean="0"/>
              <a:t>sűrűjében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en-US" dirty="0" err="1" smtClean="0"/>
              <a:t>könyvtáros</a:t>
            </a:r>
            <a:r>
              <a:rPr lang="en-US" dirty="0" smtClean="0"/>
              <a:t> </a:t>
            </a:r>
            <a:r>
              <a:rPr lang="en-US" dirty="0" err="1" smtClean="0"/>
              <a:t>szakmai</a:t>
            </a:r>
            <a:r>
              <a:rPr lang="en-US" dirty="0" smtClean="0"/>
              <a:t> </a:t>
            </a:r>
            <a:r>
              <a:rPr lang="en-US" dirty="0" err="1" smtClean="0"/>
              <a:t>szervezetek</a:t>
            </a:r>
            <a:r>
              <a:rPr lang="en-US" dirty="0" smtClean="0"/>
              <a:t> </a:t>
            </a:r>
            <a:r>
              <a:rPr lang="en-US" dirty="0" err="1" smtClean="0"/>
              <a:t>jelentőség</a:t>
            </a:r>
            <a:r>
              <a:rPr lang="hu-HU" dirty="0" smtClean="0"/>
              <a:t>e</a:t>
            </a:r>
          </a:p>
          <a:p>
            <a:pPr lvl="1"/>
            <a:r>
              <a:rPr lang="hu-HU" dirty="0" smtClean="0"/>
              <a:t>Egységben az erő? </a:t>
            </a:r>
          </a:p>
          <a:p>
            <a:pPr lvl="1"/>
            <a:r>
              <a:rPr lang="hu-HU" dirty="0" smtClean="0"/>
              <a:t>Kisebb, helyi vagy funkcionális szervezetek</a:t>
            </a:r>
          </a:p>
          <a:p>
            <a:pPr lvl="1"/>
            <a:r>
              <a:rPr lang="hu-HU" dirty="0" smtClean="0"/>
              <a:t>Bizottságok, munkacsoportok</a:t>
            </a:r>
          </a:p>
          <a:p>
            <a:r>
              <a:rPr lang="hu-HU" dirty="0" smtClean="0"/>
              <a:t>A tagság </a:t>
            </a:r>
            <a:r>
              <a:rPr lang="hu-HU" i="1" dirty="0" smtClean="0"/>
              <a:t>kötelező</a:t>
            </a:r>
          </a:p>
          <a:p>
            <a:r>
              <a:rPr lang="hu-HU" dirty="0" smtClean="0"/>
              <a:t>Együtt dolgozni másokkal a megoldáson</a:t>
            </a:r>
          </a:p>
          <a:p>
            <a:r>
              <a:rPr lang="hu-HU" dirty="0" smtClean="0"/>
              <a:t>Tanulni a hibákból (mások és saját)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2562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mondjam</a:t>
            </a:r>
            <a:r>
              <a:rPr lang="en-US" dirty="0" smtClean="0"/>
              <a:t> el </a:t>
            </a:r>
            <a:r>
              <a:rPr lang="en-US" dirty="0" err="1" smtClean="0"/>
              <a:t>neked</a:t>
            </a:r>
            <a:r>
              <a:rPr lang="hu-HU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Elmondható-e a különbség?</a:t>
            </a:r>
          </a:p>
          <a:p>
            <a:pPr lvl="7"/>
            <a:r>
              <a:rPr lang="en-US" sz="2800" dirty="0" smtClean="0"/>
              <a:t>l</a:t>
            </a:r>
            <a:r>
              <a:rPr lang="hu-HU" sz="2800" dirty="0" smtClean="0"/>
              <a:t>ehetőség</a:t>
            </a:r>
          </a:p>
          <a:p>
            <a:pPr lvl="7"/>
            <a:r>
              <a:rPr lang="en-US" sz="2800" dirty="0" smtClean="0"/>
              <a:t>s</a:t>
            </a:r>
            <a:r>
              <a:rPr lang="hu-HU" sz="2800" dirty="0" smtClean="0"/>
              <a:t>zabadság</a:t>
            </a:r>
          </a:p>
          <a:p>
            <a:pPr lvl="7"/>
            <a:r>
              <a:rPr lang="en-US" sz="2800" dirty="0" smtClean="0"/>
              <a:t>v</a:t>
            </a:r>
            <a:r>
              <a:rPr lang="hu-HU" sz="2800" dirty="0" smtClean="0"/>
              <a:t>erseny</a:t>
            </a:r>
          </a:p>
          <a:p>
            <a:pPr lvl="7"/>
            <a:r>
              <a:rPr lang="en-US" sz="2800" dirty="0" smtClean="0"/>
              <a:t>f</a:t>
            </a:r>
            <a:r>
              <a:rPr lang="hu-HU" sz="2800" dirty="0" smtClean="0"/>
              <a:t>eladat</a:t>
            </a:r>
          </a:p>
          <a:p>
            <a:r>
              <a:rPr lang="hu-HU" dirty="0" smtClean="0"/>
              <a:t>Ugyanaz a feladat: </a:t>
            </a:r>
            <a:endParaRPr lang="en-US" dirty="0" smtClean="0"/>
          </a:p>
          <a:p>
            <a:pPr lvl="1"/>
            <a:r>
              <a:rPr lang="hu-HU" dirty="0" smtClean="0"/>
              <a:t>információs igények kielégítése </a:t>
            </a:r>
            <a:endParaRPr lang="en-US" dirty="0" smtClean="0"/>
          </a:p>
          <a:p>
            <a:pPr lvl="1"/>
            <a:r>
              <a:rPr lang="hu-HU" dirty="0" smtClean="0"/>
              <a:t>a módszerek mások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Documents and Settings\ward\Local Settings\Temporary Internet Files\Content.IE5\PE9LY14C\MC9000563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1776413" cy="1758950"/>
          </a:xfrm>
          <a:prstGeom prst="rect">
            <a:avLst/>
          </a:prstGeom>
          <a:noFill/>
        </p:spPr>
      </p:pic>
      <p:pic>
        <p:nvPicPr>
          <p:cNvPr id="10245" name="Picture 5" descr="C:\Documents and Settings\ward\Local Settings\Temporary Internet Files\Content.IE5\7H2NYGJQ\MC9003604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2383276" cy="1465299"/>
          </a:xfrm>
          <a:prstGeom prst="rect">
            <a:avLst/>
          </a:prstGeom>
          <a:noFill/>
        </p:spPr>
      </p:pic>
      <p:pic>
        <p:nvPicPr>
          <p:cNvPr id="8" name="Picture 7" descr="AlcLibPics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943100"/>
            <a:ext cx="29972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Indulás</a:t>
            </a:r>
            <a:r>
              <a:rPr lang="en-US" dirty="0" smtClean="0"/>
              <a:t> a </a:t>
            </a:r>
            <a:r>
              <a:rPr lang="en-US" dirty="0" err="1" smtClean="0"/>
              <a:t>koncertre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 akkreditált </a:t>
            </a:r>
            <a:r>
              <a:rPr lang="en-US" dirty="0" err="1" smtClean="0"/>
              <a:t>könyvtár</a:t>
            </a:r>
            <a:r>
              <a:rPr lang="hu-HU" dirty="0" smtClean="0"/>
              <a:t>-</a:t>
            </a:r>
            <a:r>
              <a:rPr lang="en-US" dirty="0" err="1" smtClean="0"/>
              <a:t>informatikus</a:t>
            </a:r>
            <a:r>
              <a:rPr lang="en-US" dirty="0" smtClean="0"/>
              <a:t> </a:t>
            </a:r>
            <a:r>
              <a:rPr lang="en-US" dirty="0" err="1" smtClean="0"/>
              <a:t>szak</a:t>
            </a:r>
            <a:r>
              <a:rPr lang="hu-HU" dirty="0" smtClean="0"/>
              <a:t> </a:t>
            </a:r>
            <a:r>
              <a:rPr lang="en-US" i="1" dirty="0" smtClean="0"/>
              <a:t>M</a:t>
            </a:r>
            <a:r>
              <a:rPr lang="hu-HU" i="1" dirty="0" smtClean="0"/>
              <a:t>aster</a:t>
            </a:r>
            <a:r>
              <a:rPr lang="en-US" i="1" dirty="0" smtClean="0"/>
              <a:t> </a:t>
            </a:r>
            <a:r>
              <a:rPr lang="hu-HU" i="1" dirty="0" smtClean="0"/>
              <a:t>of </a:t>
            </a:r>
            <a:r>
              <a:rPr lang="en-US" i="1" dirty="0" smtClean="0"/>
              <a:t>Library and Information Science</a:t>
            </a:r>
            <a:endParaRPr lang="hu-HU" i="1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Jogosítvány - minimum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43333" t="30897" r="2667" b="5517"/>
          <a:stretch>
            <a:fillRect/>
          </a:stretch>
        </p:blipFill>
        <p:spPr bwMode="auto">
          <a:xfrm>
            <a:off x="4724400" y="3352800"/>
            <a:ext cx="3811529" cy="27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8382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18667" t="29657" r="39333" b="16476"/>
          <a:stretch>
            <a:fillRect/>
          </a:stretch>
        </p:blipFill>
        <p:spPr bwMode="auto">
          <a:xfrm>
            <a:off x="1447800" y="3276600"/>
            <a:ext cx="2377462" cy="18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286000" y="4038600"/>
            <a:ext cx="685800" cy="152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É</a:t>
            </a:r>
            <a:r>
              <a:rPr lang="en-US" dirty="0" smtClean="0"/>
              <a:t>s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jött</a:t>
            </a:r>
            <a:r>
              <a:rPr lang="en-US" dirty="0" smtClean="0"/>
              <a:t> </a:t>
            </a:r>
            <a:r>
              <a:rPr lang="en-US" dirty="0" err="1" smtClean="0"/>
              <a:t>felelet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Segítség kívülről?</a:t>
            </a:r>
          </a:p>
          <a:p>
            <a:pPr lvl="2"/>
            <a:r>
              <a:rPr lang="en-US" dirty="0" smtClean="0"/>
              <a:t>t</a:t>
            </a:r>
            <a:r>
              <a:rPr lang="hu-HU" dirty="0" smtClean="0"/>
              <a:t>öbb lehetőség </a:t>
            </a:r>
          </a:p>
          <a:p>
            <a:pPr lvl="2"/>
            <a:r>
              <a:rPr lang="en-US" dirty="0" smtClean="0"/>
              <a:t>= </a:t>
            </a:r>
            <a:r>
              <a:rPr lang="hu-HU" dirty="0" smtClean="0"/>
              <a:t>több kudar</a:t>
            </a:r>
            <a:r>
              <a:rPr lang="en-US" dirty="0" smtClean="0"/>
              <a:t>c</a:t>
            </a:r>
            <a:r>
              <a:rPr lang="hu-HU" dirty="0" smtClean="0"/>
              <a:t>lehetőség</a:t>
            </a:r>
          </a:p>
          <a:p>
            <a:r>
              <a:rPr lang="hu-HU" dirty="0" smtClean="0"/>
              <a:t>Segíts magadon...</a:t>
            </a:r>
          </a:p>
          <a:p>
            <a:pPr lvl="2"/>
            <a:r>
              <a:rPr lang="en-US" dirty="0" smtClean="0"/>
              <a:t>s</a:t>
            </a:r>
            <a:r>
              <a:rPr lang="hu-HU" dirty="0" smtClean="0"/>
              <a:t>zituációs tudatosság (situational awareness)</a:t>
            </a:r>
          </a:p>
          <a:p>
            <a:pPr lvl="2"/>
            <a:r>
              <a:rPr lang="en-US" dirty="0" smtClean="0"/>
              <a:t>m</a:t>
            </a:r>
            <a:r>
              <a:rPr lang="hu-HU" dirty="0" smtClean="0"/>
              <a:t>áshol is alkalmazható készségek (</a:t>
            </a:r>
            <a:r>
              <a:rPr lang="en-US" dirty="0" smtClean="0"/>
              <a:t>t</a:t>
            </a:r>
            <a:r>
              <a:rPr lang="hu-HU" dirty="0" smtClean="0"/>
              <a:t>ransferable skills)</a:t>
            </a:r>
          </a:p>
          <a:p>
            <a:pPr lvl="2"/>
            <a:r>
              <a:rPr lang="en-US" dirty="0" err="1" smtClean="0"/>
              <a:t>kontextuális</a:t>
            </a:r>
            <a:r>
              <a:rPr lang="en-US" dirty="0" smtClean="0"/>
              <a:t> </a:t>
            </a:r>
            <a:r>
              <a:rPr lang="en-US" dirty="0" err="1" smtClean="0"/>
              <a:t>önbizalom</a:t>
            </a:r>
            <a:r>
              <a:rPr lang="hu-HU" dirty="0" smtClean="0"/>
              <a:t> (contextual confidence)</a:t>
            </a:r>
          </a:p>
          <a:p>
            <a:r>
              <a:rPr lang="hu-HU" i="1" dirty="0" smtClean="0"/>
              <a:t>Get the job done </a:t>
            </a:r>
            <a:r>
              <a:rPr lang="en-US" dirty="0" smtClean="0"/>
              <a:t>(</a:t>
            </a:r>
            <a:r>
              <a:rPr lang="en-US" dirty="0" err="1" smtClean="0"/>
              <a:t>katon</a:t>
            </a:r>
            <a:r>
              <a:rPr lang="hu-HU" dirty="0" smtClean="0"/>
              <a:t>á</a:t>
            </a:r>
            <a:r>
              <a:rPr lang="en-US" dirty="0" smtClean="0"/>
              <a:t>san</a:t>
            </a:r>
            <a:r>
              <a:rPr lang="hu-HU" dirty="0" smtClean="0"/>
              <a:t>) </a:t>
            </a:r>
          </a:p>
          <a:p>
            <a:r>
              <a:rPr lang="hu-HU" dirty="0" err="1" smtClean="0"/>
              <a:t>F</a:t>
            </a:r>
            <a:r>
              <a:rPr lang="en-US" dirty="0" err="1" smtClean="0"/>
              <a:t>olyamatos</a:t>
            </a:r>
            <a:r>
              <a:rPr lang="en-US" dirty="0" smtClean="0"/>
              <a:t> </a:t>
            </a:r>
            <a:r>
              <a:rPr lang="en-US" dirty="0" err="1" smtClean="0"/>
              <a:t>béta</a:t>
            </a:r>
            <a:r>
              <a:rPr lang="en-US" dirty="0" smtClean="0"/>
              <a:t> </a:t>
            </a:r>
            <a:r>
              <a:rPr lang="en-US" dirty="0" err="1" smtClean="0"/>
              <a:t>verzió</a:t>
            </a:r>
            <a:r>
              <a:rPr lang="en-US" dirty="0" smtClean="0"/>
              <a:t> 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429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29200"/>
            <a:ext cx="1274304" cy="126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hu-HU" dirty="0" err="1" smtClean="0"/>
              <a:t>H</a:t>
            </a:r>
            <a:r>
              <a:rPr lang="en-US" dirty="0" err="1" smtClean="0"/>
              <a:t>ogy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vagyok</a:t>
            </a:r>
            <a:r>
              <a:rPr lang="en-US" dirty="0" smtClean="0"/>
              <a:t> </a:t>
            </a:r>
            <a:r>
              <a:rPr lang="en-US" dirty="0" err="1" smtClean="0"/>
              <a:t>hiába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8674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hu-HU" dirty="0" smtClean="0"/>
              <a:t>Amerikai források + kelet-európai találékonyság nyerő kombinációja</a:t>
            </a:r>
          </a:p>
          <a:p>
            <a:r>
              <a:rPr lang="hu-HU" dirty="0" smtClean="0"/>
              <a:t>Siker vagy kudarc?</a:t>
            </a:r>
          </a:p>
          <a:p>
            <a:pPr>
              <a:buNone/>
            </a:pPr>
            <a:r>
              <a:rPr lang="hu-HU" dirty="0" smtClean="0"/>
              <a:t>		- relatív</a:t>
            </a:r>
          </a:p>
          <a:p>
            <a:endParaRPr lang="hu-HU" dirty="0" smtClean="0"/>
          </a:p>
          <a:p>
            <a:r>
              <a:rPr lang="hu-HU" dirty="0" smtClean="0"/>
              <a:t>Mindenhonnan </a:t>
            </a:r>
          </a:p>
          <a:p>
            <a:pPr>
              <a:buNone/>
            </a:pPr>
            <a:r>
              <a:rPr lang="hu-HU" dirty="0" smtClean="0"/>
              <a:t>	a legjobbat!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30" y="2057400"/>
            <a:ext cx="21929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71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Harry Houdini (</a:t>
            </a:r>
            <a:r>
              <a:rPr lang="en-US" sz="1600" dirty="0" err="1" smtClean="0"/>
              <a:t>sz</a:t>
            </a:r>
            <a:r>
              <a:rPr lang="hu-HU" sz="1600" dirty="0" smtClean="0"/>
              <a:t>ü</a:t>
            </a:r>
            <a:r>
              <a:rPr lang="en-US" sz="1600" dirty="0" smtClean="0"/>
              <a:t>l. </a:t>
            </a:r>
            <a:r>
              <a:rPr lang="en-US" sz="1600" dirty="0" err="1" smtClean="0"/>
              <a:t>Weisz</a:t>
            </a:r>
            <a:r>
              <a:rPr lang="en-US" sz="1600" dirty="0" smtClean="0"/>
              <a:t> Erik, </a:t>
            </a:r>
            <a:r>
              <a:rPr lang="en-US" sz="1600" dirty="0" err="1" smtClean="0"/>
              <a:t>Budapest,1874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0" name="Picture 9" descr="Clinton15Kfinish.jpg"/>
          <p:cNvPicPr>
            <a:picLocks noChangeAspect="1"/>
          </p:cNvPicPr>
          <p:nvPr/>
        </p:nvPicPr>
        <p:blipFill>
          <a:blip r:embed="rId3" cstate="print"/>
          <a:srcRect l="11000" r="25000" b="8000"/>
          <a:stretch>
            <a:fillRect/>
          </a:stretch>
        </p:blipFill>
        <p:spPr>
          <a:xfrm>
            <a:off x="6400800" y="3657600"/>
            <a:ext cx="2398363" cy="258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Finálé</a:t>
            </a:r>
            <a:r>
              <a:rPr lang="en-US" dirty="0" smtClean="0"/>
              <a:t>: </a:t>
            </a:r>
            <a:r>
              <a:rPr lang="en-US" dirty="0" err="1" smtClean="0"/>
              <a:t>játsszunk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tovább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6400"/>
            <a:ext cx="2514600" cy="533400"/>
          </a:xfrm>
        </p:spPr>
        <p:txBody>
          <a:bodyPr/>
          <a:lstStyle/>
          <a:p>
            <a:r>
              <a:rPr lang="hu-HU" dirty="0" smtClean="0"/>
              <a:t>Just do it</a:t>
            </a:r>
          </a:p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4344" r="4344" b="4211"/>
          <a:stretch>
            <a:fillRect/>
          </a:stretch>
        </p:blipFill>
        <p:spPr bwMode="auto">
          <a:xfrm>
            <a:off x="6781800" y="1600200"/>
            <a:ext cx="1652382" cy="17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1733549" cy="18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4762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Célvonal nem létezik (Nike, 1977)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467600" y="3581400"/>
            <a:ext cx="533400" cy="685800"/>
          </a:xfrm>
          <a:prstGeom prst="downArrow">
            <a:avLst/>
          </a:prstGeom>
          <a:solidFill>
            <a:srgbClr val="EFF68E"/>
          </a:solidFill>
        </p:spPr>
        <p:style>
          <a:lnRef idx="1">
            <a:schemeClr val="accent1"/>
          </a:lnRef>
          <a:fillRef idx="1002">
            <a:schemeClr val="dk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2" name="Picture 4" descr="C:\Documents and Settings\ward\Local Settings\Temporary Internet Files\Content.IE5\PE9LY14C\MC9004420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600"/>
            <a:ext cx="3202507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6019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</a:t>
            </a:r>
            <a:r>
              <a:rPr lang="hu-HU" sz="2400" dirty="0" smtClean="0"/>
              <a:t>udit.ward</a:t>
            </a:r>
            <a:r>
              <a:rPr lang="en-US" sz="2400" dirty="0" smtClean="0"/>
              <a:t>@</a:t>
            </a:r>
            <a:r>
              <a:rPr lang="en-US" sz="2400" dirty="0" err="1" smtClean="0"/>
              <a:t>rutgers.edu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706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</a:t>
            </a:r>
            <a:r>
              <a:rPr lang="hu-HU" sz="3600" dirty="0" smtClean="0"/>
              <a:t>épzelt </a:t>
            </a:r>
            <a:r>
              <a:rPr lang="hu-HU" sz="3600" i="1" dirty="0" smtClean="0"/>
              <a:t>report</a:t>
            </a:r>
            <a:r>
              <a:rPr lang="hu-HU" sz="3600" dirty="0" smtClean="0"/>
              <a:t> egy amerikai könyvtárról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2057400"/>
            <a:ext cx="3043434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121922" cy="31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114800" y="3048000"/>
            <a:ext cx="990600" cy="990600"/>
          </a:xfrm>
          <a:prstGeom prst="right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14800" y="4267200"/>
            <a:ext cx="990600" cy="1066800"/>
          </a:xfrm>
          <a:prstGeom prst="left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Menni</a:t>
            </a:r>
            <a:r>
              <a:rPr lang="en-US" dirty="0" smtClean="0"/>
              <a:t> </a:t>
            </a:r>
            <a:r>
              <a:rPr lang="en-US" dirty="0" err="1" smtClean="0"/>
              <a:t>kéne</a:t>
            </a:r>
            <a:r>
              <a:rPr lang="en-US" dirty="0" smtClean="0"/>
              <a:t>, </a:t>
            </a:r>
            <a:r>
              <a:rPr lang="en-US" dirty="0" err="1" smtClean="0"/>
              <a:t>menni</a:t>
            </a:r>
            <a:r>
              <a:rPr lang="en-US" dirty="0" smtClean="0"/>
              <a:t> </a:t>
            </a:r>
            <a:r>
              <a:rPr lang="en-US" dirty="0" err="1" smtClean="0"/>
              <a:t>kéne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00500"/>
          </a:xfrm>
        </p:spPr>
        <p:txBody>
          <a:bodyPr/>
          <a:lstStyle/>
          <a:p>
            <a:r>
              <a:rPr lang="hu-HU" dirty="0" smtClean="0"/>
              <a:t>Mindenhol jó, de legjobb.... Hol is??</a:t>
            </a:r>
          </a:p>
          <a:p>
            <a:r>
              <a:rPr lang="hu-HU" dirty="0" smtClean="0"/>
              <a:t>Élmény a nagyvilágról</a:t>
            </a:r>
          </a:p>
          <a:p>
            <a:r>
              <a:rPr lang="hu-HU" dirty="0" smtClean="0"/>
              <a:t>Ismeretek 	</a:t>
            </a:r>
            <a:r>
              <a:rPr lang="en-US" dirty="0" smtClean="0"/>
              <a:t>  </a:t>
            </a:r>
            <a:r>
              <a:rPr lang="hu-HU" dirty="0" smtClean="0"/>
              <a:t>valóság</a:t>
            </a:r>
            <a:r>
              <a:rPr lang="en-US" dirty="0" smtClean="0"/>
              <a:t>	     k</a:t>
            </a:r>
            <a:r>
              <a:rPr lang="hu-HU" dirty="0" smtClean="0"/>
              <a:t>ultúrsokk</a:t>
            </a:r>
          </a:p>
          <a:p>
            <a:r>
              <a:rPr lang="hu-HU" dirty="0" smtClean="0"/>
              <a:t>Amerikába, máshova, bárhova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513211" cy="19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-Right Arrow 4"/>
          <p:cNvSpPr/>
          <p:nvPr/>
        </p:nvSpPr>
        <p:spPr>
          <a:xfrm flipH="1">
            <a:off x="2590800" y="3200400"/>
            <a:ext cx="685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76800" y="3200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Ó, az az énekes</a:t>
            </a:r>
            <a:br>
              <a:rPr lang="hu-HU" i="1" dirty="0" smtClean="0"/>
            </a:br>
            <a:r>
              <a:rPr lang="hu-HU" i="1" dirty="0" smtClean="0"/>
              <a:t>bármiről énekelt,</a:t>
            </a:r>
            <a:br>
              <a:rPr lang="hu-HU" i="1" dirty="0" smtClean="0"/>
            </a:br>
            <a:r>
              <a:rPr lang="hu-HU" i="1" dirty="0" smtClean="0"/>
              <a:t>úgy tudtuk róla mi,</a:t>
            </a:r>
            <a:br>
              <a:rPr lang="hu-HU" i="1" dirty="0" smtClean="0"/>
            </a:br>
            <a:r>
              <a:rPr lang="hu-HU" i="1" dirty="0" smtClean="0"/>
              <a:t>hogy jobb ő, mint mi vagyunk,</a:t>
            </a:r>
            <a:br>
              <a:rPr lang="hu-HU" i="1" dirty="0" smtClean="0"/>
            </a:br>
            <a:r>
              <a:rPr lang="hu-HU" i="1" dirty="0" smtClean="0"/>
              <a:t>hogy az ő élete sokkal többet ér,</a:t>
            </a:r>
            <a:br>
              <a:rPr lang="hu-HU" i="1" dirty="0" smtClean="0"/>
            </a:br>
            <a:r>
              <a:rPr lang="hu-HU" i="1" dirty="0" smtClean="0"/>
              <a:t>mint mi vagyunk</a:t>
            </a:r>
            <a:r>
              <a:rPr lang="hu-HU" dirty="0" smtClean="0"/>
              <a:t>.</a:t>
            </a:r>
            <a:endParaRPr lang="en-US" dirty="0" smtClean="0"/>
          </a:p>
          <a:p>
            <a:r>
              <a:rPr lang="hu-HU" dirty="0" smtClean="0"/>
              <a:t>		</a:t>
            </a:r>
            <a:r>
              <a:rPr lang="en-US" sz="1600" dirty="0" err="1" smtClean="0"/>
              <a:t>Cseh</a:t>
            </a:r>
            <a:r>
              <a:rPr lang="en-US" sz="1600" dirty="0" smtClean="0"/>
              <a:t> Tam</a:t>
            </a:r>
            <a:r>
              <a:rPr lang="hu-HU" sz="1600" dirty="0" smtClean="0"/>
              <a:t>ás: 		I love you so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Valaki</a:t>
            </a:r>
            <a:r>
              <a:rPr lang="en-US" dirty="0" smtClean="0"/>
              <a:t> </a:t>
            </a:r>
            <a:r>
              <a:rPr lang="en-US" dirty="0" err="1" smtClean="0"/>
              <a:t>mondja</a:t>
            </a:r>
            <a:r>
              <a:rPr lang="en-US" dirty="0" smtClean="0"/>
              <a:t> meg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Különbségek</a:t>
            </a:r>
          </a:p>
          <a:p>
            <a:pPr lvl="1"/>
            <a:r>
              <a:rPr lang="hu-HU" dirty="0" smtClean="0"/>
              <a:t>Jobb? Rosszabb? – más</a:t>
            </a:r>
          </a:p>
          <a:p>
            <a:pPr lvl="1"/>
            <a:r>
              <a:rPr lang="hu-HU" dirty="0" smtClean="0"/>
              <a:t>Amerikai könyvtárosok sokfélesége</a:t>
            </a:r>
          </a:p>
          <a:p>
            <a:r>
              <a:rPr lang="hu-HU" dirty="0" smtClean="0"/>
              <a:t>A szakma történetének érdekes periódusa</a:t>
            </a:r>
          </a:p>
          <a:p>
            <a:pPr lvl="1"/>
            <a:r>
              <a:rPr lang="hu-HU" dirty="0" smtClean="0"/>
              <a:t>A könyvtárosok aktív részvétele</a:t>
            </a:r>
          </a:p>
          <a:p>
            <a:pPr lvl="1"/>
            <a:r>
              <a:rPr lang="hu-HU" dirty="0" smtClean="0"/>
              <a:t>A könyvtáros-kép formálása</a:t>
            </a:r>
          </a:p>
          <a:p>
            <a:r>
              <a:rPr lang="hu-HU" dirty="0" smtClean="0"/>
              <a:t>Hozzájárulni a szakmához</a:t>
            </a:r>
          </a:p>
          <a:p>
            <a:r>
              <a:rPr lang="hu-HU" dirty="0" smtClean="0"/>
              <a:t>Szituációs tudatosság</a:t>
            </a:r>
            <a:endParaRPr lang="en-US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63" descr="kit1.JPG"/>
          <p:cNvPicPr>
            <a:picLocks noChangeAspect="1"/>
          </p:cNvPicPr>
          <p:nvPr/>
        </p:nvPicPr>
        <p:blipFill>
          <a:blip r:embed="rId2" cstate="print"/>
          <a:srcRect l="31579" t="5624" r="15789" b="43369"/>
          <a:stretch>
            <a:fillRect/>
          </a:stretch>
        </p:blipFill>
        <p:spPr bwMode="auto">
          <a:xfrm>
            <a:off x="6096000" y="1066800"/>
            <a:ext cx="1240704" cy="160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Placeholder 11" descr="P2110018.JPG"/>
          <p:cNvPicPr>
            <a:picLocks noChangeAspect="1"/>
          </p:cNvPicPr>
          <p:nvPr/>
        </p:nvPicPr>
        <p:blipFill>
          <a:blip r:embed="rId3" cstate="print"/>
          <a:srcRect l="14527" t="27984" r="4842" b="10763"/>
          <a:stretch>
            <a:fillRect/>
          </a:stretch>
        </p:blipFill>
        <p:spPr>
          <a:xfrm>
            <a:off x="5715000" y="5105400"/>
            <a:ext cx="2118808" cy="1207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686" t="13256" r="23957" b="26512"/>
          <a:stretch>
            <a:fillRect/>
          </a:stretch>
        </p:blipFill>
        <p:spPr bwMode="auto">
          <a:xfrm>
            <a:off x="6934200" y="4038600"/>
            <a:ext cx="1647914" cy="13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t="15002" r="31755" b="9001"/>
          <a:stretch>
            <a:fillRect/>
          </a:stretch>
        </p:blipFill>
        <p:spPr bwMode="auto">
          <a:xfrm>
            <a:off x="7086600" y="2057400"/>
            <a:ext cx="10441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T:\COMMON\Pics\DSC000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96200" y="3124200"/>
            <a:ext cx="1243724" cy="93279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Placeholder 9" descr="Sarah.jpg"/>
          <p:cNvPicPr>
            <a:picLocks noChangeAspect="1"/>
          </p:cNvPicPr>
          <p:nvPr/>
        </p:nvPicPr>
        <p:blipFill>
          <a:blip r:embed="rId7" cstate="print"/>
          <a:srcRect l="18152" r="10891"/>
          <a:stretch>
            <a:fillRect/>
          </a:stretch>
        </p:blipFill>
        <p:spPr>
          <a:xfrm>
            <a:off x="7772400" y="990600"/>
            <a:ext cx="1153460" cy="1219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megértsem</a:t>
            </a:r>
            <a:r>
              <a:rPr lang="en-US" dirty="0" smtClean="0"/>
              <a:t> a </a:t>
            </a:r>
            <a:r>
              <a:rPr lang="en-US" dirty="0" err="1" smtClean="0"/>
              <a:t>szóból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3152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</a:t>
            </a:r>
            <a:r>
              <a:rPr lang="hu-HU" dirty="0" smtClean="0"/>
              <a:t>ikor kinek m</a:t>
            </a:r>
            <a:r>
              <a:rPr lang="en-US" dirty="0" err="1" smtClean="0"/>
              <a:t>ennyi</a:t>
            </a:r>
            <a:r>
              <a:rPr lang="en-US" dirty="0" smtClean="0"/>
              <a:t> inform</a:t>
            </a:r>
            <a:r>
              <a:rPr lang="hu-HU" dirty="0" smtClean="0"/>
              <a:t>áció szükséges?</a:t>
            </a:r>
          </a:p>
          <a:p>
            <a:r>
              <a:rPr lang="hu-HU" dirty="0" smtClean="0"/>
              <a:t>Kontextusba helyezni: miről beszélek, amikor a futásról beszélek</a:t>
            </a:r>
            <a:endParaRPr lang="en-US" dirty="0" smtClean="0"/>
          </a:p>
          <a:p>
            <a:r>
              <a:rPr lang="hu-HU" dirty="0" smtClean="0"/>
              <a:t>Interkulturális kommunikáció:</a:t>
            </a:r>
            <a:r>
              <a:rPr lang="hu-HU" i="1" dirty="0" smtClean="0"/>
              <a:t> </a:t>
            </a:r>
            <a:endParaRPr lang="en-US" i="1" dirty="0" smtClean="0"/>
          </a:p>
          <a:p>
            <a:endParaRPr lang="hu-HU" i="1" dirty="0" smtClean="0"/>
          </a:p>
          <a:p>
            <a:pPr lvl="2">
              <a:buNone/>
            </a:pPr>
            <a:r>
              <a:rPr lang="hu-HU" i="1" dirty="0" smtClean="0"/>
              <a:t>	</a:t>
            </a:r>
            <a:r>
              <a:rPr lang="en-US" i="1" dirty="0" smtClean="0"/>
              <a:t>	</a:t>
            </a:r>
            <a:r>
              <a:rPr lang="hu-HU" i="1" dirty="0" smtClean="0"/>
              <a:t>	</a:t>
            </a:r>
            <a:r>
              <a:rPr lang="en-US" i="1" dirty="0" smtClean="0"/>
              <a:t>Do you understand the words that 	</a:t>
            </a:r>
            <a:r>
              <a:rPr lang="hu-HU" i="1" dirty="0" smtClean="0"/>
              <a:t>	</a:t>
            </a:r>
            <a:r>
              <a:rPr lang="en-US" i="1" dirty="0" smtClean="0"/>
              <a:t>are coming out of my mouth? 		</a:t>
            </a:r>
            <a:endParaRPr lang="hu-HU" i="1" dirty="0" smtClean="0"/>
          </a:p>
          <a:p>
            <a:pPr lvl="2">
              <a:buNone/>
            </a:pPr>
            <a:r>
              <a:rPr lang="hu-HU" dirty="0" smtClean="0"/>
              <a:t>			</a:t>
            </a:r>
            <a:r>
              <a:rPr lang="en-US" dirty="0" smtClean="0"/>
              <a:t>(</a:t>
            </a:r>
            <a:r>
              <a:rPr lang="hu-HU" dirty="0" smtClean="0"/>
              <a:t>Csúcsformában</a:t>
            </a:r>
            <a:r>
              <a:rPr lang="en-US" dirty="0" smtClean="0"/>
              <a:t>: Carter</a:t>
            </a:r>
            <a:r>
              <a:rPr lang="hu-HU" dirty="0" smtClean="0"/>
              <a:t> </a:t>
            </a:r>
            <a:r>
              <a:rPr lang="en-US" dirty="0" smtClean="0"/>
              <a:t>-&gt;</a:t>
            </a:r>
            <a:r>
              <a:rPr lang="hu-HU" dirty="0" smtClean="0"/>
              <a:t> </a:t>
            </a:r>
            <a:r>
              <a:rPr lang="en-US" dirty="0" smtClean="0"/>
              <a:t> Lee)</a:t>
            </a:r>
            <a:r>
              <a:rPr lang="hu-HU" dirty="0" smtClean="0"/>
              <a:t>	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200" r="19200" b="3200"/>
          <a:stretch>
            <a:fillRect/>
          </a:stretch>
        </p:blipFill>
        <p:spPr bwMode="auto">
          <a:xfrm>
            <a:off x="7315200" y="4343400"/>
            <a:ext cx="1255626" cy="197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1482144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743200"/>
            <a:ext cx="1987827" cy="13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Lépj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mint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rossz</a:t>
            </a:r>
            <a:r>
              <a:rPr lang="en-US" dirty="0" smtClean="0"/>
              <a:t> </a:t>
            </a:r>
            <a:r>
              <a:rPr lang="en-US" dirty="0" err="1" smtClean="0"/>
              <a:t>cipőből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trike="sngStrike" dirty="0" smtClean="0"/>
              <a:t>Sztereotíp</a:t>
            </a:r>
            <a:r>
              <a:rPr lang="en-US" strike="sngStrike" dirty="0" smtClean="0"/>
              <a:t> k</a:t>
            </a:r>
            <a:r>
              <a:rPr lang="hu-HU" strike="sngStrike" dirty="0" smtClean="0"/>
              <a:t>önyvtáros</a:t>
            </a:r>
            <a:r>
              <a:rPr lang="hu-HU" dirty="0" smtClean="0"/>
              <a:t>   </a:t>
            </a:r>
            <a:r>
              <a:rPr lang="en-US" dirty="0" smtClean="0"/>
              <a:t>~ </a:t>
            </a:r>
            <a:r>
              <a:rPr lang="hu-HU" dirty="0" smtClean="0"/>
              <a:t>demográfiai változatosság</a:t>
            </a:r>
          </a:p>
          <a:p>
            <a:r>
              <a:rPr lang="hu-HU" dirty="0" smtClean="0"/>
              <a:t>Pályamódosítók: plusz egy szakterület</a:t>
            </a:r>
          </a:p>
          <a:p>
            <a:r>
              <a:rPr lang="hu-HU" dirty="0" smtClean="0"/>
              <a:t>Előnyök</a:t>
            </a:r>
          </a:p>
          <a:p>
            <a:pPr lvl="2"/>
            <a:r>
              <a:rPr lang="hu-HU" dirty="0" smtClean="0"/>
              <a:t>Elismertség </a:t>
            </a:r>
          </a:p>
          <a:p>
            <a:pPr lvl="2"/>
            <a:r>
              <a:rPr lang="hu-HU" dirty="0" smtClean="0"/>
              <a:t>Szakmai gyakorlat</a:t>
            </a:r>
            <a:endParaRPr lang="en-US" dirty="0" smtClean="0"/>
          </a:p>
          <a:p>
            <a:pPr lvl="2"/>
            <a:r>
              <a:rPr lang="hu-HU" dirty="0" smtClean="0"/>
              <a:t>Élettapasztalat</a:t>
            </a:r>
          </a:p>
          <a:p>
            <a:pPr lvl="2"/>
            <a:r>
              <a:rPr lang="hu-HU" dirty="0" smtClean="0"/>
              <a:t>Transzferábilis készségek</a:t>
            </a:r>
          </a:p>
          <a:p>
            <a:r>
              <a:rPr lang="hu-HU" dirty="0" smtClean="0"/>
              <a:t>Hátrányok</a:t>
            </a:r>
          </a:p>
          <a:p>
            <a:pPr lvl="2"/>
            <a:r>
              <a:rPr lang="hu-HU" dirty="0" smtClean="0"/>
              <a:t>Újrakezdés: nulláról indul</a:t>
            </a:r>
          </a:p>
          <a:p>
            <a:pPr lvl="2"/>
            <a:r>
              <a:rPr lang="hu-HU" dirty="0" smtClean="0"/>
              <a:t>Az inkompetencia elviselhetetlen fájdalma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8742" r="24989" b="4683"/>
          <a:stretch>
            <a:fillRect/>
          </a:stretch>
        </p:blipFill>
        <p:spPr bwMode="auto">
          <a:xfrm>
            <a:off x="6705600" y="2819400"/>
            <a:ext cx="1524592" cy="34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ward\Local Settings\Temporary Internet Files\Content.IE5\7H2NYGJQ\MC9000840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964194" cy="957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akarom</a:t>
            </a:r>
            <a:r>
              <a:rPr lang="en-US" dirty="0" smtClean="0"/>
              <a:t> </a:t>
            </a:r>
            <a:r>
              <a:rPr lang="en-US" dirty="0" err="1" smtClean="0"/>
              <a:t>látni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4221163"/>
          </a:xfrm>
        </p:spPr>
        <p:txBody>
          <a:bodyPr>
            <a:normAutofit/>
          </a:bodyPr>
          <a:lstStyle/>
          <a:p>
            <a:r>
              <a:rPr lang="hu-HU" dirty="0" smtClean="0"/>
              <a:t>Pályakezdés: évekkel a diploma után</a:t>
            </a:r>
          </a:p>
          <a:p>
            <a:r>
              <a:rPr lang="hu-HU" dirty="0" smtClean="0"/>
              <a:t>Álláspályázatok</a:t>
            </a:r>
          </a:p>
          <a:p>
            <a:pPr lvl="2"/>
            <a:r>
              <a:rPr lang="en-US" dirty="0" smtClean="0"/>
              <a:t>t</a:t>
            </a:r>
            <a:r>
              <a:rPr lang="hu-HU" dirty="0" smtClean="0"/>
              <a:t>úlképzés, nagy munkanélküliség</a:t>
            </a:r>
          </a:p>
          <a:p>
            <a:pPr lvl="2"/>
            <a:r>
              <a:rPr lang="en-US" dirty="0" smtClean="0"/>
              <a:t>m</a:t>
            </a:r>
            <a:r>
              <a:rPr lang="hu-HU" dirty="0" smtClean="0"/>
              <a:t>agasan kvalifikált jelentkezők</a:t>
            </a:r>
          </a:p>
          <a:p>
            <a:pPr lvl="2"/>
            <a:r>
              <a:rPr lang="en-US" dirty="0" smtClean="0"/>
              <a:t>t</a:t>
            </a:r>
            <a:r>
              <a:rPr lang="hu-HU" dirty="0" smtClean="0"/>
              <a:t>úlfogalmazott kiírás</a:t>
            </a:r>
          </a:p>
          <a:p>
            <a:pPr lvl="2"/>
            <a:r>
              <a:rPr lang="en-US" dirty="0" smtClean="0"/>
              <a:t>i</a:t>
            </a:r>
            <a:r>
              <a:rPr lang="hu-HU" dirty="0" smtClean="0"/>
              <a:t>deális jelölt nem létezik</a:t>
            </a:r>
          </a:p>
          <a:p>
            <a:r>
              <a:rPr lang="hu-HU" dirty="0" smtClean="0"/>
              <a:t>Részmunkaidős állások: </a:t>
            </a:r>
            <a:endParaRPr lang="en-US" dirty="0" smtClean="0"/>
          </a:p>
          <a:p>
            <a:pPr lvl="2"/>
            <a:r>
              <a:rPr lang="hu-HU" dirty="0" smtClean="0"/>
              <a:t>szakmai </a:t>
            </a:r>
            <a:endParaRPr lang="en-US" dirty="0" smtClean="0"/>
          </a:p>
          <a:p>
            <a:pPr lvl="2"/>
            <a:r>
              <a:rPr lang="hu-HU" dirty="0" smtClean="0"/>
              <a:t>kisegítő </a:t>
            </a:r>
            <a:endParaRPr lang="en-US" dirty="0" smtClean="0"/>
          </a:p>
          <a:p>
            <a:pPr lvl="2"/>
            <a:r>
              <a:rPr lang="hu-HU" dirty="0" smtClean="0"/>
              <a:t>önkéntes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 descr="C:\Documents and Settings\ward\Local Settings\Temporary Internet Files\Content.IE5\LYTEP75P\MC900195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066800"/>
            <a:ext cx="1109472" cy="191950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21333" t="32952" r="23333" b="16476"/>
          <a:stretch>
            <a:fillRect/>
          </a:stretch>
        </p:blipFill>
        <p:spPr bwMode="auto">
          <a:xfrm>
            <a:off x="5257800" y="3810000"/>
            <a:ext cx="3705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tehetsz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mást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1"/>
            <a:ext cx="6477000" cy="2971800"/>
          </a:xfrm>
        </p:spPr>
        <p:txBody>
          <a:bodyPr/>
          <a:lstStyle/>
          <a:p>
            <a:endParaRPr lang="en-US" dirty="0" smtClean="0"/>
          </a:p>
          <a:p>
            <a:r>
              <a:rPr lang="hu-HU" dirty="0" smtClean="0"/>
              <a:t>Önkéntes könyvtáros – fizetés nélkül</a:t>
            </a:r>
          </a:p>
          <a:p>
            <a:pPr lvl="2"/>
            <a:r>
              <a:rPr lang="hu-HU" dirty="0" smtClean="0"/>
              <a:t>Szakmai önéletrajz alakítása</a:t>
            </a:r>
          </a:p>
          <a:p>
            <a:pPr lvl="2"/>
            <a:r>
              <a:rPr lang="hu-HU" dirty="0" smtClean="0"/>
              <a:t>Tapasztalatszerzés, napi könyvtári gyakorlat</a:t>
            </a:r>
          </a:p>
          <a:p>
            <a:pPr lvl="2"/>
            <a:r>
              <a:rPr lang="hu-HU" dirty="0" smtClean="0"/>
              <a:t>Készségfejlesztés, szoftverek ismerete</a:t>
            </a:r>
          </a:p>
          <a:p>
            <a:pPr lvl="2"/>
            <a:r>
              <a:rPr lang="hu-HU" dirty="0" smtClean="0"/>
              <a:t>Kapcsolatépítés a szakmában</a:t>
            </a:r>
          </a:p>
          <a:p>
            <a:pPr lvl="2"/>
            <a:r>
              <a:rPr lang="hu-HU" dirty="0" smtClean="0"/>
              <a:t>Önálló munka, innováció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7" name="Picture 3" descr="C:\Documents and Settings\ward\Local Settings\Temporary Internet Files\Content.IE5\CM3I00TI\MC9000569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962400"/>
            <a:ext cx="2514600" cy="2183731"/>
          </a:xfrm>
          <a:prstGeom prst="rect">
            <a:avLst/>
          </a:prstGeom>
          <a:noFill/>
        </p:spPr>
      </p:pic>
      <p:pic>
        <p:nvPicPr>
          <p:cNvPr id="6" name="Picture 8" descr="C:\Documents and Settings\ward\Local Settings\Temporary Internet Files\Content.IE5\7H2NYGJQ\MC9000596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2149631" cy="21207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4724400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Eredmény</a:t>
            </a:r>
            <a:r>
              <a:rPr lang="en-US" sz="3200" dirty="0" smtClean="0"/>
              <a:t>:</a:t>
            </a:r>
            <a:r>
              <a:rPr lang="hu-HU" sz="3200" dirty="0" smtClean="0"/>
              <a:t> </a:t>
            </a:r>
            <a:endParaRPr lang="en-US" sz="32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hu-HU" sz="2400" i="1" dirty="0" smtClean="0"/>
              <a:t>kontextuális önbizalom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066800"/>
          </a:xfrm>
        </p:spPr>
        <p:txBody>
          <a:bodyPr/>
          <a:lstStyle/>
          <a:p>
            <a:r>
              <a:rPr lang="en-US" dirty="0" err="1" smtClean="0"/>
              <a:t>Mondd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merre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mennem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9800"/>
            <a:ext cx="6400800" cy="3848100"/>
          </a:xfrm>
        </p:spPr>
        <p:txBody>
          <a:bodyPr/>
          <a:lstStyle/>
          <a:p>
            <a:r>
              <a:rPr lang="hu-HU" dirty="0" smtClean="0"/>
              <a:t>Egyszer hopp....</a:t>
            </a:r>
          </a:p>
          <a:p>
            <a:r>
              <a:rPr lang="hu-HU" dirty="0" smtClean="0"/>
              <a:t>Az interjúasztal két oldala</a:t>
            </a:r>
          </a:p>
          <a:p>
            <a:r>
              <a:rPr lang="en-US" dirty="0" err="1" smtClean="0"/>
              <a:t>Mentorálás</a:t>
            </a:r>
            <a:r>
              <a:rPr lang="hu-HU" dirty="0" smtClean="0"/>
              <a:t> </a:t>
            </a:r>
            <a:endParaRPr lang="en-US" dirty="0" smtClean="0"/>
          </a:p>
          <a:p>
            <a:pPr lvl="1"/>
            <a:r>
              <a:rPr lang="hu-HU" dirty="0" smtClean="0"/>
              <a:t>peer-mentoring</a:t>
            </a:r>
            <a:endParaRPr lang="en-US" dirty="0" smtClean="0"/>
          </a:p>
          <a:p>
            <a:pPr lvl="1"/>
            <a:r>
              <a:rPr lang="hu-HU" dirty="0" smtClean="0"/>
              <a:t>buddy system</a:t>
            </a:r>
          </a:p>
          <a:p>
            <a:r>
              <a:rPr lang="hu-HU" dirty="0" smtClean="0"/>
              <a:t>Kölcsönös előnyök mindkét fél számára</a:t>
            </a:r>
          </a:p>
          <a:p>
            <a:r>
              <a:rPr lang="hu-HU" dirty="0" smtClean="0"/>
              <a:t>Az intézményi emlékezet útvesztői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DE370-38D9-4A00-95D0-CA04C86F50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3" name="Picture 5" descr="C:\Documents and Settings\ward\Local Settings\Temporary Internet Files\Content.IE5\CM3I00TI\MC910217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590" y="3276600"/>
            <a:ext cx="1136431" cy="1223256"/>
          </a:xfrm>
          <a:prstGeom prst="rect">
            <a:avLst/>
          </a:prstGeom>
          <a:noFill/>
        </p:spPr>
      </p:pic>
      <p:pic>
        <p:nvPicPr>
          <p:cNvPr id="10" name="Picture 4" descr="C:\Documents and Settings\ward\Local Settings\Temporary Internet Files\Content.IE5\CM3I00TI\MC900231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183770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Hu">
  <a:themeElements>
    <a:clrScheme name="RU_Template_Format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Formata_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Format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CASRU</Template>
  <TotalTime>14601</TotalTime>
  <Words>432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AmHu</vt:lpstr>
      <vt:lpstr> Képzelt riport:  Az amerikai és magyar könyvtárosi munka  különbségei</vt:lpstr>
      <vt:lpstr>Képzelt report egy amerikai könyvtárról</vt:lpstr>
      <vt:lpstr>Menni kéne, menni kéne</vt:lpstr>
      <vt:lpstr>Valaki mondja meg</vt:lpstr>
      <vt:lpstr>Hogy megértsem a szóból azt, amit lehet</vt:lpstr>
      <vt:lpstr>Lépj ki, mint egy rossz cipőből </vt:lpstr>
      <vt:lpstr>Nem akarom látni</vt:lpstr>
      <vt:lpstr>Mit tehetsz te mást?</vt:lpstr>
      <vt:lpstr>Mondd, hogy merre kell mennem</vt:lpstr>
      <vt:lpstr>Merülj el a sűrűjében</vt:lpstr>
      <vt:lpstr>Hogyan mondjam el neked...</vt:lpstr>
      <vt:lpstr>Indulás a koncertre </vt:lpstr>
      <vt:lpstr>És nem jött felelet</vt:lpstr>
      <vt:lpstr>Hogy nem vagyok hiába…</vt:lpstr>
      <vt:lpstr>Finálé: játsszunk még tovább!</vt:lpstr>
      <vt:lpstr>Köszönöm a figyelmet!</vt:lpstr>
    </vt:vector>
  </TitlesOfParts>
  <Company>Rutgers University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ward</dc:creator>
  <cp:lastModifiedBy>Judit H. Ward</cp:lastModifiedBy>
  <cp:revision>286</cp:revision>
  <dcterms:created xsi:type="dcterms:W3CDTF">2011-07-20T15:40:09Z</dcterms:created>
  <dcterms:modified xsi:type="dcterms:W3CDTF">2011-09-22T21:00:39Z</dcterms:modified>
</cp:coreProperties>
</file>