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51" r:id="rId2"/>
    <p:sldId id="339" r:id="rId3"/>
    <p:sldId id="340" r:id="rId4"/>
    <p:sldId id="342" r:id="rId5"/>
    <p:sldId id="450" r:id="rId6"/>
    <p:sldId id="447" r:id="rId7"/>
    <p:sldId id="334" r:id="rId8"/>
    <p:sldId id="346" r:id="rId9"/>
    <p:sldId id="267" r:id="rId10"/>
    <p:sldId id="283" r:id="rId11"/>
    <p:sldId id="274" r:id="rId12"/>
    <p:sldId id="448" r:id="rId13"/>
    <p:sldId id="284" r:id="rId14"/>
    <p:sldId id="33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727"/>
    <a:srgbClr val="FFF5EB"/>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86555" autoAdjust="0"/>
  </p:normalViewPr>
  <p:slideViewPr>
    <p:cSldViewPr snapToGrid="0" showGuides="1">
      <p:cViewPr>
        <p:scale>
          <a:sx n="66" d="100"/>
          <a:sy n="66" d="100"/>
        </p:scale>
        <p:origin x="-1410" y="-126"/>
      </p:cViewPr>
      <p:guideLst>
        <p:guide orient="horz" pos="2160"/>
        <p:guide orient="horz" pos="901"/>
        <p:guide orient="horz" pos="3724"/>
        <p:guide orient="horz" pos="1498"/>
        <p:guide pos="2880"/>
        <p:guide pos="268"/>
        <p:guide pos="549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00" d="100"/>
          <a:sy n="100" d="100"/>
        </p:scale>
        <p:origin x="-2754" y="91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19" cy="464820"/>
          </a:xfrm>
          <a:prstGeom prst="rect">
            <a:avLst/>
          </a:prstGeom>
        </p:spPr>
        <p:txBody>
          <a:bodyPr vert="horz" lIns="90306" tIns="45153" rIns="90306" bIns="45153" rtlCol="0"/>
          <a:lstStyle>
            <a:lvl1pPr algn="l">
              <a:defRPr sz="1200"/>
            </a:lvl1pPr>
          </a:lstStyle>
          <a:p>
            <a:endParaRPr lang="en-US"/>
          </a:p>
        </p:txBody>
      </p:sp>
      <p:sp>
        <p:nvSpPr>
          <p:cNvPr id="3" name="Date Placeholder 2"/>
          <p:cNvSpPr>
            <a:spLocks noGrp="1"/>
          </p:cNvSpPr>
          <p:nvPr>
            <p:ph type="dt" sz="quarter" idx="1"/>
          </p:nvPr>
        </p:nvSpPr>
        <p:spPr>
          <a:xfrm>
            <a:off x="3971517" y="0"/>
            <a:ext cx="3037319" cy="464820"/>
          </a:xfrm>
          <a:prstGeom prst="rect">
            <a:avLst/>
          </a:prstGeom>
        </p:spPr>
        <p:txBody>
          <a:bodyPr vert="horz" lIns="90306" tIns="45153" rIns="90306" bIns="45153" rtlCol="0"/>
          <a:lstStyle>
            <a:lvl1pPr algn="r">
              <a:defRPr sz="1200"/>
            </a:lvl1pPr>
          </a:lstStyle>
          <a:p>
            <a:fld id="{8F5B44CD-EFCB-4F22-8BC5-74E090EC7E91}" type="datetimeFigureOut">
              <a:rPr lang="en-US" smtClean="0"/>
              <a:pPr/>
              <a:t>9/25/2013</a:t>
            </a:fld>
            <a:endParaRPr lang="en-US"/>
          </a:p>
        </p:txBody>
      </p:sp>
      <p:sp>
        <p:nvSpPr>
          <p:cNvPr id="4" name="Footer Placeholder 3"/>
          <p:cNvSpPr>
            <a:spLocks noGrp="1"/>
          </p:cNvSpPr>
          <p:nvPr>
            <p:ph type="ftr" sz="quarter" idx="2"/>
          </p:nvPr>
        </p:nvSpPr>
        <p:spPr>
          <a:xfrm>
            <a:off x="0" y="8830010"/>
            <a:ext cx="3037319" cy="464820"/>
          </a:xfrm>
          <a:prstGeom prst="rect">
            <a:avLst/>
          </a:prstGeom>
        </p:spPr>
        <p:txBody>
          <a:bodyPr vert="horz" lIns="90306" tIns="45153" rIns="90306" bIns="45153" rtlCol="0" anchor="b"/>
          <a:lstStyle>
            <a:lvl1pPr algn="l">
              <a:defRPr sz="1200"/>
            </a:lvl1pPr>
          </a:lstStyle>
          <a:p>
            <a:endParaRPr lang="en-US"/>
          </a:p>
        </p:txBody>
      </p:sp>
      <p:sp>
        <p:nvSpPr>
          <p:cNvPr id="5" name="Slide Number Placeholder 4"/>
          <p:cNvSpPr>
            <a:spLocks noGrp="1"/>
          </p:cNvSpPr>
          <p:nvPr>
            <p:ph type="sldNum" sz="quarter" idx="3"/>
          </p:nvPr>
        </p:nvSpPr>
        <p:spPr>
          <a:xfrm>
            <a:off x="3971517" y="8830010"/>
            <a:ext cx="3037319" cy="464820"/>
          </a:xfrm>
          <a:prstGeom prst="rect">
            <a:avLst/>
          </a:prstGeom>
        </p:spPr>
        <p:txBody>
          <a:bodyPr vert="horz" lIns="90306" tIns="45153" rIns="90306" bIns="45153" rtlCol="0" anchor="b"/>
          <a:lstStyle>
            <a:lvl1pPr algn="r">
              <a:defRPr sz="1200"/>
            </a:lvl1pPr>
          </a:lstStyle>
          <a:p>
            <a:fld id="{5C4D0562-2E28-4279-B079-A16847A65DFE}" type="slidenum">
              <a:rPr lang="en-US" smtClean="0"/>
              <a:pPr/>
              <a:t>‹#›</a:t>
            </a:fld>
            <a:endParaRPr lang="en-US"/>
          </a:p>
        </p:txBody>
      </p:sp>
    </p:spTree>
    <p:extLst>
      <p:ext uri="{BB962C8B-B14F-4D97-AF65-F5344CB8AC3E}">
        <p14:creationId xmlns:p14="http://schemas.microsoft.com/office/powerpoint/2010/main" val="270226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3147" tIns="46574" rIns="93147" bIns="4657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47" tIns="46574" rIns="93147" bIns="46574" rtlCol="0"/>
          <a:lstStyle>
            <a:lvl1pPr algn="r">
              <a:defRPr sz="1200"/>
            </a:lvl1pPr>
          </a:lstStyle>
          <a:p>
            <a:fld id="{994180C9-0842-4DB3-9E65-4BEF1F8C26D1}" type="datetimeFigureOut">
              <a:rPr lang="en-US" smtClean="0"/>
              <a:pPr/>
              <a:t>9/25/2013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7" tIns="46574" rIns="93147" bIns="4657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7" tIns="46574" rIns="93147" bIns="4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7"/>
            <a:ext cx="3037840" cy="464820"/>
          </a:xfrm>
          <a:prstGeom prst="rect">
            <a:avLst/>
          </a:prstGeom>
        </p:spPr>
        <p:txBody>
          <a:bodyPr vert="horz" lIns="93147" tIns="46574" rIns="93147" bIns="4657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7" tIns="46574" rIns="93147" bIns="46574" rtlCol="0" anchor="b"/>
          <a:lstStyle>
            <a:lvl1pPr algn="r">
              <a:defRPr sz="1200"/>
            </a:lvl1pPr>
          </a:lstStyle>
          <a:p>
            <a:fld id="{4FA0692E-8CDC-421B-B9C7-27BEE30978CD}" type="slidenum">
              <a:rPr lang="en-US" smtClean="0"/>
              <a:pPr/>
              <a:t>‹#›</a:t>
            </a:fld>
            <a:endParaRPr lang="en-US"/>
          </a:p>
        </p:txBody>
      </p:sp>
    </p:spTree>
    <p:extLst>
      <p:ext uri="{BB962C8B-B14F-4D97-AF65-F5344CB8AC3E}">
        <p14:creationId xmlns:p14="http://schemas.microsoft.com/office/powerpoint/2010/main" val="24008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Today I’d like to talk to you about </a:t>
            </a:r>
            <a:r>
              <a:rPr lang="en-US" dirty="0" err="1" smtClean="0"/>
              <a:t>ClinicalKey</a:t>
            </a:r>
            <a:r>
              <a:rPr lang="en-US" dirty="0" smtClean="0"/>
              <a:t>, a truly innovative new product in development from Elsevier. </a:t>
            </a:r>
            <a:r>
              <a:rPr lang="en-US" dirty="0" err="1" smtClean="0"/>
              <a:t>ClinicalKey</a:t>
            </a:r>
            <a:r>
              <a:rPr lang="en-US" dirty="0" smtClean="0"/>
              <a:t> provides comprehensive, trusted clinical answers quickly and will revolutionize the way physicians at your institution access clinical information, allowing them more time to care for patients and reducing the chance of clinical errors.</a:t>
            </a:r>
          </a:p>
          <a:p>
            <a:endParaRPr lang="pl-PL"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1</a:t>
            </a:fld>
            <a:endParaRPr lang="en-US"/>
          </a:p>
        </p:txBody>
      </p:sp>
    </p:spTree>
    <p:extLst>
      <p:ext uri="{BB962C8B-B14F-4D97-AF65-F5344CB8AC3E}">
        <p14:creationId xmlns:p14="http://schemas.microsoft.com/office/powerpoint/2010/main" val="225280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99964"/>
          </a:xfrm>
        </p:spPr>
        <p:txBody>
          <a:bodyPr>
            <a:normAutofit lnSpcReduction="10000"/>
          </a:bodyPr>
          <a:lstStyle/>
          <a:p>
            <a:r>
              <a:rPr lang="en-US" dirty="0" smtClean="0"/>
              <a:t>A </a:t>
            </a:r>
            <a:r>
              <a:rPr lang="en-US" dirty="0" err="1" smtClean="0"/>
              <a:t>ClinicalKey</a:t>
            </a:r>
            <a:r>
              <a:rPr lang="en-US" dirty="0" smtClean="0"/>
              <a:t> subscription can help improve patient care at hospitals of every size. </a:t>
            </a:r>
          </a:p>
          <a:p>
            <a:endParaRPr lang="en-US" baseline="0" dirty="0" smtClean="0"/>
          </a:p>
          <a:p>
            <a:r>
              <a:rPr lang="en-US" baseline="0" dirty="0" smtClean="0"/>
              <a:t>[For CMOs/CMIOs of hospitals without a medical library]</a:t>
            </a:r>
          </a:p>
          <a:p>
            <a:pPr marL="176160" indent="-176160">
              <a:buFont typeface="Arial" pitchFamily="34" charset="0"/>
              <a:buChar char="•"/>
            </a:pPr>
            <a:r>
              <a:rPr lang="en-US" baseline="0" dirty="0" err="1" smtClean="0"/>
              <a:t>ClinicalKey</a:t>
            </a:r>
            <a:r>
              <a:rPr lang="en-US" baseline="0" dirty="0" smtClean="0"/>
              <a:t> </a:t>
            </a:r>
            <a:r>
              <a:rPr lang="en-US" dirty="0" smtClean="0">
                <a:ea typeface="Calibri"/>
                <a:cs typeface="Calibri"/>
              </a:rPr>
              <a:t>offers staff and prospective doctors an elite, online clinical-information resource with the breadth of access that rivals large academic institutions</a:t>
            </a:r>
          </a:p>
          <a:p>
            <a:pPr marL="176160" indent="-176160">
              <a:buFont typeface="Arial" pitchFamily="34" charset="0"/>
              <a:buChar char="•"/>
            </a:pPr>
            <a:r>
              <a:rPr lang="en-US" dirty="0" smtClean="0">
                <a:ea typeface="Calibri"/>
                <a:cs typeface="Calibri"/>
              </a:rPr>
              <a:t>Physicians have access to the same quality of in-depth specialty information that they would expect at a teaching institution with an extensive library</a:t>
            </a:r>
          </a:p>
          <a:p>
            <a:pPr marL="176160" indent="-176160">
              <a:buFont typeface="Arial" pitchFamily="34" charset="0"/>
              <a:buChar char="•"/>
            </a:pPr>
            <a:r>
              <a:rPr lang="en-US" dirty="0" err="1" smtClean="0">
                <a:ea typeface="Calibri"/>
                <a:cs typeface="Calibri"/>
              </a:rPr>
              <a:t>ClinicalKey</a:t>
            </a:r>
            <a:r>
              <a:rPr lang="en-US" dirty="0" smtClean="0">
                <a:ea typeface="Calibri"/>
                <a:cs typeface="Calibri"/>
              </a:rPr>
              <a:t> offers a breadth of access that can supplement information supplied by colleagues</a:t>
            </a:r>
          </a:p>
          <a:p>
            <a:endParaRPr lang="en-US" baseline="0" dirty="0" smtClean="0"/>
          </a:p>
          <a:p>
            <a:r>
              <a:rPr lang="en-US" baseline="0" dirty="0" smtClean="0"/>
              <a:t>[For CMOs/CMIOs of mid-size hospitals]</a:t>
            </a:r>
          </a:p>
          <a:p>
            <a:pPr marL="176160" indent="-176160" defTabSz="914123">
              <a:buFont typeface="Arial" pitchFamily="34" charset="0"/>
              <a:buChar char="•"/>
              <a:defRPr/>
            </a:pPr>
            <a:r>
              <a:rPr lang="en-US" dirty="0" smtClean="0">
                <a:ea typeface="Calibri"/>
                <a:cs typeface="Times New Roman"/>
              </a:rPr>
              <a:t>Physicians can keep </a:t>
            </a:r>
            <a:r>
              <a:rPr lang="en-US" dirty="0" smtClean="0">
                <a:ea typeface="Calibri"/>
                <a:cs typeface="Calibri"/>
              </a:rPr>
              <a:t>current with practice guidelines</a:t>
            </a:r>
          </a:p>
          <a:p>
            <a:pPr marL="176160" indent="-176160" defTabSz="914123">
              <a:buFont typeface="Arial" pitchFamily="34" charset="0"/>
              <a:buChar char="•"/>
              <a:defRPr/>
            </a:pPr>
            <a:r>
              <a:rPr lang="en-US" dirty="0" err="1" smtClean="0">
                <a:ea typeface="Calibri"/>
                <a:cs typeface="Calibri"/>
              </a:rPr>
              <a:t>ClinicalKey</a:t>
            </a:r>
            <a:r>
              <a:rPr lang="en-US" dirty="0" smtClean="0">
                <a:ea typeface="Calibri"/>
                <a:cs typeface="Calibri"/>
              </a:rPr>
              <a:t> offers access to trusted, evidence-based medicine in general and specialty medical topics</a:t>
            </a:r>
          </a:p>
          <a:p>
            <a:pPr marL="176160" indent="-176160" defTabSz="914123">
              <a:buFont typeface="Arial" pitchFamily="34" charset="0"/>
              <a:buChar char="•"/>
              <a:defRPr/>
            </a:pPr>
            <a:r>
              <a:rPr lang="en-US" dirty="0" err="1" smtClean="0">
                <a:ea typeface="Calibri"/>
                <a:cs typeface="Calibri"/>
              </a:rPr>
              <a:t>ClinicalKey</a:t>
            </a:r>
            <a:r>
              <a:rPr lang="en-US" dirty="0" smtClean="0">
                <a:ea typeface="Calibri"/>
                <a:cs typeface="Calibri"/>
              </a:rPr>
              <a:t> offers a breadth of access that can supplement information supplied by colleagues</a:t>
            </a:r>
          </a:p>
          <a:p>
            <a:endParaRPr lang="en-US" baseline="0" dirty="0" smtClean="0"/>
          </a:p>
          <a:p>
            <a:r>
              <a:rPr lang="en-US" baseline="0" dirty="0" smtClean="0"/>
              <a:t>[For CMOs/CMIOs of large metropolitan hospitals]</a:t>
            </a:r>
          </a:p>
          <a:p>
            <a:pPr marL="176160" indent="-176160">
              <a:buFont typeface="Arial" pitchFamily="34" charset="0"/>
              <a:buChar char="•"/>
            </a:pPr>
            <a:r>
              <a:rPr lang="en-US" dirty="0" err="1" smtClean="0">
                <a:ea typeface="Calibri"/>
                <a:cs typeface="Calibri"/>
              </a:rPr>
              <a:t>Physicans</a:t>
            </a:r>
            <a:r>
              <a:rPr lang="en-US" dirty="0" smtClean="0">
                <a:ea typeface="Calibri"/>
                <a:cs typeface="Calibri"/>
              </a:rPr>
              <a:t> gain access to trusted, evidence-based medicine in both core medical and deep specialty areas, allowing you to continue your commitment to education</a:t>
            </a:r>
          </a:p>
          <a:p>
            <a:pPr marL="176160" indent="-176160">
              <a:buFont typeface="Arial" pitchFamily="34" charset="0"/>
              <a:buChar char="•"/>
            </a:pPr>
            <a:r>
              <a:rPr lang="en-US" dirty="0" smtClean="0">
                <a:ea typeface="Calibri"/>
                <a:cs typeface="Times New Roman"/>
              </a:rPr>
              <a:t>The breadth of access available through </a:t>
            </a:r>
            <a:r>
              <a:rPr lang="en-US" dirty="0" err="1" smtClean="0">
                <a:ea typeface="Calibri"/>
                <a:cs typeface="Times New Roman"/>
              </a:rPr>
              <a:t>ClinicalKey</a:t>
            </a:r>
            <a:r>
              <a:rPr lang="en-US" dirty="0" smtClean="0">
                <a:ea typeface="Calibri"/>
                <a:cs typeface="Times New Roman"/>
              </a:rPr>
              <a:t> allows you to support all your specialists with just one source</a:t>
            </a:r>
          </a:p>
          <a:p>
            <a:pPr defTabSz="914123">
              <a:defRPr/>
            </a:pPr>
            <a:endParaRPr lang="en-US" dirty="0" smtClean="0">
              <a:ea typeface="Calibri"/>
              <a:cs typeface="Times New Roman"/>
            </a:endParaRPr>
          </a:p>
          <a:p>
            <a:r>
              <a:rPr lang="en-US" dirty="0" smtClean="0"/>
              <a:t>What's more, </a:t>
            </a:r>
            <a:r>
              <a:rPr lang="en-US" dirty="0" err="1" smtClean="0"/>
              <a:t>ClinicalKey</a:t>
            </a:r>
            <a:r>
              <a:rPr lang="en-US" dirty="0" smtClean="0"/>
              <a:t> subscriptions are customizable to meet your institution's specific needs, you can ensure cost-efficiency with fully COUNTER-compliant usage reports.</a:t>
            </a:r>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a subscription to </a:t>
            </a:r>
            <a:r>
              <a:rPr lang="en-US" dirty="0" err="1" smtClean="0"/>
              <a:t>ClinicalKey</a:t>
            </a:r>
            <a:r>
              <a:rPr lang="en-US" dirty="0" smtClean="0"/>
              <a:t> ensures clinically focused content is never out of the physician’s reach. It provides physicians with leading clinical information fast so they can make the best decisions with less chance for error. The site is accessible from any device with a Web connection,</a:t>
            </a:r>
            <a:r>
              <a:rPr lang="en-US" baseline="0" dirty="0" smtClean="0"/>
              <a:t> including </a:t>
            </a:r>
            <a:r>
              <a:rPr lang="en-US" baseline="0" dirty="0" err="1" smtClean="0"/>
              <a:t>iPads</a:t>
            </a:r>
            <a:r>
              <a:rPr lang="en-US" baseline="0" dirty="0" smtClean="0"/>
              <a:t> and </a:t>
            </a:r>
            <a:r>
              <a:rPr lang="en-US" baseline="0" dirty="0" err="1" smtClean="0"/>
              <a:t>iPhones</a:t>
            </a:r>
            <a:r>
              <a:rPr lang="en-US" baseline="0" dirty="0" smtClean="0"/>
              <a:t>, as long as they’re within range of your institution’s IP address. What’s more, </a:t>
            </a:r>
            <a:r>
              <a:rPr lang="en-US" baseline="0" dirty="0" err="1" smtClean="0"/>
              <a:t>ClinicalKey</a:t>
            </a:r>
            <a:r>
              <a:rPr lang="en-US" baseline="0" dirty="0" smtClean="0"/>
              <a:t> presents doctors with a clean, intuitive interface. This interface has the added benefit of ensuring that you don’t have to waste time training your physicians to use </a:t>
            </a:r>
            <a:r>
              <a:rPr lang="en-US" baseline="0" dirty="0" err="1" smtClean="0"/>
              <a:t>ClinicalKey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457">
              <a:defRPr/>
            </a:pPr>
            <a:r>
              <a:rPr lang="en-US" dirty="0" smtClean="0"/>
              <a:t>So, as we have discussed, </a:t>
            </a:r>
            <a:r>
              <a:rPr lang="en-US" dirty="0" err="1" smtClean="0"/>
              <a:t>ClinicalKey</a:t>
            </a:r>
            <a:r>
              <a:rPr lang="en-US" dirty="0" smtClean="0"/>
              <a:t> satisfies all 3 of the search requirements we discussed.</a:t>
            </a:r>
            <a:r>
              <a:rPr lang="en-US" baseline="0" dirty="0" smtClean="0"/>
              <a:t> It is:</a:t>
            </a:r>
          </a:p>
          <a:p>
            <a:pPr marL="178344" indent="-178344" defTabSz="925457">
              <a:buFont typeface="Arial" pitchFamily="34" charset="0"/>
              <a:buChar char="•"/>
              <a:defRPr/>
            </a:pPr>
            <a:r>
              <a:rPr lang="en-US" baseline="0" dirty="0" smtClean="0"/>
              <a:t>Comprehensive, supplying answers from the largest collection of medical resources in every medical specialty</a:t>
            </a:r>
          </a:p>
          <a:p>
            <a:pPr marL="178344" indent="-178344" defTabSz="925457">
              <a:buFont typeface="Arial" pitchFamily="34" charset="0"/>
              <a:buChar char="•"/>
              <a:defRPr/>
            </a:pPr>
            <a:r>
              <a:rPr lang="en-US" baseline="0" dirty="0" smtClean="0"/>
              <a:t>Trusted, providing access to answers from Elsevier’s authoritative medical and surgical content</a:t>
            </a:r>
          </a:p>
          <a:p>
            <a:pPr marL="178344" indent="-178344" defTabSz="925457">
              <a:buFont typeface="Arial" pitchFamily="34" charset="0"/>
              <a:buChar char="•"/>
              <a:defRPr/>
            </a:pPr>
            <a:r>
              <a:rPr lang="en-US" baseline="0" dirty="0" smtClean="0"/>
              <a:t>Fast, with Smart Content enabling fast discovery of the most relevant answers and allowing more intuitive searching</a:t>
            </a:r>
            <a:endParaRPr lang="en-US" dirty="0" smtClean="0"/>
          </a:p>
          <a:p>
            <a:pPr defTabSz="925457">
              <a:defRPr/>
            </a:pPr>
            <a:endParaRPr lang="en-US" dirty="0" smtClean="0"/>
          </a:p>
          <a:p>
            <a:pPr defTabSz="925457">
              <a:defRPr/>
            </a:pPr>
            <a:r>
              <a:rPr lang="en-US" dirty="0" smtClean="0"/>
              <a:t>By satisfying all 3 key search requirements</a:t>
            </a:r>
            <a:r>
              <a:rPr lang="en-US" baseline="0" dirty="0" smtClean="0"/>
              <a:t>, </a:t>
            </a:r>
            <a:r>
              <a:rPr lang="en-US" baseline="0" dirty="0" err="1" smtClean="0"/>
              <a:t>ClinicalKey</a:t>
            </a:r>
            <a:r>
              <a:rPr lang="en-US" baseline="0" dirty="0" smtClean="0"/>
              <a:t> can be a unique asset to your institution, with the potential to impact patient outcomes.</a:t>
            </a:r>
          </a:p>
          <a:p>
            <a:pPr defTabSz="914123">
              <a:defRPr/>
            </a:pPr>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 you have any further questions I can answer?</a:t>
            </a:r>
            <a:endParaRPr lang="en-US" b="1" baseline="0" dirty="0" smtClean="0"/>
          </a:p>
          <a:p>
            <a:pPr>
              <a:buNone/>
            </a:pPr>
            <a:endParaRPr lang="en-US" b="1" dirty="0" smtClean="0"/>
          </a:p>
          <a:p>
            <a:pPr>
              <a:buNone/>
            </a:pPr>
            <a:r>
              <a:rPr lang="en-US" b="1" dirty="0" smtClean="0"/>
              <a:t>Is training required to use </a:t>
            </a:r>
            <a:r>
              <a:rPr lang="en-US" b="1" dirty="0" err="1" smtClean="0"/>
              <a:t>ClinicalKey</a:t>
            </a:r>
            <a:r>
              <a:rPr lang="en-US" b="1" dirty="0" smtClean="0"/>
              <a:t>?</a:t>
            </a:r>
            <a:endParaRPr lang="en-US" dirty="0" smtClean="0"/>
          </a:p>
          <a:p>
            <a:pPr defTabSz="902925">
              <a:defRPr/>
            </a:pPr>
            <a:r>
              <a:rPr lang="en-US" dirty="0" smtClean="0"/>
              <a:t>No, physicians don’t have to waste time training due to the clean, intuitive interface. However, usage tips and tools are available if you want to discuss them.</a:t>
            </a:r>
          </a:p>
          <a:p>
            <a:endParaRPr lang="en-US" dirty="0" smtClean="0"/>
          </a:p>
          <a:p>
            <a:pPr>
              <a:buNone/>
            </a:pPr>
            <a:r>
              <a:rPr lang="en-US" b="1" dirty="0" smtClean="0"/>
              <a:t>How does </a:t>
            </a:r>
            <a:r>
              <a:rPr lang="en-US" b="1" dirty="0" err="1" smtClean="0"/>
              <a:t>ClinicalKey</a:t>
            </a:r>
            <a:r>
              <a:rPr lang="en-US" b="1" dirty="0" smtClean="0"/>
              <a:t> ensure comprehensive results?</a:t>
            </a:r>
            <a:endParaRPr lang="en-US" dirty="0" smtClean="0"/>
          </a:p>
          <a:p>
            <a:pPr lvl="0"/>
            <a:r>
              <a:rPr lang="en-US" dirty="0" smtClean="0"/>
              <a:t>To ensure it provides </a:t>
            </a:r>
            <a:r>
              <a:rPr lang="en-US" b="1" dirty="0" smtClean="0"/>
              <a:t>comprehensive results</a:t>
            </a:r>
            <a:r>
              <a:rPr lang="en-US" dirty="0" smtClean="0"/>
              <a:t>, ClinicalKey supplies answers from the largest collection of published medical resources in every medical and surgical specialty, and includes all</a:t>
            </a:r>
            <a:r>
              <a:rPr lang="en-US" baseline="0" dirty="0" smtClean="0"/>
              <a:t> </a:t>
            </a:r>
            <a:r>
              <a:rPr lang="en-US" dirty="0" smtClean="0"/>
              <a:t>MEDLINE abstracts with access and entitlements to other full-text purchases when used with an institution’s link resolver.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Exactly what content can be accessed through </a:t>
            </a:r>
            <a:r>
              <a:rPr lang="en-US" b="1" dirty="0" err="1" smtClean="0"/>
              <a:t>ClinicalKey</a:t>
            </a:r>
            <a:r>
              <a:rPr lang="en-US" b="1" dirty="0" smtClean="0"/>
              <a:t>?</a:t>
            </a:r>
            <a:endParaRPr lang="en-US" dirty="0" smtClean="0"/>
          </a:p>
          <a:p>
            <a:pPr lvl="0"/>
            <a:r>
              <a:rPr lang="en-US" dirty="0" smtClean="0"/>
              <a:t>Content on </a:t>
            </a:r>
            <a:r>
              <a:rPr lang="en-US" dirty="0" err="1" smtClean="0"/>
              <a:t>ClinicalKey</a:t>
            </a:r>
            <a:r>
              <a:rPr lang="en-US" dirty="0" smtClean="0"/>
              <a:t> includes:</a:t>
            </a:r>
          </a:p>
          <a:p>
            <a:pPr lvl="0">
              <a:buFont typeface="Arial" pitchFamily="34" charset="0"/>
              <a:buChar char="•"/>
            </a:pPr>
            <a:r>
              <a:rPr lang="en-US" dirty="0" smtClean="0"/>
              <a:t> All the Elsevier medical and surgical journals with issues going back for the past 4 years. That’s over 500 journals now, and the number is growing</a:t>
            </a:r>
          </a:p>
          <a:p>
            <a:pPr lvl="0">
              <a:buFont typeface="Arial" pitchFamily="34" charset="0"/>
              <a:buChar char="•"/>
            </a:pPr>
            <a:r>
              <a:rPr lang="en-US" dirty="0" smtClean="0"/>
              <a:t> All Elsevier medical and surgical reference books. Currently, that’s over 800 books</a:t>
            </a:r>
          </a:p>
          <a:p>
            <a:pPr lvl="0">
              <a:buFont typeface="Arial" pitchFamily="34" charset="0"/>
              <a:buChar char="•"/>
            </a:pPr>
            <a:r>
              <a:rPr lang="en-US" dirty="0" smtClean="0"/>
              <a:t> All Medical and Surgical Clinics of North America</a:t>
            </a:r>
          </a:p>
          <a:p>
            <a:pPr lvl="0">
              <a:buFont typeface="Arial" pitchFamily="34" charset="0"/>
              <a:buChar char="•"/>
            </a:pPr>
            <a:r>
              <a:rPr lang="en-US" dirty="0" smtClean="0"/>
              <a:t> All First Consult Point-of-Care clinical monographs</a:t>
            </a:r>
          </a:p>
          <a:p>
            <a:pPr lvl="0">
              <a:buFont typeface="Arial" pitchFamily="34" charset="0"/>
              <a:buChar char="•"/>
            </a:pPr>
            <a:r>
              <a:rPr lang="en-US" dirty="0" smtClean="0"/>
              <a:t> All Procedures Consult content and associated videos</a:t>
            </a:r>
          </a:p>
          <a:p>
            <a:pPr defTabSz="903061">
              <a:buFont typeface="Arial" pitchFamily="34" charset="0"/>
              <a:buChar char="•"/>
              <a:defRPr/>
            </a:pPr>
            <a:r>
              <a:rPr lang="en-US" dirty="0" smtClean="0"/>
              <a:t> All Elsevier medical and surgical videos. That’s over 9,000</a:t>
            </a:r>
          </a:p>
          <a:p>
            <a:pPr lvl="0">
              <a:buFont typeface="Arial" pitchFamily="34" charset="0"/>
              <a:buChar char="•"/>
            </a:pPr>
            <a:r>
              <a:rPr lang="en-US" dirty="0" smtClean="0"/>
              <a:t> All Clinical Pharmacology drug monographs</a:t>
            </a:r>
          </a:p>
          <a:p>
            <a:pPr lvl="0">
              <a:buFont typeface="Arial" pitchFamily="34" charset="0"/>
              <a:buChar char="•"/>
            </a:pPr>
            <a:r>
              <a:rPr lang="en-US" dirty="0" smtClean="0"/>
              <a:t> All Elsevier-associated and supplemental images and videos</a:t>
            </a:r>
          </a:p>
          <a:p>
            <a:pPr defTabSz="903061">
              <a:buFont typeface="Arial" pitchFamily="34" charset="0"/>
              <a:buChar char="•"/>
              <a:defRPr/>
            </a:pPr>
            <a:r>
              <a:rPr lang="en-US" dirty="0" smtClean="0"/>
              <a:t> Selected third-party journals and content sources</a:t>
            </a:r>
          </a:p>
          <a:p>
            <a:pPr lvl="0">
              <a:buFont typeface="Arial" pitchFamily="34" charset="0"/>
              <a:buChar char="•"/>
            </a:pPr>
            <a:r>
              <a:rPr lang="en-US" dirty="0" smtClean="0"/>
              <a:t> Guideline information</a:t>
            </a:r>
          </a:p>
          <a:p>
            <a:pPr lvl="0">
              <a:buFont typeface="Arial" pitchFamily="34" charset="0"/>
              <a:buChar char="•"/>
            </a:pPr>
            <a:r>
              <a:rPr lang="en-US" dirty="0" smtClean="0"/>
              <a:t> Elsevier and third-party published patient education materials</a:t>
            </a:r>
          </a:p>
          <a:p>
            <a:pPr lvl="0">
              <a:buFont typeface="Arial" pitchFamily="34" charset="0"/>
              <a:buChar char="•"/>
            </a:pPr>
            <a:r>
              <a:rPr lang="en-US" dirty="0" smtClean="0"/>
              <a:t> Fully indexed MEDLINE</a:t>
            </a:r>
          </a:p>
          <a:p>
            <a:pPr lvl="0">
              <a:buFont typeface="Arial" pitchFamily="34" charset="0"/>
              <a:buChar char="•"/>
            </a:pPr>
            <a:r>
              <a:rPr lang="en-US" dirty="0" smtClean="0"/>
              <a:t> Fully indexed clinical trials</a:t>
            </a:r>
          </a:p>
          <a:p>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begin I want to </a:t>
            </a:r>
            <a:r>
              <a:rPr lang="en-US" dirty="0" smtClean="0"/>
              <a:t>give you an overview of some of the topics we’ll be covering today.</a:t>
            </a:r>
            <a:r>
              <a:rPr lang="en-US" baseline="0" dirty="0" smtClean="0"/>
              <a:t> F</a:t>
            </a:r>
            <a:r>
              <a:rPr lang="en-US" dirty="0" smtClean="0"/>
              <a:t>irst I want to cover some of the work that was done at Elsevier to identify key pain points in the search experience given the current offerings. Then,</a:t>
            </a:r>
            <a:r>
              <a:rPr lang="en-US" baseline="0" dirty="0" smtClean="0"/>
              <a:t> </a:t>
            </a:r>
            <a:r>
              <a:rPr lang="en-US" dirty="0" smtClean="0"/>
              <a:t>I’ll introduce you to </a:t>
            </a:r>
            <a:r>
              <a:rPr lang="en-US" dirty="0" err="1" smtClean="0"/>
              <a:t>ClinicalKey</a:t>
            </a:r>
            <a:r>
              <a:rPr lang="en-US" dirty="0" smtClean="0"/>
              <a:t>, which was designed to specifically address the issues we’ve identified. We’ll dive into Smart Content, the engine that drives </a:t>
            </a:r>
            <a:r>
              <a:rPr lang="en-US" dirty="0" err="1" smtClean="0"/>
              <a:t>ClinicalKey</a:t>
            </a:r>
            <a:r>
              <a:rPr lang="en-US" dirty="0" smtClean="0"/>
              <a:t>, and I’ll talk about our proprietary taxonomy, </a:t>
            </a:r>
            <a:r>
              <a:rPr lang="en-US" dirty="0" err="1" smtClean="0"/>
              <a:t>EMMeT</a:t>
            </a:r>
            <a:r>
              <a:rPr lang="en-US" dirty="0" smtClean="0"/>
              <a:t>, about how Smart Content increases your speed to answer when searching, and about how Smart Content drives relevant, adaptable, dynamic, customizable content on </a:t>
            </a:r>
            <a:r>
              <a:rPr lang="en-US" dirty="0" err="1" smtClean="0"/>
              <a:t>ClinicalKey</a:t>
            </a:r>
            <a:r>
              <a:rPr lang="en-US" dirty="0" smtClean="0"/>
              <a:t>.  </a:t>
            </a:r>
          </a:p>
          <a:p>
            <a:endParaRPr lang="en-US" dirty="0" smtClean="0"/>
          </a:p>
          <a:p>
            <a:r>
              <a:rPr lang="en-US" dirty="0" smtClean="0"/>
              <a:t>After that I’ll introduce you to the trusted, comprehensive library of information that </a:t>
            </a:r>
            <a:r>
              <a:rPr lang="en-US" dirty="0" err="1" smtClean="0"/>
              <a:t>ClinicalKey</a:t>
            </a:r>
            <a:r>
              <a:rPr lang="en-US" dirty="0" smtClean="0"/>
              <a:t> provides access to, and how we’ve built </a:t>
            </a:r>
            <a:r>
              <a:rPr lang="en-US" dirty="0" err="1" smtClean="0"/>
              <a:t>ClinicalKey</a:t>
            </a:r>
            <a:r>
              <a:rPr lang="en-US" dirty="0" smtClean="0"/>
              <a:t> to align with physician workflows. Then I’ll finish up by talking about how </a:t>
            </a:r>
            <a:r>
              <a:rPr lang="en-US" dirty="0" err="1" smtClean="0"/>
              <a:t>ClinicalKey</a:t>
            </a:r>
            <a:r>
              <a:rPr lang="en-US" dirty="0" smtClean="0"/>
              <a:t> enables easier information sharing than ever before and discuss Meaningful</a:t>
            </a:r>
            <a:r>
              <a:rPr lang="en-US" baseline="0" dirty="0" smtClean="0"/>
              <a:t> Use</a:t>
            </a:r>
            <a:r>
              <a:rPr lang="en-US" dirty="0" smtClean="0"/>
              <a:t>.</a:t>
            </a:r>
          </a:p>
        </p:txBody>
      </p:sp>
      <p:sp>
        <p:nvSpPr>
          <p:cNvPr id="4" name="Slide Number Placeholder 3"/>
          <p:cNvSpPr>
            <a:spLocks noGrp="1"/>
          </p:cNvSpPr>
          <p:nvPr>
            <p:ph type="sldNum" sz="quarter" idx="10"/>
          </p:nvPr>
        </p:nvSpPr>
        <p:spPr/>
        <p:txBody>
          <a:bodyPr/>
          <a:lstStyle/>
          <a:p>
            <a:fld id="{4FA0692E-8CDC-421B-B9C7-27BEE30978C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23">
              <a:defRPr/>
            </a:pPr>
            <a:r>
              <a:rPr lang="en-GB" dirty="0" smtClean="0"/>
              <a:t>Before diving into a description of </a:t>
            </a:r>
            <a:r>
              <a:rPr lang="en-GB" dirty="0" err="1" smtClean="0"/>
              <a:t>ClinicalKey</a:t>
            </a:r>
            <a:r>
              <a:rPr lang="en-GB" dirty="0" smtClean="0"/>
              <a:t>, I want you to understand that Elsevier</a:t>
            </a:r>
            <a:r>
              <a:rPr lang="en-GB" baseline="0" dirty="0" smtClean="0"/>
              <a:t> </a:t>
            </a:r>
            <a:r>
              <a:rPr lang="en-GB" dirty="0" smtClean="0"/>
              <a:t>wanted</a:t>
            </a:r>
            <a:r>
              <a:rPr lang="en-GB" baseline="0" dirty="0" smtClean="0"/>
              <a:t> to develop a clinical search engine that would specifically address the needs of physicians. So we carried out extensive market research consisting of a survey sent to more than 2000 physicians. These physicians responded and identified 3 critical pain points.</a:t>
            </a:r>
            <a:endParaRPr lang="en-GB" dirty="0" smtClean="0"/>
          </a:p>
          <a:p>
            <a:endParaRPr lang="en-US" dirty="0" smtClean="0"/>
          </a:p>
          <a:p>
            <a:r>
              <a:rPr lang="en-US" dirty="0" smtClean="0"/>
              <a:t>The first</a:t>
            </a:r>
            <a:r>
              <a:rPr lang="en-US" baseline="0" dirty="0" smtClean="0"/>
              <a:t> of these was the need for an engine that was comprehensive.</a:t>
            </a:r>
            <a:r>
              <a:rPr lang="en-US" dirty="0" smtClean="0"/>
              <a:t> Physicians frequently check a second source to get the full answer, because not all conventional clinical search engines are comprehensive.</a:t>
            </a:r>
          </a:p>
          <a:p>
            <a:endParaRPr lang="en-US" dirty="0" smtClean="0"/>
          </a:p>
          <a:p>
            <a:r>
              <a:rPr lang="en-US" dirty="0" smtClean="0"/>
              <a:t>Next, a source needed to</a:t>
            </a:r>
            <a:r>
              <a:rPr lang="en-US" baseline="0" dirty="0" smtClean="0"/>
              <a:t> </a:t>
            </a:r>
            <a:r>
              <a:rPr lang="en-US" dirty="0" smtClean="0"/>
              <a:t>be trusted.</a:t>
            </a:r>
            <a:r>
              <a:rPr lang="en-US" baseline="0" dirty="0" smtClean="0"/>
              <a:t> </a:t>
            </a:r>
            <a:r>
              <a:rPr lang="en-US" dirty="0" smtClean="0"/>
              <a:t>But physicians often double-check answers, because not all conventional clinical search engines are trusted.</a:t>
            </a:r>
          </a:p>
          <a:p>
            <a:endParaRPr lang="en-US" dirty="0" smtClean="0"/>
          </a:p>
          <a:p>
            <a:r>
              <a:rPr lang="en-US" dirty="0" smtClean="0"/>
              <a:t>And, finally a source needed to</a:t>
            </a:r>
            <a:r>
              <a:rPr lang="en-US" baseline="0" dirty="0" smtClean="0"/>
              <a:t> be fast</a:t>
            </a:r>
            <a:r>
              <a:rPr lang="en-US" dirty="0" smtClean="0"/>
              <a:t>.</a:t>
            </a:r>
            <a:r>
              <a:rPr lang="en-US" baseline="0" dirty="0" smtClean="0"/>
              <a:t> </a:t>
            </a:r>
            <a:r>
              <a:rPr lang="en-US" dirty="0" smtClean="0"/>
              <a:t>Again, physicians frequently waste time looking for relevant clinical answers because not all conventional clinical search engines deliver speed to answer.</a:t>
            </a:r>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a:t>
            </a:r>
            <a:r>
              <a:rPr lang="en-US" baseline="0" dirty="0" smtClean="0"/>
              <a:t> no current offering delivers on all 3 requirements.</a:t>
            </a:r>
          </a:p>
          <a:p>
            <a:endParaRPr lang="en-US" baseline="0" dirty="0" smtClean="0"/>
          </a:p>
          <a:p>
            <a:r>
              <a:rPr lang="en-US" baseline="0" dirty="0" smtClean="0"/>
              <a:t>This means that physicians are spending valuable time searching for information instead of providing care for your patients.</a:t>
            </a:r>
            <a:endParaRPr lang="en-US" dirty="0" smtClean="0"/>
          </a:p>
          <a:p>
            <a:endParaRPr lang="en-US" dirty="0" smtClean="0"/>
          </a:p>
          <a:p>
            <a:r>
              <a:rPr lang="en-US" dirty="0" smtClean="0"/>
              <a:t>In order to provide the best patient care possible, physicians need a new source of clinical answers.</a:t>
            </a:r>
          </a:p>
          <a:p>
            <a:endParaRPr lang="en-US" dirty="0" smtClean="0"/>
          </a:p>
          <a:p>
            <a:pPr defTabSz="902993">
              <a:defRPr/>
            </a:pPr>
            <a:r>
              <a:rPr lang="en-US" dirty="0" smtClean="0"/>
              <a:t>[Note: Content by specialty for all Elsevier products are listed in the appendix.]</a:t>
            </a:r>
          </a:p>
          <a:p>
            <a:endParaRPr lang="en-US" dirty="0" smtClean="0"/>
          </a:p>
        </p:txBody>
      </p:sp>
      <p:sp>
        <p:nvSpPr>
          <p:cNvPr id="4" name="Slide Number Placeholder 3"/>
          <p:cNvSpPr>
            <a:spLocks noGrp="1"/>
          </p:cNvSpPr>
          <p:nvPr>
            <p:ph type="sldNum" sz="quarter" idx="10"/>
          </p:nvPr>
        </p:nvSpPr>
        <p:spPr/>
        <p:txBody>
          <a:bodyPr/>
          <a:lstStyle/>
          <a:p>
            <a:fld id="{8ECCE892-6C3A-443B-B5C9-707A6845F38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simple search for “Addison’s disease” shows how </a:t>
            </a:r>
            <a:r>
              <a:rPr lang="en-US" dirty="0" err="1" smtClean="0"/>
              <a:t>ClinicalKey</a:t>
            </a:r>
            <a:r>
              <a:rPr lang="en-US" dirty="0" smtClean="0"/>
              <a:t> has been specifically and uniquely designed to satisfy these 3 key requirements: </a:t>
            </a:r>
          </a:p>
          <a:p>
            <a:pPr marL="178358" indent="-178358"/>
            <a:r>
              <a:rPr lang="en-US" dirty="0" smtClean="0"/>
              <a:t>1.  With content</a:t>
            </a:r>
            <a:r>
              <a:rPr lang="en-US" baseline="0" dirty="0" smtClean="0"/>
              <a:t> from Elsevier, </a:t>
            </a:r>
            <a:r>
              <a:rPr lang="en-US" dirty="0" smtClean="0"/>
              <a:t>the world's leading provider of healthcare information</a:t>
            </a:r>
            <a:r>
              <a:rPr lang="en-US" baseline="0" dirty="0" smtClean="0"/>
              <a:t>, you know your results are trusted.</a:t>
            </a:r>
          </a:p>
          <a:p>
            <a:pPr marL="178358" indent="-178358"/>
            <a:r>
              <a:rPr lang="en-US" dirty="0" smtClean="0"/>
              <a:t>2.  </a:t>
            </a:r>
            <a:r>
              <a:rPr lang="en-US" dirty="0" err="1" smtClean="0"/>
              <a:t>ClinicalKey</a:t>
            </a:r>
            <a:r>
              <a:rPr lang="en-US" dirty="0" smtClean="0"/>
              <a:t> draws answers from the largest collection of clinical resources, covering every medical and surgical specialty—eliminating physicians’ reliance on less </a:t>
            </a:r>
            <a:br>
              <a:rPr lang="en-US" dirty="0" smtClean="0"/>
            </a:br>
            <a:r>
              <a:rPr lang="en-US" dirty="0" smtClean="0"/>
              <a:t>accurate sources. </a:t>
            </a:r>
          </a:p>
          <a:p>
            <a:pPr marL="178358" indent="-178358"/>
            <a:r>
              <a:rPr lang="en-US" dirty="0" smtClean="0"/>
              <a:t>3.</a:t>
            </a:r>
            <a:r>
              <a:rPr lang="en-US" baseline="0" dirty="0" smtClean="0"/>
              <a:t>  </a:t>
            </a:r>
            <a:r>
              <a:rPr lang="en-US" dirty="0" smtClean="0"/>
              <a:t>And finally, ClinicalKey has unique Smart Content that ensures physicians see the most relevant clinical answers all from one online source, reducing their search time and increasing the time they spend caring for patients.</a:t>
            </a:r>
            <a:endParaRPr lang="en-US" b="0" dirty="0" smtClean="0"/>
          </a:p>
          <a:p>
            <a:pPr marL="231382" indent="-231382"/>
            <a:endParaRPr lang="en-US" dirty="0" smtClean="0"/>
          </a:p>
          <a:p>
            <a:pPr>
              <a:buFont typeface="+mj-lt"/>
              <a:buNone/>
            </a:pPr>
            <a:r>
              <a:rPr lang="en-US" dirty="0" smtClean="0"/>
              <a:t>On top of these benefits, </a:t>
            </a:r>
            <a:r>
              <a:rPr lang="en-US" dirty="0" err="1" smtClean="0"/>
              <a:t>ClinicalKey</a:t>
            </a:r>
            <a:r>
              <a:rPr lang="en-US" dirty="0" smtClean="0"/>
              <a:t> is designed to be incredibly intuitive. I’ll discuss later how it </a:t>
            </a:r>
            <a:r>
              <a:rPr lang="en-US" baseline="0" dirty="0" smtClean="0"/>
              <a:t>was specifically designed to </a:t>
            </a:r>
            <a:r>
              <a:rPr lang="en-US" dirty="0" smtClean="0"/>
              <a:t>structure information to align with physician workflows.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take another moment to look at that results screen.</a:t>
            </a:r>
            <a:r>
              <a:rPr lang="en-US" baseline="0" dirty="0" smtClean="0"/>
              <a:t> </a:t>
            </a:r>
            <a:r>
              <a:rPr lang="en-US" dirty="0" smtClean="0"/>
              <a:t>Here you see the Search Term Topic Page for “Addison’s disease.”</a:t>
            </a:r>
            <a:r>
              <a:rPr lang="en-US" baseline="0" dirty="0" smtClean="0"/>
              <a:t> </a:t>
            </a:r>
            <a:r>
              <a:rPr lang="en-US" dirty="0" smtClean="0"/>
              <a:t>As you can see, it’s divided into 3 panels.  </a:t>
            </a:r>
          </a:p>
          <a:p>
            <a:endParaRPr lang="en-US" dirty="0" smtClean="0"/>
          </a:p>
          <a:p>
            <a:pPr>
              <a:buFont typeface="Arial" pitchFamily="34" charset="0"/>
              <a:buChar char="•"/>
            </a:pPr>
            <a:r>
              <a:rPr lang="en-US" baseline="0" dirty="0" smtClean="0"/>
              <a:t> </a:t>
            </a:r>
            <a:r>
              <a:rPr lang="en-US" dirty="0" smtClean="0"/>
              <a:t>Left panel – This gives you the chance to refine your search results in a number of clinically meaningful ways—by information source (from journal article to drug monograph) or</a:t>
            </a:r>
            <a:r>
              <a:rPr lang="en-US" baseline="0" dirty="0" smtClean="0"/>
              <a:t> </a:t>
            </a:r>
            <a:r>
              <a:rPr lang="en-US" dirty="0" smtClean="0"/>
              <a:t>by any medical or surgical specialty</a:t>
            </a:r>
          </a:p>
          <a:p>
            <a:pPr>
              <a:buFont typeface="Arial" pitchFamily="34" charset="0"/>
              <a:buNone/>
            </a:pPr>
            <a:endParaRPr lang="en-US" dirty="0" smtClean="0"/>
          </a:p>
          <a:p>
            <a:pPr>
              <a:buFont typeface="Arial" pitchFamily="34" charset="0"/>
              <a:buChar char="•"/>
            </a:pPr>
            <a:r>
              <a:rPr lang="en-US" baseline="0" dirty="0" smtClean="0"/>
              <a:t> </a:t>
            </a:r>
            <a:r>
              <a:rPr lang="en-US" dirty="0" smtClean="0"/>
              <a:t>Center panel – This presents the search results.</a:t>
            </a:r>
            <a:r>
              <a:rPr lang="en-US" baseline="0" dirty="0" smtClean="0"/>
              <a:t> </a:t>
            </a:r>
            <a:r>
              <a:rPr lang="en-US" dirty="0" smtClean="0"/>
              <a:t>It’s showing you the most clinically relevant content relating to the search term “myocardial infarction.”</a:t>
            </a:r>
            <a:r>
              <a:rPr lang="en-US" baseline="0" dirty="0" smtClean="0"/>
              <a:t> </a:t>
            </a:r>
            <a:r>
              <a:rPr lang="en-US" dirty="0" smtClean="0"/>
              <a:t>The most clinically relevant article is shown right at the top. You can also choose to view your results</a:t>
            </a:r>
            <a:r>
              <a:rPr lang="en-US" baseline="0" dirty="0" smtClean="0"/>
              <a:t> by date of publication</a:t>
            </a:r>
            <a:endParaRPr lang="en-US" dirty="0" smtClean="0"/>
          </a:p>
          <a:p>
            <a:pPr>
              <a:buFont typeface="Arial" pitchFamily="34" charset="0"/>
              <a:buNone/>
            </a:pPr>
            <a:endParaRPr lang="en-US" dirty="0" smtClean="0"/>
          </a:p>
          <a:p>
            <a:pPr>
              <a:buFont typeface="Arial" pitchFamily="34" charset="0"/>
              <a:buChar char="•"/>
            </a:pPr>
            <a:r>
              <a:rPr lang="en-US" baseline="0" dirty="0" smtClean="0"/>
              <a:t> </a:t>
            </a:r>
            <a:r>
              <a:rPr lang="en-US" dirty="0" smtClean="0"/>
              <a:t>Right panel – The exact content of the left panel will vary depending on the content type you have selected. In most cases, however, you will see a preview of the selected content.</a:t>
            </a:r>
            <a:r>
              <a:rPr lang="en-US" baseline="0" dirty="0" smtClean="0"/>
              <a:t> </a:t>
            </a:r>
            <a:r>
              <a:rPr lang="en-US" dirty="0" smtClean="0"/>
              <a:t>The preview panel allows you to see the most relevant paragraphs from a piece of selected content before you click through,</a:t>
            </a:r>
            <a:r>
              <a:rPr lang="en-US" baseline="0" dirty="0" smtClean="0"/>
              <a:t> s</a:t>
            </a:r>
            <a:r>
              <a:rPr lang="en-US" dirty="0" smtClean="0"/>
              <a:t>o you can make sure it’s what you need before you waste time browsing the entire article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20000"/>
              </a:spcBef>
              <a:buClr>
                <a:schemeClr val="accent2"/>
              </a:buClr>
              <a:buFont typeface="Arial" pitchFamily="34" charset="0"/>
              <a:buNone/>
            </a:pPr>
            <a:r>
              <a:rPr lang="en-US" dirty="0" smtClean="0"/>
              <a:t>Physicians</a:t>
            </a:r>
            <a:r>
              <a:rPr lang="en-US" baseline="0" dirty="0" smtClean="0"/>
              <a:t> can also personalize </a:t>
            </a:r>
            <a:r>
              <a:rPr lang="en-US" baseline="0" dirty="0" err="1" smtClean="0"/>
              <a:t>ClinicalKey</a:t>
            </a:r>
            <a:r>
              <a:rPr lang="en-US" baseline="0" dirty="0" smtClean="0"/>
              <a:t> to create greater alignment with their individual workflows and reduce search time even further.</a:t>
            </a:r>
            <a:endParaRPr lang="en-US" dirty="0" smtClean="0"/>
          </a:p>
          <a:p>
            <a:pPr>
              <a:spcBef>
                <a:spcPct val="20000"/>
              </a:spcBef>
              <a:buClr>
                <a:schemeClr val="accent2"/>
              </a:buClr>
            </a:pPr>
            <a:endParaRPr lang="en-US" dirty="0" smtClean="0"/>
          </a:p>
          <a:p>
            <a:pPr>
              <a:spcBef>
                <a:spcPct val="20000"/>
              </a:spcBef>
              <a:buClr>
                <a:schemeClr val="accent2"/>
              </a:buClr>
            </a:pPr>
            <a:r>
              <a:rPr lang="en-US" dirty="0" smtClean="0"/>
              <a:t>Personalization features allow </a:t>
            </a:r>
            <a:r>
              <a:rPr lang="en-US" dirty="0" err="1" smtClean="0"/>
              <a:t>ClinicalKey</a:t>
            </a:r>
            <a:r>
              <a:rPr lang="en-US" dirty="0" smtClean="0"/>
              <a:t> to consistently deliver the most relevant results:</a:t>
            </a:r>
          </a:p>
          <a:p>
            <a:pPr marL="176160" lvl="1" indent="-176160">
              <a:spcBef>
                <a:spcPct val="20000"/>
              </a:spcBef>
              <a:buFont typeface="Arial" pitchFamily="34" charset="0"/>
              <a:buChar char="•"/>
            </a:pPr>
            <a:r>
              <a:rPr lang="en-US" dirty="0" smtClean="0"/>
              <a:t>Saved searches save physicians time </a:t>
            </a:r>
          </a:p>
          <a:p>
            <a:pPr marL="176160" lvl="1" indent="-176160">
              <a:spcBef>
                <a:spcPct val="20000"/>
              </a:spcBef>
              <a:buFont typeface="Arial" pitchFamily="34" charset="0"/>
              <a:buChar char="•"/>
            </a:pPr>
            <a:r>
              <a:rPr lang="en-US" dirty="0" smtClean="0"/>
              <a:t>Personalized alerts keep physicians current when new information is available</a:t>
            </a:r>
          </a:p>
          <a:p>
            <a:pPr>
              <a:spcBef>
                <a:spcPct val="20000"/>
              </a:spcBef>
              <a:buClr>
                <a:schemeClr val="accent2"/>
              </a:buClr>
            </a:pPr>
            <a:endParaRPr lang="en-US" dirty="0" smtClean="0"/>
          </a:p>
          <a:p>
            <a:pPr>
              <a:spcBef>
                <a:spcPct val="20000"/>
              </a:spcBef>
              <a:buClr>
                <a:schemeClr val="accent2"/>
              </a:buClr>
            </a:pPr>
            <a:r>
              <a:rPr lang="en-US" dirty="0" smtClean="0"/>
              <a:t>The workflow alignment in </a:t>
            </a:r>
            <a:r>
              <a:rPr lang="en-US" dirty="0" err="1" smtClean="0"/>
              <a:t>ClinicalKey</a:t>
            </a:r>
            <a:r>
              <a:rPr lang="en-US" dirty="0" smtClean="0"/>
              <a:t> even extends to the design of its user interface, which has been specifically built so that the most relevant tools are immediately accessible.</a:t>
            </a:r>
          </a:p>
        </p:txBody>
      </p:sp>
      <p:sp>
        <p:nvSpPr>
          <p:cNvPr id="4" name="Slide Number Placeholder 3"/>
          <p:cNvSpPr>
            <a:spLocks noGrp="1"/>
          </p:cNvSpPr>
          <p:nvPr>
            <p:ph type="sldNum" sz="quarter" idx="10"/>
          </p:nvPr>
        </p:nvSpPr>
        <p:spPr/>
        <p:txBody>
          <a:bodyPr/>
          <a:lstStyle/>
          <a:p>
            <a:fld id="{4FA0692E-8CDC-421B-B9C7-27BEE30978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was also critical to us that physicians be able to share information quickly. If physicians are able to ensure their</a:t>
            </a:r>
            <a:r>
              <a:rPr lang="en-US" baseline="0" dirty="0" smtClean="0"/>
              <a:t> </a:t>
            </a:r>
            <a:r>
              <a:rPr lang="en-US" dirty="0" smtClean="0"/>
              <a:t>colleagues have the latest, most relevant clinical answers, then they can ensure they are making the best decisions for their patients.</a:t>
            </a:r>
          </a:p>
          <a:p>
            <a:endParaRPr lang="en-US" dirty="0" smtClean="0"/>
          </a:p>
          <a:p>
            <a:pPr>
              <a:buFont typeface="Arial" pitchFamily="34" charset="0"/>
              <a:buChar char="•"/>
            </a:pPr>
            <a:r>
              <a:rPr lang="en-US" dirty="0" smtClean="0"/>
              <a:t> Information found on </a:t>
            </a:r>
            <a:r>
              <a:rPr lang="en-US" dirty="0" err="1" smtClean="0"/>
              <a:t>ClinicalKey</a:t>
            </a:r>
            <a:r>
              <a:rPr lang="en-US" dirty="0" smtClean="0"/>
              <a:t> is easily shared, helping colleagues and care teams make the best decisions for patients</a:t>
            </a:r>
          </a:p>
          <a:p>
            <a:pPr>
              <a:buFont typeface="Arial" pitchFamily="34" charset="0"/>
              <a:buChar char="•"/>
            </a:pPr>
            <a:r>
              <a:rPr lang="en-US" dirty="0" smtClean="0"/>
              <a:t> The Presentation Maker allows physicians to dynamically communicate the latest medical and surgical information to colleagues and care teams</a:t>
            </a:r>
          </a:p>
          <a:p>
            <a:pPr>
              <a:buFont typeface="Arial" pitchFamily="34" charset="0"/>
              <a:buChar char="•"/>
            </a:pPr>
            <a:r>
              <a:rPr lang="en-US" dirty="0" smtClean="0"/>
              <a:t> One click to share a paper, chapter, image, or video via email</a:t>
            </a:r>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2"/>
            <a:ext cx="5608320" cy="4716487"/>
          </a:xfrm>
        </p:spPr>
        <p:txBody>
          <a:bodyPr>
            <a:normAutofit/>
          </a:bodyPr>
          <a:lstStyle/>
          <a:p>
            <a:pPr defTabSz="914123">
              <a:defRPr/>
            </a:pPr>
            <a:r>
              <a:rPr lang="en-US" dirty="0" smtClean="0"/>
              <a:t>Now, not only does </a:t>
            </a:r>
            <a:r>
              <a:rPr lang="en-US" dirty="0" err="1" smtClean="0"/>
              <a:t>ClinicalKey</a:t>
            </a:r>
            <a:r>
              <a:rPr lang="en-US" dirty="0" smtClean="0"/>
              <a:t> deliver</a:t>
            </a:r>
            <a:r>
              <a:rPr lang="en-US" baseline="0" dirty="0" smtClean="0"/>
              <a:t> on speed to answer, but it’s also </a:t>
            </a:r>
            <a:r>
              <a:rPr lang="en-US" dirty="0" smtClean="0"/>
              <a:t>both comprehensive and trusted. </a:t>
            </a:r>
          </a:p>
          <a:p>
            <a:pPr defTabSz="914123">
              <a:defRPr/>
            </a:pPr>
            <a:endParaRPr lang="en-US" dirty="0" smtClean="0"/>
          </a:p>
          <a:p>
            <a:r>
              <a:rPr lang="en-US" dirty="0" smtClean="0"/>
              <a:t>ClinicalKey draws answers from the largest collection of clinical resources—eliminating physicians’ reliance on less accurate sources. It has resources covering every medical and surgical specialty all from one online source and its content includes more than 800 books and 500 top journals in all medical and surgical specialties providing the most current evidence-based answers available, as well as expert commentary, MEDLINE abstracts, and selected third-party journals. And resources are not just limited to books and journals, but also include monographs, videos, and images. In fact, there are over 9,000 videos on </a:t>
            </a:r>
            <a:r>
              <a:rPr lang="en-US" dirty="0" err="1" smtClean="0"/>
              <a:t>ClinicalKey</a:t>
            </a:r>
            <a:r>
              <a:rPr lang="en-US" dirty="0" smtClean="0"/>
              <a:t>. This means information at all levels—from expert opinion to primary data—is available, providing your physicians with the resources to answer any clinical question all from one source, saving them time.</a:t>
            </a:r>
          </a:p>
          <a:p>
            <a:r>
              <a:rPr lang="en-US" b="1" dirty="0" smtClean="0"/>
              <a:t>  </a:t>
            </a:r>
          </a:p>
          <a:p>
            <a:r>
              <a:rPr lang="en-US" dirty="0" smtClean="0"/>
              <a:t>What's more, the content is provided by Elsevier, the world's leading provider of science and health information. They serve more than 30 million scientists, students, and health and information professionals worldwide and have fostered the peer review process for more than 130 years. Elsevier has an established history of increasing the productivity and effectiveness of healthcare professionals.</a:t>
            </a:r>
          </a:p>
          <a:p>
            <a:endParaRPr lang="en-US" dirty="0" smtClean="0"/>
          </a:p>
          <a:p>
            <a:r>
              <a:rPr lang="en-US" dirty="0" smtClean="0"/>
              <a:t>With </a:t>
            </a:r>
            <a:r>
              <a:rPr lang="en-US" dirty="0" err="1" smtClean="0"/>
              <a:t>ClinicalKey</a:t>
            </a:r>
            <a:r>
              <a:rPr lang="en-US" dirty="0" smtClean="0"/>
              <a:t>, your physicians can be confident they are accessing the latest, most evidence-based answers, answers they can trust to help reduce clinical errors. </a:t>
            </a:r>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MainSho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448028" y="5402915"/>
            <a:ext cx="8293100" cy="811618"/>
          </a:xfr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C8716E0-B975-4AB1-A633-A3E4CBE8D2BB}" type="datetime1">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 No logo">
    <p:spTree>
      <p:nvGrpSpPr>
        <p:cNvPr id="1" name=""/>
        <p:cNvGrpSpPr/>
        <p:nvPr/>
      </p:nvGrpSpPr>
      <p:grpSpPr>
        <a:xfrm>
          <a:off x="0" y="0"/>
          <a:ext cx="0" cy="0"/>
          <a:chOff x="0" y="0"/>
          <a:chExt cx="0" cy="0"/>
        </a:xfrm>
      </p:grpSpPr>
      <p:pic>
        <p:nvPicPr>
          <p:cNvPr id="9" name="Picture 8"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3A84B-C476-40B1-8A5A-983F7F0C7FD9}" type="datetime1">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7" name="TextBox 6"/>
          <p:cNvSpPr txBox="1"/>
          <p:nvPr userDrawn="1"/>
        </p:nvSpPr>
        <p:spPr>
          <a:xfrm>
            <a:off x="5867400" y="6457950"/>
            <a:ext cx="3276600" cy="369332"/>
          </a:xfrm>
          <a:prstGeom prst="rect">
            <a:avLst/>
          </a:prstGeom>
          <a:solidFill>
            <a:schemeClr val="bg1"/>
          </a:solidFill>
        </p:spPr>
        <p:txBody>
          <a:bodyPr wrap="square" rtlCol="0">
            <a:spAutoFit/>
          </a:bodyPr>
          <a:lstStyle/>
          <a:p>
            <a:endParaRPr lang="en-US" dirty="0"/>
          </a:p>
        </p:txBody>
      </p:sp>
      <p:sp>
        <p:nvSpPr>
          <p:cNvPr id="8" name="TextBox 7"/>
          <p:cNvSpPr txBox="1"/>
          <p:nvPr userDrawn="1"/>
        </p:nvSpPr>
        <p:spPr>
          <a:xfrm>
            <a:off x="5848350" y="6096000"/>
            <a:ext cx="3276600" cy="369332"/>
          </a:xfrm>
          <a:prstGeom prst="rect">
            <a:avLst/>
          </a:prstGeom>
          <a:solidFill>
            <a:schemeClr val="bg1"/>
          </a:solidFill>
        </p:spPr>
        <p:txBody>
          <a:bodyPr wrap="square" rtlCol="0">
            <a:spAutoFit/>
          </a:bodyPr>
          <a:lstStyle/>
          <a:p>
            <a:endParaRPr lang="en-US" dirty="0"/>
          </a:p>
        </p:txBody>
      </p:sp>
      <p:sp>
        <p:nvSpPr>
          <p:cNvPr id="10" name="TextBox 9"/>
          <p:cNvSpPr txBox="1"/>
          <p:nvPr userDrawn="1"/>
        </p:nvSpPr>
        <p:spPr>
          <a:xfrm>
            <a:off x="5867400" y="5734050"/>
            <a:ext cx="3276600" cy="369332"/>
          </a:xfrm>
          <a:prstGeom prst="rect">
            <a:avLst/>
          </a:prstGeom>
          <a:solidFill>
            <a:schemeClr val="bg1"/>
          </a:solidFill>
        </p:spPr>
        <p:txBody>
          <a:bodyPr wrap="square" rtlCol="0">
            <a:spAutoFit/>
          </a:bodyPr>
          <a:lstStyle/>
          <a:p>
            <a:endParaRPr lang="en-US" dirty="0"/>
          </a:p>
        </p:txBody>
      </p:sp>
      <p:pic>
        <p:nvPicPr>
          <p:cNvPr id="12" name="Picture 11"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AA742-5933-4E16-B2FD-498E1CF0563B}" type="datetime1">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DC81C-7756-4661-BB48-5DE83C0E0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AE98095-E49E-42DF-B082-D01BE1168792}" type="datetime1">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pic>
        <p:nvPicPr>
          <p:cNvPr id="9" name="Picture 8"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2" descr="\\Nycrcf0002\dropbox\Nick Wiater\Elsevier\1ELKY008_PowerPointT#DDC72F - title slide.jpg"/>
          <p:cNvPicPr>
            <a:picLocks noChangeAspect="1" noChangeArrowheads="1"/>
          </p:cNvPicPr>
          <p:nvPr userDrawn="1"/>
        </p:nvPicPr>
        <p:blipFill>
          <a:blip r:embed="rId2" cstate="prin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425450" y="2960688"/>
            <a:ext cx="6102350" cy="1362075"/>
          </a:xfrm>
        </p:spPr>
        <p:txBody>
          <a:bodyPr anchor="b"/>
          <a:lstStyle>
            <a:lvl1pPr algn="l">
              <a:defRPr sz="40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25450" y="4492295"/>
            <a:ext cx="6102350" cy="1456328"/>
          </a:xfrm>
        </p:spPr>
        <p:txBody>
          <a:bodyPr anchor="t">
            <a:noAutofit/>
          </a:bodyPr>
          <a:lstStyle>
            <a:lvl1pPr marL="0" indent="0">
              <a:lnSpc>
                <a:spcPct val="90000"/>
              </a:lnSpc>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C76A726-1617-450D-A230-3A15F9215AF3}" type="datetime1">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pic>
        <p:nvPicPr>
          <p:cNvPr id="8" name="Picture 7" descr="Hospital Administration BarArt_.jpg"/>
          <p:cNvPicPr>
            <a:picLocks noChangeAspect="1"/>
          </p:cNvPicPr>
          <p:nvPr userDrawn="1"/>
        </p:nvPicPr>
        <p:blipFill>
          <a:blip r:embed="rId3" cstate="print"/>
          <a:stretch>
            <a:fillRect/>
          </a:stretch>
        </p:blipFill>
        <p:spPr>
          <a:xfrm>
            <a:off x="0" y="0"/>
            <a:ext cx="9144000" cy="6858000"/>
          </a:xfrm>
          <a:prstGeom prst="rect">
            <a:avLst/>
          </a:prstGeom>
        </p:spPr>
      </p:pic>
      <p:pic>
        <p:nvPicPr>
          <p:cNvPr id="11" name="Picture 10" descr="ClinicalKey_Logo_Loc#38645A.jpg"/>
          <p:cNvPicPr>
            <a:picLocks noChangeAspect="1"/>
          </p:cNvPicPr>
          <p:nvPr userDrawn="1"/>
        </p:nvPicPr>
        <p:blipFill>
          <a:blip r:embed="rId4"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2545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BEBF007-CB7C-4DE0-90CF-AD782E8F34F7}" type="datetime1">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DC81C-7756-4661-BB48-5DE83C0E0E8F}" type="slidenum">
              <a:rPr lang="en-US" smtClean="0"/>
              <a:pPr/>
              <a:t>‹#›</a:t>
            </a:fld>
            <a:endParaRPr lang="en-US"/>
          </a:p>
        </p:txBody>
      </p:sp>
      <p:pic>
        <p:nvPicPr>
          <p:cNvPr id="10" name="Picture 9"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5450" y="1535113"/>
            <a:ext cx="4071938"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5450" y="2174875"/>
            <a:ext cx="40719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73525"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735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B6646-148A-4FA0-87D7-941F47796433}" type="datetime1">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DC81C-7756-4661-BB48-5DE83C0E0E8F}" type="slidenum">
              <a:rPr lang="en-US" smtClean="0"/>
              <a:pPr/>
              <a:t>‹#›</a:t>
            </a:fld>
            <a:endParaRPr lang="en-US"/>
          </a:p>
        </p:txBody>
      </p:sp>
      <p:pic>
        <p:nvPicPr>
          <p:cNvPr id="12" name="Picture 11"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3A84B-C476-40B1-8A5A-983F7F0C7FD9}" type="datetime1">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DC81C-7756-4661-BB48-5DE83C0E0E8F}" type="slidenum">
              <a:rPr lang="en-US" smtClean="0"/>
              <a:pPr/>
              <a:t>‹#›</a:t>
            </a:fld>
            <a:endParaRPr lang="en-US"/>
          </a:p>
        </p:txBody>
      </p:sp>
      <p:pic>
        <p:nvPicPr>
          <p:cNvPr id="8" name="Picture 7"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pic>
        <p:nvPicPr>
          <p:cNvPr id="7" name="Picture 6"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AE98095-E49E-42DF-B082-D01BE1168792}" type="datetime1">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pic>
        <p:nvPicPr>
          <p:cNvPr id="10" name="Picture 9"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pic>
        <p:nvPicPr>
          <p:cNvPr id="8" name="Picture 7"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545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BEBF007-CB7C-4DE0-90CF-AD782E8F34F7}" type="datetime1">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DC81C-7756-4661-BB48-5DE83C0E0E8F}" type="slidenum">
              <a:rPr lang="en-US" smtClean="0"/>
              <a:pPr/>
              <a:t>‹#›</a:t>
            </a:fld>
            <a:endParaRPr lang="en-US"/>
          </a:p>
        </p:txBody>
      </p:sp>
      <p:pic>
        <p:nvPicPr>
          <p:cNvPr id="10" name="Picture 9"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 No logo">
    <p:spTree>
      <p:nvGrpSpPr>
        <p:cNvPr id="1" name=""/>
        <p:cNvGrpSpPr/>
        <p:nvPr/>
      </p:nvGrpSpPr>
      <p:grpSpPr>
        <a:xfrm>
          <a:off x="0" y="0"/>
          <a:ext cx="0" cy="0"/>
          <a:chOff x="0" y="0"/>
          <a:chExt cx="0" cy="0"/>
        </a:xfrm>
      </p:grpSpPr>
      <p:pic>
        <p:nvPicPr>
          <p:cNvPr id="10" name="Picture 9" descr="BarAr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5450" y="1535113"/>
            <a:ext cx="4071938"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5450" y="2174875"/>
            <a:ext cx="40719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73525"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735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B6646-148A-4FA0-87D7-941F47796433}" type="datetime1">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DC81C-7756-4661-BB48-5DE83C0E0E8F}" type="slidenum">
              <a:rPr lang="en-US" smtClean="0"/>
              <a:pPr/>
              <a:t>‹#›</a:t>
            </a:fld>
            <a:endParaRPr lang="en-US"/>
          </a:p>
        </p:txBody>
      </p:sp>
      <p:pic>
        <p:nvPicPr>
          <p:cNvPr id="12" name="Picture 11" descr="ClinicalKey_Logo_Loc#38645A.jpg"/>
          <p:cNvPicPr>
            <a:picLocks noChangeAspect="1"/>
          </p:cNvPicPr>
          <p:nvPr userDrawn="1"/>
        </p:nvPicPr>
        <p:blipFill>
          <a:blip r:embed="rId3" cstate="print"/>
          <a:stretch>
            <a:fillRect/>
          </a:stretch>
        </p:blipFill>
        <p:spPr>
          <a:xfrm>
            <a:off x="7048500" y="5860814"/>
            <a:ext cx="1866138" cy="99718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Hospital Administration BarArt_.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358775" y="17463"/>
            <a:ext cx="6102350" cy="93747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5450" y="1552354"/>
            <a:ext cx="8293100" cy="457381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8BCA7-D909-465E-BEA1-17BE4421C049}" type="datetime1">
              <a:rPr lang="en-US" smtClean="0"/>
              <a:pPr/>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73152" bIns="36576" rtlCol="0" anchor="b"/>
          <a:lstStyle>
            <a:lvl1pPr algn="r">
              <a:defRPr sz="1000">
                <a:solidFill>
                  <a:srgbClr val="8C8C8C"/>
                </a:solidFill>
              </a:defRPr>
            </a:lvl1pPr>
          </a:lstStyle>
          <a:p>
            <a:fld id="{2B8DC81C-7756-4661-BB48-5DE83C0E0E8F}" type="slidenum">
              <a:rPr lang="en-US" smtClean="0"/>
              <a:pPr/>
              <a:t>‹#›</a:t>
            </a:fld>
            <a:endParaRPr lang="en-US"/>
          </a:p>
        </p:txBody>
      </p:sp>
      <p:pic>
        <p:nvPicPr>
          <p:cNvPr id="1027" name="Picture 3" descr="\\nycrcf0001\Common\ELSEVIER\2012\Art, Art Assets, Logos\ClinicalKey_Logo_Loc#38645A.jpg"/>
          <p:cNvPicPr>
            <a:picLocks noChangeAspect="1" noChangeArrowheads="1"/>
          </p:cNvPicPr>
          <p:nvPr userDrawn="1"/>
        </p:nvPicPr>
        <p:blipFill>
          <a:blip r:embed="rId14" cstate="print"/>
          <a:stretch>
            <a:fillRect/>
          </a:stretch>
        </p:blipFill>
        <p:spPr bwMode="auto">
          <a:xfrm>
            <a:off x="6695333" y="5775726"/>
            <a:ext cx="2052536" cy="10967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5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233363" indent="-233363"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574675" indent="-23336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796925" indent="-1698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084263" indent="-16986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319213" indent="-16986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Clinical</a:t>
            </a:r>
            <a:r>
              <a:rPr lang="pl-PL" dirty="0" smtClean="0"/>
              <a:t> </a:t>
            </a:r>
            <a:r>
              <a:rPr lang="pl-PL" dirty="0" err="1" smtClean="0"/>
              <a:t>Key</a:t>
            </a:r>
            <a:endParaRPr lang="pl-PL" dirty="0"/>
          </a:p>
        </p:txBody>
      </p:sp>
      <p:sp>
        <p:nvSpPr>
          <p:cNvPr id="3" name="Content Placeholder 2"/>
          <p:cNvSpPr>
            <a:spLocks noGrp="1"/>
          </p:cNvSpPr>
          <p:nvPr>
            <p:ph idx="1"/>
          </p:nvPr>
        </p:nvSpPr>
        <p:spPr/>
        <p:txBody>
          <a:bodyPr/>
          <a:lstStyle/>
          <a:p>
            <a:pPr algn="ctr"/>
            <a:endParaRPr lang="pl-PL" dirty="0" smtClean="0"/>
          </a:p>
          <a:p>
            <a:pPr algn="ctr"/>
            <a:endParaRPr lang="pl-PL" dirty="0"/>
          </a:p>
          <a:p>
            <a:pPr algn="ctr"/>
            <a:endParaRPr lang="pl-PL" dirty="0" smtClean="0"/>
          </a:p>
          <a:p>
            <a:pPr algn="ctr"/>
            <a:endParaRPr lang="pl-PL" dirty="0"/>
          </a:p>
          <a:p>
            <a:pPr marL="0" indent="0" algn="ctr">
              <a:buNone/>
            </a:pPr>
            <a:r>
              <a:rPr lang="en-US" sz="2800" dirty="0" err="1" smtClean="0">
                <a:solidFill>
                  <a:srgbClr val="FF0000"/>
                </a:solidFill>
              </a:rPr>
              <a:t>ClinicalKey</a:t>
            </a:r>
            <a:r>
              <a:rPr lang="en-US" sz="2800" dirty="0" smtClean="0">
                <a:solidFill>
                  <a:srgbClr val="FF0000"/>
                </a:solidFill>
              </a:rPr>
              <a:t>—a </a:t>
            </a:r>
            <a:r>
              <a:rPr lang="en-US" sz="2800" dirty="0">
                <a:solidFill>
                  <a:srgbClr val="FF0000"/>
                </a:solidFill>
              </a:rPr>
              <a:t>trusted, comprehensive source of clinical answers !!!!</a:t>
            </a:r>
          </a:p>
          <a:p>
            <a:endParaRPr lang="pl-PL" dirty="0"/>
          </a:p>
        </p:txBody>
      </p:sp>
    </p:spTree>
    <p:extLst>
      <p:ext uri="{BB962C8B-B14F-4D97-AF65-F5344CB8AC3E}">
        <p14:creationId xmlns:p14="http://schemas.microsoft.com/office/powerpoint/2010/main" val="4084791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46" y="318"/>
            <a:ext cx="6483604" cy="937474"/>
          </a:xfrm>
        </p:spPr>
        <p:txBody>
          <a:bodyPr/>
          <a:lstStyle/>
          <a:p>
            <a:r>
              <a:rPr lang="en-US" sz="2400" dirty="0" smtClean="0"/>
              <a:t>A </a:t>
            </a:r>
            <a:r>
              <a:rPr lang="en-US" sz="2400" dirty="0" err="1" smtClean="0"/>
              <a:t>ClinicalKey</a:t>
            </a:r>
            <a:r>
              <a:rPr lang="en-US" sz="2400" dirty="0" smtClean="0"/>
              <a:t> Subscription Can Help Improve Patient Care at Hospitals of Every Size</a:t>
            </a:r>
            <a:endParaRPr lang="en-US" sz="2400" dirty="0"/>
          </a:p>
        </p:txBody>
      </p:sp>
      <p:sp>
        <p:nvSpPr>
          <p:cNvPr id="9" name="Content Placeholder 8"/>
          <p:cNvSpPr>
            <a:spLocks noGrp="1"/>
          </p:cNvSpPr>
          <p:nvPr>
            <p:ph idx="1"/>
          </p:nvPr>
        </p:nvSpPr>
        <p:spPr/>
        <p:txBody>
          <a:bodyPr/>
          <a:lstStyle/>
          <a:p>
            <a:r>
              <a:rPr lang="en-US" sz="1800" dirty="0" smtClean="0"/>
              <a:t>A subscription offers access to:</a:t>
            </a:r>
          </a:p>
          <a:p>
            <a:pPr lvl="1"/>
            <a:r>
              <a:rPr lang="pl-PL" sz="1800" dirty="0" err="1" smtClean="0"/>
              <a:t>Newest</a:t>
            </a:r>
            <a:r>
              <a:rPr lang="pl-PL" sz="1800" dirty="0" smtClean="0"/>
              <a:t> </a:t>
            </a:r>
            <a:r>
              <a:rPr lang="en-US" sz="1800" dirty="0" smtClean="0"/>
              <a:t>online</a:t>
            </a:r>
            <a:r>
              <a:rPr lang="pl-PL" sz="1800" dirty="0" smtClean="0"/>
              <a:t> </a:t>
            </a:r>
            <a:r>
              <a:rPr lang="en-US" sz="1800" dirty="0" smtClean="0"/>
              <a:t>clinical information resource The latest practice guidelines</a:t>
            </a:r>
          </a:p>
          <a:p>
            <a:pPr lvl="1"/>
            <a:r>
              <a:rPr lang="en-US" sz="1800" dirty="0" smtClean="0">
                <a:ea typeface="Calibri"/>
                <a:cs typeface="Calibri"/>
              </a:rPr>
              <a:t>Trusted, evidence-based medicine in both core medical and deep specialty areas</a:t>
            </a:r>
            <a:endParaRPr lang="en-US" sz="1800" dirty="0"/>
          </a:p>
        </p:txBody>
      </p:sp>
      <p:sp>
        <p:nvSpPr>
          <p:cNvPr id="4" name="Slide Number Placeholder 3"/>
          <p:cNvSpPr>
            <a:spLocks noGrp="1"/>
          </p:cNvSpPr>
          <p:nvPr>
            <p:ph type="sldNum" sz="quarter" idx="12"/>
          </p:nvPr>
        </p:nvSpPr>
        <p:spPr/>
        <p:txBody>
          <a:bodyPr/>
          <a:lstStyle/>
          <a:p>
            <a:fld id="{2B8DC81C-7756-4661-BB48-5DE83C0E0E8F}" type="slidenum">
              <a:rPr lang="en-US" smtClean="0"/>
              <a:pPr/>
              <a:t>10</a:t>
            </a:fld>
            <a:endParaRPr lang="en-US"/>
          </a:p>
        </p:txBody>
      </p:sp>
      <p:sp>
        <p:nvSpPr>
          <p:cNvPr id="7" name="Content Placeholder 2"/>
          <p:cNvSpPr txBox="1">
            <a:spLocks/>
          </p:cNvSpPr>
          <p:nvPr/>
        </p:nvSpPr>
        <p:spPr>
          <a:xfrm>
            <a:off x="425450" y="4933950"/>
            <a:ext cx="8718550" cy="1581150"/>
          </a:xfrm>
          <a:prstGeom prst="rect">
            <a:avLst/>
          </a:prstGeom>
        </p:spPr>
        <p:txBody>
          <a:bodyPr vert="horz" lIns="91440" tIns="45720" rIns="91440" bIns="45720" rtlCol="0">
            <a:noAutofit/>
          </a:bodyPr>
          <a:lstStyle/>
          <a:p>
            <a:pPr>
              <a:buFont typeface="Arial" pitchFamily="34" charset="0"/>
              <a:buChar char="•"/>
            </a:pPr>
            <a:r>
              <a:rPr lang="en-US" dirty="0" smtClean="0"/>
              <a:t> </a:t>
            </a:r>
            <a:r>
              <a:rPr lang="en-US" dirty="0" err="1" smtClean="0"/>
              <a:t>ClinicalKey</a:t>
            </a:r>
            <a:r>
              <a:rPr lang="en-US" dirty="0" smtClean="0"/>
              <a:t> subscriptions are customizable to meet your institution's specific needs</a:t>
            </a:r>
          </a:p>
        </p:txBody>
      </p:sp>
      <p:grpSp>
        <p:nvGrpSpPr>
          <p:cNvPr id="13" name="Group 12"/>
          <p:cNvGrpSpPr/>
          <p:nvPr/>
        </p:nvGrpSpPr>
        <p:grpSpPr>
          <a:xfrm>
            <a:off x="2249327" y="3349977"/>
            <a:ext cx="4651811" cy="1495976"/>
            <a:chOff x="2503327" y="3225800"/>
            <a:chExt cx="4651811" cy="1495976"/>
          </a:xfrm>
        </p:grpSpPr>
        <p:pic>
          <p:nvPicPr>
            <p:cNvPr id="1026" name="Picture 2" descr="C:\Users\nicholas.wiater\Documents\New folder\Hospital_Icons_V2.jpg"/>
            <p:cNvPicPr>
              <a:picLocks noChangeAspect="1" noChangeArrowheads="1"/>
            </p:cNvPicPr>
            <p:nvPr/>
          </p:nvPicPr>
          <p:blipFill>
            <a:blip r:embed="rId3" cstate="email"/>
            <a:srcRect l="1815" t="45863" r="81761" b="18378"/>
            <a:stretch>
              <a:fillRect/>
            </a:stretch>
          </p:blipFill>
          <p:spPr bwMode="auto">
            <a:xfrm>
              <a:off x="2503327" y="3708400"/>
              <a:ext cx="1000446" cy="1000446"/>
            </a:xfrm>
            <a:prstGeom prst="rect">
              <a:avLst/>
            </a:prstGeom>
            <a:noFill/>
          </p:spPr>
        </p:pic>
        <p:pic>
          <p:nvPicPr>
            <p:cNvPr id="10" name="Picture 2" descr="C:\Users\nicholas.wiater\Documents\New folder\Hospital_Icons_V2.jpg"/>
            <p:cNvPicPr>
              <a:picLocks noChangeAspect="1" noChangeArrowheads="1"/>
            </p:cNvPicPr>
            <p:nvPr/>
          </p:nvPicPr>
          <p:blipFill>
            <a:blip r:embed="rId3" cstate="email"/>
            <a:srcRect l="27198" t="26062" r="48642" b="18378"/>
            <a:stretch>
              <a:fillRect/>
            </a:stretch>
          </p:blipFill>
          <p:spPr bwMode="auto">
            <a:xfrm>
              <a:off x="4064000" y="3437542"/>
              <a:ext cx="1193800" cy="1260866"/>
            </a:xfrm>
            <a:prstGeom prst="rect">
              <a:avLst/>
            </a:prstGeom>
            <a:noFill/>
          </p:spPr>
        </p:pic>
        <p:pic>
          <p:nvPicPr>
            <p:cNvPr id="11" name="Picture 2" descr="C:\Users\nicholas.wiater\Documents\New folder\Hospital_Icons_V2.jpg"/>
            <p:cNvPicPr>
              <a:picLocks noChangeAspect="1" noChangeArrowheads="1"/>
            </p:cNvPicPr>
            <p:nvPr/>
          </p:nvPicPr>
          <p:blipFill>
            <a:blip r:embed="rId3" cstate="email"/>
            <a:srcRect l="61876" t="2715" r="1883" b="18378"/>
            <a:stretch>
              <a:fillRect/>
            </a:stretch>
          </p:blipFill>
          <p:spPr bwMode="auto">
            <a:xfrm>
              <a:off x="5659162" y="3225800"/>
              <a:ext cx="1495976" cy="1495976"/>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58" y="-72834"/>
            <a:ext cx="6542278" cy="937474"/>
          </a:xfrm>
        </p:spPr>
        <p:txBody>
          <a:bodyPr/>
          <a:lstStyle/>
          <a:p>
            <a:pPr marL="0"/>
            <a:r>
              <a:rPr lang="en-US" sz="2400" dirty="0" err="1" smtClean="0"/>
              <a:t>ClinicalKey</a:t>
            </a:r>
            <a:r>
              <a:rPr lang="en-US" sz="2400" dirty="0" smtClean="0"/>
              <a:t> Ensures Clinically Focused Content Is Never Out of the Physician’s Reach</a:t>
            </a:r>
          </a:p>
        </p:txBody>
      </p:sp>
      <p:sp>
        <p:nvSpPr>
          <p:cNvPr id="3" name="Content Placeholder 2"/>
          <p:cNvSpPr>
            <a:spLocks noGrp="1"/>
          </p:cNvSpPr>
          <p:nvPr>
            <p:ph idx="1"/>
          </p:nvPr>
        </p:nvSpPr>
        <p:spPr/>
        <p:txBody>
          <a:bodyPr/>
          <a:lstStyle/>
          <a:p>
            <a:pPr lvl="0"/>
            <a:r>
              <a:rPr lang="en-US" sz="1800" dirty="0" smtClean="0"/>
              <a:t>The latest clinical information accessible directly at the point of care through any device with a Web connection (</a:t>
            </a:r>
            <a:r>
              <a:rPr lang="en-US" sz="1800" dirty="0" err="1" smtClean="0"/>
              <a:t>iOS</a:t>
            </a:r>
            <a:r>
              <a:rPr lang="en-US" sz="1800" dirty="0" smtClean="0"/>
              <a:t>, Android, Windows Mobile, etc)</a:t>
            </a:r>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endParaRPr lang="en-US" sz="1800" dirty="0" smtClean="0"/>
          </a:p>
          <a:p>
            <a:pPr lvl="0"/>
            <a:r>
              <a:rPr lang="en-US" sz="1800" dirty="0" smtClean="0"/>
              <a:t>A clean, intuitive interface </a:t>
            </a:r>
          </a:p>
          <a:p>
            <a:pPr lvl="1"/>
            <a:r>
              <a:rPr lang="en-US" sz="1800" dirty="0" smtClean="0"/>
              <a:t>Ensures you waste no time training physicians </a:t>
            </a:r>
          </a:p>
        </p:txBody>
      </p:sp>
      <p:sp>
        <p:nvSpPr>
          <p:cNvPr id="4" name="Slide Number Placeholder 3"/>
          <p:cNvSpPr>
            <a:spLocks noGrp="1"/>
          </p:cNvSpPr>
          <p:nvPr>
            <p:ph type="sldNum" sz="quarter" idx="12"/>
          </p:nvPr>
        </p:nvSpPr>
        <p:spPr/>
        <p:txBody>
          <a:bodyPr/>
          <a:lstStyle/>
          <a:p>
            <a:fld id="{04FABD79-DC98-224D-A826-482794F37036}" type="slidenum">
              <a:rPr lang="en-US" smtClean="0"/>
              <a:pPr/>
              <a:t>11</a:t>
            </a:fld>
            <a:endParaRPr lang="en-US" dirty="0"/>
          </a:p>
        </p:txBody>
      </p:sp>
      <p:pic>
        <p:nvPicPr>
          <p:cNvPr id="5" name="Picture 2"/>
          <p:cNvPicPr>
            <a:picLocks noChangeAspect="1" noChangeArrowheads="1"/>
          </p:cNvPicPr>
          <p:nvPr/>
        </p:nvPicPr>
        <p:blipFill>
          <a:blip r:embed="rId3" cstate="print"/>
          <a:stretch>
            <a:fillRect/>
          </a:stretch>
        </p:blipFill>
        <p:spPr bwMode="auto">
          <a:xfrm>
            <a:off x="1802038" y="2294611"/>
            <a:ext cx="5056575" cy="327887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22" y="-109410"/>
            <a:ext cx="7730998" cy="937474"/>
          </a:xfrm>
        </p:spPr>
        <p:txBody>
          <a:bodyPr/>
          <a:lstStyle/>
          <a:p>
            <a:r>
              <a:rPr lang="en-US" sz="2200" dirty="0" smtClean="0"/>
              <a:t>Unlike Other Conventional Search Engines, </a:t>
            </a:r>
            <a:br>
              <a:rPr lang="en-US" sz="2200" dirty="0" smtClean="0"/>
            </a:br>
            <a:r>
              <a:rPr lang="en-US" sz="2200" dirty="0" err="1" smtClean="0"/>
              <a:t>ClinicalKey</a:t>
            </a:r>
            <a:r>
              <a:rPr lang="en-US" sz="2200" dirty="0" smtClean="0"/>
              <a:t> Satisfies All 3 Clinical Search Requirements</a:t>
            </a:r>
            <a:endParaRPr lang="en-US" sz="2200" dirty="0"/>
          </a:p>
        </p:txBody>
      </p:sp>
      <p:sp>
        <p:nvSpPr>
          <p:cNvPr id="4" name="Slide Number Placeholder 3"/>
          <p:cNvSpPr>
            <a:spLocks noGrp="1"/>
          </p:cNvSpPr>
          <p:nvPr>
            <p:ph type="sldNum" sz="quarter" idx="12"/>
          </p:nvPr>
        </p:nvSpPr>
        <p:spPr/>
        <p:txBody>
          <a:bodyPr/>
          <a:lstStyle/>
          <a:p>
            <a:fld id="{04FABD79-DC98-224D-A826-482794F37036}" type="slidenum">
              <a:rPr lang="en-US" smtClean="0"/>
              <a:pPr/>
              <a:t>12</a:t>
            </a:fld>
            <a:endParaRPr lang="en-US" dirty="0"/>
          </a:p>
        </p:txBody>
      </p:sp>
      <p:pic>
        <p:nvPicPr>
          <p:cNvPr id="19" name="Picture 6" descr="\\Nycrcf0002\dropbox\Nick Wiater\Elsevier\MLA Product Overview\1ELKY015_VennDiagram#F59F9F - border.png"/>
          <p:cNvPicPr>
            <a:picLocks noChangeAspect="1" noChangeArrowheads="1"/>
          </p:cNvPicPr>
          <p:nvPr/>
        </p:nvPicPr>
        <p:blipFill>
          <a:blip r:embed="rId3" cstate="print"/>
          <a:srcRect/>
          <a:stretch>
            <a:fillRect/>
          </a:stretch>
        </p:blipFill>
        <p:spPr bwMode="auto">
          <a:xfrm>
            <a:off x="1747833" y="1586596"/>
            <a:ext cx="5648334" cy="4372650"/>
          </a:xfrm>
          <a:prstGeom prst="rect">
            <a:avLst/>
          </a:prstGeom>
          <a:noFill/>
        </p:spPr>
      </p:pic>
      <p:grpSp>
        <p:nvGrpSpPr>
          <p:cNvPr id="20" name="Group 41"/>
          <p:cNvGrpSpPr/>
          <p:nvPr/>
        </p:nvGrpSpPr>
        <p:grpSpPr>
          <a:xfrm>
            <a:off x="2974621" y="3076807"/>
            <a:ext cx="3173739" cy="2227924"/>
            <a:chOff x="2790092" y="3270738"/>
            <a:chExt cx="3540369" cy="2485293"/>
          </a:xfrm>
        </p:grpSpPr>
        <p:pic>
          <p:nvPicPr>
            <p:cNvPr id="22" name="Picture 5" descr="\\Nycrcf0002\dropbox\Nick Wiater\Elsevier\MLA Product Overview\1ELKY015_VennDiagram#F59F9F - blue circle.png"/>
            <p:cNvPicPr>
              <a:picLocks noChangeAspect="1" noChangeArrowheads="1"/>
            </p:cNvPicPr>
            <p:nvPr/>
          </p:nvPicPr>
          <p:blipFill>
            <a:blip r:embed="rId4" cstate="print">
              <a:lum bright="20000"/>
            </a:blip>
            <a:srcRect l="21533" t="33427" r="22278" b="15622"/>
            <a:stretch>
              <a:fillRect/>
            </a:stretch>
          </p:blipFill>
          <p:spPr bwMode="auto">
            <a:xfrm>
              <a:off x="2790092" y="3270738"/>
              <a:ext cx="3540369" cy="2485293"/>
            </a:xfrm>
            <a:prstGeom prst="rect">
              <a:avLst/>
            </a:prstGeom>
            <a:noFill/>
          </p:spPr>
        </p:pic>
        <p:pic>
          <p:nvPicPr>
            <p:cNvPr id="23" name="Picture 5" descr="\\Nycrcf0002\dropbox\Nick Wiater\Elsevier\MLA Product Overview\1ELKY015_VennDiagram#F59F9F - blue circle.png"/>
            <p:cNvPicPr>
              <a:picLocks noChangeAspect="1" noChangeArrowheads="1"/>
            </p:cNvPicPr>
            <p:nvPr/>
          </p:nvPicPr>
          <p:blipFill>
            <a:blip r:embed="rId4" cstate="print"/>
            <a:srcRect l="21533" t="33427" r="22278" b="15622"/>
            <a:stretch>
              <a:fillRect/>
            </a:stretch>
          </p:blipFill>
          <p:spPr bwMode="auto">
            <a:xfrm>
              <a:off x="2790092" y="3270738"/>
              <a:ext cx="3540369" cy="2485293"/>
            </a:xfrm>
            <a:prstGeom prst="rect">
              <a:avLst/>
            </a:prstGeom>
            <a:noFill/>
          </p:spPr>
        </p:pic>
      </p:grpSp>
      <p:grpSp>
        <p:nvGrpSpPr>
          <p:cNvPr id="24" name="Group 39"/>
          <p:cNvGrpSpPr/>
          <p:nvPr/>
        </p:nvGrpSpPr>
        <p:grpSpPr>
          <a:xfrm>
            <a:off x="2344077" y="2509317"/>
            <a:ext cx="3163230" cy="2185888"/>
            <a:chOff x="2086708" y="2637692"/>
            <a:chExt cx="3528646" cy="2438400"/>
          </a:xfrm>
        </p:grpSpPr>
        <p:pic>
          <p:nvPicPr>
            <p:cNvPr id="25" name="Picture 4" descr="\\Nycrcf0002\dropbox\Nick Wiater\Elsevier\MLA Product Overview\1ELKY015_VennDiagram#F59F9F - orange circle.png"/>
            <p:cNvPicPr>
              <a:picLocks noChangeAspect="1" noChangeArrowheads="1"/>
            </p:cNvPicPr>
            <p:nvPr/>
          </p:nvPicPr>
          <p:blipFill>
            <a:blip r:embed="rId5" cstate="print">
              <a:lum bright="20000"/>
            </a:blip>
            <a:srcRect l="10370" t="20449" r="33627" b="29561"/>
            <a:stretch>
              <a:fillRect/>
            </a:stretch>
          </p:blipFill>
          <p:spPr bwMode="auto">
            <a:xfrm>
              <a:off x="2086708" y="2637692"/>
              <a:ext cx="3528646" cy="2438400"/>
            </a:xfrm>
            <a:prstGeom prst="rect">
              <a:avLst/>
            </a:prstGeom>
            <a:noFill/>
          </p:spPr>
        </p:pic>
        <p:pic>
          <p:nvPicPr>
            <p:cNvPr id="26" name="Picture 4" descr="\\Nycrcf0002\dropbox\Nick Wiater\Elsevier\MLA Product Overview\1ELKY015_VennDiagram#F59F9F - orange circle.png"/>
            <p:cNvPicPr>
              <a:picLocks noChangeAspect="1" noChangeArrowheads="1"/>
            </p:cNvPicPr>
            <p:nvPr/>
          </p:nvPicPr>
          <p:blipFill>
            <a:blip r:embed="rId5" cstate="print"/>
            <a:srcRect l="10370" t="20449" r="33627" b="29561"/>
            <a:stretch>
              <a:fillRect/>
            </a:stretch>
          </p:blipFill>
          <p:spPr bwMode="auto">
            <a:xfrm>
              <a:off x="2086708" y="2637692"/>
              <a:ext cx="3528646" cy="2438400"/>
            </a:xfrm>
            <a:prstGeom prst="rect">
              <a:avLst/>
            </a:prstGeom>
            <a:noFill/>
          </p:spPr>
        </p:pic>
      </p:grpSp>
      <p:grpSp>
        <p:nvGrpSpPr>
          <p:cNvPr id="27" name="Group 40"/>
          <p:cNvGrpSpPr/>
          <p:nvPr/>
        </p:nvGrpSpPr>
        <p:grpSpPr>
          <a:xfrm>
            <a:off x="3636692" y="2509317"/>
            <a:ext cx="3163230" cy="2185888"/>
            <a:chOff x="3528646" y="2637692"/>
            <a:chExt cx="3528646" cy="2438400"/>
          </a:xfrm>
        </p:grpSpPr>
        <p:pic>
          <p:nvPicPr>
            <p:cNvPr id="28" name="Picture 3" descr="\\Nycrcf0002\dropbox\Nick Wiater\Elsevier\MLA Product Overview\1ELKY015_VennDiagram#F59F9F - green circle.png"/>
            <p:cNvPicPr>
              <a:picLocks noChangeAspect="1" noChangeArrowheads="1"/>
            </p:cNvPicPr>
            <p:nvPr/>
          </p:nvPicPr>
          <p:blipFill>
            <a:blip r:embed="rId6" cstate="print">
              <a:lum bright="20000"/>
            </a:blip>
            <a:srcRect l="33255" t="20449" r="10742" b="29561"/>
            <a:stretch>
              <a:fillRect/>
            </a:stretch>
          </p:blipFill>
          <p:spPr bwMode="auto">
            <a:xfrm>
              <a:off x="3528646" y="2637692"/>
              <a:ext cx="3528646" cy="2438400"/>
            </a:xfrm>
            <a:prstGeom prst="rect">
              <a:avLst/>
            </a:prstGeom>
            <a:noFill/>
          </p:spPr>
        </p:pic>
        <p:pic>
          <p:nvPicPr>
            <p:cNvPr id="29" name="Picture 3" descr="\\Nycrcf0002\dropbox\Nick Wiater\Elsevier\MLA Product Overview\1ELKY015_VennDiagram#F59F9F - green circle.png"/>
            <p:cNvPicPr>
              <a:picLocks noChangeAspect="1" noChangeArrowheads="1"/>
            </p:cNvPicPr>
            <p:nvPr/>
          </p:nvPicPr>
          <p:blipFill>
            <a:blip r:embed="rId6" cstate="print"/>
            <a:srcRect l="33255" t="20449" r="10742" b="29561"/>
            <a:stretch>
              <a:fillRect/>
            </a:stretch>
          </p:blipFill>
          <p:spPr bwMode="auto">
            <a:xfrm>
              <a:off x="3528646" y="2637692"/>
              <a:ext cx="3528646" cy="2438400"/>
            </a:xfrm>
            <a:prstGeom prst="rect">
              <a:avLst/>
            </a:prstGeom>
            <a:noFill/>
          </p:spPr>
        </p:pic>
      </p:grpSp>
      <p:pic>
        <p:nvPicPr>
          <p:cNvPr id="30" name="Picture 2" descr="\\Nycrcf0002\dropbox\Nick Wiater\Elsevier\MLA Product Overview\1ELKY015_VennDiagram#F59F9F - correct copy.png"/>
          <p:cNvPicPr>
            <a:picLocks noChangeAspect="1" noChangeArrowheads="1"/>
          </p:cNvPicPr>
          <p:nvPr/>
        </p:nvPicPr>
        <p:blipFill>
          <a:blip r:embed="rId7" cstate="print"/>
          <a:srcRect l="19231" t="33564" r="69493" b="60264"/>
          <a:stretch>
            <a:fillRect/>
          </a:stretch>
        </p:blipFill>
        <p:spPr bwMode="auto">
          <a:xfrm>
            <a:off x="2835514" y="3078466"/>
            <a:ext cx="636352" cy="269641"/>
          </a:xfrm>
          <a:prstGeom prst="rect">
            <a:avLst/>
          </a:prstGeom>
          <a:noFill/>
        </p:spPr>
      </p:pic>
      <p:pic>
        <p:nvPicPr>
          <p:cNvPr id="31" name="Picture 2" descr="\\Nycrcf0002\dropbox\Nick Wiater\Elsevier\MLA Product Overview\1ELKY015_VennDiagram#F59F9F - correct copy.png"/>
          <p:cNvPicPr>
            <a:picLocks noChangeAspect="1" noChangeArrowheads="1"/>
          </p:cNvPicPr>
          <p:nvPr/>
        </p:nvPicPr>
        <p:blipFill>
          <a:blip r:embed="rId7" cstate="print"/>
          <a:srcRect l="61658" t="32083" r="14644" b="36071"/>
          <a:stretch>
            <a:fillRect/>
          </a:stretch>
        </p:blipFill>
        <p:spPr bwMode="auto">
          <a:xfrm>
            <a:off x="5229923" y="3013753"/>
            <a:ext cx="1337418" cy="1391346"/>
          </a:xfrm>
          <a:prstGeom prst="rect">
            <a:avLst/>
          </a:prstGeom>
          <a:noFill/>
        </p:spPr>
      </p:pic>
      <p:pic>
        <p:nvPicPr>
          <p:cNvPr id="32" name="Picture 2" descr="\\Nycrcf0002\dropbox\Nick Wiater\Elsevier\MLA Product Overview\1ELKY015_VennDiagram#F59F9F - correct copy.png"/>
          <p:cNvPicPr>
            <a:picLocks noChangeAspect="1" noChangeArrowheads="1"/>
          </p:cNvPicPr>
          <p:nvPr/>
        </p:nvPicPr>
        <p:blipFill>
          <a:blip r:embed="rId7" cstate="print"/>
          <a:srcRect l="36814" t="72568" r="38724" b="21754"/>
          <a:stretch>
            <a:fillRect/>
          </a:stretch>
        </p:blipFill>
        <p:spPr bwMode="auto">
          <a:xfrm>
            <a:off x="3827792" y="4782596"/>
            <a:ext cx="1380560" cy="248069"/>
          </a:xfrm>
          <a:prstGeom prst="rect">
            <a:avLst/>
          </a:prstGeom>
          <a:noFill/>
        </p:spPr>
      </p:pic>
      <p:pic>
        <p:nvPicPr>
          <p:cNvPr id="33" name="Picture 2" descr="C:\Users\nicholas.wiater\Desktop\alsa\2ELKY021_VennDiagram#40DFD6.png"/>
          <p:cNvPicPr>
            <a:picLocks noChangeAspect="1" noChangeArrowheads="1"/>
          </p:cNvPicPr>
          <p:nvPr/>
        </p:nvPicPr>
        <p:blipFill>
          <a:blip r:embed="rId8" cstate="print"/>
          <a:srcRect l="64347" b="85164"/>
          <a:stretch>
            <a:fillRect/>
          </a:stretch>
        </p:blipFill>
        <p:spPr bwMode="auto">
          <a:xfrm>
            <a:off x="5391150" y="1658243"/>
            <a:ext cx="1958512" cy="644207"/>
          </a:xfrm>
          <a:prstGeom prst="rect">
            <a:avLst/>
          </a:prstGeom>
          <a:noFill/>
        </p:spPr>
      </p:pic>
      <p:pic>
        <p:nvPicPr>
          <p:cNvPr id="34" name="Picture 2" descr="C:\Users\nicholas.wiater\Desktop\alsa\2ELKY021_VennDiagram#40DFD6.png"/>
          <p:cNvPicPr>
            <a:picLocks noChangeAspect="1" noChangeArrowheads="1"/>
          </p:cNvPicPr>
          <p:nvPr/>
        </p:nvPicPr>
        <p:blipFill>
          <a:blip r:embed="rId8" cstate="print"/>
          <a:srcRect r="35249" b="78803"/>
          <a:stretch>
            <a:fillRect/>
          </a:stretch>
        </p:blipFill>
        <p:spPr bwMode="auto">
          <a:xfrm>
            <a:off x="1834198" y="1658243"/>
            <a:ext cx="3556952" cy="920432"/>
          </a:xfrm>
          <a:prstGeom prst="rect">
            <a:avLst/>
          </a:prstGeom>
          <a:noFill/>
        </p:spPr>
      </p:pic>
      <p:pic>
        <p:nvPicPr>
          <p:cNvPr id="35" name="Picture 2" descr="C:\Users\nicholas.wiater\Desktop\alsa\2ELKY021_VennDiagram#40DFD6.png"/>
          <p:cNvPicPr>
            <a:picLocks noChangeAspect="1" noChangeArrowheads="1"/>
          </p:cNvPicPr>
          <p:nvPr/>
        </p:nvPicPr>
        <p:blipFill>
          <a:blip r:embed="rId8" cstate="print"/>
          <a:srcRect l="21923" t="86974" r="14094"/>
          <a:stretch>
            <a:fillRect/>
          </a:stretch>
        </p:blipFill>
        <p:spPr bwMode="auto">
          <a:xfrm>
            <a:off x="2876550" y="5321875"/>
            <a:ext cx="3514725" cy="565650"/>
          </a:xfrm>
          <a:prstGeom prst="rect">
            <a:avLst/>
          </a:prstGeom>
          <a:noFill/>
        </p:spPr>
      </p:pic>
      <p:pic>
        <p:nvPicPr>
          <p:cNvPr id="36" name="Picture 2" descr="C:\Users\nicholas.wiater\Desktop\alsa\2ELKY021_VennDiagram#40DFD6.png"/>
          <p:cNvPicPr>
            <a:picLocks noChangeAspect="1" noChangeArrowheads="1"/>
          </p:cNvPicPr>
          <p:nvPr/>
        </p:nvPicPr>
        <p:blipFill>
          <a:blip r:embed="rId8" cstate="print"/>
          <a:srcRect l="35679" t="41786" r="38312" b="46149"/>
          <a:stretch>
            <a:fillRect/>
          </a:stretch>
        </p:blipFill>
        <p:spPr bwMode="auto">
          <a:xfrm>
            <a:off x="3848100" y="3426400"/>
            <a:ext cx="1428750" cy="5238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ppt_w</p:attrName>
                                        </p:attrNameLst>
                                      </p:cBhvr>
                                      <p:tavLst>
                                        <p:tav tm="0">
                                          <p:val>
                                            <p:strVal val="#ppt_w*0.70"/>
                                          </p:val>
                                        </p:tav>
                                        <p:tav tm="100000">
                                          <p:val>
                                            <p:strVal val="#ppt_w"/>
                                          </p:val>
                                        </p:tav>
                                      </p:tavLst>
                                    </p:anim>
                                    <p:anim calcmode="lin" valueType="num">
                                      <p:cBhvr>
                                        <p:cTn id="12" dur="1000" fill="hold"/>
                                        <p:tgtEl>
                                          <p:spTgt spid="24"/>
                                        </p:tgtEl>
                                        <p:attrNameLst>
                                          <p:attrName>ppt_h</p:attrName>
                                        </p:attrNameLst>
                                      </p:cBhvr>
                                      <p:tavLst>
                                        <p:tav tm="0">
                                          <p:val>
                                            <p:strVal val="#ppt_h"/>
                                          </p:val>
                                        </p:tav>
                                        <p:tav tm="100000">
                                          <p:val>
                                            <p:strVal val="#ppt_h"/>
                                          </p:val>
                                        </p:tav>
                                      </p:tavLst>
                                    </p:anim>
                                    <p:animEffect transition="in" filter="fade">
                                      <p:cBhvr>
                                        <p:cTn id="13" dur="1000"/>
                                        <p:tgtEl>
                                          <p:spTgt spid="24"/>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3000"/>
                            </p:stCondLst>
                            <p:childTnLst>
                              <p:par>
                                <p:cTn id="19" presetID="1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lide(fromTop)">
                                      <p:cBhvr>
                                        <p:cTn id="21" dur="500"/>
                                        <p:tgtEl>
                                          <p:spTgt spid="34"/>
                                        </p:tgtEl>
                                      </p:cBhvr>
                                    </p:animEffect>
                                  </p:childTnLst>
                                </p:cTn>
                              </p:par>
                            </p:childTnLst>
                          </p:cTn>
                        </p:par>
                        <p:par>
                          <p:cTn id="22" fill="hold">
                            <p:stCondLst>
                              <p:cond delay="3500"/>
                            </p:stCondLst>
                            <p:childTnLst>
                              <p:par>
                                <p:cTn id="23" presetID="55" presetClass="entr" presetSubtype="0" fill="hold" nodeType="afterEffect">
                                  <p:stCondLst>
                                    <p:cond delay="5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5500"/>
                            </p:stCondLst>
                            <p:childTnLst>
                              <p:par>
                                <p:cTn id="33" presetID="12" presetClass="entr" presetSubtype="1"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slide(fromTop)">
                                      <p:cBhvr>
                                        <p:cTn id="35" dur="500"/>
                                        <p:tgtEl>
                                          <p:spTgt spid="33"/>
                                        </p:tgtEl>
                                      </p:cBhvr>
                                    </p:animEffect>
                                  </p:childTnLst>
                                </p:cTn>
                              </p:par>
                            </p:childTnLst>
                          </p:cTn>
                        </p:par>
                        <p:par>
                          <p:cTn id="36" fill="hold">
                            <p:stCondLst>
                              <p:cond delay="6000"/>
                            </p:stCondLst>
                            <p:childTnLst>
                              <p:par>
                                <p:cTn id="37" presetID="55"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0.70"/>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childTnLst>
                          </p:cTn>
                        </p:par>
                        <p:par>
                          <p:cTn id="42" fill="hold">
                            <p:stCondLst>
                              <p:cond delay="7500"/>
                            </p:stCondLst>
                            <p:childTnLst>
                              <p:par>
                                <p:cTn id="43" presetID="10"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8000"/>
                            </p:stCondLst>
                            <p:childTnLst>
                              <p:par>
                                <p:cTn id="47" presetID="1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slide(fromBottom)">
                                      <p:cBhvr>
                                        <p:cTn id="49" dur="500"/>
                                        <p:tgtEl>
                                          <p:spTgt spid="35"/>
                                        </p:tgtEl>
                                      </p:cBhvr>
                                    </p:animEffect>
                                  </p:childTnLst>
                                </p:cTn>
                              </p:par>
                            </p:childTnLst>
                          </p:cTn>
                        </p:par>
                        <p:par>
                          <p:cTn id="50" fill="hold">
                            <p:stCondLst>
                              <p:cond delay="8500"/>
                            </p:stCondLst>
                            <p:childTnLst>
                              <p:par>
                                <p:cTn id="51" presetID="23" presetClass="entr" presetSubtype="288" fill="hold" nodeType="afterEffect">
                                  <p:stCondLst>
                                    <p:cond delay="5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strVal val="4/3*#ppt_w"/>
                                          </p:val>
                                        </p:tav>
                                        <p:tav tm="100000">
                                          <p:val>
                                            <p:strVal val="#ppt_w"/>
                                          </p:val>
                                        </p:tav>
                                      </p:tavLst>
                                    </p:anim>
                                    <p:anim calcmode="lin" valueType="num">
                                      <p:cBhvr>
                                        <p:cTn id="54" dur="500" fill="hold"/>
                                        <p:tgtEl>
                                          <p:spTgt spid="3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22" y="-109410"/>
            <a:ext cx="6102350" cy="937474"/>
          </a:xfrm>
        </p:spPr>
        <p:txBody>
          <a:bodyPr vert="horz" lIns="91440" tIns="45720" rIns="91440" bIns="45720" rtlCol="0" anchor="b">
            <a:noAutofit/>
          </a:bodyPr>
          <a:lstStyle/>
          <a:p>
            <a:r>
              <a:rPr lang="en-US" dirty="0" smtClean="0"/>
              <a:t>Frequently Asked Questions</a:t>
            </a:r>
            <a:endParaRPr lang="en-US" dirty="0"/>
          </a:p>
        </p:txBody>
      </p:sp>
      <p:sp>
        <p:nvSpPr>
          <p:cNvPr id="3" name="Content Placeholder 2"/>
          <p:cNvSpPr>
            <a:spLocks noGrp="1"/>
          </p:cNvSpPr>
          <p:nvPr>
            <p:ph idx="1"/>
          </p:nvPr>
        </p:nvSpPr>
        <p:spPr/>
        <p:txBody>
          <a:bodyPr/>
          <a:lstStyle/>
          <a:p>
            <a:endParaRPr lang="en-US" sz="1000" dirty="0" smtClean="0"/>
          </a:p>
          <a:p>
            <a:pPr>
              <a:buNone/>
            </a:pPr>
            <a:r>
              <a:rPr lang="en-US" sz="1800" b="1" dirty="0" smtClean="0">
                <a:solidFill>
                  <a:schemeClr val="accent3"/>
                </a:solidFill>
              </a:rPr>
              <a:t>Is training required to use </a:t>
            </a:r>
            <a:r>
              <a:rPr lang="en-US" sz="1800" b="1" dirty="0" err="1" smtClean="0">
                <a:solidFill>
                  <a:schemeClr val="accent3"/>
                </a:solidFill>
              </a:rPr>
              <a:t>ClinicalKey</a:t>
            </a:r>
            <a:r>
              <a:rPr lang="en-US" sz="1800" b="1" dirty="0" smtClean="0">
                <a:solidFill>
                  <a:schemeClr val="accent3"/>
                </a:solidFill>
              </a:rPr>
              <a:t>?</a:t>
            </a:r>
            <a:endParaRPr lang="en-US" sz="1800" dirty="0" smtClean="0">
              <a:solidFill>
                <a:schemeClr val="accent3"/>
              </a:solidFill>
            </a:endParaRPr>
          </a:p>
          <a:p>
            <a:pPr lvl="0"/>
            <a:r>
              <a:rPr lang="en-US" sz="1600" dirty="0" smtClean="0"/>
              <a:t>No, physicians don’t have to waste time training due to the clean, intuitive interface. However, usage tips and tools are available if you want to discuss them</a:t>
            </a:r>
          </a:p>
          <a:p>
            <a:endParaRPr lang="en-US" sz="1000" dirty="0" smtClean="0"/>
          </a:p>
          <a:p>
            <a:pPr>
              <a:buNone/>
            </a:pPr>
            <a:r>
              <a:rPr lang="en-US" sz="1800" b="1" dirty="0" smtClean="0">
                <a:solidFill>
                  <a:schemeClr val="accent3"/>
                </a:solidFill>
              </a:rPr>
              <a:t>How does </a:t>
            </a:r>
            <a:r>
              <a:rPr lang="en-US" sz="1800" b="1" dirty="0" err="1" smtClean="0">
                <a:solidFill>
                  <a:schemeClr val="accent3"/>
                </a:solidFill>
              </a:rPr>
              <a:t>ClinicalKey</a:t>
            </a:r>
            <a:r>
              <a:rPr lang="en-US" sz="1800" b="1" dirty="0" smtClean="0">
                <a:solidFill>
                  <a:schemeClr val="accent3"/>
                </a:solidFill>
              </a:rPr>
              <a:t> ensure comprehensive results?</a:t>
            </a:r>
            <a:endParaRPr lang="en-US" sz="1800" dirty="0" smtClean="0">
              <a:solidFill>
                <a:schemeClr val="accent3"/>
              </a:solidFill>
            </a:endParaRPr>
          </a:p>
          <a:p>
            <a:pPr lvl="0"/>
            <a:r>
              <a:rPr lang="en-US" sz="1600" dirty="0" smtClean="0"/>
              <a:t>To ensure it provides </a:t>
            </a:r>
            <a:r>
              <a:rPr lang="en-US" sz="1600" b="1" dirty="0" smtClean="0"/>
              <a:t>comprehensive results</a:t>
            </a:r>
            <a:endParaRPr lang="pl-PL" sz="1600" dirty="0"/>
          </a:p>
          <a:p>
            <a:pPr lvl="0"/>
            <a:r>
              <a:rPr lang="en-US" sz="1600" u="sng" dirty="0" err="1" smtClean="0"/>
              <a:t>ClinicalKey</a:t>
            </a:r>
            <a:r>
              <a:rPr lang="en-US" sz="1600" u="sng" dirty="0" smtClean="0"/>
              <a:t> answers from the </a:t>
            </a:r>
            <a:r>
              <a:rPr lang="pl-PL" sz="1600" u="sng" dirty="0"/>
              <a:t>:</a:t>
            </a:r>
            <a:endParaRPr lang="pl-PL" sz="1600" u="sng" dirty="0" smtClean="0"/>
          </a:p>
          <a:p>
            <a:pPr lvl="0"/>
            <a:r>
              <a:rPr lang="en-US" sz="1600" dirty="0" smtClean="0"/>
              <a:t>largest collection of published medical resources in every medical and surgical specialty, </a:t>
            </a:r>
            <a:endParaRPr lang="pl-PL" sz="1600" dirty="0" smtClean="0"/>
          </a:p>
          <a:p>
            <a:pPr lvl="0"/>
            <a:r>
              <a:rPr lang="en-US" sz="1600" dirty="0" smtClean="0"/>
              <a:t>all MEDLINE</a:t>
            </a:r>
            <a:r>
              <a:rPr lang="pl-PL" sz="1600" dirty="0" smtClean="0"/>
              <a:t> </a:t>
            </a:r>
            <a:r>
              <a:rPr lang="en-US" sz="1600" dirty="0" smtClean="0"/>
              <a:t>abstracts with access and entitlements to other full-text purchases when used with an institution’s link resolver. </a:t>
            </a:r>
          </a:p>
          <a:p>
            <a:endParaRPr lang="en-US" sz="1800" dirty="0"/>
          </a:p>
        </p:txBody>
      </p:sp>
      <p:sp>
        <p:nvSpPr>
          <p:cNvPr id="4" name="Slide Number Placeholder 3"/>
          <p:cNvSpPr>
            <a:spLocks noGrp="1"/>
          </p:cNvSpPr>
          <p:nvPr>
            <p:ph type="sldNum" sz="quarter" idx="12"/>
          </p:nvPr>
        </p:nvSpPr>
        <p:spPr/>
        <p:txBody>
          <a:bodyPr/>
          <a:lstStyle/>
          <a:p>
            <a:fld id="{2B8DC81C-7756-4661-BB48-5DE83C0E0E8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10" y="-36258"/>
            <a:ext cx="6102350" cy="937474"/>
          </a:xfrm>
        </p:spPr>
        <p:txBody>
          <a:bodyPr vert="horz" lIns="91440" tIns="45720" rIns="91440" bIns="45720" rtlCol="0" anchor="b">
            <a:noAutofit/>
          </a:bodyPr>
          <a:lstStyle/>
          <a:p>
            <a:r>
              <a:rPr lang="en-US" dirty="0" smtClean="0"/>
              <a:t>Frequently Asked Questions</a:t>
            </a:r>
            <a:endParaRPr lang="en-US" dirty="0"/>
          </a:p>
        </p:txBody>
      </p:sp>
      <p:sp>
        <p:nvSpPr>
          <p:cNvPr id="3" name="Content Placeholder 2"/>
          <p:cNvSpPr>
            <a:spLocks noGrp="1"/>
          </p:cNvSpPr>
          <p:nvPr>
            <p:ph idx="1"/>
          </p:nvPr>
        </p:nvSpPr>
        <p:spPr>
          <a:xfrm>
            <a:off x="425450" y="1552354"/>
            <a:ext cx="8293100" cy="5000846"/>
          </a:xfrm>
        </p:spPr>
        <p:txBody>
          <a:bodyPr/>
          <a:lstStyle/>
          <a:p>
            <a:pPr>
              <a:buNone/>
            </a:pPr>
            <a:r>
              <a:rPr lang="en-US" sz="1600" b="1" dirty="0" smtClean="0">
                <a:solidFill>
                  <a:schemeClr val="accent3"/>
                </a:solidFill>
              </a:rPr>
              <a:t>Exactly what content can be accessed through </a:t>
            </a:r>
            <a:r>
              <a:rPr lang="en-US" sz="1600" b="1" dirty="0" err="1" smtClean="0">
                <a:solidFill>
                  <a:schemeClr val="accent3"/>
                </a:solidFill>
              </a:rPr>
              <a:t>ClinicalKey</a:t>
            </a:r>
            <a:r>
              <a:rPr lang="en-US" sz="1600" b="1" dirty="0" smtClean="0">
                <a:solidFill>
                  <a:schemeClr val="accent3"/>
                </a:solidFill>
              </a:rPr>
              <a:t>?</a:t>
            </a:r>
            <a:endParaRPr lang="en-US" sz="1600" dirty="0" smtClean="0">
              <a:solidFill>
                <a:schemeClr val="accent3"/>
              </a:solidFill>
            </a:endParaRPr>
          </a:p>
          <a:p>
            <a:pPr lvl="0"/>
            <a:r>
              <a:rPr lang="en-US" sz="1600" dirty="0" smtClean="0"/>
              <a:t>Content on </a:t>
            </a:r>
            <a:r>
              <a:rPr lang="en-US" sz="1600" dirty="0" err="1" smtClean="0"/>
              <a:t>ClinicalKey</a:t>
            </a:r>
            <a:r>
              <a:rPr lang="en-US" sz="1600" dirty="0" smtClean="0"/>
              <a:t> includes:</a:t>
            </a:r>
          </a:p>
          <a:p>
            <a:pPr lvl="1"/>
            <a:r>
              <a:rPr lang="en-US" sz="1600" dirty="0" smtClean="0"/>
              <a:t>All the Elsevier medical and surgical journals with issues going back for the past </a:t>
            </a:r>
            <a:br>
              <a:rPr lang="en-US" sz="1600" dirty="0" smtClean="0"/>
            </a:br>
            <a:r>
              <a:rPr lang="en-US" sz="1600" dirty="0" smtClean="0"/>
              <a:t>4 years. That’s over 500 journals now, and the number is growing</a:t>
            </a:r>
          </a:p>
          <a:p>
            <a:pPr lvl="1"/>
            <a:r>
              <a:rPr lang="en-US" sz="1600" dirty="0" smtClean="0"/>
              <a:t>All Elsevier medical and surgical reference books. Currently, that’s over</a:t>
            </a:r>
            <a:br>
              <a:rPr lang="en-US" sz="1600" dirty="0" smtClean="0"/>
            </a:br>
            <a:r>
              <a:rPr lang="en-US" sz="1600" dirty="0" smtClean="0"/>
              <a:t>800 books</a:t>
            </a:r>
          </a:p>
          <a:p>
            <a:pPr lvl="1"/>
            <a:r>
              <a:rPr lang="en-US" sz="1600" dirty="0" smtClean="0"/>
              <a:t>All Medical and Surgical Clinics of North America</a:t>
            </a:r>
          </a:p>
          <a:p>
            <a:pPr lvl="1"/>
            <a:r>
              <a:rPr lang="en-US" sz="1600" dirty="0" smtClean="0"/>
              <a:t>All First Consult Point-of-Care clinical monographs</a:t>
            </a:r>
          </a:p>
          <a:p>
            <a:pPr lvl="1"/>
            <a:r>
              <a:rPr lang="en-US" sz="1600" dirty="0" smtClean="0"/>
              <a:t>All Procedures Consult content and associated videos</a:t>
            </a:r>
          </a:p>
          <a:p>
            <a:pPr lvl="1"/>
            <a:r>
              <a:rPr lang="en-US" sz="1600" dirty="0" smtClean="0"/>
              <a:t>All Elsevier medical and surgical videos (over 9,000)</a:t>
            </a:r>
          </a:p>
          <a:p>
            <a:pPr lvl="1"/>
            <a:r>
              <a:rPr lang="en-US" sz="1600" dirty="0" smtClean="0"/>
              <a:t>All Clinical Pharmacology drug monographs</a:t>
            </a:r>
          </a:p>
          <a:p>
            <a:pPr lvl="1"/>
            <a:r>
              <a:rPr lang="en-US" sz="1600" dirty="0" smtClean="0"/>
              <a:t>All Elsevier-associated and supplemental images and videos</a:t>
            </a:r>
          </a:p>
          <a:p>
            <a:pPr lvl="1"/>
            <a:r>
              <a:rPr lang="en-US" sz="1600" dirty="0" smtClean="0"/>
              <a:t>Selected third-party journals and content sources</a:t>
            </a:r>
          </a:p>
          <a:p>
            <a:pPr lvl="1"/>
            <a:r>
              <a:rPr lang="en-US" sz="1600" dirty="0" smtClean="0"/>
              <a:t>Guideline information</a:t>
            </a:r>
          </a:p>
          <a:p>
            <a:pPr lvl="1"/>
            <a:r>
              <a:rPr lang="en-US" sz="1600" dirty="0" smtClean="0"/>
              <a:t>Elsevier and third-party published patient education materials</a:t>
            </a:r>
          </a:p>
          <a:p>
            <a:pPr lvl="1"/>
            <a:r>
              <a:rPr lang="en-US" sz="1600" dirty="0" smtClean="0"/>
              <a:t>Fully indexed MEDLINE</a:t>
            </a:r>
          </a:p>
          <a:p>
            <a:pPr lvl="1"/>
            <a:r>
              <a:rPr lang="en-US" sz="1600" dirty="0" smtClean="0"/>
              <a:t>Fully indexed clinical trials</a:t>
            </a:r>
          </a:p>
          <a:p>
            <a:endParaRPr lang="en-US" sz="1800" dirty="0"/>
          </a:p>
        </p:txBody>
      </p:sp>
      <p:sp>
        <p:nvSpPr>
          <p:cNvPr id="4" name="Slide Number Placeholder 3"/>
          <p:cNvSpPr>
            <a:spLocks noGrp="1"/>
          </p:cNvSpPr>
          <p:nvPr>
            <p:ph type="sldNum" sz="quarter" idx="12"/>
          </p:nvPr>
        </p:nvSpPr>
        <p:spPr/>
        <p:txBody>
          <a:bodyPr/>
          <a:lstStyle/>
          <a:p>
            <a:fld id="{2B8DC81C-7756-4661-BB48-5DE83C0E0E8F}" type="slidenum">
              <a:rPr lang="en-US" smtClean="0"/>
              <a:pPr/>
              <a:t>14</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10" y="-72834"/>
            <a:ext cx="6102350" cy="937474"/>
          </a:xfrm>
        </p:spPr>
        <p:txBody>
          <a:bodyPr/>
          <a:lstStyle/>
          <a:p>
            <a:r>
              <a:rPr lang="en-US" sz="2800" dirty="0" smtClean="0"/>
              <a:t>Agenda</a:t>
            </a:r>
            <a:endParaRPr lang="en-US" sz="2800" dirty="0"/>
          </a:p>
        </p:txBody>
      </p:sp>
      <p:sp>
        <p:nvSpPr>
          <p:cNvPr id="3" name="Content Placeholder 2"/>
          <p:cNvSpPr>
            <a:spLocks noGrp="1"/>
          </p:cNvSpPr>
          <p:nvPr>
            <p:ph idx="1"/>
          </p:nvPr>
        </p:nvSpPr>
        <p:spPr>
          <a:xfrm>
            <a:off x="425450" y="1552354"/>
            <a:ext cx="8293100" cy="4572675"/>
          </a:xfrm>
        </p:spPr>
        <p:txBody>
          <a:bodyPr/>
          <a:lstStyle/>
          <a:p>
            <a:r>
              <a:rPr lang="en-US" sz="1900" b="1" dirty="0" err="1">
                <a:solidFill>
                  <a:srgbClr val="FF0000"/>
                </a:solidFill>
              </a:rPr>
              <a:t>ClinicalKey</a:t>
            </a:r>
            <a:r>
              <a:rPr lang="en-US" sz="1900" b="1" dirty="0">
                <a:solidFill>
                  <a:srgbClr val="FF0000"/>
                </a:solidFill>
              </a:rPr>
              <a:t>—a trusted, comprehensive source of clinical answers</a:t>
            </a:r>
            <a:r>
              <a:rPr lang="pl-PL" sz="1900" b="1" dirty="0">
                <a:solidFill>
                  <a:srgbClr val="FF0000"/>
                </a:solidFill>
              </a:rPr>
              <a:t> !!!!</a:t>
            </a:r>
            <a:endParaRPr lang="en-US" sz="1900" b="1" dirty="0">
              <a:solidFill>
                <a:srgbClr val="FF0000"/>
              </a:solidFill>
            </a:endParaRPr>
          </a:p>
          <a:p>
            <a:pPr>
              <a:lnSpc>
                <a:spcPct val="150000"/>
              </a:lnSpc>
            </a:pPr>
            <a:r>
              <a:rPr lang="en-US" sz="1900" dirty="0" smtClean="0"/>
              <a:t>Identifying clinical search needs</a:t>
            </a:r>
          </a:p>
          <a:p>
            <a:pPr>
              <a:lnSpc>
                <a:spcPct val="150000"/>
              </a:lnSpc>
            </a:pPr>
            <a:r>
              <a:rPr lang="en-US" sz="1900" dirty="0" err="1" smtClean="0"/>
              <a:t>ClinicalKey</a:t>
            </a:r>
            <a:r>
              <a:rPr lang="en-US" sz="1900" dirty="0" smtClean="0"/>
              <a:t>—addressing your </a:t>
            </a:r>
            <a:r>
              <a:rPr lang="en-US" sz="1900" dirty="0" smtClean="0"/>
              <a:t>needs</a:t>
            </a:r>
            <a:r>
              <a:rPr lang="pl-PL" sz="1900" dirty="0" smtClean="0"/>
              <a:t> – </a:t>
            </a:r>
            <a:r>
              <a:rPr lang="pl-PL" sz="1900" dirty="0" err="1" smtClean="0"/>
              <a:t>helps</a:t>
            </a:r>
            <a:r>
              <a:rPr lang="pl-PL" sz="1900" dirty="0" smtClean="0"/>
              <a:t> </a:t>
            </a:r>
            <a:r>
              <a:rPr lang="pl-PL" sz="1900" dirty="0" err="1" smtClean="0"/>
              <a:t>find</a:t>
            </a:r>
            <a:r>
              <a:rPr lang="pl-PL" sz="1900" dirty="0" smtClean="0"/>
              <a:t> </a:t>
            </a:r>
            <a:r>
              <a:rPr lang="pl-PL" sz="1900" dirty="0" err="1" smtClean="0"/>
              <a:t>right</a:t>
            </a:r>
            <a:r>
              <a:rPr lang="pl-PL" sz="1900" dirty="0" smtClean="0"/>
              <a:t> </a:t>
            </a:r>
            <a:r>
              <a:rPr lang="pl-PL" sz="1900" dirty="0" err="1" smtClean="0"/>
              <a:t>answer</a:t>
            </a:r>
            <a:endParaRPr lang="en-US" sz="1900" dirty="0" smtClean="0"/>
          </a:p>
          <a:p>
            <a:pPr>
              <a:lnSpc>
                <a:spcPct val="150000"/>
              </a:lnSpc>
            </a:pPr>
            <a:r>
              <a:rPr lang="en-US" sz="1900" dirty="0" err="1" smtClean="0"/>
              <a:t>ClinicalKey</a:t>
            </a:r>
            <a:r>
              <a:rPr lang="en-US" sz="1900" dirty="0" smtClean="0"/>
              <a:t> and Smart Content</a:t>
            </a:r>
          </a:p>
          <a:p>
            <a:pPr lvl="1">
              <a:lnSpc>
                <a:spcPct val="150000"/>
              </a:lnSpc>
            </a:pPr>
            <a:r>
              <a:rPr lang="en-US" sz="1900" dirty="0" smtClean="0"/>
              <a:t>Introducing </a:t>
            </a:r>
            <a:r>
              <a:rPr lang="en-US" sz="1900" dirty="0" err="1" smtClean="0"/>
              <a:t>EMMeT</a:t>
            </a:r>
            <a:r>
              <a:rPr lang="pl-PL" sz="1900" dirty="0" smtClean="0"/>
              <a:t> – </a:t>
            </a:r>
            <a:r>
              <a:rPr lang="pl-PL" sz="1900" dirty="0" err="1" smtClean="0"/>
              <a:t>improoving</a:t>
            </a:r>
            <a:r>
              <a:rPr lang="pl-PL" sz="1900" dirty="0" smtClean="0"/>
              <a:t> </a:t>
            </a:r>
            <a:r>
              <a:rPr lang="pl-PL" sz="1900" dirty="0" err="1" smtClean="0"/>
              <a:t>your</a:t>
            </a:r>
            <a:r>
              <a:rPr lang="pl-PL" sz="1900" dirty="0" smtClean="0"/>
              <a:t> </a:t>
            </a:r>
            <a:r>
              <a:rPr lang="pl-PL" sz="1900" dirty="0" err="1" smtClean="0"/>
              <a:t>searches</a:t>
            </a:r>
            <a:endParaRPr lang="en-US" sz="1900" dirty="0" smtClean="0"/>
          </a:p>
          <a:p>
            <a:pPr lvl="1">
              <a:lnSpc>
                <a:spcPct val="150000"/>
              </a:lnSpc>
            </a:pPr>
            <a:r>
              <a:rPr lang="en-US" sz="1900" dirty="0" smtClean="0"/>
              <a:t>Enabling Speed to Answer</a:t>
            </a:r>
          </a:p>
          <a:p>
            <a:pPr lvl="1">
              <a:lnSpc>
                <a:spcPct val="150000"/>
              </a:lnSpc>
            </a:pPr>
            <a:r>
              <a:rPr lang="en-US" sz="1900" dirty="0" smtClean="0"/>
              <a:t>Smart Content driving relevant, adaptable, dynamic, customizable content</a:t>
            </a:r>
          </a:p>
          <a:p>
            <a:pPr marL="0" indent="0">
              <a:buNone/>
            </a:pPr>
            <a:endParaRPr lang="en-US" dirty="0" smtClean="0"/>
          </a:p>
          <a:p>
            <a:pPr lvl="1"/>
            <a:endParaRPr lang="en-US" dirty="0" smtClean="0"/>
          </a:p>
          <a:p>
            <a:endParaRPr lang="en-US"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B8DC81C-7756-4661-BB48-5DE83C0E0E8F}"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58" y="36894"/>
            <a:ext cx="6102350" cy="937474"/>
          </a:xfrm>
        </p:spPr>
        <p:txBody>
          <a:bodyPr/>
          <a:lstStyle/>
          <a:p>
            <a:r>
              <a:rPr lang="en-US" sz="2800" dirty="0" smtClean="0"/>
              <a:t>Three Critical Pain Points for </a:t>
            </a:r>
            <a:br>
              <a:rPr lang="en-US" sz="2800" dirty="0" smtClean="0"/>
            </a:br>
            <a:r>
              <a:rPr lang="en-US" sz="2800" dirty="0" smtClean="0"/>
              <a:t>Clinical Searches</a:t>
            </a:r>
            <a:endParaRPr lang="en-US" sz="2800" dirty="0"/>
          </a:p>
        </p:txBody>
      </p:sp>
      <p:sp>
        <p:nvSpPr>
          <p:cNvPr id="3" name="Content Placeholder 2"/>
          <p:cNvSpPr>
            <a:spLocks noGrp="1"/>
          </p:cNvSpPr>
          <p:nvPr>
            <p:ph idx="1"/>
          </p:nvPr>
        </p:nvSpPr>
        <p:spPr/>
        <p:txBody>
          <a:bodyPr/>
          <a:lstStyle/>
          <a:p>
            <a:r>
              <a:rPr lang="en-US" sz="2100" b="1" dirty="0" smtClean="0"/>
              <a:t>Comprehensive: </a:t>
            </a:r>
            <a:r>
              <a:rPr lang="en-US" sz="2100" dirty="0" smtClean="0"/>
              <a:t>Physicians frequently check a second source to get the full answer, because not all conventional clinical search engines are </a:t>
            </a:r>
            <a:r>
              <a:rPr lang="en-US" sz="2100" dirty="0" smtClean="0"/>
              <a:t>comprehensive</a:t>
            </a:r>
            <a:endParaRPr lang="pl-PL" sz="2100" dirty="0" smtClean="0"/>
          </a:p>
          <a:p>
            <a:pPr marL="0" indent="0">
              <a:buNone/>
            </a:pPr>
            <a:endParaRPr lang="en-US" sz="2100" dirty="0" smtClean="0"/>
          </a:p>
          <a:p>
            <a:r>
              <a:rPr lang="en-US" sz="2100" b="1" dirty="0" smtClean="0"/>
              <a:t>Trusted: </a:t>
            </a:r>
            <a:r>
              <a:rPr lang="en-US" sz="2100" dirty="0" smtClean="0"/>
              <a:t>Physicians often double-check answers, because not all conventional clinical search engines are </a:t>
            </a:r>
            <a:r>
              <a:rPr lang="en-US" sz="2100" dirty="0" smtClean="0"/>
              <a:t>trusted</a:t>
            </a:r>
            <a:endParaRPr lang="pl-PL" sz="2100" dirty="0" smtClean="0"/>
          </a:p>
          <a:p>
            <a:pPr marL="0" indent="0">
              <a:buNone/>
            </a:pPr>
            <a:endParaRPr lang="en-US" sz="2100" dirty="0" smtClean="0"/>
          </a:p>
          <a:p>
            <a:r>
              <a:rPr lang="en-US" sz="2100" b="1" dirty="0" smtClean="0"/>
              <a:t>Fast: </a:t>
            </a:r>
            <a:r>
              <a:rPr lang="en-US" sz="2100" dirty="0" smtClean="0"/>
              <a:t>Physicians waste time looking for relevant clinical answers because not all conventional clinical search engines deliver speed to answer</a:t>
            </a:r>
            <a:endParaRPr lang="en-US" sz="2100" dirty="0"/>
          </a:p>
        </p:txBody>
      </p:sp>
      <p:sp>
        <p:nvSpPr>
          <p:cNvPr id="4" name="Slide Number Placeholder 3"/>
          <p:cNvSpPr>
            <a:spLocks noGrp="1"/>
          </p:cNvSpPr>
          <p:nvPr>
            <p:ph type="sldNum" sz="quarter" idx="12"/>
          </p:nvPr>
        </p:nvSpPr>
        <p:spPr/>
        <p:txBody>
          <a:bodyPr/>
          <a:lstStyle/>
          <a:p>
            <a:fld id="{2B8DC81C-7756-4661-BB48-5DE83C0E0E8F}"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46" y="-36258"/>
            <a:ext cx="6102350" cy="937474"/>
          </a:xfrm>
        </p:spPr>
        <p:txBody>
          <a:bodyPr/>
          <a:lstStyle/>
          <a:p>
            <a:r>
              <a:rPr lang="en-US" sz="2300" dirty="0" smtClean="0"/>
              <a:t>Conventional Clinical Search Engines Satisfy Some Key Requirements But Not All 3</a:t>
            </a:r>
            <a:endParaRPr lang="en-US" sz="2300" dirty="0"/>
          </a:p>
        </p:txBody>
      </p:sp>
      <p:sp>
        <p:nvSpPr>
          <p:cNvPr id="6" name="Content Placeholder 7"/>
          <p:cNvSpPr>
            <a:spLocks noGrp="1"/>
          </p:cNvSpPr>
          <p:nvPr>
            <p:ph idx="1"/>
          </p:nvPr>
        </p:nvSpPr>
        <p:spPr>
          <a:xfrm>
            <a:off x="425450" y="3951112"/>
            <a:ext cx="8293100" cy="2175052"/>
          </a:xfrm>
        </p:spPr>
        <p:txBody>
          <a:bodyPr/>
          <a:lstStyle/>
          <a:p>
            <a:r>
              <a:rPr lang="en-US" sz="1900" dirty="0" smtClean="0"/>
              <a:t>In order to provide the best patient care possible, physicians need a new source of clinical answers</a:t>
            </a:r>
            <a:endParaRPr lang="en-US" sz="1900" dirty="0"/>
          </a:p>
        </p:txBody>
      </p:sp>
      <p:sp>
        <p:nvSpPr>
          <p:cNvPr id="4" name="Slide Number Placeholder 3"/>
          <p:cNvSpPr>
            <a:spLocks noGrp="1"/>
          </p:cNvSpPr>
          <p:nvPr>
            <p:ph type="sldNum" sz="quarter" idx="12"/>
          </p:nvPr>
        </p:nvSpPr>
        <p:spPr/>
        <p:txBody>
          <a:bodyPr/>
          <a:lstStyle/>
          <a:p>
            <a:fld id="{04FABD79-DC98-224D-A826-482794F37036}" type="slidenum">
              <a:rPr lang="en-US" smtClean="0"/>
              <a:pPr/>
              <a:t>4</a:t>
            </a:fld>
            <a:endParaRPr lang="en-US" dirty="0"/>
          </a:p>
        </p:txBody>
      </p:sp>
      <p:sp>
        <p:nvSpPr>
          <p:cNvPr id="39" name="Rectangle 38"/>
          <p:cNvSpPr/>
          <p:nvPr/>
        </p:nvSpPr>
        <p:spPr>
          <a:xfrm>
            <a:off x="281403" y="6428839"/>
            <a:ext cx="4572000" cy="261610"/>
          </a:xfrm>
          <a:prstGeom prst="rect">
            <a:avLst/>
          </a:prstGeom>
        </p:spPr>
        <p:txBody>
          <a:bodyPr>
            <a:spAutoFit/>
          </a:bodyPr>
          <a:lstStyle/>
          <a:p>
            <a:pPr marL="114300" lvl="0" indent="-114300" eaLnBrk="0" fontAlgn="base" hangingPunct="0">
              <a:spcBef>
                <a:spcPct val="20000"/>
              </a:spcBef>
              <a:spcAft>
                <a:spcPct val="0"/>
              </a:spcAft>
              <a:buClr>
                <a:schemeClr val="accent6">
                  <a:lumMod val="75000"/>
                </a:schemeClr>
              </a:buClr>
              <a:defRPr/>
            </a:pPr>
            <a:r>
              <a:rPr lang="en-US" sz="1100" dirty="0" smtClean="0">
                <a:latin typeface="Arial" pitchFamily="34" charset="0"/>
                <a:cs typeface="Arial" pitchFamily="34" charset="0"/>
              </a:rPr>
              <a:t>All trademarks are property of their respective owners.</a:t>
            </a:r>
          </a:p>
        </p:txBody>
      </p:sp>
      <p:pic>
        <p:nvPicPr>
          <p:cNvPr id="1026" name="Picture 2" descr="C:\Documents and Settings\jessica.santonastaso\Desktop\1ELKY012_KeyRequirements.jpg"/>
          <p:cNvPicPr>
            <a:picLocks noChangeAspect="1" noChangeArrowheads="1"/>
          </p:cNvPicPr>
          <p:nvPr/>
        </p:nvPicPr>
        <p:blipFill>
          <a:blip r:embed="rId3" cstate="print"/>
          <a:srcRect/>
          <a:stretch>
            <a:fillRect/>
          </a:stretch>
        </p:blipFill>
        <p:spPr bwMode="auto">
          <a:xfrm>
            <a:off x="309616" y="2019300"/>
            <a:ext cx="8678756" cy="17145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800" dirty="0" err="1" smtClean="0"/>
              <a:t>ClinicalKey</a:t>
            </a:r>
            <a:r>
              <a:rPr lang="en-US" sz="2800" dirty="0" smtClean="0"/>
              <a:t> Addresses Your Needs</a:t>
            </a:r>
            <a:endParaRPr lang="en-US" sz="2800" dirty="0"/>
          </a:p>
        </p:txBody>
      </p:sp>
      <p:sp>
        <p:nvSpPr>
          <p:cNvPr id="4" name="Slide Number Placeholder 3"/>
          <p:cNvSpPr>
            <a:spLocks noGrp="1"/>
          </p:cNvSpPr>
          <p:nvPr>
            <p:ph type="sldNum" sz="quarter" idx="12"/>
          </p:nvPr>
        </p:nvSpPr>
        <p:spPr/>
        <p:txBody>
          <a:bodyPr/>
          <a:lstStyle/>
          <a:p>
            <a:fld id="{04FABD79-DC98-224D-A826-482794F37036}" type="slidenum">
              <a:rPr lang="en-US" smtClean="0"/>
              <a:pPr/>
              <a:t>5</a:t>
            </a:fld>
            <a:endParaRPr lang="en-US" dirty="0"/>
          </a:p>
        </p:txBody>
      </p:sp>
      <p:sp>
        <p:nvSpPr>
          <p:cNvPr id="24" name="TextBox 23"/>
          <p:cNvSpPr txBox="1"/>
          <p:nvPr/>
        </p:nvSpPr>
        <p:spPr>
          <a:xfrm>
            <a:off x="2557497" y="5940101"/>
            <a:ext cx="3151697" cy="276999"/>
          </a:xfrm>
          <a:prstGeom prst="rect">
            <a:avLst/>
          </a:prstGeom>
          <a:noFill/>
        </p:spPr>
        <p:txBody>
          <a:bodyPr wrap="none" rtlCol="0">
            <a:spAutoFit/>
          </a:bodyPr>
          <a:lstStyle/>
          <a:p>
            <a:pPr algn="ctr"/>
            <a:r>
              <a:rPr lang="en-US" sz="1200" dirty="0" err="1" smtClean="0"/>
              <a:t>ClinicalKey</a:t>
            </a:r>
            <a:r>
              <a:rPr lang="en-US" sz="1200" dirty="0" smtClean="0"/>
              <a:t>—Addison’s Disease Topic Page</a:t>
            </a:r>
            <a:endParaRPr lang="en-US" sz="1200" dirty="0"/>
          </a:p>
        </p:txBody>
      </p:sp>
      <p:pic>
        <p:nvPicPr>
          <p:cNvPr id="10" name="Picture 6" descr="C:\Users\nicholas.wiater\Desktop\Website build\GreenVersion website.png"/>
          <p:cNvPicPr>
            <a:picLocks noChangeAspect="1" noChangeArrowheads="1"/>
          </p:cNvPicPr>
          <p:nvPr/>
        </p:nvPicPr>
        <p:blipFill>
          <a:blip r:embed="rId3" cstate="print"/>
          <a:srcRect/>
          <a:stretch>
            <a:fillRect/>
          </a:stretch>
        </p:blipFill>
        <p:spPr bwMode="auto">
          <a:xfrm>
            <a:off x="250614" y="1889919"/>
            <a:ext cx="8586788" cy="3916362"/>
          </a:xfrm>
          <a:prstGeom prst="rect">
            <a:avLst/>
          </a:prstGeom>
          <a:noFill/>
          <a:effectLst>
            <a:outerShdw blurRad="50800" dist="38100" dir="2700000" algn="tl" rotWithShape="0">
              <a:prstClr val="black">
                <a:alpha val="40000"/>
              </a:prstClr>
            </a:outerShdw>
          </a:effectLst>
        </p:spPr>
      </p:pic>
      <p:pic>
        <p:nvPicPr>
          <p:cNvPr id="11" name="Picture 2" descr="C:\Users\nicholas.wiater\Desktop\Website build\Librarian 01.png"/>
          <p:cNvPicPr>
            <a:picLocks noChangeAspect="1" noChangeArrowheads="1"/>
          </p:cNvPicPr>
          <p:nvPr/>
        </p:nvPicPr>
        <p:blipFill>
          <a:blip r:embed="rId4" cstate="print"/>
          <a:srcRect t="10872" r="70333" b="31819"/>
          <a:stretch>
            <a:fillRect/>
          </a:stretch>
        </p:blipFill>
        <p:spPr bwMode="auto">
          <a:xfrm>
            <a:off x="279241" y="2315688"/>
            <a:ext cx="2547086" cy="2244437"/>
          </a:xfrm>
          <a:prstGeom prst="rect">
            <a:avLst/>
          </a:prstGeom>
          <a:noFill/>
        </p:spPr>
      </p:pic>
      <p:pic>
        <p:nvPicPr>
          <p:cNvPr id="12" name="Picture 3" descr="C:\Users\nicholas.wiater\Desktop\Website build\Librarian 02.png"/>
          <p:cNvPicPr>
            <a:picLocks noChangeAspect="1" noChangeArrowheads="1"/>
          </p:cNvPicPr>
          <p:nvPr/>
        </p:nvPicPr>
        <p:blipFill>
          <a:blip r:embed="rId5" cstate="print"/>
          <a:srcRect t="17846" r="32849"/>
          <a:stretch>
            <a:fillRect/>
          </a:stretch>
        </p:blipFill>
        <p:spPr bwMode="auto">
          <a:xfrm>
            <a:off x="251249" y="2588821"/>
            <a:ext cx="5765299" cy="3217460"/>
          </a:xfrm>
          <a:prstGeom prst="rect">
            <a:avLst/>
          </a:prstGeom>
          <a:noFill/>
        </p:spPr>
      </p:pic>
      <p:pic>
        <p:nvPicPr>
          <p:cNvPr id="13" name="Picture 4" descr="C:\Users\nicholas.wiater\Desktop\Website build\Librarian 03.png"/>
          <p:cNvPicPr>
            <a:picLocks noChangeAspect="1" noChangeArrowheads="1"/>
          </p:cNvPicPr>
          <p:nvPr/>
        </p:nvPicPr>
        <p:blipFill>
          <a:blip r:embed="rId6" cstate="print"/>
          <a:srcRect l="49316" r="4078" b="63255"/>
          <a:stretch>
            <a:fillRect/>
          </a:stretch>
        </p:blipFill>
        <p:spPr bwMode="auto">
          <a:xfrm>
            <a:off x="4485271" y="1889919"/>
            <a:ext cx="4001345" cy="1439069"/>
          </a:xfrm>
          <a:prstGeom prst="rect">
            <a:avLst/>
          </a:prstGeom>
          <a:noFill/>
        </p:spPr>
      </p:pic>
      <p:pic>
        <p:nvPicPr>
          <p:cNvPr id="14" name="Picture 5" descr="C:\Users\nicholas.wiater\Desktop\Website build\Librarian 04.png"/>
          <p:cNvPicPr>
            <a:picLocks noChangeAspect="1" noChangeArrowheads="1"/>
          </p:cNvPicPr>
          <p:nvPr/>
        </p:nvPicPr>
        <p:blipFill>
          <a:blip r:embed="rId7" cstate="print"/>
          <a:srcRect l="28868" t="15464" b="19599"/>
          <a:stretch>
            <a:fillRect/>
          </a:stretch>
        </p:blipFill>
        <p:spPr bwMode="auto">
          <a:xfrm>
            <a:off x="2729722" y="2495550"/>
            <a:ext cx="6107045" cy="25431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ppt_w/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childTnLst>
                                </p:cTn>
                              </p:par>
                            </p:childTnLst>
                          </p:cTn>
                        </p:par>
                        <p:par>
                          <p:cTn id="11" fill="hold">
                            <p:stCondLst>
                              <p:cond delay="1500"/>
                            </p:stCondLst>
                            <p:childTnLst>
                              <p:par>
                                <p:cTn id="12" presetID="17"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ppt_w/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2500"/>
                            </p:stCondLst>
                            <p:childTnLst>
                              <p:par>
                                <p:cTn id="19" presetID="17"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ppt_w/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childTnLst>
                                </p:cTn>
                              </p:par>
                            </p:childTnLst>
                          </p:cTn>
                        </p:par>
                        <p:par>
                          <p:cTn id="25" fill="hold">
                            <p:stCondLst>
                              <p:cond delay="3500"/>
                            </p:stCondLst>
                            <p:childTnLst>
                              <p:par>
                                <p:cTn id="26" presetID="17" presetClass="entr" presetSubtype="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ppt_h/2"/>
                                          </p:val>
                                        </p:tav>
                                        <p:tav tm="100000">
                                          <p:val>
                                            <p:strVal val="#ppt_y"/>
                                          </p:val>
                                        </p:tav>
                                      </p:tavLst>
                                    </p:anim>
                                    <p:anim calcmode="lin" valueType="num">
                                      <p:cBhvr>
                                        <p:cTn id="30" dur="1000" fill="hold"/>
                                        <p:tgtEl>
                                          <p:spTgt spid="14"/>
                                        </p:tgtEl>
                                        <p:attrNameLst>
                                          <p:attrName>ppt_w</p:attrName>
                                        </p:attrNameLst>
                                      </p:cBhvr>
                                      <p:tavLst>
                                        <p:tav tm="0">
                                          <p:val>
                                            <p:strVal val="#ppt_w"/>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58" y="-36258"/>
            <a:ext cx="6102350" cy="937474"/>
          </a:xfrm>
        </p:spPr>
        <p:txBody>
          <a:bodyPr/>
          <a:lstStyle/>
          <a:p>
            <a:r>
              <a:rPr lang="en-US" dirty="0" err="1" smtClean="0"/>
              <a:t>ClinicalKey</a:t>
            </a:r>
            <a:r>
              <a:rPr lang="en-US" dirty="0" smtClean="0"/>
              <a:t> Addresses Your Needs</a:t>
            </a:r>
            <a:endParaRPr lang="en-US" dirty="0"/>
          </a:p>
        </p:txBody>
      </p:sp>
      <p:pic>
        <p:nvPicPr>
          <p:cNvPr id="5" name="Picture 2" descr="\\Nycrcf0002\dropbox\Nick Wiater\Elsevier\PowerPoint Detailers\ScreenShotDetailer_V2-2.jpg"/>
          <p:cNvPicPr>
            <a:picLocks noChangeAspect="1" noChangeArrowheads="1"/>
          </p:cNvPicPr>
          <p:nvPr/>
        </p:nvPicPr>
        <p:blipFill>
          <a:blip r:embed="rId3" cstate="print"/>
          <a:stretch>
            <a:fillRect/>
          </a:stretch>
        </p:blipFill>
        <p:spPr bwMode="auto">
          <a:xfrm>
            <a:off x="1558366" y="1601869"/>
            <a:ext cx="6027268" cy="43509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46" y="318"/>
            <a:ext cx="6102350" cy="937474"/>
          </a:xfrm>
        </p:spPr>
        <p:txBody>
          <a:bodyPr/>
          <a:lstStyle/>
          <a:p>
            <a:r>
              <a:rPr lang="en-US" dirty="0" smtClean="0"/>
              <a:t>Personalize </a:t>
            </a:r>
            <a:r>
              <a:rPr lang="en-US" dirty="0" err="1" smtClean="0"/>
              <a:t>ClinicalKey</a:t>
            </a:r>
            <a:r>
              <a:rPr lang="en-US" dirty="0" smtClean="0"/>
              <a:t> for Greater Individual Workflow Alignment</a:t>
            </a:r>
            <a:endParaRPr lang="en-US" dirty="0"/>
          </a:p>
        </p:txBody>
      </p:sp>
      <p:sp>
        <p:nvSpPr>
          <p:cNvPr id="6" name="Content Placeholder 5"/>
          <p:cNvSpPr>
            <a:spLocks noGrp="1"/>
          </p:cNvSpPr>
          <p:nvPr>
            <p:ph idx="1"/>
          </p:nvPr>
        </p:nvSpPr>
        <p:spPr/>
        <p:txBody>
          <a:bodyPr/>
          <a:lstStyle/>
          <a:p>
            <a:r>
              <a:rPr lang="en-US" sz="1800" dirty="0" smtClean="0"/>
              <a:t>Physicians can personalize </a:t>
            </a:r>
            <a:r>
              <a:rPr lang="en-US" sz="1800" dirty="0" err="1" smtClean="0"/>
              <a:t>ClinicalKey</a:t>
            </a:r>
            <a:r>
              <a:rPr lang="en-US" sz="1800" dirty="0" smtClean="0"/>
              <a:t>                                                                    for greater workflow alignment,                                                                           ensuring the most relevant results and                                                                        cutting search time even further</a:t>
            </a:r>
            <a:endParaRPr lang="pl-PL" sz="1800" dirty="0"/>
          </a:p>
          <a:p>
            <a:r>
              <a:rPr lang="en-US" sz="1800" b="1" dirty="0" smtClean="0">
                <a:solidFill>
                  <a:srgbClr val="FF0000"/>
                </a:solidFill>
              </a:rPr>
              <a:t>Saved searches save physicians time</a:t>
            </a:r>
            <a:r>
              <a:rPr lang="pl-PL" sz="1800" b="1" dirty="0" smtClean="0">
                <a:solidFill>
                  <a:srgbClr val="FF0000"/>
                </a:solidFill>
              </a:rPr>
              <a:t>!!!</a:t>
            </a:r>
            <a:r>
              <a:rPr lang="en-US" sz="1800" b="1" dirty="0" smtClean="0">
                <a:solidFill>
                  <a:srgbClr val="FF0000"/>
                </a:solidFill>
              </a:rPr>
              <a:t> </a:t>
            </a:r>
          </a:p>
          <a:p>
            <a:endParaRPr lang="pl-PL" sz="1800" dirty="0" smtClean="0"/>
          </a:p>
          <a:p>
            <a:pPr marL="0" indent="0">
              <a:buNone/>
            </a:pPr>
            <a:endParaRPr lang="en-US" sz="2000" dirty="0" smtClean="0"/>
          </a:p>
          <a:p>
            <a:endParaRPr lang="en-US" sz="1800" dirty="0"/>
          </a:p>
        </p:txBody>
      </p:sp>
      <p:sp>
        <p:nvSpPr>
          <p:cNvPr id="3" name="Slide Number Placeholder 2"/>
          <p:cNvSpPr>
            <a:spLocks noGrp="1"/>
          </p:cNvSpPr>
          <p:nvPr>
            <p:ph type="sldNum" sz="quarter" idx="12"/>
          </p:nvPr>
        </p:nvSpPr>
        <p:spPr/>
        <p:txBody>
          <a:bodyPr/>
          <a:lstStyle/>
          <a:p>
            <a:fld id="{2B8DC81C-7756-4661-BB48-5DE83C0E0E8F}" type="slidenum">
              <a:rPr lang="en-US" smtClean="0"/>
              <a:pPr/>
              <a:t>7</a:t>
            </a:fld>
            <a:endParaRPr lang="en-US"/>
          </a:p>
        </p:txBody>
      </p:sp>
      <p:pic>
        <p:nvPicPr>
          <p:cNvPr id="5122" name="Picture 2"/>
          <p:cNvPicPr>
            <a:picLocks noChangeAspect="1" noChangeArrowheads="1"/>
          </p:cNvPicPr>
          <p:nvPr/>
        </p:nvPicPr>
        <p:blipFill>
          <a:blip r:embed="rId3" cstate="print"/>
          <a:stretch>
            <a:fillRect/>
          </a:stretch>
        </p:blipFill>
        <p:spPr bwMode="auto">
          <a:xfrm>
            <a:off x="977759" y="3290172"/>
            <a:ext cx="4078464" cy="2977311"/>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46" y="318"/>
            <a:ext cx="6102350" cy="937474"/>
          </a:xfrm>
        </p:spPr>
        <p:txBody>
          <a:bodyPr/>
          <a:lstStyle/>
          <a:p>
            <a:r>
              <a:rPr lang="en-US" sz="2800" dirty="0" smtClean="0"/>
              <a:t>Information Found on </a:t>
            </a:r>
            <a:r>
              <a:rPr lang="en-US" sz="2800" dirty="0" err="1" smtClean="0"/>
              <a:t>ClinicalKey</a:t>
            </a:r>
            <a:r>
              <a:rPr lang="en-US" sz="2800" dirty="0" smtClean="0"/>
              <a:t> </a:t>
            </a:r>
            <a:br>
              <a:rPr lang="en-US" sz="2800" dirty="0" smtClean="0"/>
            </a:br>
            <a:r>
              <a:rPr lang="en-US" sz="2800" dirty="0" smtClean="0"/>
              <a:t>Is Easily Shared</a:t>
            </a:r>
            <a:endParaRPr lang="en-US" sz="2800" dirty="0"/>
          </a:p>
        </p:txBody>
      </p:sp>
      <p:sp>
        <p:nvSpPr>
          <p:cNvPr id="3" name="Content Placeholder 2"/>
          <p:cNvSpPr>
            <a:spLocks noGrp="1"/>
          </p:cNvSpPr>
          <p:nvPr>
            <p:ph idx="1"/>
          </p:nvPr>
        </p:nvSpPr>
        <p:spPr>
          <a:xfrm>
            <a:off x="425450" y="1552354"/>
            <a:ext cx="8432800" cy="4573810"/>
          </a:xfrm>
        </p:spPr>
        <p:txBody>
          <a:bodyPr/>
          <a:lstStyle/>
          <a:p>
            <a:r>
              <a:rPr lang="en-US" sz="2000" dirty="0" smtClean="0"/>
              <a:t>Information found on </a:t>
            </a:r>
            <a:r>
              <a:rPr lang="en-US" sz="2000" dirty="0" err="1" smtClean="0"/>
              <a:t>ClinicalKey</a:t>
            </a:r>
            <a:r>
              <a:rPr lang="en-US" sz="2000" dirty="0" smtClean="0"/>
              <a:t> is easily shared, helping colleagues and care teams make the best decisions for patients</a:t>
            </a:r>
            <a:endParaRPr lang="pl-PL" sz="2000" dirty="0" smtClean="0"/>
          </a:p>
          <a:p>
            <a:pPr marL="0" indent="0">
              <a:buNone/>
            </a:pPr>
            <a:endParaRPr lang="en-US" sz="2000" dirty="0" smtClean="0"/>
          </a:p>
          <a:p>
            <a:r>
              <a:rPr lang="en-US" sz="2000" dirty="0" smtClean="0"/>
              <a:t>The Presentation Maker allows physicians to dynamically communicate the latest medical and surgical information to colleagues and care teams</a:t>
            </a:r>
          </a:p>
        </p:txBody>
      </p:sp>
      <p:sp>
        <p:nvSpPr>
          <p:cNvPr id="4" name="Slide Number Placeholder 3"/>
          <p:cNvSpPr>
            <a:spLocks noGrp="1"/>
          </p:cNvSpPr>
          <p:nvPr>
            <p:ph type="sldNum" sz="quarter" idx="12"/>
          </p:nvPr>
        </p:nvSpPr>
        <p:spPr/>
        <p:txBody>
          <a:bodyPr/>
          <a:lstStyle/>
          <a:p>
            <a:fld id="{2B8DC81C-7756-4661-BB48-5DE83C0E0E8F}" type="slidenum">
              <a:rPr lang="en-US" smtClean="0"/>
              <a:pPr/>
              <a:t>8</a:t>
            </a:fld>
            <a:endParaRPr lang="en-US"/>
          </a:p>
        </p:txBody>
      </p:sp>
      <p:pic>
        <p:nvPicPr>
          <p:cNvPr id="4098" name="Picture 2"/>
          <p:cNvPicPr>
            <a:picLocks noChangeAspect="1" noChangeArrowheads="1"/>
          </p:cNvPicPr>
          <p:nvPr/>
        </p:nvPicPr>
        <p:blipFill>
          <a:blip r:embed="rId3" cstate="print"/>
          <a:stretch>
            <a:fillRect/>
          </a:stretch>
        </p:blipFill>
        <p:spPr bwMode="auto">
          <a:xfrm>
            <a:off x="2841862" y="3808095"/>
            <a:ext cx="3460276" cy="2526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22" y="97092"/>
            <a:ext cx="6942328" cy="937474"/>
          </a:xfrm>
        </p:spPr>
        <p:txBody>
          <a:bodyPr/>
          <a:lstStyle/>
          <a:p>
            <a:r>
              <a:rPr lang="en-US" sz="2100" dirty="0" smtClean="0"/>
              <a:t>Draws Answers From the Largest Collection of Clinical Resources—Eliminating Physicians’ Reliance on Less Accurate Sources</a:t>
            </a:r>
            <a:endParaRPr lang="en-US" sz="2100" dirty="0"/>
          </a:p>
        </p:txBody>
      </p:sp>
      <p:sp>
        <p:nvSpPr>
          <p:cNvPr id="3" name="Content Placeholder 2"/>
          <p:cNvSpPr>
            <a:spLocks noGrp="1"/>
          </p:cNvSpPr>
          <p:nvPr>
            <p:ph idx="1"/>
          </p:nvPr>
        </p:nvSpPr>
        <p:spPr>
          <a:xfrm>
            <a:off x="425450" y="1552354"/>
            <a:ext cx="8293100" cy="5077046"/>
          </a:xfrm>
        </p:spPr>
        <p:txBody>
          <a:bodyPr/>
          <a:lstStyle/>
          <a:p>
            <a:r>
              <a:rPr lang="en-US" sz="1700" dirty="0" smtClean="0"/>
              <a:t>Resources covering every medical and surgical specialty all from one online source</a:t>
            </a:r>
          </a:p>
          <a:p>
            <a:r>
              <a:rPr lang="en-US" sz="1700" dirty="0" smtClean="0"/>
              <a:t>With </a:t>
            </a:r>
            <a:r>
              <a:rPr lang="en-US" sz="1700" dirty="0" err="1" smtClean="0"/>
              <a:t>ClinicalKey</a:t>
            </a:r>
            <a:r>
              <a:rPr lang="en-US" sz="1700" dirty="0" smtClean="0"/>
              <a:t>, be confident you are accessing the latest, most evidence-based answers</a:t>
            </a:r>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endParaRPr lang="en-US" sz="1800" dirty="0" smtClean="0"/>
          </a:p>
          <a:p>
            <a:pPr>
              <a:buNone/>
            </a:pPr>
            <a:endParaRPr lang="en-US" sz="1500" dirty="0" smtClean="0"/>
          </a:p>
          <a:p>
            <a:r>
              <a:rPr lang="en-US" sz="1700" dirty="0" smtClean="0"/>
              <a:t>Plus:</a:t>
            </a:r>
          </a:p>
          <a:p>
            <a:pPr lvl="1">
              <a:spcBef>
                <a:spcPts val="0"/>
              </a:spcBef>
            </a:pPr>
            <a:r>
              <a:rPr lang="en-US" sz="1700" dirty="0" smtClean="0"/>
              <a:t>Selected third-party journals and content sources</a:t>
            </a:r>
          </a:p>
          <a:p>
            <a:pPr lvl="1">
              <a:spcBef>
                <a:spcPts val="0"/>
              </a:spcBef>
            </a:pPr>
            <a:r>
              <a:rPr lang="en-US" sz="1700" dirty="0" smtClean="0"/>
              <a:t>Guideline information</a:t>
            </a:r>
          </a:p>
          <a:p>
            <a:pPr lvl="1">
              <a:spcBef>
                <a:spcPts val="0"/>
              </a:spcBef>
            </a:pPr>
            <a:r>
              <a:rPr lang="en-US" sz="1700" dirty="0" smtClean="0"/>
              <a:t>Elsevier and third-party published patient education materials</a:t>
            </a:r>
          </a:p>
          <a:p>
            <a:pPr lvl="1">
              <a:spcBef>
                <a:spcPts val="0"/>
              </a:spcBef>
            </a:pPr>
            <a:r>
              <a:rPr lang="en-US" sz="1700" dirty="0" smtClean="0"/>
              <a:t>Fully indexed MEDLINE</a:t>
            </a:r>
          </a:p>
          <a:p>
            <a:pPr lvl="1">
              <a:spcBef>
                <a:spcPts val="0"/>
              </a:spcBef>
            </a:pPr>
            <a:r>
              <a:rPr lang="en-US" sz="1700" dirty="0" smtClean="0"/>
              <a:t>Fully indexed clinical trials</a:t>
            </a:r>
          </a:p>
        </p:txBody>
      </p:sp>
      <p:sp>
        <p:nvSpPr>
          <p:cNvPr id="4" name="Slide Number Placeholder 3"/>
          <p:cNvSpPr>
            <a:spLocks noGrp="1"/>
          </p:cNvSpPr>
          <p:nvPr>
            <p:ph type="sldNum" sz="quarter" idx="12"/>
          </p:nvPr>
        </p:nvSpPr>
        <p:spPr/>
        <p:txBody>
          <a:bodyPr/>
          <a:lstStyle/>
          <a:p>
            <a:fld id="{04FABD79-DC98-224D-A826-482794F37036}" type="slidenum">
              <a:rPr lang="en-US" smtClean="0"/>
              <a:pPr/>
              <a:t>9</a:t>
            </a:fld>
            <a:endParaRPr lang="en-US" dirty="0"/>
          </a:p>
        </p:txBody>
      </p:sp>
      <p:pic>
        <p:nvPicPr>
          <p:cNvPr id="2050" name="Picture 2" descr="C:\Documents and Settings\jessica.santonastaso\Desktop\1ELK012_ComprehensiveTrusted_Table_2.jpg"/>
          <p:cNvPicPr>
            <a:picLocks noChangeAspect="1" noChangeArrowheads="1"/>
          </p:cNvPicPr>
          <p:nvPr/>
        </p:nvPicPr>
        <p:blipFill>
          <a:blip r:embed="rId3" cstate="print"/>
          <a:stretch>
            <a:fillRect/>
          </a:stretch>
        </p:blipFill>
        <p:spPr bwMode="auto">
          <a:xfrm>
            <a:off x="1969020" y="2537365"/>
            <a:ext cx="5398047" cy="2600834"/>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Elsevier ClinicalKey">
      <a:dk1>
        <a:sysClr val="windowText" lastClr="000000"/>
      </a:dk1>
      <a:lt1>
        <a:sysClr val="window" lastClr="FFFFFF"/>
      </a:lt1>
      <a:dk2>
        <a:srgbClr val="3F3F3F"/>
      </a:dk2>
      <a:lt2>
        <a:srgbClr val="EEECE1"/>
      </a:lt2>
      <a:accent1>
        <a:srgbClr val="5C8727"/>
      </a:accent1>
      <a:accent2>
        <a:srgbClr val="F89829"/>
      </a:accent2>
      <a:accent3>
        <a:srgbClr val="003459"/>
      </a:accent3>
      <a:accent4>
        <a:srgbClr val="999999"/>
      </a:accent4>
      <a:accent5>
        <a:srgbClr val="AC0000"/>
      </a:accent5>
      <a:accent6>
        <a:srgbClr val="513F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sz="2800" b="1" dirty="0" smtClean="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5419</TotalTime>
  <Words>2351</Words>
  <Application>Microsoft Office PowerPoint</Application>
  <PresentationFormat>On-screen Show (4:3)</PresentationFormat>
  <Paragraphs>221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Clinical Key</vt:lpstr>
      <vt:lpstr>Agenda</vt:lpstr>
      <vt:lpstr>Three Critical Pain Points for  Clinical Searches</vt:lpstr>
      <vt:lpstr>Conventional Clinical Search Engines Satisfy Some Key Requirements But Not All 3</vt:lpstr>
      <vt:lpstr>ClinicalKey Addresses Your Needs</vt:lpstr>
      <vt:lpstr>ClinicalKey Addresses Your Needs</vt:lpstr>
      <vt:lpstr>Personalize ClinicalKey for Greater Individual Workflow Alignment</vt:lpstr>
      <vt:lpstr>Information Found on ClinicalKey  Is Easily Shared</vt:lpstr>
      <vt:lpstr>Draws Answers From the Largest Collection of Clinical Resources—Eliminating Physicians’ Reliance on Less Accurate Sources</vt:lpstr>
      <vt:lpstr>A ClinicalKey Subscription Can Help Improve Patient Care at Hospitals of Every Size</vt:lpstr>
      <vt:lpstr>ClinicalKey Ensures Clinically Focused Content Is Never Out of the Physician’s Reach</vt:lpstr>
      <vt:lpstr>Unlike Other Conventional Search Engines,  ClinicalKey Satisfies All 3 Clinical Search Requirements</vt:lpstr>
      <vt:lpstr>Frequently Asked Questions</vt:lpstr>
      <vt:lpstr>Frequently Asked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nicholas.wiater</dc:creator>
  <cp:lastModifiedBy>Reed Elsevier</cp:lastModifiedBy>
  <cp:revision>415</cp:revision>
  <dcterms:created xsi:type="dcterms:W3CDTF">2011-09-06T20:02:20Z</dcterms:created>
  <dcterms:modified xsi:type="dcterms:W3CDTF">2013-09-26T08:19:22Z</dcterms:modified>
</cp:coreProperties>
</file>