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71" r:id="rId4"/>
    <p:sldId id="272" r:id="rId5"/>
    <p:sldId id="267" r:id="rId6"/>
    <p:sldId id="270" r:id="rId7"/>
    <p:sldId id="273" r:id="rId8"/>
    <p:sldId id="274" r:id="rId9"/>
    <p:sldId id="275" r:id="rId10"/>
    <p:sldId id="297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98" r:id="rId19"/>
    <p:sldId id="286" r:id="rId20"/>
    <p:sldId id="285" r:id="rId21"/>
    <p:sldId id="263" r:id="rId22"/>
  </p:sldIdLst>
  <p:sldSz cx="9144000" cy="6858000" type="screen4x3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B658-ED8B-4232-B678-7D4543263902}" type="datetimeFigureOut">
              <a:rPr lang="hu-HU" smtClean="0"/>
              <a:t>2013.09.26.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01257-ED85-4F8E-BDBF-C13E754913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67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5C12-3554-4CC8-BFF9-F57FE5611BFD}" type="datetimeFigureOut">
              <a:rPr lang="hu-HU" smtClean="0"/>
              <a:pPr/>
              <a:t>2013.09.26.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5B0B-D51B-4486-A185-D7059CDFB3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kormany.h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unka\Kép_Hang_Videó_Állományok\ILLUSTRATOR + LOGO + BANNER\Logó, banner\Drupal_portal_kepek\5a_kisméretű_png.png"/>
          <p:cNvPicPr>
            <a:picLocks noChangeAspect="1" noChangeArrowheads="1"/>
          </p:cNvPicPr>
          <p:nvPr/>
        </p:nvPicPr>
        <p:blipFill>
          <a:blip r:embed="rId2" cstate="print">
            <a:lum bright="9000" contrast="-16000"/>
          </a:blip>
          <a:srcRect/>
          <a:stretch>
            <a:fillRect/>
          </a:stretch>
        </p:blipFill>
        <p:spPr bwMode="auto">
          <a:xfrm>
            <a:off x="0" y="1124744"/>
            <a:ext cx="9144000" cy="496855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tudományos</a:t>
            </a:r>
            <a:r>
              <a:rPr lang="en-US" dirty="0"/>
              <a:t> </a:t>
            </a:r>
            <a:r>
              <a:rPr lang="en-US" dirty="0" err="1"/>
              <a:t>közlés</a:t>
            </a:r>
            <a:r>
              <a:rPr lang="en-US" dirty="0"/>
              <a:t> Open Access </a:t>
            </a:r>
            <a:r>
              <a:rPr lang="en-US" dirty="0" err="1"/>
              <a:t>megoldásai</a:t>
            </a:r>
            <a:r>
              <a:rPr lang="en-US" dirty="0"/>
              <a:t> 2000 - 2020 </a:t>
            </a:r>
            <a:r>
              <a:rPr lang="en-US" dirty="0" err="1"/>
              <a:t>között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hu-HU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sz="3600" dirty="0">
                <a:solidFill>
                  <a:schemeClr val="tx1"/>
                </a:solidFill>
              </a:rPr>
              <a:t>Makara B. Gábor</a:t>
            </a:r>
            <a:r>
              <a:rPr lang="hu-HU" dirty="0">
                <a:solidFill>
                  <a:schemeClr val="tx1"/>
                </a:solidFill>
              </a:rPr>
              <a:t> 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MTA Könyvtár és Információs Központ, </a:t>
            </a:r>
            <a:r>
              <a:rPr lang="hu-HU" dirty="0" smtClean="0">
                <a:solidFill>
                  <a:schemeClr val="tx1"/>
                </a:solidFill>
              </a:rPr>
              <a:t>Budapest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6309320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/>
              <a:t>Hol tartunk most?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39604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A publikációs modellek alkalmazkodnak egymáshoz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Jelenleg a sokszínűség </a:t>
            </a:r>
            <a:r>
              <a:rPr lang="hu-HU" altLang="hu-HU" sz="2800" dirty="0" smtClean="0"/>
              <a:t>látható</a:t>
            </a:r>
            <a:endParaRPr lang="hu-HU" altLang="hu-HU" sz="2800" dirty="0"/>
          </a:p>
          <a:p>
            <a:pPr>
              <a:lnSpc>
                <a:spcPct val="90000"/>
              </a:lnSpc>
            </a:pPr>
            <a:r>
              <a:rPr lang="hu-HU" altLang="hu-HU" sz="2800" dirty="0"/>
              <a:t>Minél tovább tart az áttérés, annál drágább lesz mindenkinek</a:t>
            </a:r>
          </a:p>
          <a:p>
            <a:pPr>
              <a:lnSpc>
                <a:spcPct val="90000"/>
              </a:lnSpc>
            </a:pPr>
            <a:r>
              <a:rPr lang="hu-HU" altLang="hu-HU" sz="2800" dirty="0"/>
              <a:t>Az előfizetésekre fordított pénzt </a:t>
            </a:r>
            <a:r>
              <a:rPr lang="hu-HU" altLang="hu-HU" sz="2800" dirty="0">
                <a:solidFill>
                  <a:schemeClr val="tx2"/>
                </a:solidFill>
              </a:rPr>
              <a:t>gyorsan kell</a:t>
            </a:r>
            <a:r>
              <a:rPr lang="hu-HU" altLang="hu-HU" sz="2800" dirty="0"/>
              <a:t> átirányítani az Open Access közlési költségekre</a:t>
            </a:r>
          </a:p>
          <a:p>
            <a:pPr lvl="1">
              <a:lnSpc>
                <a:spcPct val="90000"/>
              </a:lnSpc>
            </a:pPr>
            <a:r>
              <a:rPr lang="hu-HU" altLang="hu-HU" dirty="0" smtClean="0"/>
              <a:t>A </a:t>
            </a:r>
            <a:r>
              <a:rPr lang="hu-HU" altLang="hu-HU" dirty="0"/>
              <a:t>közlési piac monopóliumok nélkülivé válik</a:t>
            </a:r>
          </a:p>
          <a:p>
            <a:pPr lvl="1">
              <a:lnSpc>
                <a:spcPct val="90000"/>
              </a:lnSpc>
            </a:pPr>
            <a:r>
              <a:rPr lang="hu-HU" altLang="hu-HU" dirty="0" smtClean="0"/>
              <a:t>A </a:t>
            </a:r>
            <a:r>
              <a:rPr lang="hu-HU" altLang="hu-HU" dirty="0"/>
              <a:t>megtakarításokat (kezdetben) nem lenne szabad másra </a:t>
            </a:r>
            <a:r>
              <a:rPr lang="hu-HU" altLang="hu-HU" dirty="0" smtClean="0"/>
              <a:t>fordítani</a:t>
            </a:r>
            <a:endParaRPr lang="hu-HU" altLang="hu-HU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10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116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Mi várható 2014-2020 között?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/>
          </a:bodyPr>
          <a:lstStyle/>
          <a:p>
            <a:r>
              <a:rPr lang="hu-HU" altLang="hu-HU" sz="2800" dirty="0" smtClean="0"/>
              <a:t>Egy EU tanulmány szerint 2009 es közleményekre már 2011-ben elérte az 50%-ot a hozzáférhető cikkek aránya</a:t>
            </a:r>
          </a:p>
          <a:p>
            <a:r>
              <a:rPr lang="hu-HU" altLang="hu-HU" sz="2800" dirty="0" smtClean="0"/>
              <a:t>Az </a:t>
            </a:r>
            <a:r>
              <a:rPr lang="hu-HU" altLang="hu-HU" sz="2800" dirty="0"/>
              <a:t>OA közlés elvárása egyre gyorsabban terjed</a:t>
            </a:r>
          </a:p>
          <a:p>
            <a:r>
              <a:rPr lang="hu-HU" altLang="hu-HU" sz="2800" dirty="0"/>
              <a:t>A kiadók előfizetési bevételeinek helyét </a:t>
            </a:r>
            <a:r>
              <a:rPr lang="hu-HU" altLang="hu-HU" sz="2800" dirty="0" smtClean="0"/>
              <a:t>átveszik </a:t>
            </a:r>
            <a:r>
              <a:rPr lang="hu-HU" altLang="hu-HU" sz="2800" dirty="0"/>
              <a:t>az APC (</a:t>
            </a:r>
            <a:r>
              <a:rPr lang="hu-HU" altLang="hu-HU" sz="2800" dirty="0" err="1"/>
              <a:t>article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processing</a:t>
            </a:r>
            <a:r>
              <a:rPr lang="hu-HU" altLang="hu-HU" sz="2800" dirty="0"/>
              <a:t> </a:t>
            </a:r>
            <a:r>
              <a:rPr lang="hu-HU" altLang="hu-HU" sz="2800" dirty="0" err="1"/>
              <a:t>charge</a:t>
            </a:r>
            <a:r>
              <a:rPr lang="hu-HU" altLang="hu-HU" sz="2800" dirty="0"/>
              <a:t>) bevételek</a:t>
            </a:r>
          </a:p>
          <a:p>
            <a:r>
              <a:rPr lang="hu-HU" altLang="hu-HU" sz="2800" dirty="0"/>
              <a:t>Kialakulnak az OA </a:t>
            </a:r>
            <a:r>
              <a:rPr lang="hu-HU" altLang="hu-HU" sz="2800" i="1" dirty="0"/>
              <a:t>könyv </a:t>
            </a:r>
            <a:r>
              <a:rPr lang="hu-HU" altLang="hu-HU" sz="2800" dirty="0"/>
              <a:t>kiadási </a:t>
            </a:r>
            <a:r>
              <a:rPr lang="hu-HU" altLang="hu-HU" sz="2800" dirty="0" smtClean="0"/>
              <a:t>szokások</a:t>
            </a:r>
          </a:p>
          <a:p>
            <a:r>
              <a:rPr lang="hu-HU" altLang="hu-HU" sz="2800" dirty="0" smtClean="0"/>
              <a:t>Jóslat: 2020-ra az OA közlések elérik a 90%-ot…</a:t>
            </a:r>
          </a:p>
          <a:p>
            <a:r>
              <a:rPr lang="hu-HU" altLang="hu-HU" sz="2800" dirty="0" smtClean="0"/>
              <a:t>Belép a tudományos adatok </a:t>
            </a:r>
            <a:r>
              <a:rPr lang="hu-HU" altLang="hu-HU" sz="2800" dirty="0" err="1" smtClean="0"/>
              <a:t>nyilt</a:t>
            </a:r>
            <a:r>
              <a:rPr lang="hu-HU" altLang="hu-HU" sz="2800" dirty="0" smtClean="0"/>
              <a:t> hozzáférési rendszere is</a:t>
            </a:r>
            <a:endParaRPr lang="hu-HU" altLang="hu-HU" sz="2800" dirty="0"/>
          </a:p>
          <a:p>
            <a:endParaRPr lang="hu-HU" altLang="hu-HU" sz="2800" dirty="0"/>
          </a:p>
          <a:p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11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A politikai </a:t>
            </a:r>
            <a:r>
              <a:rPr lang="hu-HU" altLang="hu-HU" sz="3200" dirty="0" smtClean="0"/>
              <a:t>dimenzió dióhéjban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hu-HU" dirty="0"/>
              <a:t>Akinek érdeke sérül (30%-os profitráta…), </a:t>
            </a:r>
            <a:r>
              <a:rPr lang="hu-HU" dirty="0" smtClean="0"/>
              <a:t>az védi </a:t>
            </a:r>
            <a:r>
              <a:rPr lang="hu-HU" dirty="0"/>
              <a:t>érdekeit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15 éve folyik szenvedélyes vita, </a:t>
            </a:r>
            <a:r>
              <a:rPr lang="hu-HU" dirty="0" smtClean="0"/>
              <a:t>a nagy kiadók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védik </a:t>
            </a:r>
            <a:r>
              <a:rPr lang="hu-HU" dirty="0" smtClean="0"/>
              <a:t>monopol helyzetüket</a:t>
            </a:r>
            <a:r>
              <a:rPr lang="hu-HU" dirty="0"/>
              <a:t>, az extra-profitot</a:t>
            </a:r>
          </a:p>
          <a:p>
            <a:pPr>
              <a:lnSpc>
                <a:spcPct val="90000"/>
              </a:lnSpc>
              <a:defRPr/>
            </a:pPr>
            <a:r>
              <a:rPr lang="hu-HU" dirty="0"/>
              <a:t>Életpályák módosultak, a </a:t>
            </a:r>
            <a:r>
              <a:rPr lang="hu-HU" dirty="0">
                <a:solidFill>
                  <a:srgbClr val="0070C0"/>
                </a:solidFill>
              </a:rPr>
              <a:t>kiadók szervezett véleménye </a:t>
            </a:r>
            <a:r>
              <a:rPr lang="hu-HU" dirty="0"/>
              <a:t>parlamenteket, kormányokat vesz célba! </a:t>
            </a:r>
            <a:endParaRPr lang="hu-HU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u-HU" dirty="0"/>
              <a:t>A nagy tudományos kiadók is </a:t>
            </a:r>
            <a:r>
              <a:rPr lang="hu-HU" dirty="0" smtClean="0"/>
              <a:t>alkalmazkodnak! </a:t>
            </a:r>
            <a:endParaRPr lang="hu-HU" dirty="0"/>
          </a:p>
          <a:p>
            <a:pPr lvl="1">
              <a:lnSpc>
                <a:spcPct val="90000"/>
              </a:lnSpc>
              <a:defRPr/>
            </a:pPr>
            <a:r>
              <a:rPr lang="hu-HU" dirty="0" smtClean="0">
                <a:solidFill>
                  <a:srgbClr val="0070C0"/>
                </a:solidFill>
              </a:rPr>
              <a:t>Az elkerülhetetlenséget </a:t>
            </a:r>
            <a:r>
              <a:rPr lang="hu-HU" dirty="0">
                <a:solidFill>
                  <a:srgbClr val="0070C0"/>
                </a:solidFill>
              </a:rPr>
              <a:t>mindenki felismerte, de lassítanak</a:t>
            </a:r>
          </a:p>
          <a:p>
            <a:pPr lvl="1">
              <a:lnSpc>
                <a:spcPct val="90000"/>
              </a:lnSpc>
              <a:defRPr/>
            </a:pPr>
            <a:r>
              <a:rPr lang="hu-HU" dirty="0"/>
              <a:t>A </a:t>
            </a:r>
            <a:r>
              <a:rPr lang="hu-HU" dirty="0" err="1">
                <a:solidFill>
                  <a:srgbClr val="0070C0"/>
                </a:solidFill>
              </a:rPr>
              <a:t>Nature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/>
              <a:t>Publishing Group szövetkezett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</a:t>
            </a:r>
            <a:r>
              <a:rPr lang="hu-HU" dirty="0" err="1"/>
              <a:t>Frontiers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…” új </a:t>
            </a:r>
            <a:r>
              <a:rPr lang="hu-HU" dirty="0"/>
              <a:t>O</a:t>
            </a:r>
            <a:r>
              <a:rPr lang="hu-HU" dirty="0" smtClean="0"/>
              <a:t>pen Access </a:t>
            </a:r>
            <a:r>
              <a:rPr lang="hu-HU" dirty="0"/>
              <a:t>elektronikus kiadóval</a:t>
            </a:r>
          </a:p>
          <a:p>
            <a:pPr lvl="1">
              <a:lnSpc>
                <a:spcPct val="90000"/>
              </a:lnSpc>
              <a:defRPr/>
            </a:pPr>
            <a:r>
              <a:rPr lang="hu-HU" dirty="0"/>
              <a:t>A </a:t>
            </a:r>
            <a:r>
              <a:rPr lang="hu-HU" dirty="0">
                <a:solidFill>
                  <a:srgbClr val="0070C0"/>
                </a:solidFill>
              </a:rPr>
              <a:t>Springer</a:t>
            </a:r>
            <a:r>
              <a:rPr lang="hu-HU" dirty="0"/>
              <a:t> felvásárolta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Biomed</a:t>
            </a:r>
            <a:r>
              <a:rPr lang="hu-HU" dirty="0" smtClean="0"/>
              <a:t> </a:t>
            </a:r>
            <a:r>
              <a:rPr lang="hu-HU" dirty="0" err="1"/>
              <a:t>Central</a:t>
            </a:r>
            <a:r>
              <a:rPr lang="hu-HU" dirty="0"/>
              <a:t> nyílt hozzáférésű kiadót (&gt;250 folyóirat)</a:t>
            </a:r>
          </a:p>
          <a:p>
            <a:pPr lvl="1">
              <a:lnSpc>
                <a:spcPct val="90000"/>
              </a:lnSpc>
              <a:defRPr/>
            </a:pPr>
            <a:r>
              <a:rPr lang="hu-HU" dirty="0"/>
              <a:t>Az </a:t>
            </a:r>
            <a:r>
              <a:rPr lang="hu-HU" dirty="0" err="1">
                <a:solidFill>
                  <a:srgbClr val="0070C0"/>
                </a:solidFill>
              </a:rPr>
              <a:t>Elsevier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/>
              <a:t>a világ legnagyobb nyílt hozzáférésű kiadója szeretne lenni.</a:t>
            </a:r>
          </a:p>
          <a:p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12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/>
              <a:t>Az Open Access politikai története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800" dirty="0"/>
              <a:t>A mozgalom </a:t>
            </a:r>
            <a:r>
              <a:rPr lang="hu-HU" altLang="hu-HU" sz="2800" dirty="0" smtClean="0"/>
              <a:t>2001 </a:t>
            </a:r>
            <a:r>
              <a:rPr lang="hu-HU" altLang="hu-HU" sz="2800" dirty="0"/>
              <a:t>óta formálisan is </a:t>
            </a:r>
            <a:r>
              <a:rPr lang="hu-HU" altLang="hu-HU" sz="2800" dirty="0" smtClean="0"/>
              <a:t>létezik: BOAI,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r>
              <a:rPr lang="hu-HU" altLang="hu-HU" sz="2800" dirty="0"/>
              <a:t>Budapest Open Access </a:t>
            </a:r>
            <a:r>
              <a:rPr lang="hu-HU" altLang="hu-HU" sz="2800" dirty="0" err="1"/>
              <a:t>Initiative</a:t>
            </a:r>
            <a:r>
              <a:rPr lang="hu-HU" altLang="hu-HU" sz="2800" dirty="0"/>
              <a:t>, </a:t>
            </a:r>
            <a:r>
              <a:rPr lang="hu-HU" altLang="hu-HU" sz="2800" dirty="0" smtClean="0"/>
              <a:t>publikus: 2002</a:t>
            </a:r>
            <a:endParaRPr lang="hu-HU" altLang="hu-HU" sz="2800" dirty="0"/>
          </a:p>
          <a:p>
            <a:r>
              <a:rPr lang="hu-HU" altLang="hu-HU" sz="2800" dirty="0"/>
              <a:t>EUROHORCS (Science Europe) </a:t>
            </a:r>
            <a:r>
              <a:rPr lang="hu-HU" altLang="hu-HU" sz="2800" dirty="0" err="1"/>
              <a:t>Roadmap</a:t>
            </a:r>
            <a:r>
              <a:rPr lang="hu-HU" altLang="hu-HU" sz="2800" dirty="0"/>
              <a:t> 2008</a:t>
            </a:r>
          </a:p>
          <a:p>
            <a:r>
              <a:rPr lang="hu-HU" altLang="hu-HU" sz="2800" dirty="0"/>
              <a:t>UK az első </a:t>
            </a:r>
            <a:r>
              <a:rPr lang="hu-HU" altLang="hu-HU" sz="2800" i="1" dirty="0"/>
              <a:t>állami szintű</a:t>
            </a:r>
            <a:r>
              <a:rPr lang="hu-HU" altLang="hu-HU" sz="2800" dirty="0"/>
              <a:t> Open Access politika, 2012</a:t>
            </a:r>
          </a:p>
          <a:p>
            <a:r>
              <a:rPr lang="hu-HU" altLang="hu-HU" sz="2800" dirty="0"/>
              <a:t>Európai Unió, </a:t>
            </a:r>
            <a:r>
              <a:rPr lang="hu-HU" altLang="hu-HU" sz="2800" dirty="0" err="1"/>
              <a:t>Horizon</a:t>
            </a:r>
            <a:r>
              <a:rPr lang="hu-HU" altLang="hu-HU" sz="2800" dirty="0"/>
              <a:t> 2020 állásfoglalása, 2012</a:t>
            </a:r>
          </a:p>
          <a:p>
            <a:r>
              <a:rPr lang="hu-HU" altLang="hu-HU" sz="2800" dirty="0"/>
              <a:t>USA White House OSTP állásfoglalása, 2013</a:t>
            </a:r>
          </a:p>
          <a:p>
            <a:r>
              <a:rPr lang="hu-HU" altLang="hu-HU" sz="2800" dirty="0"/>
              <a:t>EU tanulmány: fordulópont --  a 2011-es közlemények közel 50% OA olvasható a világhálón 2013-ban!</a:t>
            </a:r>
          </a:p>
          <a:p>
            <a:r>
              <a:rPr lang="hu-HU" altLang="hu-HU" sz="2800" dirty="0" err="1"/>
              <a:t>Horizon</a:t>
            </a:r>
            <a:r>
              <a:rPr lang="hu-HU" altLang="hu-HU" sz="2800" dirty="0"/>
              <a:t> 2020 -- </a:t>
            </a: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az OA 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2020-ra várhatóan </a:t>
            </a: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dominálóvá válik</a:t>
            </a:r>
            <a:r>
              <a:rPr lang="hu-HU" altLang="hu-HU" sz="2800" dirty="0"/>
              <a:t> </a:t>
            </a:r>
            <a:endParaRPr lang="en-US" alt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13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Vázlatos </a:t>
            </a:r>
            <a:r>
              <a:rPr lang="hu-HU" altLang="hu-HU" sz="3200" dirty="0" smtClean="0"/>
              <a:t>politika-történet </a:t>
            </a:r>
            <a:r>
              <a:rPr lang="hu-HU" altLang="hu-HU" sz="3200" dirty="0"/>
              <a:t>Magyarországon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sz="2800" dirty="0" smtClean="0"/>
              <a:t>OTKA </a:t>
            </a:r>
            <a:r>
              <a:rPr lang="hu-HU" altLang="hu-HU" sz="2800" dirty="0"/>
              <a:t>támogatottak OA kötelezettsége </a:t>
            </a:r>
            <a:r>
              <a:rPr lang="hu-HU" altLang="hu-HU" sz="2800" dirty="0" smtClean="0"/>
              <a:t>2008</a:t>
            </a:r>
            <a:endParaRPr lang="hu-HU" altLang="hu-HU" sz="2800" dirty="0"/>
          </a:p>
          <a:p>
            <a:r>
              <a:rPr lang="hu-HU" altLang="hu-HU" sz="2800" dirty="0"/>
              <a:t>OTKA hivatalosan a Berlini OA Deklarációhoz csatlakozik (2008)</a:t>
            </a:r>
          </a:p>
          <a:p>
            <a:r>
              <a:rPr lang="hu-HU" altLang="hu-HU" sz="2800" dirty="0" smtClean="0"/>
              <a:t>REAL: </a:t>
            </a:r>
            <a:r>
              <a:rPr lang="hu-HU" altLang="hu-HU" sz="2800" dirty="0" err="1" smtClean="0"/>
              <a:t>Repositorium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of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 smtClean="0"/>
              <a:t>Academy</a:t>
            </a:r>
            <a:r>
              <a:rPr lang="hu-HU" altLang="hu-HU" sz="2800" dirty="0" smtClean="0"/>
              <a:t>’s </a:t>
            </a:r>
            <a:r>
              <a:rPr lang="hu-HU" altLang="hu-HU" sz="2800" dirty="0" err="1" smtClean="0"/>
              <a:t>Library</a:t>
            </a:r>
            <a:r>
              <a:rPr lang="hu-HU" altLang="hu-HU" sz="2800" dirty="0" smtClean="0"/>
              <a:t>, </a:t>
            </a:r>
            <a:r>
              <a:rPr lang="hu-HU" altLang="hu-HU" sz="2800" dirty="0"/>
              <a:t>2009</a:t>
            </a:r>
          </a:p>
          <a:p>
            <a:r>
              <a:rPr lang="hu-HU" altLang="hu-HU" sz="2800" dirty="0"/>
              <a:t>MTA Elnöki határozat </a:t>
            </a:r>
            <a:br>
              <a:rPr lang="hu-HU" altLang="hu-HU" sz="2800" dirty="0"/>
            </a:br>
            <a:r>
              <a:rPr lang="hu-HU" altLang="hu-HU" sz="2800" dirty="0"/>
              <a:t>2013-tól kötelező az OA közlés </a:t>
            </a:r>
            <a:r>
              <a:rPr lang="hu-HU" altLang="hu-HU" sz="2800" baseline="-10000" dirty="0"/>
              <a:t>~</a:t>
            </a:r>
            <a:r>
              <a:rPr lang="hu-HU" altLang="hu-HU" sz="2800" dirty="0"/>
              <a:t>3000 kutató számára</a:t>
            </a:r>
          </a:p>
          <a:p>
            <a:r>
              <a:rPr lang="hu-HU" altLang="hu-HU" sz="2800" dirty="0"/>
              <a:t>Tudománypolitikai stratégia 2014-2020</a:t>
            </a:r>
          </a:p>
          <a:p>
            <a:pPr lvl="2"/>
            <a:r>
              <a:rPr lang="hu-HU" altLang="hu-HU" sz="2300" dirty="0">
                <a:cs typeface="Arial" charset="0"/>
              </a:rPr>
              <a:t>„</a:t>
            </a:r>
            <a:r>
              <a:rPr lang="hu-HU" altLang="hu-HU" sz="23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Az </a:t>
            </a:r>
            <a:r>
              <a:rPr lang="hu-HU" altLang="hu-HU" sz="2300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open</a:t>
            </a:r>
            <a:r>
              <a:rPr lang="hu-HU" altLang="hu-HU" sz="23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hu-HU" altLang="hu-HU" sz="2300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access</a:t>
            </a:r>
            <a:r>
              <a:rPr lang="hu-HU" altLang="hu-HU" sz="2300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jellegű közzétételi költségek kötelező betervezése a közfinanszírozású kutatásokba</a:t>
            </a:r>
            <a:r>
              <a:rPr lang="hu-HU" altLang="hu-HU" sz="2300" dirty="0" smtClean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…</a:t>
            </a:r>
            <a:r>
              <a:rPr lang="hu-HU" altLang="hu-HU" sz="2300" dirty="0" smtClean="0">
                <a:cs typeface="Arial" charset="0"/>
              </a:rPr>
              <a:t>”</a:t>
            </a:r>
          </a:p>
          <a:p>
            <a:r>
              <a:rPr lang="hu-HU" altLang="hu-HU" sz="2800" dirty="0" err="1" smtClean="0">
                <a:solidFill>
                  <a:srgbClr val="0070C0"/>
                </a:solidFill>
                <a:cs typeface="Arial" charset="0"/>
                <a:hlinkClick r:id="rId2"/>
              </a:rPr>
              <a:t>www.kormany.hu</a:t>
            </a:r>
            <a:r>
              <a:rPr lang="hu-HU" altLang="hu-HU" sz="2800" dirty="0" smtClean="0">
                <a:solidFill>
                  <a:srgbClr val="0070C0"/>
                </a:solidFill>
                <a:cs typeface="Arial" charset="0"/>
              </a:rPr>
              <a:t>,</a:t>
            </a:r>
            <a:r>
              <a:rPr lang="hu-HU" altLang="hu-HU" sz="2800" dirty="0" smtClean="0">
                <a:cs typeface="Arial" charset="0"/>
              </a:rPr>
              <a:t> </a:t>
            </a:r>
            <a:r>
              <a:rPr lang="hu-HU" altLang="hu-HU" sz="2400" dirty="0" smtClean="0">
                <a:cs typeface="Arial" charset="0"/>
              </a:rPr>
              <a:t>vitaanyag,</a:t>
            </a:r>
            <a:r>
              <a:rPr lang="hu-HU" altLang="hu-HU" sz="2800" dirty="0" smtClean="0">
                <a:cs typeface="Arial" charset="0"/>
              </a:rPr>
              <a:t> </a:t>
            </a:r>
            <a:r>
              <a:rPr lang="hu-HU" sz="2400" dirty="0" smtClean="0"/>
              <a:t>határidő</a:t>
            </a:r>
            <a:r>
              <a:rPr lang="hu-HU" sz="2400" dirty="0"/>
              <a:t>: 2013. október 31</a:t>
            </a:r>
            <a:endParaRPr lang="hu-HU" altLang="hu-HU" sz="3100" dirty="0">
              <a:cs typeface="Arial" charset="0"/>
            </a:endParaRPr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14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Mit érdemes tenni </a:t>
            </a:r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tudománypolitikában?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/>
          </a:bodyPr>
          <a:lstStyle/>
          <a:p>
            <a:r>
              <a:rPr lang="hu-HU" altLang="hu-HU" sz="2400" dirty="0"/>
              <a:t>Az OA kötelezettséget &gt;90%-ossá kell tenni, az állami felsőoktatásban</a:t>
            </a:r>
          </a:p>
          <a:p>
            <a:r>
              <a:rPr lang="hu-HU" altLang="hu-HU" sz="2400" dirty="0"/>
              <a:t>A </a:t>
            </a:r>
            <a:r>
              <a:rPr lang="hu-HU" altLang="hu-HU" sz="2400" dirty="0" smtClean="0"/>
              <a:t>nyomtatott tudományos folyóirat </a:t>
            </a:r>
            <a:r>
              <a:rPr lang="hu-HU" altLang="hu-HU" sz="2400" dirty="0"/>
              <a:t>és a </a:t>
            </a:r>
            <a:r>
              <a:rPr lang="hu-HU" altLang="hu-HU" sz="2400" dirty="0" err="1"/>
              <a:t>full</a:t>
            </a:r>
            <a:r>
              <a:rPr lang="hu-HU" altLang="hu-HU" sz="2400" dirty="0"/>
              <a:t> text előfizetési díjakat fokozatosan át kell csoportosítani</a:t>
            </a:r>
          </a:p>
          <a:p>
            <a:pPr lvl="1"/>
            <a:r>
              <a:rPr lang="hu-HU" altLang="hu-HU" sz="2000" dirty="0"/>
              <a:t>Közpénzt </a:t>
            </a:r>
            <a:r>
              <a:rPr lang="hu-HU" altLang="hu-HU" sz="2000" dirty="0" err="1"/>
              <a:t>fulltext</a:t>
            </a:r>
            <a:r>
              <a:rPr lang="hu-HU" altLang="hu-HU" sz="2000" dirty="0"/>
              <a:t> előfizetésre ne költsünk!</a:t>
            </a:r>
          </a:p>
          <a:p>
            <a:r>
              <a:rPr lang="hu-HU" altLang="hu-HU" sz="2400" dirty="0"/>
              <a:t>Új </a:t>
            </a:r>
            <a:r>
              <a:rPr lang="hu-HU" altLang="hu-HU" sz="2400" dirty="0" smtClean="0"/>
              <a:t>tudományos </a:t>
            </a:r>
            <a:r>
              <a:rPr lang="hu-HU" altLang="hu-HU" sz="2400" dirty="0"/>
              <a:t>kereső szolgáltatásokat építeni, 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ha </a:t>
            </a:r>
            <a:r>
              <a:rPr lang="hu-HU" altLang="hu-HU" sz="2400" dirty="0"/>
              <a:t>a jelenlegiek nem váltanak „OA üzemmódra”</a:t>
            </a:r>
          </a:p>
          <a:p>
            <a:r>
              <a:rPr lang="hu-HU" altLang="hu-HU" sz="2400" dirty="0"/>
              <a:t>Az átmeneti szakaszban </a:t>
            </a:r>
            <a:r>
              <a:rPr lang="hu-HU" altLang="hu-HU" sz="2400" dirty="0">
                <a:solidFill>
                  <a:schemeClr val="accent5">
                    <a:lumMod val="75000"/>
                  </a:schemeClr>
                </a:solidFill>
              </a:rPr>
              <a:t>OA </a:t>
            </a:r>
            <a:r>
              <a:rPr lang="hu-HU" altLang="hu-HU" sz="2400" dirty="0" smtClean="0">
                <a:solidFill>
                  <a:schemeClr val="accent5">
                    <a:lumMod val="75000"/>
                  </a:schemeClr>
                </a:solidFill>
              </a:rPr>
              <a:t>pénzalap</a:t>
            </a:r>
            <a:r>
              <a:rPr lang="hu-HU" altLang="hu-HU" sz="2400" dirty="0" smtClean="0"/>
              <a:t> kell </a:t>
            </a:r>
            <a:r>
              <a:rPr lang="hu-HU" altLang="hu-HU" sz="2400" dirty="0"/>
              <a:t>a kiváló közlemények, művek élvonalbeli OA folyóiratokban közlése  számára</a:t>
            </a:r>
          </a:p>
          <a:p>
            <a:r>
              <a:rPr lang="hu-HU" altLang="hu-HU" sz="2400" dirty="0"/>
              <a:t>A tudományos teljesítmény értékelésében csak az OA műveket venni számításba, 2014-től </a:t>
            </a:r>
            <a:r>
              <a:rPr lang="hu-HU" altLang="hu-HU" sz="2400" dirty="0" smtClean="0"/>
              <a:t>kezdve</a:t>
            </a:r>
            <a:endParaRPr lang="hu-HU" altLang="hu-HU" sz="24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15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Mit érdemes </a:t>
            </a:r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tenni a könyvtárakban?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sz="2400" dirty="0" smtClean="0"/>
              <a:t>Az előfizetési </a:t>
            </a:r>
            <a:r>
              <a:rPr lang="hu-HU" altLang="hu-HU" sz="2400" dirty="0"/>
              <a:t>díjakat vissza kell fogni és átcsoportosítani</a:t>
            </a:r>
          </a:p>
          <a:p>
            <a:pPr lvl="1"/>
            <a:r>
              <a:rPr lang="hu-HU" altLang="hu-HU" sz="2000" dirty="0"/>
              <a:t>Mindenki </a:t>
            </a:r>
            <a:r>
              <a:rPr lang="hu-HU" altLang="hu-HU" sz="2000" dirty="0" smtClean="0"/>
              <a:t>„a </a:t>
            </a:r>
            <a:r>
              <a:rPr lang="hu-HU" altLang="hu-HU" sz="2000" dirty="0"/>
              <a:t>lábával is </a:t>
            </a:r>
            <a:r>
              <a:rPr lang="hu-HU" altLang="hu-HU" sz="2000" dirty="0" smtClean="0"/>
              <a:t>szavazhat”!</a:t>
            </a:r>
            <a:endParaRPr lang="hu-HU" altLang="hu-HU" sz="2000" dirty="0"/>
          </a:p>
          <a:p>
            <a:r>
              <a:rPr lang="hu-HU" altLang="hu-HU" sz="2400" dirty="0" smtClean="0"/>
              <a:t>Szervezendő </a:t>
            </a:r>
            <a:r>
              <a:rPr lang="hu-HU" altLang="hu-HU" sz="2400" dirty="0" smtClean="0"/>
              <a:t>egy</a:t>
            </a:r>
            <a:r>
              <a:rPr lang="hu-HU" altLang="hu-HU" sz="2400" dirty="0" smtClean="0"/>
              <a:t> „intézményi </a:t>
            </a:r>
            <a:r>
              <a:rPr lang="hu-HU" altLang="hu-HU" sz="2400" dirty="0"/>
              <a:t>OA </a:t>
            </a:r>
            <a:r>
              <a:rPr lang="hu-HU" altLang="hu-HU" sz="2400" dirty="0" smtClean="0"/>
              <a:t>alap” </a:t>
            </a:r>
            <a:r>
              <a:rPr lang="hu-HU" altLang="hu-HU" sz="2400" dirty="0"/>
              <a:t>és </a:t>
            </a:r>
            <a:r>
              <a:rPr lang="hu-HU" altLang="hu-HU" sz="2400" dirty="0" smtClean="0"/>
              <a:t>az APC kezelése</a:t>
            </a:r>
            <a:endParaRPr lang="hu-HU" altLang="hu-HU" sz="2400" dirty="0"/>
          </a:p>
          <a:p>
            <a:pPr lvl="1"/>
            <a:r>
              <a:rPr lang="hu-HU" altLang="hu-HU" sz="2000" dirty="0"/>
              <a:t>Az idősebb generáció segítése</a:t>
            </a:r>
          </a:p>
          <a:p>
            <a:r>
              <a:rPr lang="hu-HU" altLang="hu-HU" sz="2400" dirty="0"/>
              <a:t>Országos konzorciumba tömörülés az OA díjak csökkentése érdekében</a:t>
            </a:r>
          </a:p>
          <a:p>
            <a:pPr lvl="1"/>
            <a:r>
              <a:rPr lang="hu-HU" altLang="hu-HU" sz="2000" dirty="0"/>
              <a:t>OA kiadókkal tárgyalás</a:t>
            </a:r>
          </a:p>
          <a:p>
            <a:r>
              <a:rPr lang="hu-HU" altLang="hu-HU" sz="2400" dirty="0"/>
              <a:t>Képzés, </a:t>
            </a:r>
            <a:r>
              <a:rPr lang="hu-HU" altLang="hu-HU" sz="2400" dirty="0" smtClean="0"/>
              <a:t>a következő </a:t>
            </a:r>
            <a:r>
              <a:rPr lang="hu-HU" altLang="hu-HU" sz="2400" dirty="0"/>
              <a:t>generáció számára az OA </a:t>
            </a:r>
            <a:r>
              <a:rPr lang="hu-HU" altLang="hu-HU" sz="2400" dirty="0" smtClean="0"/>
              <a:t>megtanítása</a:t>
            </a:r>
            <a:endParaRPr lang="hu-HU" altLang="hu-HU" sz="2400" dirty="0"/>
          </a:p>
          <a:p>
            <a:r>
              <a:rPr lang="hu-HU" altLang="hu-HU" sz="2400" dirty="0"/>
              <a:t>Védekezés a parazita csalók (</a:t>
            </a:r>
            <a:r>
              <a:rPr lang="hu-HU" altLang="hu-HU" sz="2400" dirty="0" err="1"/>
              <a:t>predatory</a:t>
            </a:r>
            <a:r>
              <a:rPr lang="hu-HU" altLang="hu-HU" sz="2400" dirty="0"/>
              <a:t> „</a:t>
            </a:r>
            <a:r>
              <a:rPr lang="hu-HU" altLang="hu-HU" sz="2400" dirty="0" err="1"/>
              <a:t>publishers</a:t>
            </a:r>
            <a:r>
              <a:rPr lang="hu-HU" altLang="hu-HU" sz="2400" dirty="0"/>
              <a:t>”) </a:t>
            </a:r>
            <a:r>
              <a:rPr lang="hu-HU" altLang="hu-HU" sz="2400" dirty="0" smtClean="0"/>
              <a:t>ellen</a:t>
            </a:r>
            <a:endParaRPr lang="hu-HU" altLang="hu-HU" sz="24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16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Mit érdemes </a:t>
            </a:r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tennie a kutatónak?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dirty="0" smtClean="0"/>
              <a:t>Hatásosan </a:t>
            </a:r>
            <a:r>
              <a:rPr lang="hu-HU" altLang="hu-HU" dirty="0"/>
              <a:t>befolyásolhatja az </a:t>
            </a:r>
            <a:r>
              <a:rPr lang="hu-HU" altLang="hu-HU" dirty="0" smtClean="0"/>
              <a:t>áttérést: </a:t>
            </a:r>
            <a:endParaRPr lang="hu-HU" altLang="hu-HU" dirty="0"/>
          </a:p>
          <a:p>
            <a:pPr lvl="1"/>
            <a:r>
              <a:rPr lang="hu-HU" altLang="hu-HU" dirty="0" smtClean="0"/>
              <a:t>egyéni közlési </a:t>
            </a:r>
            <a:r>
              <a:rPr lang="hu-HU" altLang="hu-HU" dirty="0"/>
              <a:t>politikájával</a:t>
            </a:r>
          </a:p>
          <a:p>
            <a:pPr lvl="2"/>
            <a:r>
              <a:rPr lang="hu-HU" altLang="hu-HU" dirty="0"/>
              <a:t>Ha </a:t>
            </a:r>
            <a:r>
              <a:rPr lang="hu-HU" altLang="hu-HU" dirty="0" smtClean="0"/>
              <a:t>a közlemény OA</a:t>
            </a:r>
            <a:r>
              <a:rPr lang="hu-HU" altLang="hu-HU" dirty="0"/>
              <a:t>, könnyebb lesz megtalálni másoknak, a gépi feltárás megközelíthetőbbé teheti a művet, az “üzenetet”, az érvelést.</a:t>
            </a:r>
          </a:p>
          <a:p>
            <a:pPr lvl="1"/>
            <a:r>
              <a:rPr lang="hu-HU" altLang="hu-HU" dirty="0"/>
              <a:t>lektorálási politikájával</a:t>
            </a:r>
          </a:p>
          <a:p>
            <a:pPr lvl="1"/>
            <a:r>
              <a:rPr lang="hu-HU" altLang="hu-HU" dirty="0"/>
              <a:t>szerkesztői </a:t>
            </a:r>
            <a:r>
              <a:rPr lang="hu-HU" altLang="hu-HU" dirty="0" smtClean="0"/>
              <a:t>politikájával</a:t>
            </a:r>
            <a:endParaRPr lang="hu-HU" altLang="hu-HU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17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várható haszon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dirty="0"/>
              <a:t>A tudás jobb </a:t>
            </a:r>
            <a:r>
              <a:rPr lang="hu-HU" altLang="hu-HU" dirty="0" smtClean="0"/>
              <a:t>terjedése</a:t>
            </a:r>
          </a:p>
          <a:p>
            <a:r>
              <a:rPr lang="hu-HU" altLang="hu-HU" dirty="0"/>
              <a:t>Több idézet </a:t>
            </a:r>
            <a:r>
              <a:rPr lang="hu-HU" altLang="hu-HU" dirty="0" smtClean="0"/>
              <a:t>(...)</a:t>
            </a:r>
          </a:p>
          <a:p>
            <a:r>
              <a:rPr lang="hu-HU" altLang="hu-HU" dirty="0"/>
              <a:t>Több innováció, nagyobb állami </a:t>
            </a:r>
            <a:r>
              <a:rPr lang="hu-HU" altLang="hu-HU" dirty="0" smtClean="0"/>
              <a:t>adóbevétel</a:t>
            </a:r>
          </a:p>
          <a:p>
            <a:r>
              <a:rPr lang="hu-HU" altLang="hu-HU" dirty="0"/>
              <a:t>Kisebb tudományos információs </a:t>
            </a:r>
            <a:r>
              <a:rPr lang="hu-HU" altLang="hu-HU" dirty="0" smtClean="0"/>
              <a:t>költség</a:t>
            </a:r>
          </a:p>
          <a:p>
            <a:pPr lvl="1"/>
            <a:r>
              <a:rPr lang="hu-HU" altLang="hu-HU" dirty="0"/>
              <a:t>Eltűnik a </a:t>
            </a:r>
            <a:r>
              <a:rPr lang="hu-HU" altLang="hu-HU" dirty="0" err="1"/>
              <a:t>primér</a:t>
            </a:r>
            <a:r>
              <a:rPr lang="hu-HU" altLang="hu-HU" dirty="0"/>
              <a:t> tudományos folyóiratok </a:t>
            </a:r>
            <a:r>
              <a:rPr lang="hu-HU" altLang="hu-HU" dirty="0" smtClean="0"/>
              <a:t>előfizetése</a:t>
            </a:r>
          </a:p>
          <a:p>
            <a:pPr lvl="1"/>
            <a:r>
              <a:rPr lang="hu-HU" altLang="hu-HU" dirty="0"/>
              <a:t>Megjelenik a közlési költség (</a:t>
            </a:r>
            <a:r>
              <a:rPr lang="hu-HU" altLang="hu-HU" dirty="0" err="1"/>
              <a:t>article</a:t>
            </a:r>
            <a:r>
              <a:rPr lang="hu-HU" altLang="hu-HU" dirty="0"/>
              <a:t> </a:t>
            </a:r>
            <a:r>
              <a:rPr lang="hu-HU" altLang="hu-HU" dirty="0" err="1"/>
              <a:t>processing</a:t>
            </a:r>
            <a:r>
              <a:rPr lang="hu-HU" altLang="hu-HU" dirty="0"/>
              <a:t> </a:t>
            </a:r>
            <a:r>
              <a:rPr lang="hu-HU" altLang="hu-HU" dirty="0" err="1"/>
              <a:t>charge</a:t>
            </a:r>
            <a:r>
              <a:rPr lang="hu-HU" altLang="hu-HU" dirty="0"/>
              <a:t>/</a:t>
            </a:r>
            <a:r>
              <a:rPr lang="hu-HU" altLang="hu-HU" dirty="0" err="1"/>
              <a:t>fee</a:t>
            </a:r>
            <a:r>
              <a:rPr lang="hu-HU" altLang="hu-HU" dirty="0" smtClean="0"/>
              <a:t>)</a:t>
            </a:r>
          </a:p>
          <a:p>
            <a:r>
              <a:rPr lang="hu-HU" altLang="hu-HU" dirty="0"/>
              <a:t>20-50% megtakarítás </a:t>
            </a:r>
            <a:r>
              <a:rPr lang="hu-HU" altLang="hu-HU" dirty="0" smtClean="0"/>
              <a:t>országos</a:t>
            </a:r>
            <a:r>
              <a:rPr lang="hu-HU" altLang="hu-HU" dirty="0"/>
              <a:t>, globális </a:t>
            </a:r>
            <a:r>
              <a:rPr lang="hu-HU" altLang="hu-HU" dirty="0" smtClean="0"/>
              <a:t>szinten</a:t>
            </a:r>
          </a:p>
          <a:p>
            <a:r>
              <a:rPr lang="hu-HU" altLang="hu-HU" dirty="0"/>
              <a:t>Átalakul a tudományos kiadók világa</a:t>
            </a:r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18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337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tudományos teljesítmény </a:t>
            </a:r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értékelése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sz="2800" dirty="0" smtClean="0"/>
              <a:t>Az Open Access </a:t>
            </a:r>
            <a:r>
              <a:rPr lang="hu-HU" altLang="hu-HU" sz="2800" dirty="0"/>
              <a:t>publikációs modell </a:t>
            </a:r>
            <a:br>
              <a:rPr lang="hu-HU" altLang="hu-HU" sz="2800" dirty="0"/>
            </a:br>
            <a:r>
              <a:rPr lang="hu-HU" altLang="hu-HU" sz="2800" dirty="0"/>
              <a:t>nem érinti a közlés tudományos tartalmát</a:t>
            </a:r>
          </a:p>
          <a:p>
            <a:r>
              <a:rPr lang="hu-HU" altLang="hu-HU" sz="2800" dirty="0"/>
              <a:t>Megkönnyíti a minőség értékelését</a:t>
            </a:r>
          </a:p>
          <a:p>
            <a:r>
              <a:rPr lang="hu-HU" altLang="hu-HU" sz="2800" dirty="0"/>
              <a:t>Megkönnyíti a sikeresség értékelését</a:t>
            </a:r>
          </a:p>
          <a:p>
            <a:r>
              <a:rPr lang="hu-HU" altLang="hu-HU" sz="2800" dirty="0"/>
              <a:t>Idézettséget </a:t>
            </a:r>
            <a:r>
              <a:rPr lang="hu-HU" altLang="hu-HU" sz="2800" dirty="0" smtClean="0"/>
              <a:t>növeli – az átmeneti szakaszban</a:t>
            </a:r>
            <a:endParaRPr lang="hu-HU" altLang="hu-HU" sz="2800" dirty="0"/>
          </a:p>
          <a:p>
            <a:r>
              <a:rPr lang="hu-HU" altLang="hu-HU" sz="2800" dirty="0"/>
              <a:t>Az elektronikus letöltések számát nyilvánossá teszi</a:t>
            </a:r>
          </a:p>
          <a:p>
            <a:r>
              <a:rPr lang="hu-HU" altLang="hu-HU" sz="2800" dirty="0"/>
              <a:t>számos más indikátor használatát teszi </a:t>
            </a:r>
            <a:r>
              <a:rPr lang="hu-HU" altLang="hu-HU" sz="2800" dirty="0" smtClean="0"/>
              <a:t>lehetővé</a:t>
            </a:r>
            <a:endParaRPr lang="hu-HU" alt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19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360040"/>
          </a:xfrm>
        </p:spPr>
        <p:txBody>
          <a:bodyPr>
            <a:noAutofit/>
          </a:bodyPr>
          <a:lstStyle/>
          <a:p>
            <a:pPr algn="l"/>
            <a:r>
              <a:rPr lang="hu-HU" sz="3200" dirty="0"/>
              <a:t>A tudományos </a:t>
            </a:r>
            <a:r>
              <a:rPr lang="hu-HU" sz="3200" dirty="0" smtClean="0"/>
              <a:t>kommunikáció </a:t>
            </a:r>
            <a:r>
              <a:rPr lang="hu-HU" sz="3200" dirty="0" smtClean="0"/>
              <a:t>változása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cs typeface="Arial" charset="0"/>
              </a:rPr>
              <a:t>Az internet forradalmasította a kommunikációt</a:t>
            </a:r>
          </a:p>
          <a:p>
            <a:pPr>
              <a:defRPr/>
            </a:pPr>
            <a:r>
              <a:rPr lang="hu-HU" sz="2800" dirty="0" smtClean="0">
                <a:cs typeface="Arial" charset="0"/>
              </a:rPr>
              <a:t>A </a:t>
            </a:r>
            <a:r>
              <a:rPr lang="hu-HU" sz="2800" dirty="0">
                <a:cs typeface="Arial" charset="0"/>
              </a:rPr>
              <a:t>tudományos közlést </a:t>
            </a:r>
            <a:r>
              <a:rPr lang="hu-HU" sz="2800" dirty="0" smtClean="0">
                <a:cs typeface="Arial" charset="0"/>
              </a:rPr>
              <a:t>felforgatta ez a gondolat:</a:t>
            </a:r>
            <a:endParaRPr lang="hu-HU" sz="2800" dirty="0"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hu-HU" sz="2800" b="1" dirty="0" smtClean="0">
                <a:solidFill>
                  <a:srgbClr val="C00000"/>
                </a:solidFill>
                <a:cs typeface="Arial" charset="0"/>
              </a:rPr>
              <a:t>Az </a:t>
            </a:r>
            <a:r>
              <a:rPr lang="hu-HU" sz="2800" b="1" dirty="0">
                <a:solidFill>
                  <a:srgbClr val="C00000"/>
                </a:solidFill>
                <a:cs typeface="Arial" charset="0"/>
              </a:rPr>
              <a:t>adófizetők által finanszírozott </a:t>
            </a:r>
            <a:br>
              <a:rPr lang="hu-HU" sz="2800" b="1" dirty="0">
                <a:solidFill>
                  <a:srgbClr val="C00000"/>
                </a:solidFill>
                <a:cs typeface="Arial" charset="0"/>
              </a:rPr>
            </a:br>
            <a:r>
              <a:rPr lang="hu-HU" sz="2800" b="1" dirty="0">
                <a:solidFill>
                  <a:srgbClr val="C00000"/>
                </a:solidFill>
                <a:cs typeface="Arial" charset="0"/>
              </a:rPr>
              <a:t>tudományos </a:t>
            </a:r>
            <a:r>
              <a:rPr lang="hu-HU" sz="2800" b="1" dirty="0" smtClean="0">
                <a:solidFill>
                  <a:srgbClr val="C00000"/>
                </a:solidFill>
                <a:cs typeface="Arial" charset="0"/>
              </a:rPr>
              <a:t>eredményekhez </a:t>
            </a:r>
            <a:r>
              <a:rPr lang="hu-HU" sz="2800" b="1" dirty="0">
                <a:solidFill>
                  <a:srgbClr val="C00000"/>
                </a:solidFill>
                <a:cs typeface="Arial" charset="0"/>
              </a:rPr>
              <a:t/>
            </a:r>
            <a:br>
              <a:rPr lang="hu-HU" sz="2800" b="1" dirty="0">
                <a:solidFill>
                  <a:srgbClr val="C00000"/>
                </a:solidFill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cs typeface="Arial" charset="0"/>
              </a:rPr>
              <a:t>mindenki </a:t>
            </a:r>
            <a:r>
              <a:rPr lang="hu-HU" sz="2800" b="1" dirty="0">
                <a:solidFill>
                  <a:srgbClr val="C00000"/>
                </a:solidFill>
                <a:cs typeface="Arial" charset="0"/>
              </a:rPr>
              <a:t>szabadon </a:t>
            </a:r>
            <a:r>
              <a:rPr lang="hu-HU" sz="2800" b="1" dirty="0" smtClean="0">
                <a:solidFill>
                  <a:srgbClr val="C00000"/>
                </a:solidFill>
                <a:cs typeface="Arial" charset="0"/>
              </a:rPr>
              <a:t>kell hozzáférjen</a:t>
            </a:r>
            <a:endParaRPr lang="hu-HU" sz="2800" dirty="0">
              <a:cs typeface="Arial" charset="0"/>
            </a:endParaRPr>
          </a:p>
          <a:p>
            <a:pPr>
              <a:defRPr/>
            </a:pPr>
            <a:r>
              <a:rPr lang="hu-HU" sz="2800" dirty="0">
                <a:cs typeface="Arial" charset="0"/>
              </a:rPr>
              <a:t>Eredmény: a nyílt hozzáférés (Open Access, OA) </a:t>
            </a:r>
            <a:r>
              <a:rPr lang="hu-HU" sz="2800" dirty="0" smtClean="0">
                <a:cs typeface="Arial" charset="0"/>
              </a:rPr>
              <a:t/>
            </a:r>
            <a:br>
              <a:rPr lang="hu-HU" sz="2800" dirty="0" smtClean="0">
                <a:cs typeface="Arial" charset="0"/>
              </a:rPr>
            </a:br>
            <a:r>
              <a:rPr lang="hu-HU" sz="2800" dirty="0" smtClean="0">
                <a:cs typeface="Arial" charset="0"/>
              </a:rPr>
              <a:t>egy </a:t>
            </a:r>
            <a:r>
              <a:rPr lang="hu-HU" sz="2800" b="1" dirty="0">
                <a:solidFill>
                  <a:srgbClr val="CC3300"/>
                </a:solidFill>
                <a:cs typeface="Arial" charset="0"/>
              </a:rPr>
              <a:t>forradalmi </a:t>
            </a:r>
            <a:r>
              <a:rPr lang="hu-HU" sz="2800" b="1" dirty="0" smtClean="0">
                <a:solidFill>
                  <a:srgbClr val="CC3300"/>
                </a:solidFill>
                <a:cs typeface="Arial" charset="0"/>
              </a:rPr>
              <a:t>változás</a:t>
            </a:r>
            <a:r>
              <a:rPr lang="hu-HU" sz="2800" dirty="0" smtClean="0">
                <a:cs typeface="Arial" charset="0"/>
              </a:rPr>
              <a:t>, aminek tanúi </a:t>
            </a:r>
            <a:r>
              <a:rPr lang="hu-HU" sz="2800" dirty="0">
                <a:cs typeface="Arial" charset="0"/>
              </a:rPr>
              <a:t>és részesei vagyunk</a:t>
            </a:r>
          </a:p>
          <a:p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2</a:t>
            </a:fld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8497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tudományos teljesítmény értékelése </a:t>
            </a:r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(folyt..)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Az Open Access lehetővé teszi a </a:t>
            </a:r>
            <a:r>
              <a:rPr lang="hu-HU" altLang="hu-HU" sz="2800" i="1" dirty="0"/>
              <a:t>cikk</a:t>
            </a:r>
            <a:r>
              <a:rPr lang="hu-HU" altLang="hu-HU" sz="2800" dirty="0"/>
              <a:t> </a:t>
            </a:r>
            <a:r>
              <a:rPr lang="hu-HU" altLang="hu-HU" sz="2800" i="1" dirty="0"/>
              <a:t>szintű </a:t>
            </a:r>
            <a:r>
              <a:rPr lang="hu-HU" altLang="hu-HU" sz="2800" dirty="0"/>
              <a:t>tudományos </a:t>
            </a:r>
            <a:r>
              <a:rPr lang="hu-HU" altLang="hu-HU" sz="2800" dirty="0" smtClean="0"/>
              <a:t>értékelés fejlődését</a:t>
            </a:r>
            <a:r>
              <a:rPr lang="hu-HU" altLang="hu-HU" sz="2800" dirty="0" smtClean="0"/>
              <a:t/>
            </a:r>
            <a:br>
              <a:rPr lang="hu-HU" altLang="hu-HU" sz="2800" dirty="0" smtClean="0"/>
            </a:br>
            <a:r>
              <a:rPr lang="hu-HU" altLang="hu-HU" sz="2800" dirty="0" smtClean="0"/>
              <a:t>Szabadon </a:t>
            </a:r>
            <a:r>
              <a:rPr lang="hu-HU" altLang="hu-HU" sz="2800" dirty="0"/>
              <a:t>hozzáférhetők </a:t>
            </a:r>
            <a:r>
              <a:rPr lang="hu-HU" altLang="hu-HU" sz="2800" dirty="0" smtClean="0"/>
              <a:t>lehetnek az</a:t>
            </a:r>
          </a:p>
          <a:p>
            <a:pPr lvl="1"/>
            <a:r>
              <a:rPr lang="hu-HU" altLang="hu-HU" sz="2400" dirty="0" smtClean="0"/>
              <a:t>idézések</a:t>
            </a:r>
            <a:r>
              <a:rPr lang="hu-HU" altLang="hu-HU" sz="2400" dirty="0"/>
              <a:t>, letöltések, </a:t>
            </a:r>
            <a:endParaRPr lang="hu-HU" altLang="hu-HU" sz="2400" dirty="0" smtClean="0"/>
          </a:p>
          <a:p>
            <a:pPr lvl="1"/>
            <a:r>
              <a:rPr lang="hu-HU" altLang="hu-HU" sz="2400" dirty="0" smtClean="0"/>
              <a:t>utólagos </a:t>
            </a:r>
            <a:r>
              <a:rPr lang="hu-HU" altLang="hu-HU" sz="2400" dirty="0" err="1"/>
              <a:t>peer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review</a:t>
            </a:r>
            <a:r>
              <a:rPr lang="hu-HU" altLang="hu-HU" sz="2400" dirty="0"/>
              <a:t> [!], </a:t>
            </a:r>
            <a:endParaRPr lang="hu-HU" altLang="hu-HU" sz="2400" dirty="0" smtClean="0"/>
          </a:p>
          <a:p>
            <a:pPr lvl="1"/>
            <a:r>
              <a:rPr lang="hu-HU" altLang="hu-HU" sz="2400" dirty="0" smtClean="0"/>
              <a:t>kommentárok</a:t>
            </a:r>
            <a:endParaRPr lang="hu-HU" altLang="hu-HU" sz="2400" dirty="0"/>
          </a:p>
          <a:p>
            <a:r>
              <a:rPr lang="hu-HU" altLang="hu-HU" sz="2800" dirty="0" err="1"/>
              <a:t>Ellenjavalt</a:t>
            </a:r>
            <a:r>
              <a:rPr lang="hu-HU" altLang="hu-HU" sz="2800" dirty="0"/>
              <a:t> lesz az (összegzett) </a:t>
            </a:r>
            <a:r>
              <a:rPr lang="hu-HU" altLang="hu-HU" sz="2800" dirty="0" err="1"/>
              <a:t>impakt</a:t>
            </a:r>
            <a:r>
              <a:rPr lang="hu-HU" altLang="hu-HU" sz="2800" dirty="0"/>
              <a:t> </a:t>
            </a:r>
            <a:r>
              <a:rPr lang="hu-HU" altLang="hu-HU" sz="2800" dirty="0" smtClean="0"/>
              <a:t>faktor használata</a:t>
            </a:r>
            <a:endParaRPr lang="hu-HU" altLang="hu-HU" sz="2800" dirty="0"/>
          </a:p>
          <a:p>
            <a:r>
              <a:rPr lang="hu-HU" altLang="hu-HU" sz="2800" dirty="0" smtClean="0"/>
              <a:t>Tudományosan </a:t>
            </a:r>
            <a:r>
              <a:rPr lang="hu-HU" altLang="hu-HU" sz="2800" dirty="0"/>
              <a:t>megalapozott módszerek terjednek el</a:t>
            </a:r>
          </a:p>
          <a:p>
            <a:r>
              <a:rPr lang="hu-HU" altLang="hu-HU" sz="2800" dirty="0"/>
              <a:t>Mikor? Talán még 2020 előtt</a:t>
            </a:r>
            <a:r>
              <a:rPr lang="hu-HU" altLang="hu-HU" sz="2800" dirty="0" smtClean="0"/>
              <a:t>…</a:t>
            </a:r>
            <a:endParaRPr lang="en-US" alt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604" y="58993"/>
            <a:ext cx="2514272" cy="94841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20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Makara B. Gábor</a:t>
            </a:r>
            <a:endParaRPr lang="hu-HU" dirty="0"/>
          </a:p>
        </p:txBody>
      </p:sp>
      <p:pic>
        <p:nvPicPr>
          <p:cNvPr id="4" name="Kép 3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A </a:t>
            </a:r>
            <a:r>
              <a:rPr lang="hu-HU" altLang="hu-HU" sz="3200" i="1" dirty="0" smtClean="0"/>
              <a:t>nagy</a:t>
            </a:r>
            <a:r>
              <a:rPr lang="hu-HU" altLang="hu-HU" sz="3200" dirty="0" smtClean="0"/>
              <a:t> konvencionális </a:t>
            </a:r>
            <a:r>
              <a:rPr lang="hu-HU" altLang="hu-HU" sz="3200" dirty="0"/>
              <a:t>kiadók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Haszonelvű tudomány-kezelést végeznek</a:t>
            </a:r>
          </a:p>
          <a:p>
            <a:r>
              <a:rPr lang="hu-HU" altLang="hu-HU" sz="2800" dirty="0"/>
              <a:t>A copyright átadását igénylik	</a:t>
            </a:r>
          </a:p>
          <a:p>
            <a:pPr lvl="1"/>
            <a:r>
              <a:rPr lang="hu-HU" altLang="hu-HU" sz="2400" dirty="0">
                <a:solidFill>
                  <a:srgbClr val="0070C0"/>
                </a:solidFill>
              </a:rPr>
              <a:t>káros</a:t>
            </a:r>
            <a:r>
              <a:rPr lang="hu-HU" altLang="hu-HU" sz="2400" dirty="0"/>
              <a:t> a tudomány eredményeinek hasznosulása számára, </a:t>
            </a:r>
            <a:r>
              <a:rPr lang="hu-HU" altLang="hu-HU" sz="2400" i="1" dirty="0"/>
              <a:t>gátolja az eredmények </a:t>
            </a:r>
            <a:r>
              <a:rPr lang="hu-HU" altLang="hu-HU" sz="2400" dirty="0"/>
              <a:t>gyors és széleskörű </a:t>
            </a:r>
            <a:r>
              <a:rPr lang="hu-HU" altLang="hu-HU" sz="2400" i="1" dirty="0"/>
              <a:t>megismerését</a:t>
            </a:r>
          </a:p>
          <a:p>
            <a:pPr lvl="1"/>
            <a:r>
              <a:rPr lang="hu-HU" altLang="hu-HU" sz="2400" dirty="0" smtClean="0"/>
              <a:t>(</a:t>
            </a:r>
            <a:r>
              <a:rPr lang="hu-HU" altLang="hu-HU" sz="2400" dirty="0" smtClean="0">
                <a:solidFill>
                  <a:srgbClr val="0070C0"/>
                </a:solidFill>
              </a:rPr>
              <a:t>csalárd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a </a:t>
            </a:r>
            <a:r>
              <a:rPr lang="hu-HU" altLang="hu-HU" sz="2400" dirty="0" smtClean="0"/>
              <a:t>jogalapja)</a:t>
            </a:r>
            <a:endParaRPr lang="hu-HU" altLang="hu-HU" sz="2400" dirty="0"/>
          </a:p>
          <a:p>
            <a:pPr lvl="1"/>
            <a:r>
              <a:rPr lang="hu-HU" altLang="hu-HU" sz="2400" dirty="0" smtClean="0"/>
              <a:t>(</a:t>
            </a:r>
            <a:r>
              <a:rPr lang="hu-HU" altLang="hu-HU" sz="2400" dirty="0" smtClean="0">
                <a:solidFill>
                  <a:srgbClr val="0070C0"/>
                </a:solidFill>
              </a:rPr>
              <a:t>etikátlan </a:t>
            </a:r>
            <a:r>
              <a:rPr lang="hu-HU" altLang="hu-HU" sz="2400" dirty="0"/>
              <a:t>a szerzői jog ingyen átadásának </a:t>
            </a:r>
            <a:r>
              <a:rPr lang="hu-HU" altLang="hu-HU" sz="2400" dirty="0" smtClean="0"/>
              <a:t>kikényszerítése)</a:t>
            </a:r>
            <a:endParaRPr lang="hu-HU" altLang="hu-HU" sz="2400" dirty="0"/>
          </a:p>
          <a:p>
            <a:r>
              <a:rPr lang="hu-HU" altLang="hu-HU" sz="2800" dirty="0" smtClean="0"/>
              <a:t>Indokolatlan </a:t>
            </a:r>
            <a:r>
              <a:rPr lang="hu-HU" altLang="hu-HU" sz="2800" dirty="0"/>
              <a:t>haszonnal működhetnek </a:t>
            </a:r>
            <a:r>
              <a:rPr lang="hu-HU" altLang="hu-HU" sz="2800" i="1" dirty="0" smtClean="0"/>
              <a:t>egyes kiadók</a:t>
            </a:r>
            <a:endParaRPr lang="hu-HU" altLang="hu-HU" sz="2800" i="1" dirty="0"/>
          </a:p>
          <a:p>
            <a:pPr lvl="1"/>
            <a:r>
              <a:rPr lang="hu-HU" altLang="hu-HU" sz="2400" dirty="0"/>
              <a:t>versenykorlátozó piacpolitikát folytatnak</a:t>
            </a:r>
          </a:p>
          <a:p>
            <a:pPr lvl="1"/>
            <a:r>
              <a:rPr lang="hu-HU" altLang="hu-HU" sz="2400" dirty="0"/>
              <a:t>profitráta: &gt; 35%, </a:t>
            </a:r>
            <a:r>
              <a:rPr lang="hu-HU" altLang="hu-HU" sz="2000" dirty="0"/>
              <a:t>átlagosan </a:t>
            </a:r>
            <a:r>
              <a:rPr lang="hu-HU" altLang="hu-HU" sz="2000" baseline="-10000" dirty="0"/>
              <a:t>~</a:t>
            </a:r>
            <a:r>
              <a:rPr lang="hu-HU" altLang="hu-HU" sz="2000" dirty="0" smtClean="0"/>
              <a:t>5.000 </a:t>
            </a:r>
            <a:r>
              <a:rPr lang="hu-HU" altLang="hu-HU" sz="2000" dirty="0"/>
              <a:t>USD (</a:t>
            </a:r>
            <a:r>
              <a:rPr lang="hu-HU" altLang="hu-HU" sz="2000" baseline="-10000" dirty="0"/>
              <a:t>~ </a:t>
            </a:r>
            <a:r>
              <a:rPr lang="hu-HU" altLang="hu-HU" sz="2000" dirty="0"/>
              <a:t>1 M Ft)/</a:t>
            </a:r>
            <a:r>
              <a:rPr lang="hu-HU" altLang="hu-HU" sz="2000" dirty="0" smtClean="0"/>
              <a:t>közlemény</a:t>
            </a:r>
            <a:endParaRPr lang="hu-HU" altLang="hu-HU" sz="24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3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56984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100" dirty="0"/>
              <a:t>A </a:t>
            </a:r>
            <a:r>
              <a:rPr lang="hu-HU" altLang="hu-HU" sz="3100" dirty="0" smtClean="0"/>
              <a:t>nyilvános tudományos információnak is </a:t>
            </a:r>
            <a:r>
              <a:rPr lang="hu-HU" altLang="hu-HU" sz="3100" dirty="0"/>
              <a:t>„</a:t>
            </a:r>
            <a:r>
              <a:rPr lang="hu-HU" altLang="hu-HU" sz="3100" dirty="0" smtClean="0"/>
              <a:t>piaca” van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/>
          </a:bodyPr>
          <a:lstStyle/>
          <a:p>
            <a:r>
              <a:rPr lang="hu-HU" altLang="hu-HU" sz="2400" dirty="0" smtClean="0"/>
              <a:t>Torz </a:t>
            </a:r>
            <a:r>
              <a:rPr lang="hu-HU" altLang="hu-HU" sz="2400" dirty="0"/>
              <a:t>piac – torz eredménnyel</a:t>
            </a:r>
          </a:p>
          <a:p>
            <a:r>
              <a:rPr lang="hu-HU" altLang="hu-HU" sz="2400" dirty="0"/>
              <a:t>Az új tudás </a:t>
            </a:r>
            <a:r>
              <a:rPr lang="hu-HU" altLang="hu-HU" sz="2400" dirty="0" smtClean="0"/>
              <a:t>létrehozója - </a:t>
            </a:r>
            <a:r>
              <a:rPr lang="hu-HU" altLang="hu-HU" sz="2400" dirty="0" smtClean="0"/>
              <a:t>a </a:t>
            </a:r>
            <a:r>
              <a:rPr lang="hu-HU" altLang="hu-HU" sz="2400" dirty="0" smtClean="0"/>
              <a:t>kutató -  </a:t>
            </a:r>
            <a:r>
              <a:rPr lang="hu-HU" altLang="hu-HU" sz="2400" dirty="0" smtClean="0"/>
              <a:t>érdekelt </a:t>
            </a:r>
            <a:r>
              <a:rPr lang="hu-HU" altLang="hu-HU" sz="2400" dirty="0"/>
              <a:t>a terjesztésben, </a:t>
            </a:r>
            <a:br>
              <a:rPr lang="hu-HU" altLang="hu-HU" sz="2400" dirty="0"/>
            </a:br>
            <a:r>
              <a:rPr lang="hu-HU" altLang="hu-HU" sz="2400" dirty="0"/>
              <a:t>ugyanakkor nem részesül a terjesztés hasznából</a:t>
            </a:r>
          </a:p>
          <a:p>
            <a:r>
              <a:rPr lang="hu-HU" altLang="hu-HU" sz="2400" dirty="0"/>
              <a:t>A </a:t>
            </a:r>
            <a:r>
              <a:rPr lang="hu-HU" altLang="hu-HU" sz="2400" dirty="0" smtClean="0"/>
              <a:t>„termelő” </a:t>
            </a:r>
            <a:r>
              <a:rPr lang="hu-HU" altLang="hu-HU" sz="2400" dirty="0"/>
              <a:t>egyben fogyasztó is</a:t>
            </a:r>
          </a:p>
          <a:p>
            <a:r>
              <a:rPr lang="hu-HU" altLang="hu-HU" sz="2400" dirty="0"/>
              <a:t>Az adófizető előre </a:t>
            </a:r>
            <a:r>
              <a:rPr lang="hu-HU" altLang="hu-HU" sz="2400" dirty="0" smtClean="0"/>
              <a:t>megfizeti </a:t>
            </a:r>
            <a:r>
              <a:rPr lang="hu-HU" altLang="hu-HU" sz="2400" dirty="0"/>
              <a:t>a tudás árát, a kiadó ezt </a:t>
            </a:r>
            <a:r>
              <a:rPr lang="hu-HU" altLang="hu-HU" sz="2400" dirty="0" smtClean="0"/>
              <a:t>közvetíti, ezt adja </a:t>
            </a:r>
            <a:r>
              <a:rPr lang="hu-HU" altLang="hu-HU" sz="2400" dirty="0"/>
              <a:t>el</a:t>
            </a:r>
          </a:p>
          <a:p>
            <a:r>
              <a:rPr lang="hu-HU" altLang="hu-HU" sz="2400" dirty="0"/>
              <a:t>A terjesztés során a nemzeti tudáskincs idegen (kiadói) kezekbe kerül</a:t>
            </a:r>
          </a:p>
          <a:p>
            <a:r>
              <a:rPr lang="hu-HU" altLang="hu-HU" sz="2400" dirty="0"/>
              <a:t>Hasonlít a reklám piachoz </a:t>
            </a:r>
          </a:p>
          <a:p>
            <a:pPr lvl="1"/>
            <a:r>
              <a:rPr lang="hu-HU" altLang="hu-HU" sz="2000" dirty="0" smtClean="0"/>
              <a:t>Ahol </a:t>
            </a:r>
            <a:r>
              <a:rPr lang="hu-HU" altLang="hu-HU" sz="2000" dirty="0" smtClean="0"/>
              <a:t>az a természetes</a:t>
            </a:r>
            <a:r>
              <a:rPr lang="hu-HU" altLang="hu-HU" sz="2000" dirty="0" smtClean="0"/>
              <a:t>, hogy </a:t>
            </a:r>
            <a:r>
              <a:rPr lang="hu-HU" altLang="hu-HU" sz="2000" dirty="0"/>
              <a:t>az üzenő fizet az </a:t>
            </a:r>
            <a:r>
              <a:rPr lang="hu-HU" altLang="hu-HU" sz="2000" dirty="0" smtClean="0"/>
              <a:t>üzenet célba </a:t>
            </a:r>
            <a:r>
              <a:rPr lang="hu-HU" altLang="hu-HU" sz="2000" dirty="0" smtClean="0"/>
              <a:t>juttatásáért</a:t>
            </a:r>
          </a:p>
          <a:p>
            <a:r>
              <a:rPr lang="hu-HU" altLang="hu-HU" sz="2400" dirty="0" smtClean="0">
                <a:solidFill>
                  <a:srgbClr val="0070C0"/>
                </a:solidFill>
              </a:rPr>
              <a:t>Az egész piac rendszerhibás</a:t>
            </a:r>
            <a:endParaRPr lang="hu-HU" altLang="hu-HU" sz="2400" dirty="0">
              <a:solidFill>
                <a:srgbClr val="0070C0"/>
              </a:solidFill>
            </a:endParaRPr>
          </a:p>
          <a:p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4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Ki fizeti a tudás terjesztésének költségeit?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Klasszikus modell = a könyvtár, mint előfizető</a:t>
            </a:r>
          </a:p>
          <a:p>
            <a:pPr lvl="1"/>
            <a:r>
              <a:rPr lang="hu-HU" altLang="hu-HU" sz="2400" i="1" dirty="0"/>
              <a:t>Valójában</a:t>
            </a:r>
            <a:r>
              <a:rPr lang="hu-HU" altLang="hu-HU" sz="2400" dirty="0"/>
              <a:t> az </a:t>
            </a:r>
            <a:r>
              <a:rPr lang="hu-HU" altLang="hu-HU" sz="2400" dirty="0">
                <a:solidFill>
                  <a:schemeClr val="accent5">
                    <a:lumMod val="75000"/>
                  </a:schemeClr>
                </a:solidFill>
              </a:rPr>
              <a:t>adófizető</a:t>
            </a:r>
            <a:r>
              <a:rPr lang="hu-HU" altLang="hu-HU" sz="2400" dirty="0"/>
              <a:t>, az állam, a kutatást finanszírozó</a:t>
            </a:r>
          </a:p>
          <a:p>
            <a:r>
              <a:rPr lang="hu-HU" altLang="hu-HU" sz="2800" dirty="0"/>
              <a:t>OA modell = a kutató/intézmény/finanszírozó</a:t>
            </a:r>
          </a:p>
          <a:p>
            <a:pPr lvl="1"/>
            <a:r>
              <a:rPr lang="hu-HU" altLang="hu-HU" sz="2400" i="1" dirty="0"/>
              <a:t>Valójában</a:t>
            </a:r>
            <a:r>
              <a:rPr lang="hu-HU" altLang="hu-HU" sz="2400" dirty="0"/>
              <a:t> az </a:t>
            </a:r>
            <a:r>
              <a:rPr lang="hu-HU" altLang="hu-HU" sz="2400" dirty="0">
                <a:solidFill>
                  <a:schemeClr val="accent5">
                    <a:lumMod val="75000"/>
                  </a:schemeClr>
                </a:solidFill>
              </a:rPr>
              <a:t>adófizető</a:t>
            </a:r>
            <a:r>
              <a:rPr lang="hu-HU" altLang="hu-HU" sz="2400" dirty="0"/>
              <a:t>, az állam, a kutatást finanszírozó</a:t>
            </a:r>
          </a:p>
          <a:p>
            <a:r>
              <a:rPr lang="hu-HU" altLang="hu-HU" sz="2800" dirty="0"/>
              <a:t>A </a:t>
            </a:r>
            <a:r>
              <a:rPr lang="hu-HU" altLang="hu-HU" sz="2800" i="1" dirty="0" err="1" smtClean="0">
                <a:solidFill>
                  <a:schemeClr val="accent5">
                    <a:lumMod val="75000"/>
                  </a:schemeClr>
                </a:solidFill>
              </a:rPr>
              <a:t>reviewer</a:t>
            </a:r>
            <a:r>
              <a:rPr lang="hu-HU" altLang="hu-HU" sz="2800" i="1" dirty="0" smtClean="0">
                <a:solidFill>
                  <a:schemeClr val="accent5">
                    <a:lumMod val="75000"/>
                  </a:schemeClr>
                </a:solidFill>
              </a:rPr>
              <a:t> kutató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altLang="hu-HU" sz="2800" dirty="0"/>
              <a:t>mind a két esetben:</a:t>
            </a:r>
          </a:p>
          <a:p>
            <a:pPr lvl="1"/>
            <a:r>
              <a:rPr lang="hu-HU" altLang="hu-HU" sz="2400" dirty="0" smtClean="0"/>
              <a:t>Általában térítés </a:t>
            </a:r>
            <a:r>
              <a:rPr lang="hu-HU" altLang="hu-HU" sz="2400" dirty="0"/>
              <a:t>nélkül végzi fontos értékelő, szakértői munkáját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5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/>
              <a:t>Az Open Access </a:t>
            </a:r>
            <a:r>
              <a:rPr lang="hu-HU" altLang="hu-HU" sz="3200" i="1" dirty="0" smtClean="0"/>
              <a:t>általános</a:t>
            </a:r>
            <a:r>
              <a:rPr lang="hu-HU" altLang="hu-HU" sz="3200" dirty="0" smtClean="0"/>
              <a:t> </a:t>
            </a:r>
            <a:r>
              <a:rPr lang="hu-HU" altLang="hu-HU" sz="3200" dirty="0"/>
              <a:t>üzleti modellje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lnSpcReduction="10000"/>
          </a:bodyPr>
          <a:lstStyle/>
          <a:p>
            <a:r>
              <a:rPr lang="hu-HU" altLang="hu-HU" sz="2400" dirty="0"/>
              <a:t>A kutatást finanszírozó fizeti a publikáció összes költségét, benne a tartós és maradandó elektronikus terjesztés költségeit is</a:t>
            </a:r>
          </a:p>
          <a:p>
            <a:pPr lvl="1"/>
            <a:r>
              <a:rPr lang="hu-HU" altLang="hu-HU" sz="2000" dirty="0"/>
              <a:t>Tipikus költségtérítés módszerek:</a:t>
            </a:r>
          </a:p>
          <a:p>
            <a:pPr lvl="2"/>
            <a:r>
              <a:rPr lang="hu-HU" altLang="hu-HU" sz="1800" dirty="0"/>
              <a:t>Egyedi cikkért közlési díj (</a:t>
            </a:r>
            <a:r>
              <a:rPr lang="hu-HU" altLang="hu-HU" sz="1800" dirty="0" err="1"/>
              <a:t>Article</a:t>
            </a:r>
            <a:r>
              <a:rPr lang="hu-HU" altLang="hu-HU" sz="1800" dirty="0"/>
              <a:t> </a:t>
            </a:r>
            <a:r>
              <a:rPr lang="hu-HU" altLang="hu-HU" sz="1800" dirty="0" err="1"/>
              <a:t>Processing</a:t>
            </a:r>
            <a:r>
              <a:rPr lang="hu-HU" altLang="hu-HU" sz="1800" dirty="0"/>
              <a:t> </a:t>
            </a:r>
            <a:r>
              <a:rPr lang="hu-HU" altLang="hu-HU" sz="1800" dirty="0" err="1" smtClean="0"/>
              <a:t>Charge</a:t>
            </a:r>
            <a:r>
              <a:rPr lang="hu-HU" altLang="hu-HU" sz="1800" dirty="0" smtClean="0"/>
              <a:t>, APC)</a:t>
            </a:r>
            <a:endParaRPr lang="hu-HU" altLang="hu-HU" sz="1800" dirty="0"/>
          </a:p>
          <a:p>
            <a:pPr lvl="2"/>
            <a:r>
              <a:rPr lang="hu-HU" altLang="hu-HU" sz="1800" dirty="0"/>
              <a:t>Intézményi átalánydíj</a:t>
            </a:r>
          </a:p>
          <a:p>
            <a:pPr lvl="2"/>
            <a:r>
              <a:rPr lang="hu-HU" altLang="hu-HU" sz="1800" dirty="0"/>
              <a:t>Országos, vagy nagy szervezetek által fizetett átalánydíj</a:t>
            </a:r>
          </a:p>
          <a:p>
            <a:pPr lvl="1"/>
            <a:r>
              <a:rPr lang="hu-HU" altLang="hu-HU" sz="2000" dirty="0"/>
              <a:t>Tipikus árak</a:t>
            </a:r>
          </a:p>
          <a:p>
            <a:pPr lvl="2"/>
            <a:r>
              <a:rPr lang="hu-HU" altLang="hu-HU" sz="1800" dirty="0"/>
              <a:t>Intézményi tagság jelentősen (25-75%) csökkenti a közlési díjat </a:t>
            </a:r>
          </a:p>
          <a:p>
            <a:pPr lvl="2"/>
            <a:r>
              <a:rPr lang="hu-HU" altLang="hu-HU" sz="1800" dirty="0"/>
              <a:t>Cikkenként 525 - 3000 USD az </a:t>
            </a:r>
            <a:r>
              <a:rPr lang="hu-HU" altLang="hu-HU" sz="1800" i="1" dirty="0"/>
              <a:t>egyedi</a:t>
            </a:r>
            <a:r>
              <a:rPr lang="hu-HU" altLang="hu-HU" sz="1800" dirty="0"/>
              <a:t> online </a:t>
            </a:r>
            <a:r>
              <a:rPr lang="hu-HU" altLang="hu-HU" sz="1800" dirty="0" smtClean="0"/>
              <a:t>OA közlés </a:t>
            </a:r>
            <a:r>
              <a:rPr lang="hu-HU" altLang="hu-HU" sz="1800" dirty="0"/>
              <a:t>költsége</a:t>
            </a:r>
          </a:p>
          <a:p>
            <a:pPr lvl="2"/>
            <a:r>
              <a:rPr lang="hu-HU" altLang="hu-HU" sz="1800" dirty="0"/>
              <a:t>Springer, </a:t>
            </a:r>
            <a:r>
              <a:rPr lang="hu-HU" altLang="hu-HU" sz="1800" dirty="0" err="1"/>
              <a:t>Elsevier</a:t>
            </a:r>
            <a:r>
              <a:rPr lang="hu-HU" altLang="hu-HU" sz="1800" dirty="0"/>
              <a:t> cikkenként 3000 vagy több USD-t kér</a:t>
            </a:r>
          </a:p>
          <a:p>
            <a:pPr lvl="2"/>
            <a:r>
              <a:rPr lang="hu-HU" altLang="hu-HU" sz="1800" dirty="0" smtClean="0"/>
              <a:t>Típusos/átlagos ár: </a:t>
            </a:r>
            <a:r>
              <a:rPr lang="hu-HU" altLang="hu-HU" sz="1800" baseline="-10000" dirty="0"/>
              <a:t>~</a:t>
            </a:r>
            <a:r>
              <a:rPr lang="hu-HU" altLang="hu-HU" sz="1800" dirty="0"/>
              <a:t>1000 Euro</a:t>
            </a:r>
          </a:p>
          <a:p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6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Az Open Access rövid </a:t>
            </a:r>
            <a:r>
              <a:rPr lang="hu-HU" altLang="hu-HU" sz="3200" dirty="0" smtClean="0"/>
              <a:t>története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sz="2400" dirty="0"/>
              <a:t>Internet elterjedése - kialakulnak az internetes folyóiratok</a:t>
            </a:r>
          </a:p>
          <a:p>
            <a:r>
              <a:rPr lang="hu-HU" altLang="hu-HU" sz="2400" dirty="0"/>
              <a:t>1991 </a:t>
            </a:r>
            <a:r>
              <a:rPr lang="hu-HU" altLang="hu-HU" sz="2400" dirty="0" err="1" smtClean="0"/>
              <a:t>arXiv</a:t>
            </a:r>
            <a:r>
              <a:rPr lang="hu-HU" altLang="hu-HU" sz="2400" dirty="0" smtClean="0"/>
              <a:t> </a:t>
            </a:r>
            <a:r>
              <a:rPr lang="hu-HU" altLang="hu-HU" sz="2400" dirty="0" err="1"/>
              <a:t>preprint</a:t>
            </a:r>
            <a:r>
              <a:rPr lang="hu-HU" altLang="hu-HU" sz="2400" dirty="0"/>
              <a:t> </a:t>
            </a:r>
            <a:r>
              <a:rPr lang="hu-HU" altLang="hu-HU" sz="2400" dirty="0" err="1"/>
              <a:t>repozitórium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 (fizika)</a:t>
            </a:r>
            <a:endParaRPr lang="hu-HU" altLang="hu-HU" sz="2400" dirty="0"/>
          </a:p>
          <a:p>
            <a:r>
              <a:rPr lang="hu-HU" altLang="hu-HU" sz="2400" dirty="0"/>
              <a:t>Új </a:t>
            </a:r>
            <a:r>
              <a:rPr lang="hu-HU" altLang="hu-HU" sz="2400" dirty="0" smtClean="0"/>
              <a:t>OA kiadók</a:t>
            </a:r>
            <a:r>
              <a:rPr lang="hu-HU" altLang="hu-HU" sz="2400" dirty="0"/>
              <a:t>: például </a:t>
            </a:r>
            <a:r>
              <a:rPr lang="hu-HU" altLang="hu-HU" sz="2400" dirty="0" err="1"/>
              <a:t>Biomed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Central</a:t>
            </a:r>
            <a:r>
              <a:rPr lang="hu-HU" altLang="hu-HU" sz="2400" dirty="0"/>
              <a:t>, , PLOS</a:t>
            </a:r>
          </a:p>
          <a:p>
            <a:r>
              <a:rPr lang="hu-HU" altLang="hu-HU" sz="2400" dirty="0"/>
              <a:t>1997 szakterületi indexelés: </a:t>
            </a:r>
            <a:r>
              <a:rPr lang="hu-HU" altLang="hu-HU" sz="2400" dirty="0" err="1" smtClean="0"/>
              <a:t>Pubmed</a:t>
            </a:r>
            <a:r>
              <a:rPr lang="hu-HU" altLang="hu-HU" sz="2400" dirty="0" smtClean="0"/>
              <a:t>/</a:t>
            </a:r>
            <a:r>
              <a:rPr lang="hu-HU" altLang="hu-HU" sz="2400" dirty="0" err="1" smtClean="0"/>
              <a:t>Medline</a:t>
            </a:r>
            <a:r>
              <a:rPr lang="hu-HU" altLang="hu-HU" sz="2400" dirty="0" smtClean="0"/>
              <a:t> </a:t>
            </a:r>
            <a:r>
              <a:rPr lang="hu-HU" altLang="hu-HU" sz="2400" dirty="0"/>
              <a:t>ingyenessé vált </a:t>
            </a:r>
          </a:p>
          <a:p>
            <a:pPr lvl="1"/>
            <a:r>
              <a:rPr lang="hu-HU" altLang="hu-HU" sz="2000" dirty="0"/>
              <a:t>10x-es használatot eredményezett</a:t>
            </a:r>
          </a:p>
          <a:p>
            <a:r>
              <a:rPr lang="hu-HU" altLang="hu-HU" sz="2400" dirty="0"/>
              <a:t>1999 </a:t>
            </a:r>
            <a:r>
              <a:rPr lang="hu-HU" altLang="hu-HU" sz="2400" dirty="0" err="1"/>
              <a:t>PubMed</a:t>
            </a:r>
            <a:r>
              <a:rPr lang="hu-HU" altLang="hu-HU" sz="2400" dirty="0"/>
              <a:t> </a:t>
            </a:r>
            <a:r>
              <a:rPr lang="hu-HU" altLang="hu-HU" sz="2400" dirty="0" err="1" smtClean="0"/>
              <a:t>Central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fulltext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repozitórium</a:t>
            </a:r>
            <a:r>
              <a:rPr lang="hu-HU" altLang="hu-HU" sz="2400" dirty="0" smtClean="0"/>
              <a:t> (Harold </a:t>
            </a:r>
            <a:r>
              <a:rPr lang="hu-HU" altLang="hu-HU" sz="2400" dirty="0" err="1" smtClean="0"/>
              <a:t>Varmus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r>
              <a:rPr lang="hu-HU" altLang="hu-HU" sz="2400" dirty="0" smtClean="0">
                <a:solidFill>
                  <a:schemeClr val="accent5">
                    <a:lumMod val="75000"/>
                  </a:schemeClr>
                </a:solidFill>
              </a:rPr>
              <a:t>2001 </a:t>
            </a:r>
            <a:r>
              <a:rPr lang="hu-HU" altLang="hu-HU" sz="2400" dirty="0"/>
              <a:t>-- 2002 BOAI, Bethesda, </a:t>
            </a:r>
            <a:r>
              <a:rPr lang="hu-HU" altLang="hu-HU" sz="2400" dirty="0" err="1"/>
              <a:t>Md</a:t>
            </a:r>
            <a:r>
              <a:rPr lang="hu-HU" altLang="hu-HU" sz="2400" dirty="0"/>
              <a:t>, Berlin deklarációk</a:t>
            </a:r>
          </a:p>
          <a:p>
            <a:r>
              <a:rPr lang="hu-HU" altLang="hu-HU" sz="2400" dirty="0" smtClean="0"/>
              <a:t>2007 </a:t>
            </a:r>
            <a:r>
              <a:rPr lang="fr-FR" altLang="hu-HU" sz="2400" dirty="0"/>
              <a:t>Europe PubMed Central (Europe PMC</a:t>
            </a:r>
            <a:r>
              <a:rPr lang="fr-FR" altLang="hu-HU" sz="2400" dirty="0" smtClean="0"/>
              <a:t>)</a:t>
            </a:r>
            <a:endParaRPr lang="hu-HU" altLang="hu-HU" sz="2400" dirty="0"/>
          </a:p>
          <a:p>
            <a:r>
              <a:rPr lang="hu-HU" altLang="hu-HU" sz="2400" dirty="0" smtClean="0"/>
              <a:t>2012 </a:t>
            </a:r>
            <a:r>
              <a:rPr lang="hu-HU" altLang="hu-HU" sz="2400" dirty="0"/>
              <a:t>Nagy Britannia, USA, Európai </a:t>
            </a:r>
            <a:r>
              <a:rPr lang="hu-HU" altLang="hu-HU" sz="2400" dirty="0" err="1"/>
              <a:t>Únió</a:t>
            </a:r>
            <a:r>
              <a:rPr lang="hu-HU" altLang="hu-HU" sz="2400" dirty="0"/>
              <a:t> állásfoglalásai</a:t>
            </a:r>
          </a:p>
          <a:p>
            <a:pPr marL="0" indent="0">
              <a:buNone/>
            </a:pPr>
            <a:endParaRPr lang="hu-HU" altLang="hu-HU" sz="24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7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/>
              <a:t>Az Open Access Magyarországon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2004 </a:t>
            </a:r>
            <a:r>
              <a:rPr lang="hu-HU" altLang="hu-HU" sz="2800" dirty="0" err="1"/>
              <a:t>Informatio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Medicata</a:t>
            </a:r>
            <a:r>
              <a:rPr lang="hu-HU" altLang="hu-HU" sz="2800" dirty="0"/>
              <a:t> előadás</a:t>
            </a:r>
          </a:p>
          <a:p>
            <a:r>
              <a:rPr lang="hu-HU" altLang="hu-HU" sz="2800" dirty="0"/>
              <a:t>2006 – 2008 OTKA kötelezővé teszi az eredmények nyílt hozzáférésű </a:t>
            </a:r>
            <a:r>
              <a:rPr lang="hu-HU" altLang="hu-HU" sz="2800" dirty="0" err="1"/>
              <a:t>repozitóriumba</a:t>
            </a:r>
            <a:r>
              <a:rPr lang="hu-HU" altLang="hu-HU" sz="2800" dirty="0"/>
              <a:t> helyezését</a:t>
            </a:r>
          </a:p>
          <a:p>
            <a:r>
              <a:rPr lang="hu-HU" altLang="hu-HU" sz="2800" dirty="0"/>
              <a:t>2009 a REAL </a:t>
            </a:r>
            <a:r>
              <a:rPr lang="hu-HU" altLang="hu-HU" sz="2800" dirty="0" smtClean="0"/>
              <a:t>Open Access </a:t>
            </a:r>
            <a:r>
              <a:rPr lang="hu-HU" altLang="hu-HU" sz="2800" dirty="0" err="1" smtClean="0"/>
              <a:t>repozitórium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elindul</a:t>
            </a:r>
          </a:p>
          <a:p>
            <a:r>
              <a:rPr lang="hu-HU" altLang="hu-HU" sz="2800" dirty="0"/>
              <a:t>2012 a PhD disszertációk kötelezően nyílt </a:t>
            </a:r>
            <a:r>
              <a:rPr lang="hu-HU" altLang="hu-HU" sz="2800" dirty="0" err="1"/>
              <a:t>hozzáférésüek</a:t>
            </a:r>
            <a:r>
              <a:rPr lang="hu-HU" altLang="hu-HU" sz="2800" dirty="0"/>
              <a:t> (</a:t>
            </a:r>
            <a:r>
              <a:rPr lang="hu-HU" altLang="hu-HU" sz="2800" dirty="0" err="1"/>
              <a:t>Nftv</a:t>
            </a:r>
            <a:r>
              <a:rPr lang="hu-HU" altLang="hu-HU" sz="2800" dirty="0"/>
              <a:t>)</a:t>
            </a:r>
          </a:p>
          <a:p>
            <a:r>
              <a:rPr lang="hu-HU" altLang="hu-HU" sz="2800" dirty="0"/>
              <a:t>2013 az MTA kutatóhálózatában kötelező az OA közlés</a:t>
            </a:r>
          </a:p>
          <a:p>
            <a:r>
              <a:rPr lang="hu-HU" altLang="hu-HU" sz="2800" dirty="0"/>
              <a:t>2013 Tudománypolitikai irányelvek</a:t>
            </a:r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8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hu-HU" altLang="hu-HU" sz="32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Miért jó </a:t>
            </a:r>
            <a:r>
              <a:rPr lang="hu-HU" altLang="hu-HU" sz="3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az Open Access?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39604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tudományos közlés </a:t>
            </a:r>
            <a: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társadalmi 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költsége csökken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</a:t>
            </a: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kutatás és a kutatók </a:t>
            </a:r>
            <a: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hatékonysága nő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r>
              <a:rPr lang="hu-HU" altLang="hu-HU" sz="24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- Több olvasót ér el az eredmény</a:t>
            </a:r>
            <a:endParaRPr lang="hu-HU" altLang="hu-HU" sz="2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Az adófizető többet kap a pénzéért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kutatás eredményeinek szociális értéke nő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 nemzeti </a:t>
            </a:r>
            <a:r>
              <a:rPr lang="hu-HU" altLang="hu-HU" sz="280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költségvetésből </a:t>
            </a: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több jut kutatásra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67000"/>
              <a:buFontTx/>
              <a:buChar char="•"/>
            </a:pPr>
            <a:r>
              <a:rPr lang="hu-HU" altLang="hu-HU" sz="28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Több jogot ad a szerzőnek, az olvasónak, az adófizetőnek</a:t>
            </a:r>
          </a:p>
          <a:p>
            <a:endParaRPr lang="hu-HU" sz="2800" dirty="0"/>
          </a:p>
        </p:txBody>
      </p:sp>
      <p:pic>
        <p:nvPicPr>
          <p:cNvPr id="9" name="Kép 8" descr="mtm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2590457" cy="97715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20384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959F218-29CC-4BC5-A15A-B2870D8EBD01}" type="slidenum">
              <a:rPr lang="hu-HU" smtClean="0"/>
              <a:pPr algn="ctr"/>
              <a:t>9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630932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smtClean="0"/>
              <a:t>2013. szeptember 26.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3528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Informatio Scientifica - Informatio Medicata 2013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446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1026</Words>
  <Application>Microsoft Office PowerPoint</Application>
  <PresentationFormat>Diavetítés a képernyőre (4:3 oldalarány)</PresentationFormat>
  <Paragraphs>217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tudományos közlés Open Access megoldásai 2000 - 2020 között</vt:lpstr>
      <vt:lpstr>A tudományos kommunikáció változása</vt:lpstr>
      <vt:lpstr>A nagy konvencionális kiadók </vt:lpstr>
      <vt:lpstr>A nyilvános tudományos információnak is „piaca” van</vt:lpstr>
      <vt:lpstr>Ki fizeti a tudás terjesztésének költségeit?</vt:lpstr>
      <vt:lpstr>Az Open Access általános üzleti modellje</vt:lpstr>
      <vt:lpstr>Az Open Access rövid története </vt:lpstr>
      <vt:lpstr>Az Open Access Magyarországon</vt:lpstr>
      <vt:lpstr>Miért jó az Open Access?</vt:lpstr>
      <vt:lpstr>Hol tartunk most?</vt:lpstr>
      <vt:lpstr>Mi várható 2014-2020 között?</vt:lpstr>
      <vt:lpstr>A politikai dimenzió dióhéjban</vt:lpstr>
      <vt:lpstr>Az Open Access politikai története</vt:lpstr>
      <vt:lpstr>Vázlatos politika-történet Magyarországon</vt:lpstr>
      <vt:lpstr>Mit érdemes tenni a tudománypolitikában?</vt:lpstr>
      <vt:lpstr>Mit érdemes tenni a könyvtárakban?</vt:lpstr>
      <vt:lpstr>Mit érdemes tennie a kutatónak?</vt:lpstr>
      <vt:lpstr>A várható haszon</vt:lpstr>
      <vt:lpstr>A tudományos teljesítmény értékelése</vt:lpstr>
      <vt:lpstr>A tudományos teljesítmény értékelése (folyt..)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Imre</dc:creator>
  <cp:lastModifiedBy>Makara Gábor</cp:lastModifiedBy>
  <cp:revision>31</cp:revision>
  <cp:lastPrinted>2013-09-23T19:12:52Z</cp:lastPrinted>
  <dcterms:created xsi:type="dcterms:W3CDTF">2013-09-23T06:10:30Z</dcterms:created>
  <dcterms:modified xsi:type="dcterms:W3CDTF">2013-09-26T06:08:57Z</dcterms:modified>
</cp:coreProperties>
</file>