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66" r:id="rId4"/>
    <p:sldId id="273" r:id="rId5"/>
    <p:sldId id="261" r:id="rId6"/>
    <p:sldId id="259" r:id="rId7"/>
    <p:sldId id="258" r:id="rId8"/>
    <p:sldId id="269" r:id="rId9"/>
    <p:sldId id="279" r:id="rId10"/>
    <p:sldId id="265" r:id="rId11"/>
    <p:sldId id="276" r:id="rId12"/>
    <p:sldId id="277" r:id="rId13"/>
    <p:sldId id="268" r:id="rId14"/>
    <p:sldId id="278" r:id="rId15"/>
  </p:sldIdLst>
  <p:sldSz cx="9144000" cy="6858000" type="screen4x3"/>
  <p:notesSz cx="6832600" cy="996315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793" cy="4981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70226" y="0"/>
            <a:ext cx="2960793" cy="4981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AE7D9-518F-4338-AD2C-039D55FCCB88}" type="datetimeFigureOut">
              <a:rPr lang="hu-HU" smtClean="0"/>
              <a:pPr/>
              <a:t>2013.09.25.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7713"/>
            <a:ext cx="4978400" cy="3735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3260" y="4732496"/>
            <a:ext cx="5466080" cy="4483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63263"/>
            <a:ext cx="2960793" cy="4981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70226" y="9463263"/>
            <a:ext cx="2960793" cy="4981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5D29E-6609-48F1-904E-A9701E5E3D3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5D29E-6609-48F1-904E-A9701E5E3D33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5D29E-6609-48F1-904E-A9701E5E3D33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B6E0A-D59A-440E-B187-08B3176FC46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B6E0A-D59A-440E-B187-08B3176FC46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C25A6-8AA3-43E6-9FD6-A64970388D80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5D29E-6609-48F1-904E-A9701E5E3D33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B6E0A-D59A-440E-B187-08B3176FC46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5D29E-6609-48F1-904E-A9701E5E3D33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B6E0A-D59A-440E-B187-08B3176FC46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5D29E-6609-48F1-904E-A9701E5E3D33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5D29E-6609-48F1-904E-A9701E5E3D33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5D29E-6609-48F1-904E-A9701E5E3D33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5D29E-6609-48F1-904E-A9701E5E3D33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5D29E-6609-48F1-904E-A9701E5E3D33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A4F1-A4D9-477D-841C-094BB012A042}" type="datetimeFigureOut">
              <a:rPr lang="hu-HU" smtClean="0"/>
              <a:pPr/>
              <a:t>2013.09.25.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732E-5615-4541-8B97-0931192BD5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A4F1-A4D9-477D-841C-094BB012A042}" type="datetimeFigureOut">
              <a:rPr lang="hu-HU" smtClean="0"/>
              <a:pPr/>
              <a:t>2013.09.25.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732E-5615-4541-8B97-0931192BD5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A4F1-A4D9-477D-841C-094BB012A042}" type="datetimeFigureOut">
              <a:rPr lang="hu-HU" smtClean="0"/>
              <a:pPr/>
              <a:t>2013.09.25.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732E-5615-4541-8B97-0931192BD5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A4F1-A4D9-477D-841C-094BB012A042}" type="datetimeFigureOut">
              <a:rPr lang="hu-HU" smtClean="0"/>
              <a:pPr/>
              <a:t>2013.09.25.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732E-5615-4541-8B97-0931192BD5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A4F1-A4D9-477D-841C-094BB012A042}" type="datetimeFigureOut">
              <a:rPr lang="hu-HU" smtClean="0"/>
              <a:pPr/>
              <a:t>2013.09.25.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732E-5615-4541-8B97-0931192BD5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A4F1-A4D9-477D-841C-094BB012A042}" type="datetimeFigureOut">
              <a:rPr lang="hu-HU" smtClean="0"/>
              <a:pPr/>
              <a:t>2013.09.25.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732E-5615-4541-8B97-0931192BD5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A4F1-A4D9-477D-841C-094BB012A042}" type="datetimeFigureOut">
              <a:rPr lang="hu-HU" smtClean="0"/>
              <a:pPr/>
              <a:t>2013.09.25.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732E-5615-4541-8B97-0931192BD5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A4F1-A4D9-477D-841C-094BB012A042}" type="datetimeFigureOut">
              <a:rPr lang="hu-HU" smtClean="0"/>
              <a:pPr/>
              <a:t>2013.09.25.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732E-5615-4541-8B97-0931192BD5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A4F1-A4D9-477D-841C-094BB012A042}" type="datetimeFigureOut">
              <a:rPr lang="hu-HU" smtClean="0"/>
              <a:pPr/>
              <a:t>2013.09.25.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732E-5615-4541-8B97-0931192BD5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A4F1-A4D9-477D-841C-094BB012A042}" type="datetimeFigureOut">
              <a:rPr lang="hu-HU" smtClean="0"/>
              <a:pPr/>
              <a:t>2013.09.25.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732E-5615-4541-8B97-0931192BD5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A4F1-A4D9-477D-841C-094BB012A042}" type="datetimeFigureOut">
              <a:rPr lang="hu-HU" smtClean="0"/>
              <a:pPr/>
              <a:t>2013.09.25.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732E-5615-4541-8B97-0931192BD5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3A4F1-A4D9-477D-841C-094BB012A042}" type="datetimeFigureOut">
              <a:rPr lang="hu-HU" smtClean="0"/>
              <a:pPr/>
              <a:t>2013.09.25.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0732E-5615-4541-8B97-0931192BD5F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Beágyazott informatika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Embedded Systems Everywhere</a:t>
            </a:r>
            <a:endParaRPr lang="hu-HU" b="1" dirty="0" smtClean="0">
              <a:solidFill>
                <a:srgbClr val="0070C0"/>
              </a:solidFill>
            </a:endParaRPr>
          </a:p>
          <a:p>
            <a:r>
              <a:rPr lang="hu-HU" sz="2800" dirty="0" smtClean="0">
                <a:solidFill>
                  <a:srgbClr val="0070C0"/>
                </a:solidFill>
              </a:rPr>
              <a:t>Péceli Gábor</a:t>
            </a:r>
          </a:p>
          <a:p>
            <a:r>
              <a:rPr lang="hu-HU" sz="2800" dirty="0" smtClean="0">
                <a:solidFill>
                  <a:srgbClr val="0070C0"/>
                </a:solidFill>
              </a:rPr>
              <a:t>BME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96952"/>
            <a:ext cx="1520640" cy="232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3101240" cy="18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Eloadas\pilotaful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653136"/>
            <a:ext cx="2543175" cy="1800225"/>
          </a:xfrm>
          <a:prstGeom prst="rect">
            <a:avLst/>
          </a:prstGeom>
          <a:noFill/>
        </p:spPr>
      </p:pic>
      <p:pic>
        <p:nvPicPr>
          <p:cNvPr id="7" name="Picture 2" descr="F:\Eloadas\nyomta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404664"/>
            <a:ext cx="1656184" cy="1656184"/>
          </a:xfrm>
          <a:prstGeom prst="rect">
            <a:avLst/>
          </a:prstGeom>
          <a:noFill/>
        </p:spPr>
      </p:pic>
      <p:pic>
        <p:nvPicPr>
          <p:cNvPr id="1028" name="Picture 4" descr="https://encrypted-tbn0.gstatic.com/images?q=tbn:ANd9GcSZhKCihN6V7x1INSoQgHAcPL41z5m73lMw5t6tvjNV4slIlci3s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04664"/>
            <a:ext cx="1512167" cy="1512167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395536" y="2132856"/>
            <a:ext cx="123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pacemaker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740352" y="2132856"/>
            <a:ext cx="111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nyomtató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043608" y="6165304"/>
            <a:ext cx="1485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Drive-by-wire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427984" y="4149080"/>
            <a:ext cx="125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Fly-by-wire</a:t>
            </a:r>
            <a:endParaRPr lang="hu-HU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04664"/>
            <a:ext cx="2357464" cy="85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églalap 13"/>
          <p:cNvSpPr/>
          <p:nvPr/>
        </p:nvSpPr>
        <p:spPr>
          <a:xfrm>
            <a:off x="1979712" y="692696"/>
            <a:ext cx="1440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INFORMATIO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5580112" y="764704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M E D I C A T A</a:t>
            </a:r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5724128" y="476672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SCIENTIFICA</a:t>
            </a:r>
            <a:endParaRPr lang="hu-HU" dirty="0"/>
          </a:p>
        </p:txBody>
      </p:sp>
      <p:sp>
        <p:nvSpPr>
          <p:cNvPr id="17" name="Téglalap 16"/>
          <p:cNvSpPr/>
          <p:nvPr/>
        </p:nvSpPr>
        <p:spPr>
          <a:xfrm>
            <a:off x="6012160" y="1052736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2013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516216" y="5445224"/>
            <a:ext cx="2456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 Research Agenda </a:t>
            </a:r>
            <a:endParaRPr lang="hu-HU" b="1" dirty="0" smtClean="0"/>
          </a:p>
          <a:p>
            <a:pPr algn="ctr"/>
            <a:r>
              <a:rPr lang="en-US" b="1" dirty="0" smtClean="0"/>
              <a:t>for Networked Systems </a:t>
            </a:r>
            <a:endParaRPr lang="hu-HU" b="1" dirty="0" smtClean="0"/>
          </a:p>
          <a:p>
            <a:pPr algn="ctr"/>
            <a:r>
              <a:rPr lang="en-US" b="1" dirty="0" smtClean="0"/>
              <a:t>of Embedded </a:t>
            </a:r>
            <a:endParaRPr lang="hu-HU" b="1" dirty="0" smtClean="0"/>
          </a:p>
          <a:p>
            <a:pPr algn="ctr"/>
            <a:r>
              <a:rPr lang="en-US" b="1" dirty="0" smtClean="0"/>
              <a:t>Computers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9698" name="Picture 2" descr="F:\Eloadas\CPSConcept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2380"/>
            <a:ext cx="8280920" cy="6695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755576" y="2276872"/>
            <a:ext cx="7776864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A653-08C4-425D-831C-C5491E4C70DB}" type="slidenum">
              <a:rPr lang="hu-HU"/>
              <a:pPr/>
              <a:t>11</a:t>
            </a:fld>
            <a:endParaRPr lang="hu-HU"/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2051720" y="692696"/>
            <a:ext cx="53092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600" b="1" dirty="0">
                <a:solidFill>
                  <a:srgbClr val="0070C0"/>
                </a:solidFill>
              </a:rPr>
              <a:t>Európai kezdeményezések: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744654" y="2438401"/>
            <a:ext cx="76506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400" b="1" dirty="0"/>
              <a:t>ARTEMIS: A</a:t>
            </a:r>
            <a:r>
              <a:rPr lang="hu-HU" sz="2400" dirty="0"/>
              <a:t>dvanced</a:t>
            </a:r>
            <a:r>
              <a:rPr lang="hu-HU" sz="2400" b="1" dirty="0"/>
              <a:t> R</a:t>
            </a:r>
            <a:r>
              <a:rPr lang="hu-HU" sz="2400" dirty="0"/>
              <a:t>esearch</a:t>
            </a:r>
            <a:r>
              <a:rPr lang="hu-HU" sz="2400" b="1" dirty="0"/>
              <a:t> </a:t>
            </a:r>
            <a:r>
              <a:rPr lang="hu-HU" sz="2400" dirty="0"/>
              <a:t>&amp; </a:t>
            </a:r>
            <a:r>
              <a:rPr lang="hu-HU" sz="2400" b="1" dirty="0" err="1"/>
              <a:t>T</a:t>
            </a:r>
            <a:r>
              <a:rPr lang="hu-HU" sz="2400" dirty="0" err="1"/>
              <a:t>echnology</a:t>
            </a:r>
            <a:r>
              <a:rPr lang="hu-HU" sz="2400" b="1" dirty="0"/>
              <a:t> </a:t>
            </a:r>
            <a:r>
              <a:rPr lang="hu-HU" sz="2400" dirty="0" err="1"/>
              <a:t>for</a:t>
            </a:r>
            <a:r>
              <a:rPr lang="hu-HU" sz="2400" dirty="0"/>
              <a:t> </a:t>
            </a:r>
            <a:r>
              <a:rPr lang="hu-HU" sz="2400" b="1" dirty="0" err="1"/>
              <a:t>Em</a:t>
            </a:r>
            <a:r>
              <a:rPr lang="hu-HU" sz="2400" dirty="0" err="1"/>
              <a:t>bedded</a:t>
            </a:r>
            <a:r>
              <a:rPr lang="hu-HU" sz="2400" b="1" dirty="0"/>
              <a:t> </a:t>
            </a:r>
          </a:p>
          <a:p>
            <a:pPr algn="ctr"/>
            <a:r>
              <a:rPr lang="hu-HU" sz="2400" b="1" dirty="0" err="1"/>
              <a:t>I</a:t>
            </a:r>
            <a:r>
              <a:rPr lang="hu-HU" sz="2400" dirty="0" err="1"/>
              <a:t>ntelligent</a:t>
            </a:r>
            <a:r>
              <a:rPr lang="hu-HU" sz="2400" b="1" dirty="0"/>
              <a:t> S</a:t>
            </a:r>
            <a:r>
              <a:rPr lang="hu-HU" sz="2400" dirty="0"/>
              <a:t>ystems </a:t>
            </a:r>
            <a:endParaRPr lang="en-US" sz="2400" dirty="0"/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803288" y="3429001"/>
            <a:ext cx="774513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rgbClr val="0070C0"/>
                </a:solidFill>
              </a:rPr>
              <a:t>Kiemelt alkalmazási területek:</a:t>
            </a:r>
          </a:p>
          <a:p>
            <a:pPr>
              <a:buFontTx/>
              <a:buChar char="-"/>
            </a:pPr>
            <a:r>
              <a:rPr lang="hu-HU" sz="2400" dirty="0">
                <a:solidFill>
                  <a:srgbClr val="0070C0"/>
                </a:solidFill>
              </a:rPr>
              <a:t>  Ipari rendszerek: gépjármű, légiközlekedés, gyártás és</a:t>
            </a:r>
          </a:p>
          <a:p>
            <a:r>
              <a:rPr lang="hu-HU" sz="2400" dirty="0">
                <a:solidFill>
                  <a:srgbClr val="0070C0"/>
                </a:solidFill>
              </a:rPr>
              <a:t>   folyamatvezérlés, orvosi elektronika, ...</a:t>
            </a:r>
          </a:p>
          <a:p>
            <a:r>
              <a:rPr lang="hu-HU" sz="2400" dirty="0">
                <a:solidFill>
                  <a:srgbClr val="0070C0"/>
                </a:solidFill>
              </a:rPr>
              <a:t>-  Mobil </a:t>
            </a:r>
            <a:r>
              <a:rPr lang="hu-HU" sz="2400" dirty="0" err="1">
                <a:solidFill>
                  <a:srgbClr val="0070C0"/>
                </a:solidFill>
              </a:rPr>
              <a:t>telefoniára</a:t>
            </a:r>
            <a:r>
              <a:rPr lang="hu-HU" sz="2400" dirty="0">
                <a:solidFill>
                  <a:srgbClr val="0070C0"/>
                </a:solidFill>
              </a:rPr>
              <a:t> épülő, „mozgó” szolgáltatások, ...</a:t>
            </a:r>
          </a:p>
          <a:p>
            <a:r>
              <a:rPr lang="hu-HU" sz="2400" dirty="0">
                <a:solidFill>
                  <a:srgbClr val="0070C0"/>
                </a:solidFill>
              </a:rPr>
              <a:t>-  Intelligens otthon (</a:t>
            </a:r>
            <a:r>
              <a:rPr lang="hu-HU" sz="2400" dirty="0" err="1">
                <a:solidFill>
                  <a:srgbClr val="0070C0"/>
                </a:solidFill>
              </a:rPr>
              <a:t>otthon</a:t>
            </a:r>
            <a:r>
              <a:rPr lang="hu-HU" sz="2400" dirty="0">
                <a:solidFill>
                  <a:srgbClr val="0070C0"/>
                </a:solidFill>
              </a:rPr>
              <a:t> ápolás, élet és vagyonbiztonság,</a:t>
            </a:r>
          </a:p>
          <a:p>
            <a:r>
              <a:rPr lang="hu-HU" sz="2400" dirty="0">
                <a:solidFill>
                  <a:srgbClr val="0070C0"/>
                </a:solidFill>
              </a:rPr>
              <a:t>   szórakoztató elektronika, elektronikus ügyintézés, ...)</a:t>
            </a:r>
          </a:p>
          <a:p>
            <a:r>
              <a:rPr lang="hu-HU" sz="2400" dirty="0">
                <a:solidFill>
                  <a:srgbClr val="0070C0"/>
                </a:solidFill>
              </a:rPr>
              <a:t>-  Nyilvános infrastruktúra (közlekedés, közművek, környezet,</a:t>
            </a:r>
          </a:p>
          <a:p>
            <a:r>
              <a:rPr lang="hu-HU" sz="2400" dirty="0">
                <a:solidFill>
                  <a:srgbClr val="0070C0"/>
                </a:solidFill>
              </a:rPr>
              <a:t>   stb. működtetése és mindezek biztonsága)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395536" y="1628800"/>
            <a:ext cx="8504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rgbClr val="0070C0"/>
                </a:solidFill>
              </a:rPr>
              <a:t>FP5, </a:t>
            </a:r>
            <a:r>
              <a:rPr lang="hu-HU" sz="2400" dirty="0" smtClean="0">
                <a:solidFill>
                  <a:srgbClr val="0070C0"/>
                </a:solidFill>
              </a:rPr>
              <a:t>FP6, FP7 </a:t>
            </a:r>
            <a:r>
              <a:rPr lang="hu-HU" sz="2400" dirty="0">
                <a:solidFill>
                  <a:srgbClr val="0070C0"/>
                </a:solidFill>
              </a:rPr>
              <a:t>programok, </a:t>
            </a:r>
            <a:r>
              <a:rPr lang="hu-HU" sz="2400" dirty="0" err="1">
                <a:solidFill>
                  <a:srgbClr val="0070C0"/>
                </a:solidFill>
              </a:rPr>
              <a:t>Eureka</a:t>
            </a:r>
            <a:r>
              <a:rPr lang="hu-HU" sz="2400" dirty="0">
                <a:solidFill>
                  <a:srgbClr val="0070C0"/>
                </a:solidFill>
              </a:rPr>
              <a:t> ITEA, </a:t>
            </a:r>
            <a:r>
              <a:rPr lang="hu-HU" sz="2400" dirty="0" err="1" smtClean="0">
                <a:solidFill>
                  <a:srgbClr val="0070C0"/>
                </a:solidFill>
              </a:rPr>
              <a:t>Horizon</a:t>
            </a:r>
            <a:r>
              <a:rPr lang="hu-HU" sz="2400" dirty="0" smtClean="0">
                <a:solidFill>
                  <a:srgbClr val="0070C0"/>
                </a:solidFill>
              </a:rPr>
              <a:t> 2020 </a:t>
            </a:r>
            <a:r>
              <a:rPr lang="hu-HU" sz="2400" dirty="0">
                <a:solidFill>
                  <a:srgbClr val="0070C0"/>
                </a:solidFill>
              </a:rPr>
              <a:t>előkészítés, ...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2483768" y="4149080"/>
            <a:ext cx="4032448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827584" y="1700808"/>
            <a:ext cx="7344816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6584-5C19-455B-88DC-55361135E10D}" type="slidenum">
              <a:rPr lang="hu-HU"/>
              <a:pPr/>
              <a:t>12</a:t>
            </a:fld>
            <a:endParaRPr lang="hu-HU"/>
          </a:p>
        </p:txBody>
      </p:sp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2051720" y="692696"/>
            <a:ext cx="53092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3600" b="1" dirty="0">
                <a:solidFill>
                  <a:srgbClr val="0070C0"/>
                </a:solidFill>
              </a:rPr>
              <a:t>Európai kezdeményezések: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812083" y="4953000"/>
            <a:ext cx="7873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rgbClr val="0070C0"/>
                </a:solidFill>
              </a:rPr>
              <a:t>A tagállamok kezdeményezése: idős vagy beteg emberek </a:t>
            </a:r>
          </a:p>
          <a:p>
            <a:r>
              <a:rPr lang="hu-HU" sz="2400" dirty="0">
                <a:solidFill>
                  <a:srgbClr val="0070C0"/>
                </a:solidFill>
              </a:rPr>
              <a:t>segítése (megfigyelése, ápolása) otthonukban, életminőségük</a:t>
            </a:r>
          </a:p>
          <a:p>
            <a:r>
              <a:rPr lang="hu-HU" sz="2400" dirty="0">
                <a:solidFill>
                  <a:srgbClr val="0070C0"/>
                </a:solidFill>
              </a:rPr>
              <a:t>javítása informatikai eszközökkel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2555776" y="4221088"/>
            <a:ext cx="38025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 dirty="0"/>
              <a:t>AAL:</a:t>
            </a:r>
            <a:r>
              <a:rPr lang="hu-HU" sz="2400" dirty="0"/>
              <a:t> </a:t>
            </a:r>
            <a:r>
              <a:rPr lang="hu-HU" sz="2400" b="1" dirty="0" err="1"/>
              <a:t>A</a:t>
            </a:r>
            <a:r>
              <a:rPr lang="hu-HU" sz="2400" dirty="0" err="1"/>
              <a:t>mbient</a:t>
            </a:r>
            <a:r>
              <a:rPr lang="hu-HU" sz="2400" dirty="0"/>
              <a:t> </a:t>
            </a:r>
            <a:r>
              <a:rPr lang="hu-HU" sz="2400" b="1" dirty="0" err="1"/>
              <a:t>A</a:t>
            </a:r>
            <a:r>
              <a:rPr lang="hu-HU" sz="2400" dirty="0" err="1"/>
              <a:t>ssisted</a:t>
            </a:r>
            <a:r>
              <a:rPr lang="hu-HU" sz="2400" dirty="0"/>
              <a:t> </a:t>
            </a:r>
            <a:r>
              <a:rPr lang="hu-HU" sz="2400" b="1" dirty="0" err="1"/>
              <a:t>L</a:t>
            </a:r>
            <a:r>
              <a:rPr lang="hu-HU" sz="2400" dirty="0" err="1"/>
              <a:t>iving</a:t>
            </a:r>
            <a:endParaRPr lang="en-US" sz="2400" dirty="0"/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827584" y="1772816"/>
            <a:ext cx="72249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400" b="1" dirty="0"/>
              <a:t>COSINE: </a:t>
            </a:r>
            <a:r>
              <a:rPr lang="hu-HU" sz="2400" b="1" dirty="0" err="1"/>
              <a:t>Co</a:t>
            </a:r>
            <a:r>
              <a:rPr lang="hu-HU" sz="2400" dirty="0" err="1"/>
              <a:t>-ordinating</a:t>
            </a:r>
            <a:r>
              <a:rPr lang="hu-HU" sz="2400" dirty="0"/>
              <a:t> </a:t>
            </a:r>
            <a:r>
              <a:rPr lang="hu-HU" sz="2400" b="1" dirty="0" err="1"/>
              <a:t>S</a:t>
            </a:r>
            <a:r>
              <a:rPr lang="hu-HU" sz="2400" dirty="0" err="1"/>
              <a:t>trategies</a:t>
            </a:r>
            <a:r>
              <a:rPr lang="hu-HU" sz="2400" dirty="0"/>
              <a:t> </a:t>
            </a:r>
            <a:r>
              <a:rPr lang="hu-HU" sz="2400" dirty="0" err="1"/>
              <a:t>for</a:t>
            </a:r>
            <a:r>
              <a:rPr lang="hu-HU" sz="2400" dirty="0"/>
              <a:t> </a:t>
            </a:r>
            <a:r>
              <a:rPr lang="hu-HU" sz="2400" dirty="0" err="1"/>
              <a:t>Embedded</a:t>
            </a:r>
            <a:r>
              <a:rPr lang="hu-HU" sz="2400" dirty="0"/>
              <a:t> Systems</a:t>
            </a:r>
          </a:p>
          <a:p>
            <a:pPr algn="ctr"/>
            <a:r>
              <a:rPr lang="hu-HU" sz="2400" b="1" dirty="0" err="1"/>
              <a:t>in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b="1" dirty="0"/>
              <a:t>E</a:t>
            </a:r>
            <a:r>
              <a:rPr lang="hu-HU" sz="2400" dirty="0"/>
              <a:t>RA</a:t>
            </a:r>
            <a:endParaRPr lang="en-US" sz="2400" b="1" dirty="0"/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899592" y="2708920"/>
            <a:ext cx="70448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rgbClr val="0070C0"/>
                </a:solidFill>
              </a:rPr>
              <a:t>A beágyazott rendszerek fejlesztését támogató nemzeti</a:t>
            </a:r>
          </a:p>
          <a:p>
            <a:r>
              <a:rPr lang="hu-HU" sz="2400" dirty="0">
                <a:solidFill>
                  <a:srgbClr val="0070C0"/>
                </a:solidFill>
              </a:rPr>
              <a:t>stratégiák összehangolása és közös pályázati stratégia</a:t>
            </a:r>
          </a:p>
          <a:p>
            <a:r>
              <a:rPr lang="hu-HU" sz="2400" dirty="0" smtClean="0">
                <a:solidFill>
                  <a:srgbClr val="0070C0"/>
                </a:solidFill>
              </a:rPr>
              <a:t>kidolgozása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9330" name="Picture 2" descr="systemmo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348880"/>
            <a:ext cx="3885981" cy="2895600"/>
          </a:xfrm>
          <a:prstGeom prst="rect">
            <a:avLst/>
          </a:prstGeom>
          <a:noFill/>
        </p:spPr>
      </p:pic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683568" y="1268760"/>
            <a:ext cx="68007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chemeClr val="accent1"/>
                </a:solidFill>
              </a:rPr>
              <a:t>Újrakonfigurálható rendszerek:</a:t>
            </a:r>
            <a:r>
              <a:rPr lang="hu-HU" sz="2400" dirty="0">
                <a:solidFill>
                  <a:schemeClr val="accent1"/>
                </a:solidFill>
              </a:rPr>
              <a:t> működés közben</a:t>
            </a:r>
          </a:p>
          <a:p>
            <a:r>
              <a:rPr lang="hu-HU" sz="2400" dirty="0">
                <a:solidFill>
                  <a:schemeClr val="accent1"/>
                </a:solidFill>
              </a:rPr>
              <a:t>átkapcsolható/átkapcsolódó rendszerek, amelyekben</a:t>
            </a:r>
          </a:p>
          <a:p>
            <a:r>
              <a:rPr lang="hu-HU" sz="2400" dirty="0">
                <a:solidFill>
                  <a:schemeClr val="accent1"/>
                </a:solidFill>
              </a:rPr>
              <a:t>elkülöníthető működési módok azonosíthatók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5220072" y="2348880"/>
            <a:ext cx="320459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chemeClr val="accent1"/>
                </a:solidFill>
              </a:rPr>
              <a:t>Hibrid </a:t>
            </a:r>
            <a:r>
              <a:rPr lang="hu-HU" sz="2400" b="1" dirty="0" smtClean="0">
                <a:solidFill>
                  <a:schemeClr val="accent1"/>
                </a:solidFill>
              </a:rPr>
              <a:t>rendszerek:</a:t>
            </a:r>
            <a:endParaRPr lang="hu-HU" sz="2400" b="1" dirty="0">
              <a:solidFill>
                <a:schemeClr val="accent1"/>
              </a:solidFill>
            </a:endParaRPr>
          </a:p>
          <a:p>
            <a:r>
              <a:rPr lang="hu-HU" sz="2400" dirty="0">
                <a:solidFill>
                  <a:schemeClr val="accent1"/>
                </a:solidFill>
              </a:rPr>
              <a:t>folytonos és diszkrét</a:t>
            </a:r>
          </a:p>
          <a:p>
            <a:r>
              <a:rPr lang="hu-HU" sz="2400" dirty="0">
                <a:solidFill>
                  <a:schemeClr val="accent1"/>
                </a:solidFill>
              </a:rPr>
              <a:t>komponensek </a:t>
            </a:r>
            <a:r>
              <a:rPr lang="hu-HU" sz="2400" dirty="0" smtClean="0">
                <a:solidFill>
                  <a:schemeClr val="accent1"/>
                </a:solidFill>
              </a:rPr>
              <a:t>“együtt-</a:t>
            </a:r>
            <a:endParaRPr lang="hu-HU" sz="2400" dirty="0">
              <a:solidFill>
                <a:schemeClr val="accent1"/>
              </a:solidFill>
            </a:endParaRPr>
          </a:p>
          <a:p>
            <a:r>
              <a:rPr lang="hu-HU" sz="2400" dirty="0" smtClean="0">
                <a:solidFill>
                  <a:schemeClr val="accent1"/>
                </a:solidFill>
              </a:rPr>
              <a:t>működése”, szakaszosan</a:t>
            </a:r>
          </a:p>
          <a:p>
            <a:r>
              <a:rPr lang="hu-HU" sz="2400" dirty="0" smtClean="0">
                <a:solidFill>
                  <a:schemeClr val="accent1"/>
                </a:solidFill>
              </a:rPr>
              <a:t>folytonos viselkedés</a:t>
            </a:r>
            <a:endParaRPr lang="hu-HU" sz="2400" b="1" dirty="0">
              <a:solidFill>
                <a:schemeClr val="accent1"/>
              </a:solidFill>
            </a:endParaRP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3851920" y="4221088"/>
            <a:ext cx="48488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400" b="1" dirty="0">
                <a:solidFill>
                  <a:schemeClr val="accent1"/>
                </a:solidFill>
              </a:rPr>
              <a:t>Hibrid dinamikus rendszerek</a:t>
            </a:r>
            <a:r>
              <a:rPr lang="en-US" sz="2400" b="1" dirty="0">
                <a:solidFill>
                  <a:schemeClr val="accent1"/>
                </a:solidFill>
              </a:rPr>
              <a:t>:</a:t>
            </a:r>
            <a:endParaRPr lang="hu-HU" sz="2400" b="1" dirty="0">
              <a:solidFill>
                <a:schemeClr val="accent1"/>
              </a:solidFill>
            </a:endParaRPr>
          </a:p>
          <a:p>
            <a:pPr algn="ctr"/>
            <a:r>
              <a:rPr lang="hu-HU" sz="2400" dirty="0">
                <a:solidFill>
                  <a:schemeClr val="accent1"/>
                </a:solidFill>
              </a:rPr>
              <a:t>+ folytonos és/vagy diszkrét dinamika</a:t>
            </a:r>
            <a:endParaRPr lang="hu-HU" sz="2400" b="1" dirty="0">
              <a:solidFill>
                <a:schemeClr val="accent1"/>
              </a:solidFill>
            </a:endParaRP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683568" y="5013176"/>
            <a:ext cx="73468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chemeClr val="accent1"/>
                </a:solidFill>
              </a:rPr>
              <a:t>Tranziensek</a:t>
            </a:r>
            <a:r>
              <a:rPr lang="en-US" sz="2400" b="1" dirty="0">
                <a:solidFill>
                  <a:schemeClr val="accent1"/>
                </a:solidFill>
              </a:rPr>
              <a:t>:</a:t>
            </a:r>
            <a:r>
              <a:rPr lang="hu-HU" sz="2400" b="1" dirty="0">
                <a:solidFill>
                  <a:schemeClr val="accent1"/>
                </a:solidFill>
              </a:rPr>
              <a:t> </a:t>
            </a:r>
            <a:r>
              <a:rPr lang="hu-HU" sz="2400" dirty="0">
                <a:solidFill>
                  <a:schemeClr val="accent1"/>
                </a:solidFill>
              </a:rPr>
              <a:t>átkapcsolások</a:t>
            </a:r>
            <a:r>
              <a:rPr lang="en-US" sz="2400" dirty="0">
                <a:solidFill>
                  <a:schemeClr val="accent1"/>
                </a:solidFill>
              </a:rPr>
              <a:t>/</a:t>
            </a:r>
            <a:r>
              <a:rPr lang="hu-HU" sz="2400" dirty="0">
                <a:solidFill>
                  <a:schemeClr val="accent1"/>
                </a:solidFill>
              </a:rPr>
              <a:t>átkapcsolódások kísérő</a:t>
            </a:r>
          </a:p>
          <a:p>
            <a:r>
              <a:rPr lang="hu-HU" sz="2400" dirty="0">
                <a:solidFill>
                  <a:schemeClr val="accent1"/>
                </a:solidFill>
              </a:rPr>
              <a:t>jelenségei, jellegzetesen az egyes működési módok eltérő</a:t>
            </a:r>
          </a:p>
          <a:p>
            <a:r>
              <a:rPr lang="hu-HU" sz="2400" dirty="0">
                <a:solidFill>
                  <a:schemeClr val="accent1"/>
                </a:solidFill>
              </a:rPr>
              <a:t>energiaviszonyai miatt</a:t>
            </a:r>
          </a:p>
          <a:p>
            <a:r>
              <a:rPr lang="hu-HU" sz="2400" dirty="0" smtClean="0">
                <a:solidFill>
                  <a:schemeClr val="accent1"/>
                </a:solidFill>
              </a:rPr>
              <a:t>A </a:t>
            </a:r>
            <a:r>
              <a:rPr lang="hu-HU" sz="2400" dirty="0">
                <a:solidFill>
                  <a:schemeClr val="accent1"/>
                </a:solidFill>
              </a:rPr>
              <a:t>tranziens jelenségek és a </a:t>
            </a:r>
            <a:r>
              <a:rPr lang="hu-HU" sz="2400" b="1" dirty="0">
                <a:solidFill>
                  <a:schemeClr val="accent1"/>
                </a:solidFill>
              </a:rPr>
              <a:t>stabilitás</a:t>
            </a:r>
            <a:r>
              <a:rPr lang="hu-HU" sz="2400" dirty="0">
                <a:solidFill>
                  <a:schemeClr val="accent1"/>
                </a:solidFill>
              </a:rPr>
              <a:t> kapcsolata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48716" y="260648"/>
            <a:ext cx="68373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accent1"/>
                </a:solidFill>
                <a:cs typeface="Times New Roman" pitchFamily="18" charset="0"/>
              </a:rPr>
              <a:t>Adaptivitás és kooperativitás </a:t>
            </a:r>
          </a:p>
          <a:p>
            <a:pPr algn="ctr"/>
            <a:r>
              <a:rPr lang="hu-HU" sz="3200" b="1" dirty="0" smtClean="0">
                <a:solidFill>
                  <a:schemeClr val="accent1"/>
                </a:solidFill>
                <a:cs typeface="Times New Roman" pitchFamily="18" charset="0"/>
              </a:rPr>
              <a:t>beágyazott információs rendszerekben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43608" y="2636912"/>
            <a:ext cx="6985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chemeClr val="tx2"/>
                </a:solidFill>
              </a:rPr>
              <a:t>Köszönöm megtisztelő figyelmüket!</a:t>
            </a:r>
            <a:endParaRPr lang="hu-HU" sz="3600" b="1" dirty="0">
              <a:solidFill>
                <a:schemeClr val="tx2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732E-5615-4541-8B97-0931192BD5F4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419872" y="4149080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rgbClr val="0070C0"/>
                </a:solidFill>
              </a:rPr>
              <a:t>peceli</a:t>
            </a:r>
            <a:r>
              <a:rPr lang="hu-HU" dirty="0" smtClean="0">
                <a:solidFill>
                  <a:srgbClr val="0070C0"/>
                </a:solidFill>
              </a:rPr>
              <a:t>@</a:t>
            </a:r>
            <a:r>
              <a:rPr lang="hu-HU" dirty="0" err="1" smtClean="0">
                <a:solidFill>
                  <a:srgbClr val="0070C0"/>
                </a:solidFill>
              </a:rPr>
              <a:t>mit.bme.hu</a:t>
            </a:r>
            <a:endParaRPr lang="hu-H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539552" y="1484784"/>
            <a:ext cx="8136904" cy="16561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DA3E-D078-4878-A0CC-61F2B3CCAD6E}" type="slidenum">
              <a:rPr lang="hu-HU"/>
              <a:pPr/>
              <a:t>2</a:t>
            </a:fld>
            <a:endParaRPr lang="hu-HU"/>
          </a:p>
        </p:txBody>
      </p:sp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537055" y="1556792"/>
            <a:ext cx="815781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400" dirty="0" smtClean="0"/>
              <a:t>Mára valósággá vált, hogy a </a:t>
            </a:r>
            <a:r>
              <a:rPr lang="hu-HU" sz="2400" dirty="0"/>
              <a:t>processzorokkal vezérelt, egymással </a:t>
            </a:r>
          </a:p>
          <a:p>
            <a:pPr algn="ctr"/>
            <a:r>
              <a:rPr lang="hu-HU" sz="2400" dirty="0"/>
              <a:t>emberi beavatkozás nélkül társalgó – azaz beágyazott és </a:t>
            </a:r>
          </a:p>
          <a:p>
            <a:pPr algn="ctr"/>
            <a:r>
              <a:rPr lang="hu-HU" sz="2400" dirty="0" err="1"/>
              <a:t>ambiens</a:t>
            </a:r>
            <a:r>
              <a:rPr lang="hu-HU" sz="2400" dirty="0"/>
              <a:t> – rendszerek mindennapjaink részévé válva </a:t>
            </a:r>
            <a:r>
              <a:rPr lang="hu-HU" sz="2400" dirty="0" smtClean="0"/>
              <a:t>számos </a:t>
            </a:r>
            <a:endParaRPr lang="hu-HU" sz="2400" dirty="0"/>
          </a:p>
          <a:p>
            <a:pPr algn="ctr"/>
            <a:r>
              <a:rPr lang="hu-HU" sz="2400" dirty="0" smtClean="0"/>
              <a:t>területen segítik </a:t>
            </a:r>
            <a:r>
              <a:rPr lang="hu-HU" sz="2400" dirty="0"/>
              <a:t>és </a:t>
            </a:r>
            <a:r>
              <a:rPr lang="hu-HU" sz="2400" dirty="0" smtClean="0"/>
              <a:t>felügyelik </a:t>
            </a:r>
            <a:r>
              <a:rPr lang="hu-HU" sz="2400" dirty="0"/>
              <a:t>(!) az életünket. </a:t>
            </a:r>
            <a:endParaRPr lang="en-US" sz="2400" dirty="0"/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320018" y="481014"/>
            <a:ext cx="64306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0070C0"/>
                </a:solidFill>
              </a:rPr>
              <a:t>Mindenütt </a:t>
            </a:r>
            <a:r>
              <a:rPr lang="hu-HU" sz="3600" b="1" dirty="0">
                <a:solidFill>
                  <a:srgbClr val="0070C0"/>
                </a:solidFill>
              </a:rPr>
              <a:t>jelenlevő </a:t>
            </a:r>
            <a:r>
              <a:rPr lang="hu-HU" sz="3600" b="1" dirty="0" smtClean="0">
                <a:solidFill>
                  <a:srgbClr val="0070C0"/>
                </a:solidFill>
              </a:rPr>
              <a:t>informatika</a:t>
            </a:r>
            <a:endParaRPr lang="hu-HU" sz="3600" b="1" dirty="0">
              <a:solidFill>
                <a:srgbClr val="0070C0"/>
              </a:solidFill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3123736" y="4800601"/>
            <a:ext cx="60979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395536" y="3733801"/>
            <a:ext cx="8496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u-HU" sz="2400" b="1" dirty="0" err="1" smtClean="0">
                <a:solidFill>
                  <a:srgbClr val="0070C0"/>
                </a:solidFill>
                <a:latin typeface="+mj-lt"/>
              </a:rPr>
              <a:t>Ambient</a:t>
            </a:r>
            <a:r>
              <a:rPr lang="hu-HU" sz="2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hu-HU" sz="2400" b="1" dirty="0" err="1" smtClean="0">
                <a:solidFill>
                  <a:srgbClr val="0070C0"/>
                </a:solidFill>
                <a:latin typeface="+mj-lt"/>
              </a:rPr>
              <a:t>intelligence</a:t>
            </a:r>
            <a:r>
              <a:rPr lang="hu-HU" sz="2400" b="1" dirty="0" smtClean="0">
                <a:solidFill>
                  <a:srgbClr val="0070C0"/>
                </a:solidFill>
                <a:latin typeface="+mj-lt"/>
              </a:rPr>
              <a:t>: </a:t>
            </a:r>
            <a:r>
              <a:rPr lang="hu-HU" sz="2400" dirty="0" smtClean="0">
                <a:solidFill>
                  <a:srgbClr val="0070C0"/>
                </a:solidFill>
              </a:rPr>
              <a:t>Emberközpontú információtechnológia</a:t>
            </a:r>
          </a:p>
          <a:p>
            <a:pPr algn="ctr"/>
            <a:endParaRPr lang="hu-HU" sz="2400" dirty="0" smtClean="0">
              <a:solidFill>
                <a:srgbClr val="0070C0"/>
              </a:solidFill>
            </a:endParaRPr>
          </a:p>
          <a:p>
            <a:pPr algn="ctr"/>
            <a:r>
              <a:rPr lang="hu-HU" sz="2400" b="1" dirty="0" err="1" smtClean="0">
                <a:solidFill>
                  <a:srgbClr val="0070C0"/>
                </a:solidFill>
              </a:rPr>
              <a:t>Ambiens</a:t>
            </a:r>
            <a:r>
              <a:rPr lang="hu-HU" sz="2400" b="1" dirty="0" smtClean="0">
                <a:solidFill>
                  <a:srgbClr val="0070C0"/>
                </a:solidFill>
              </a:rPr>
              <a:t> rendszerek:</a:t>
            </a:r>
            <a:r>
              <a:rPr lang="hu-HU" sz="2400" dirty="0" smtClean="0">
                <a:solidFill>
                  <a:srgbClr val="0070C0"/>
                </a:solidFill>
              </a:rPr>
              <a:t> az életkörülmények javítását célzó,</a:t>
            </a:r>
          </a:p>
          <a:p>
            <a:pPr algn="ctr"/>
            <a:r>
              <a:rPr lang="hu-HU" sz="2400" dirty="0" smtClean="0">
                <a:solidFill>
                  <a:srgbClr val="0070C0"/>
                </a:solidFill>
              </a:rPr>
              <a:t>emberközpontú számítástechnikai/informatikai </a:t>
            </a:r>
            <a:r>
              <a:rPr lang="hu-HU" sz="2400" dirty="0" smtClean="0">
                <a:solidFill>
                  <a:srgbClr val="0070C0"/>
                </a:solidFill>
              </a:rPr>
              <a:t>rendszerek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kerekített téglalap 10"/>
          <p:cNvSpPr/>
          <p:nvPr/>
        </p:nvSpPr>
        <p:spPr>
          <a:xfrm>
            <a:off x="5220072" y="5013176"/>
            <a:ext cx="2952328" cy="1584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/>
          <p:cNvSpPr/>
          <p:nvPr/>
        </p:nvSpPr>
        <p:spPr>
          <a:xfrm>
            <a:off x="827584" y="5013176"/>
            <a:ext cx="2736304" cy="1584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70C0"/>
                </a:solidFill>
              </a:rPr>
              <a:t>Beágyazott rendszer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1180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800" dirty="0" smtClean="0">
                <a:solidFill>
                  <a:srgbClr val="0070C0"/>
                </a:solidFill>
              </a:rPr>
              <a:t>Beágyazott rendszer ~ Központi idegrendszer:</a:t>
            </a:r>
          </a:p>
          <a:p>
            <a:pPr algn="ctr">
              <a:buNone/>
            </a:pPr>
            <a:r>
              <a:rPr lang="hu-HU" sz="2800" dirty="0" smtClean="0">
                <a:solidFill>
                  <a:srgbClr val="0070C0"/>
                </a:solidFill>
              </a:rPr>
              <a:t>→ megfigyel → analizál → dönt → cselekszik</a:t>
            </a:r>
            <a:endParaRPr lang="hu-HU" sz="2800" dirty="0">
              <a:solidFill>
                <a:srgbClr val="0070C0"/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755576" y="2924944"/>
            <a:ext cx="7488832" cy="1584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899592" y="2924944"/>
            <a:ext cx="7184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A német gépjármű, automatizálási és orvosi ipar évente </a:t>
            </a:r>
          </a:p>
          <a:p>
            <a:pPr algn="ctr"/>
            <a:r>
              <a:rPr lang="hu-HU" sz="2400" dirty="0" smtClean="0"/>
              <a:t>~15 milliárd € </a:t>
            </a:r>
            <a:r>
              <a:rPr lang="hu-HU" sz="2400" dirty="0" err="1" smtClean="0"/>
              <a:t>-ot</a:t>
            </a:r>
            <a:r>
              <a:rPr lang="hu-HU" sz="2400" dirty="0" smtClean="0"/>
              <a:t> invesztál beágyazott rendszerek </a:t>
            </a:r>
          </a:p>
          <a:p>
            <a:pPr algn="ctr"/>
            <a:r>
              <a:rPr lang="hu-HU" sz="2400" dirty="0" smtClean="0"/>
              <a:t>kutatás-fejlesztésére, miközben éves forgalmuk</a:t>
            </a:r>
          </a:p>
          <a:p>
            <a:pPr algn="ctr"/>
            <a:r>
              <a:rPr lang="hu-HU" sz="2400" dirty="0" smtClean="0"/>
              <a:t>meghaladja az 500 milliárd € </a:t>
            </a:r>
            <a:r>
              <a:rPr lang="hu-HU" sz="2400" dirty="0" err="1" smtClean="0"/>
              <a:t>-ot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39551" y="5013176"/>
            <a:ext cx="32372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Intenzív információs kapcsolat</a:t>
            </a:r>
          </a:p>
          <a:p>
            <a:pPr algn="ctr"/>
            <a:r>
              <a:rPr lang="hu-HU" sz="2000" dirty="0" smtClean="0"/>
              <a:t>Autonóm működés</a:t>
            </a:r>
          </a:p>
          <a:p>
            <a:pPr algn="ctr"/>
            <a:r>
              <a:rPr lang="hu-HU" sz="2000" dirty="0" smtClean="0"/>
              <a:t>Szolgáltatásbiztonság</a:t>
            </a:r>
          </a:p>
          <a:p>
            <a:pPr algn="ctr"/>
            <a:r>
              <a:rPr lang="hu-HU" sz="2000" dirty="0" smtClean="0"/>
              <a:t>„Láthatatlanság”</a:t>
            </a:r>
            <a:endParaRPr lang="hu-HU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364088" y="4941168"/>
            <a:ext cx="264687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err="1" smtClean="0"/>
              <a:t>Embedded</a:t>
            </a:r>
            <a:r>
              <a:rPr lang="hu-HU" sz="2000" dirty="0" smtClean="0"/>
              <a:t> System</a:t>
            </a:r>
          </a:p>
          <a:p>
            <a:pPr algn="ctr"/>
            <a:r>
              <a:rPr lang="hu-HU" sz="2000" dirty="0" err="1" smtClean="0"/>
              <a:t>Pervasive</a:t>
            </a:r>
            <a:r>
              <a:rPr lang="hu-HU" sz="2000" dirty="0" smtClean="0"/>
              <a:t> </a:t>
            </a:r>
            <a:r>
              <a:rPr lang="hu-HU" sz="2000" dirty="0" err="1" smtClean="0"/>
              <a:t>Computing</a:t>
            </a:r>
            <a:endParaRPr lang="hu-HU" sz="2000" dirty="0" smtClean="0"/>
          </a:p>
          <a:p>
            <a:pPr algn="ctr"/>
            <a:r>
              <a:rPr lang="hu-HU" sz="2000" dirty="0" err="1" smtClean="0"/>
              <a:t>Ubiquitous</a:t>
            </a:r>
            <a:r>
              <a:rPr lang="hu-HU" sz="2000" dirty="0" smtClean="0"/>
              <a:t> </a:t>
            </a:r>
            <a:r>
              <a:rPr lang="hu-HU" sz="2000" dirty="0" err="1" smtClean="0"/>
              <a:t>Computing</a:t>
            </a:r>
            <a:endParaRPr lang="hu-HU" sz="2000" dirty="0" smtClean="0"/>
          </a:p>
          <a:p>
            <a:pPr algn="ctr"/>
            <a:r>
              <a:rPr lang="hu-HU" sz="2000" dirty="0" err="1" smtClean="0"/>
              <a:t>Ambient</a:t>
            </a:r>
            <a:r>
              <a:rPr lang="hu-HU" sz="2000" dirty="0" smtClean="0"/>
              <a:t> </a:t>
            </a:r>
            <a:r>
              <a:rPr lang="hu-HU" sz="2000" dirty="0" err="1" smtClean="0"/>
              <a:t>intelligence</a:t>
            </a:r>
            <a:endParaRPr lang="hu-HU" sz="2000" dirty="0" smtClean="0"/>
          </a:p>
          <a:p>
            <a:pPr algn="ctr"/>
            <a:r>
              <a:rPr lang="hu-HU" sz="2000" dirty="0" err="1" smtClean="0"/>
              <a:t>Ambient</a:t>
            </a:r>
            <a:r>
              <a:rPr lang="hu-HU" sz="2000" dirty="0" smtClean="0"/>
              <a:t> </a:t>
            </a:r>
            <a:r>
              <a:rPr lang="hu-HU" sz="2000" dirty="0" err="1" smtClean="0"/>
              <a:t>Assisted</a:t>
            </a:r>
            <a:r>
              <a:rPr lang="hu-HU" sz="2000" dirty="0" smtClean="0"/>
              <a:t> </a:t>
            </a:r>
            <a:r>
              <a:rPr lang="hu-HU" sz="2000" dirty="0" err="1" smtClean="0"/>
              <a:t>Living</a:t>
            </a:r>
            <a:endParaRPr lang="hu-HU" sz="2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55576" y="4581128"/>
            <a:ext cx="151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Tulajdonságai: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572000" y="4581128"/>
            <a:ext cx="2350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Alternatív elnevezések: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683568" y="5805264"/>
            <a:ext cx="7632848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899592" y="1556792"/>
            <a:ext cx="7200800" cy="1634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4134-E9CA-4332-A1BE-5FCDA92939CF}" type="slidenum">
              <a:rPr lang="hu-HU"/>
              <a:pPr/>
              <a:t>4</a:t>
            </a:fld>
            <a:endParaRPr lang="hu-HU"/>
          </a:p>
        </p:txBody>
      </p:sp>
      <p:sp>
        <p:nvSpPr>
          <p:cNvPr id="131074" name="Text Box 1026"/>
          <p:cNvSpPr txBox="1">
            <a:spLocks noChangeArrowheads="1"/>
          </p:cNvSpPr>
          <p:nvPr/>
        </p:nvSpPr>
        <p:spPr bwMode="auto">
          <a:xfrm>
            <a:off x="2411760" y="620688"/>
            <a:ext cx="44825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r>
              <a:rPr lang="hu-HU" sz="4000" b="1" dirty="0">
                <a:solidFill>
                  <a:srgbClr val="0070C0"/>
                </a:solidFill>
              </a:rPr>
              <a:t>Beágyazott </a:t>
            </a:r>
            <a:r>
              <a:rPr lang="hu-HU" sz="4000" b="1" dirty="0" smtClean="0">
                <a:solidFill>
                  <a:srgbClr val="0070C0"/>
                </a:solidFill>
              </a:rPr>
              <a:t>szoftver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1075" name="Text Box 1027"/>
          <p:cNvSpPr txBox="1">
            <a:spLocks noChangeArrowheads="1"/>
          </p:cNvSpPr>
          <p:nvPr/>
        </p:nvSpPr>
        <p:spPr bwMode="auto">
          <a:xfrm>
            <a:off x="1187624" y="1628800"/>
            <a:ext cx="67248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/>
            <a:r>
              <a:rPr lang="hu-HU" sz="2400" b="1" dirty="0"/>
              <a:t>Univerzális rendszerintegrátor:</a:t>
            </a:r>
            <a:r>
              <a:rPr lang="hu-HU" sz="2400" dirty="0"/>
              <a:t> a valós rendszerek</a:t>
            </a:r>
          </a:p>
          <a:p>
            <a:pPr algn="ctr"/>
            <a:r>
              <a:rPr lang="hu-HU" sz="2400" dirty="0"/>
              <a:t>alkotóelemei egyre inkább „számítástechnikai” </a:t>
            </a:r>
          </a:p>
          <a:p>
            <a:pPr algn="ctr"/>
            <a:r>
              <a:rPr lang="hu-HU" sz="2400" dirty="0"/>
              <a:t>kölcsönhatások révén működnek együtt. </a:t>
            </a:r>
          </a:p>
          <a:p>
            <a:pPr algn="ctr"/>
            <a:r>
              <a:rPr lang="hu-HU" sz="2400" dirty="0"/>
              <a:t>(Audi 8: ~2000 jel, ~60 elektronikus kontroller (ECU))</a:t>
            </a:r>
            <a:endParaRPr lang="en-US" sz="2400" b="1" dirty="0"/>
          </a:p>
        </p:txBody>
      </p:sp>
      <p:sp>
        <p:nvSpPr>
          <p:cNvPr id="131076" name="Text Box 1028"/>
          <p:cNvSpPr txBox="1">
            <a:spLocks noChangeArrowheads="1"/>
          </p:cNvSpPr>
          <p:nvPr/>
        </p:nvSpPr>
        <p:spPr bwMode="auto">
          <a:xfrm>
            <a:off x="633250" y="4221541"/>
            <a:ext cx="80361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marL="457200" indent="-457200"/>
            <a:r>
              <a:rPr lang="hu-HU" sz="2400" b="1" dirty="0">
                <a:solidFill>
                  <a:srgbClr val="0070C0"/>
                </a:solidFill>
              </a:rPr>
              <a:t>Következmények:</a:t>
            </a:r>
          </a:p>
          <a:p>
            <a:pPr marL="457200" indent="-457200">
              <a:buFontTx/>
              <a:buAutoNum type="arabicPeriod"/>
            </a:pPr>
            <a:r>
              <a:rPr lang="hu-HU" sz="2400" dirty="0">
                <a:solidFill>
                  <a:srgbClr val="0070C0"/>
                </a:solidFill>
                <a:cs typeface="Times New Roman" pitchFamily="18" charset="0"/>
              </a:rPr>
              <a:t>A szoftver egyre jobban az alkalmazási terület részévé válik.</a:t>
            </a:r>
            <a:endParaRPr lang="hu-HU" sz="2400" dirty="0">
              <a:solidFill>
                <a:srgbClr val="0070C0"/>
              </a:solidFill>
            </a:endParaRPr>
          </a:p>
          <a:p>
            <a:pPr marL="457200" indent="-457200"/>
            <a:r>
              <a:rPr lang="hu-HU" sz="2400" dirty="0">
                <a:solidFill>
                  <a:srgbClr val="0070C0"/>
                </a:solidFill>
              </a:rPr>
              <a:t>2. </a:t>
            </a:r>
            <a:r>
              <a:rPr lang="hu-HU" sz="2400" dirty="0" smtClean="0">
                <a:solidFill>
                  <a:srgbClr val="0070C0"/>
                </a:solidFill>
              </a:rPr>
              <a:t>  </a:t>
            </a:r>
            <a:r>
              <a:rPr lang="hu-HU" sz="2400" dirty="0" smtClean="0">
                <a:solidFill>
                  <a:srgbClr val="0070C0"/>
                </a:solidFill>
                <a:cs typeface="Times New Roman" pitchFamily="18" charset="0"/>
              </a:rPr>
              <a:t>A </a:t>
            </a:r>
            <a:r>
              <a:rPr lang="hu-HU" sz="2400" dirty="0">
                <a:solidFill>
                  <a:srgbClr val="0070C0"/>
                </a:solidFill>
                <a:cs typeface="Times New Roman" pitchFamily="18" charset="0"/>
              </a:rPr>
              <a:t>szoftvereknek a funkcionális követelmények mellett </a:t>
            </a:r>
            <a:endParaRPr lang="hu-HU" sz="2400" dirty="0">
              <a:solidFill>
                <a:srgbClr val="0070C0"/>
              </a:solidFill>
            </a:endParaRPr>
          </a:p>
          <a:p>
            <a:pPr marL="914400" lvl="1" indent="-457200"/>
            <a:r>
              <a:rPr lang="hu-HU" sz="2400" dirty="0">
                <a:solidFill>
                  <a:srgbClr val="0070C0"/>
                </a:solidFill>
                <a:cs typeface="Times New Roman" pitchFamily="18" charset="0"/>
              </a:rPr>
              <a:t>fizikai követelményeknek is eleget kell tenniük. </a:t>
            </a:r>
          </a:p>
        </p:txBody>
      </p:sp>
      <p:sp>
        <p:nvSpPr>
          <p:cNvPr id="131077" name="Text Box 1029"/>
          <p:cNvSpPr txBox="1">
            <a:spLocks noChangeArrowheads="1"/>
          </p:cNvSpPr>
          <p:nvPr/>
        </p:nvSpPr>
        <p:spPr bwMode="auto">
          <a:xfrm>
            <a:off x="899592" y="5805264"/>
            <a:ext cx="7351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r>
              <a:rPr lang="hu-HU" sz="2800" b="1" dirty="0"/>
              <a:t>Kérdés: Hogyan kell ilyen rendszereket tervezni?</a:t>
            </a:r>
            <a:endParaRPr lang="en-US" sz="2800" b="1" dirty="0"/>
          </a:p>
        </p:txBody>
      </p:sp>
      <p:sp>
        <p:nvSpPr>
          <p:cNvPr id="131078" name="Text Box 1030"/>
          <p:cNvSpPr txBox="1">
            <a:spLocks noChangeArrowheads="1"/>
          </p:cNvSpPr>
          <p:nvPr/>
        </p:nvSpPr>
        <p:spPr bwMode="auto">
          <a:xfrm>
            <a:off x="773972" y="3443288"/>
            <a:ext cx="6897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 i="1" dirty="0">
                <a:solidFill>
                  <a:srgbClr val="0070C0"/>
                </a:solidFill>
              </a:rPr>
              <a:t>„... Software is </a:t>
            </a:r>
            <a:r>
              <a:rPr lang="hu-HU" sz="2800" b="1" i="1" dirty="0" err="1">
                <a:solidFill>
                  <a:srgbClr val="0070C0"/>
                </a:solidFill>
              </a:rPr>
              <a:t>Hard</a:t>
            </a:r>
            <a:r>
              <a:rPr lang="hu-HU" sz="2800" b="1" i="1" dirty="0">
                <a:solidFill>
                  <a:srgbClr val="0070C0"/>
                </a:solidFill>
              </a:rPr>
              <a:t> and Hardware is </a:t>
            </a:r>
            <a:r>
              <a:rPr lang="hu-HU" sz="2800" b="1" i="1" dirty="0" err="1">
                <a:solidFill>
                  <a:srgbClr val="0070C0"/>
                </a:solidFill>
              </a:rPr>
              <a:t>Soft</a:t>
            </a:r>
            <a:r>
              <a:rPr lang="hu-HU" sz="2800" b="1" i="1" dirty="0">
                <a:solidFill>
                  <a:srgbClr val="0070C0"/>
                </a:solidFill>
              </a:rPr>
              <a:t> ...”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0070C0"/>
                </a:solidFill>
              </a:rPr>
              <a:t>Gépjármű fedélzeti rendszer</a:t>
            </a:r>
            <a:endParaRPr lang="hu-HU" sz="4000" b="1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146" name="AutoShape 2" descr="data:image/jpeg;base64,/9j/4AAQSkZJRgABAQAAAQABAAD/2wCEAAkGBhQQEBUUEhQUFBQUFBQVFRQVEBUQFBQVFBQVFBQUFBQXHCYeFxojGRQUHy8gIycpLCwsFR4xNTAqNSYrLCkBCQoKDgwOFA8PFCkcHBwpKSkpKSksKSkpKSwpKSkpKSwpKSkpKSkpLCkpKSksLCkpKSkpMiwsKSwpLCk1KSkqKf/AABEIAOEA4QMBIgACEQEDEQH/xAAcAAAABwEBAAAAAAAAAAAAAAAAAgMEBQYHAQj/xABQEAACAQIDAwkEBQcJBQgDAAABAgMAEQQSIQUGMRMiQVFhcYGRoQcycrEUQlKywSNic4KSotEVM0NTY5OzwuEkg6PS8DRUVXSktMPxFhcl/8QAFwEBAQEBAAAAAAAAAAAAAAAAAQACA//EAB0RAQEBAQADAQEBAAAAAAAAAAABEQISITFBYXH/2gAMAwEAAhEDEQA/ANxoUKFSChUBvRtZ4siRtlZrkmwPNGg4jr+VRMe3MR/WH9hP+WtTm0autCqgu2MR/WfuJ/y0f+VsR/WfuJ/Crxq1bKFVhNp4j7anvjH4WprJt2eHV2OW9yzqrRherPGqmLvdWXrYVeK1caFVGPfNM2V35NtAAxC5r8Mh4Pfso2N3tSEXklWPtkkSL75FPhR5LZQrGtve0EGRmi2vyam2WOOOCVVsoB5/JsWuQT+tboqAm9pso0/lWVu0YZB8ohR4nXoShevOD+0uX/xHEH/dsvyApM+02T/vkx7zih92UUYtek70L15qHtPkBuMQ575dofL6Tb0pw/thnJvyqf8ArVHkMRarFr0bQrzqntoxA4NCe8Y0/PEUtF7dMUpuPotz1xYlvQzGrFr0JQrAMH7dNozPkRMFc8MwaIHxknUVc4ds7elUMsECqRxHIkeBOIN6sLTKFZ3Gm3m4mFP7n+DU5XZm2m44mFf2Pww9WJe6FQ27eDxUSuMXKspJBQrYWFrEGyL02PiamaEFChQqQUKFCpBQoUKkFChXCakom3sVnxT9S2Qfq8fW9Nkmql+0PZRw2JsmPhUuGltJJOJCHkexukbrbS3EcO2qXiduYqHUYoOL2/JYln8ctwwHeK6SsY3COenCSVg0O/8Ail/ppT1c5j873pZPaZjF/pr9hij/ABSnYsb0k1KLNWL7P9quJYc5sMummeNySdeOQi3AedSkPtOm68E3c8qfNjQl023uhFiFIS0Z45Ct4r9YUaxn4dOnKTrWR7xezDFwuzJE0i8boeVI8tfMA1dIvaXL/Uwt8OKt81pyntJfpwp/VxKH/LUmLT4GRCRIrIR0OjKfUU3YW6R6/wAK3f8A/ZAPvYbEeBST8RSb7+4Y+/h5vHDI/wDmow6wq466Gatql302e3HDt3nAoB62NN23j2S/GJB34S33RVn9WscvXK198VslvqwjvhlX/LSDYXZTcPo/3fvCrx/q1k9C9am2xdnn3TB/eRfjTafdzC25qxnuZW9FNXitZuKf7M2nPh2vBLJCeuOV4vPIRepjacseHNhh8O3xpLf92UVN7oYNMYrM2HwqBbWthy5J75JDRn4jvYvtI2pGBmxmcfZkgjl83Nm9amsd7csWiWthg1uPJuSe23KWFGj2cI/d5NfhwuFX15In1pvjsIH9/n96J/lUVrxWmGzPaptOdmJxNl+ysEIAv+oT61If/mGPfjiZfAqv3QKShwiKOaoHcLUYi1XitW3czfeWMlMSZJla5ViwLq1tFzOQMp4XJAB6bXtdMNvfAwu55LsaWFz/AMGR6xtpO2i8qavFa27DbzYeVwiPmZtAAp7+NqlKyL2fsWx0fE2Dnu5p/jWu1izDAoUKFBCqdvJvJnvHEebwZh9bsH5vz7uL3fLaxjQRqbGQEsfzRpbxPoO2qRnrXMFpPaOAjnW0ihwOF+jtB4jwqP2VunhYZo5XiLoLukZf3n5uQODrkGpykXJIvpcGbmgZAC6subVSVIBHWCa5hoFY88SZb2zIua3SdOnStsotPZwmJlkd4pOc+YiNo8OqDoSNCALWHG5PSSTxgvaDhMEqRrhMOkcjNlRUzSyzt7oVbSFclzctYljlt22ffDeeHCR5YRLlYFRGZHzTyPpySRXNhrzmt9YAA31G5m57xscXjLNi5Bov1cMhFhGg6GsbE9FyOlic0xUcPuu8MSCbAwO4HObNilYntaPEqpPRcKBpTWTC4b6+Bt8ONxSffEla5jIrg1S9rYDU6UGqj/JmBY64fEL8GNhf/FwY+dcfd/An3XxsffHhJR5pPGT5VMnC2pF4r9A8qRqLG7UB9zaEin+0wOJX1iklFROzMLisRKYsMZZWGY3WUBcqm2e8gAUHS1yOIHGpDaU4JyoBpxI6SOj+NTcE2AgVFg2hPHPIUWSQGTDwqFuzuy8mGZRqqrmJLMLlRehIRdi7UEjxrFiGaMqHCrHNlLqGVSUNr5SDa99R1iofHbNxUq8s0UxUA3l+iMqEKSCWkAy2FiL9nGr8IkZzh8NthliKyNK0jxAFpiebGSyl5GOYuQeaLakm1VreveWcFsIuLXEQJkUtHBHh0bIPcGT3kU26bErfoBqSnsjjq+VDM/R6Voe7EGDigP0vFSxSvfNHklhVPeCqfydnawJvc8bDgSaxtra4mmIjJ5LNzGkUZzoA0khUZiSQWsb2vbsoasxB/SHHXXRjXHXVgfZkRfKmLw7AAku6TQDiAAM6c42JPZamW0YBCwBaGS4veGXlVHYWAAv3XqCNl2kzizajo6x3dVXjcjePDQYUq8gR82qlWJI6CMoN6q+ytnnFzCKNQL6s51WNB7zt2Dq6SQOJrStl4ARxZMOBHEQLMReSS1+exBF736fAAWvrkU0l3tiPurM/w4d/mwFM5t4Hb3cPL+u0cf8AmNTL7JH1nY9wA+YNJHZ0Y6Ce9j+Fb9hDHaeIPCOJPilZ/RVHzpMyztxljX4IS3qzH5VMPHGvBV8hTWaUnhQjJcG596aU9wSMeij50nLs4k6MbfnSMx/GnRJ66SkPbQls9l2FI2gg5U2VJGKLzVayFQG6wM9+8Ctqrz9ujvAcFilkCcoWUxhS+QAyMozXynhbh216BrHTUChQoUFR/aU5TkWAv74PD809JHb01SY9s2NzG2n5hYeIAYGr37TB+RiPUzDzA/hWcZ66c/GL9SM28aObuSD22FvA5aAxocWWchMyuVCAXK8AZEBbLcA5b2NtdLgx/K0m8SHiiHtKKT5kVrBp/h8FGuL+lZ0llC5UEsnNi62jDZLMddTf3jVjTeCS38yG/RyZvuhqpfIL0Ajud19A1q59GHQz+aN81v60YdXKXeZRo8Uq94H+YrUPtDbkBFyWXtMbEeaXtUbFJKnuTMP2l+6/4UdsbOdG5OQfnBZL9/KRn50YtNZtoRNwkTzy+htUVtXHAWRNXY2ABuddAB2km1Sjwxto+FXvTMnpDKPlTWXYmEbik8f+8ZR/xo2+dGJMbN3f2hssqYlwjyz5UyM0plGmZ1VhlUIo1c5iBlHZfkuJ2gnKRNs/DYieUPM0okimvYiNXdGuAqjKiKSAch0azVBQ7uRBg2HxksbC4BXKzAHiA0ciEXsNLdFOI8Dj4WZosdcuVL8pnYvlGVc3KJINBpxqwmu2sRHKFwMOy1hxRKIDII2lVbCTOZFUEkrzi7aBST1Wmn9m0OHhEeZpJ5dAckXv2N2XMhaKNQbk3va31ioquYHCbQwkzzxZXkkDB3LRTFgzBmvnN7kqNRY6U/TfPaMTs8mFRyQBcwSrlVdcqlHsATzjpqe4AU/ou56J75brR4TDc+d5GuBCr5mcm4La58oULe/N0uvjRMlSO8O3JcXMZJ7KbWVNVVF+yoY346knUk0wVr8Kz1ffpcyyeybJRRGSQACWJAAAuSSbAAdJJo8koHTfsGp/0qQ3TZjiVcAAqRlJFwp67dJojS87D3bGFQwGxkNjiWBvduK4dSPqrfXrJJ6VtP3ojKF4dtydSSdSSekk3PjSbSV2npl2U0ymFKzS0zlkqRJ0ppLR5cUvWO4anyFN3mv0Hx0+evpQhWNJE0Zm7vnRGehHWx0vioRxvNCLEX4yKOFeka857sDNjsMD04iDo/tVr0ZWK1AoUKFBVH2lJ/sqnqkHqrfwrLC9a17RUvgj2Op+Y/GsfzV05+MdFs9dz0hmroatMls1NtqyEYeUgkERSEEGxBCEgg9FKBq7m/641InufsTFTwqzmXpOZjfMCRltm6AAfOp6Td6ZeknvQH5WruG3slSw0IHRUlh99z9ZAaigDcEg8QbHvGho6PSEk2Ziesk+ZJ/Guq1QOHUN7wDfEA3zpH6BH9kD4SY/uEUcNRg1RJjBDoeUf7zN98NRhh5B7sv7UQb1QrR70YPUhDi5UZA/JuHbJoXUi0byXKtmB9wjj0iqVvxIr4i+cAqqryasCFI6SL6E36qt2Ofnw/pT/wC3nrLN5/8Atk/6V/nWemoaNHroCfC/yqb3YkImAt0jQ6f/AFUZsOcpMlja7AHtBPCr3tibNJAbEENKDcW6I/Oscw1OzbRzHRXJBsQF4HqzXy9PXSRnc8FA+J7+i/xpDBy6P+kf8KUaWurJGXOeL2+FQPU3NNmhB43b4mLeh0peV6bs1CFJsNNPSknauu1JMaE4xohrpNEJqSX3NW+0cKP7eM+Rv+FeiRXnrcJb7Uwo/tb+Ubn8K9C1itQKFChQVf38S+Ak7Mp/eFYoTW5b4rfAz/BfyYGsKY6105Y6HzV29JXroNaBUGu3ogNC9SWPZ+3IVhjjkiDlTY5o1K2MkjFs1y2gdeaApOQXYjm04mhwTxyFWVXAYxhTIua0TsQ4cWF5BzctrrlFgTVVBo4NGLSwajq1Ig0YGkHCtR1akAaMGqRwGoZqSDUC1SI41+fD+lP+BPWd70bMkGJle11d2YEMOB14XvV/xjc+H9K3+BNVa3q96s9RqKzsnFcjJmYdHXY6gg28CR41aJNtJiHiyZuYZL5kC2zZLcGN/dNU6XjUvsAc6sS/jVXPCPo3xv8AeNKNJTXDNofjf7xo5eujI7PSLtXGeky1CBjSbGuk0RjUXCaKxrpojUJZPZot9q4fsaQ+UElegKwH2WH/APqxdgmPX/QsPxreExaMxUMMwFyt+cBwuV4gVmmFqFChQTDbyA4WbMMw5N7i5W9gTxHCvOck8yk5og4vxikF/wBh7ehNekdqLeCUdcbj90157n9499b5Z6Q+M3iSIDMklybFWQxkDr52h8DS2E3ghk4MQeplI9dR60w3yH5FOyT5qf4VUQeqq3BI05HB4EHuN6PWfYXb8sf1gw6mF/Ua+tTWE3zX+kRl7VOceRsfnT5RYs4NHFRmG27DJ7siX6mJjP71r1Ihuw9/EVoFQaNekg466ODUCgajBqTvQvUiwNdzUkGrpNSIYxufD+kb/Amqt71vzqsGNPPh/SN/gS1Wd5zzqK1FYk41MbB96oZ+NTGw+Ncp9aWfDPofif77UctTeBtD8T/fajlq6MjFq4TRb1wmpOk0U1y9coIE0U100L1ITCyslyjMpuwurFTYkgi41sa032I4a0mKe31YQT03LSHXyqh7sbBkx0jJEyoEsXZgXbnlrBUX3jdW6QBbU1se4G7i4Fpo1Z2JTDu5fLfOeWuAF90WA0uT21mlcqFChQSeIW6MOtSPSvOuKFnPfXow1542pCUmdSCCGIIIsQQekVvlnpEbV2eMQERiVBcm4AJFo3I0PbaoWXc5wLowceCNoeo6etT2LGqfpB0kcVYdHfS0TleB8CL+vH1rWDVIxeyHi95SO8EeXQaacnWlRz6WYXHmD3g/61GT7FimZsnJEgm6i8Tr2XS4H60ZPbWbypVK+jg0eCSSP+bdl+FivoONT+J3YK8M4705Rf24rt5xrTH+SpNcq5wOJjIlt8QQkr4gVnGtCDerEJ72WQfnJY+a2qSw++yfXjde1GDD9k2qGCDhRHwgNO0ZFuw288D8JAOx1KevCpTD4gP7pB7VYOPMVmz4C1Se6uzg87B84tGxBRzGwOZBcMOwmmdCxfAaBNRf0CZP5vEE/mzxiTzkWzelA4zEJ78AkH2oJAx8I2s1bBzjBd4vjbgbf0MtV3eKPXiT32/CpVdrJLLGoDq4ZiUkjMbAclIL66dI6ajd4uNZpiquNamNjLrUQ/GpfYx1rEaqdgOn6z/faj3pCBub4v8AfalL1pkYmheuXrl6U7QrlChAaBoUpEmZlHWyjzIH41Fs+4u6o2fCUYo8juWdwmS/uhUve7KtmIueLHQXqxbK1xGJPU0KeUKv/wDJTR5QGJY5RmPR72vAdJ+VOthn8piv/MKPLCYYfxos9GJehQoVkk81Y97TsfAuPylwHaNGsRa9i0Zs3A6xkHqIrXxWB7+4NJMbMsq/0shXNpxb3kbt04a9db5ZphPhw4BU8GDdd7HhSeWoh9kvBz4ZGsCPyb84G5Ay36ONSH8pKp/Kq0XawzJ/eLp52rbKLw87/wAoOgY5St7E3XRAw08KmYN3cMzO0pbO7hr8AgAtZWGupN/AU2XZF8SuJRwQQQRoQeZlBVgbHoqNxe35UxUic3KqmylRxVM3HQ699H+lYn3exK64XECRf6ubn+Umppli5plP+14JmtwkjAmA7QfeX9q9OsDiyyq9ihIvobVJ4fbki8SG7G4+dIRK43DYjmsFLAcHUq4A04vr1ag03k3cifNkLJY20OZTzVbgbn63X0VN7Rx6ylSqBCL5mFsxvawv1aH06qYi1+Fj1i6nxK2v40YkFLu1JchGVyNbH8m1tR03XoP1qPsHAyRYg8ojLeNgLjQ85Dow0PgamgxDZg3QBzgCLAk+8trcT0Gk5JyZUuBwk1DBgf5vuPmBRkOneau56SLU8i2TK6KygMGBIAdc1g7J7pNzzlPC9aZINJp3endVY2+dasLG2lV3bfGimKy/GpbY9RUg1qW2UNaxG0thzzR3t95qUvSUB5o8fmaPekD0K4DXb0h2ugUFWmWN25FFcXzN9lfxPAUE/Ap7seLNiYF654R5yoKgdhbTacyFgAFy2A6L5r3PTwqUwu0THIjx2LI6upIugZCGHxagaDzqTecdiYMPead0jXTnMekcAo4s3YATSm5W0FxMMk6e7LiJSLjKwC5YxmU8DZAbdRFYFj9oyTyZ5pGlkPAnWw6kUaIvdYVsnsdjYbPbN0zyEDqGVBbzB86KovVChQrLQpWse9oMI+mSXGhINuN7gGtjrPfaVu7f/aFbiQrKRpw0IPRw4Vvm+2ep6ZXtDDARsV0tY2vddGB1HQO61EbFsn87GwH20/Kp42GYeK+NL7SuIn+BvQE0qX1rowYRYKJ+fC2Uni8L5f2gOaf1gahtr7pyyO0iyK7NxDARk2FuI5vR2VNYhImkANhKRcENkkI7GWxPDh2V3LInusJB1OMrftqLea+NZs06p3K4rCaHlEHRfnIe691PhUlhN8v61Ae1Tb91tPWrANqAaSAx30OcDIezOLqfE+FNsVsDDy65MpP1ojkv+rYofADvoy/h2fo+A2vFLoja/ZIIbTsPHwp2TUJg92mw8okidZQAwKMeRfUEaEkoeP2hUg+PCkCQNEx4CVTHf4WPNbwJp/0HR1psEtKndJ65P4UrnqP2ttDkeTe17sVIvbRhx9Kkli1WDZOOw5SEO8ayIGW0sOZLNNI+ZXXUaPazG3HTpqqjEAjpFaRsPfnCTQLFi1CFVVDdDLh5AoCg5ADybWHQBr09FVUUPFygyOQbgu5B6wWJBqvbWq0bwRwLiHGGcvDoVPO0JHOUFgCwBvYn14mrbUqMV9xrUns3iKj3GtSGz+IrEaqTgPNHj8zR70lCeYP+umhyvV5nh/rSC2ak58UERn6FF+/oAHjak2cDVj58BTTE7TZkbkVzZdS5UMgtrpm0LcLVI0xeLmkTM5EUZ4Amxf4R7zd/DtqHVbmygkk6aXJ7LCpfD7FlmPKTMVB1LObufA/jUzhIEiFolt1yNqT3dfoKM0muxNnGFGMumYrZb34X4gcePCpMAt+aPXy6KKoHHies8fDq8KVElIKwxgcP9T3nprc/ZhFl2bH+c8x/4rj8KyDdfZYxWKhiN7PIA1jY5Rdn16OarV6C2fgI4I1jiUIiiyqOA1uePEkkm/STR0ocUKFCstBUbvBgRPA0baBtL9IPEEVJUzxvG1M+isd21uTiYLkLyqdaC5t+cnHyvVbJtW+VXd4NxocWS4/JyHiygDMeth0nt4101jGBba/7bhz0EqD+3b8anL2sL62011NqnN4PZ1NEQzRiUKQyug5y2N+jXw4Vnu8sJ5UHW4UdhBufKr4vqy8pSH0deK3Q9aHJfvWxU+IqE2ZiMUQOYXXre9z3Nx+dSv0i3vqUPbw8G4VL4XEki/Zcf3bet1PmtKJtMDmsSub6ki2Vv1W5r+F6Rz1zlNCOg8QdQe8HQ0gscHEeCtEeuFsg7zEwKHuAWozbey5ZDEiSRyXZiAy/R2ui5ueWYxgW0Fm49ApxkA90lPhN1/u2uB+rlohlblEJytlz+6Sp1AGqm4HT9Y0WE1xGOkgsMRC8V+BKnKfhbgw7qVhx6PwYedSsO0StwGKg8VPut3qea3rTbEbMw8urRBG+3CeQP7Ninko76iKs56702xkJbhaivsGRf5idWH2JhyTdwa5TxLCm02LlhH5aJh+cLOp7mFwfOpGEmDIPR506waWNNX2sh6/Kj4fGFzaJbnrYhFHaWJsKyUgbKNTw66brjGkJEKl7cW4Ivex0FKrssXvM3Kn7K3WMeOjN6d5pd8T9VRoOCqAqr4DQfOlEU2WL3mblD9kXWMfi3p406GKtog4aC3NUd1vwpudfe8uj/Wul6EW46sbn0HcKNnpujljZQSeoC9NMV9IY5UikF9L5Dc93VUkiZacbOwUmIbLGt+tjoq95/DjUpu/uQ7hTPcCw5gPOPxN0eGvaK0DZuyVjUKqhQOAAsK1gL+znd5MLKGYB5CCM5HuaG4jH1b8CePyrTKqWy8OVII4irWh0HdWOmoNQoUKyQpviV1pxScq1IyZKTK07ZKTKVvWcNyajMdu5h5mzSQozdZUXqXZKTZKQgZt14rc1QPCoPaO6AIPNBHdV3K0QrToxjO3N0RAjyKCuUXIHDiBw8arKmt621sNcTBJETl5RCuYC5UngbdNjbSsh25uXiMIxupdBwkRTYjrK8V9e+pIMmkn0ZbdZ+6aOTTbG4oRhWa9g1tNeKkVI7LUXhwuO7h5cK5euXpRTlm7/AENMNoSi2uneLetPL00xRoSBdVv9X0p9gpLcPQfjwo7UaM0NHDuTxNh1D8TQBtRDXCagOz072Ts04hiL2VbX6TrewHkaaQ4dpGCoCxPAAXNXrdjdt4UOe2ZyCbdAAsBfp6fOqJ3Z2yVjFkW3WeJPeanMJs+n+D2V2VNYXZ9qdRnhMBUvhsFTiHC2p5HFRpdw0NqmV4Uxhjp/WKYFChQoIVxq7XDUhCtEK0rahalG5SiNHTkrRSlWgzaOk2jp6UpNo61owyK0VhfiL07aKkmiqCs7Z3GwuJuSmRvtJzT/AK1nu83sinK2hYOt7681q2QpRGFKefMfsDEYcflYXUD6wGZfMcPGo8S16OeMHiKrG2vZ7hcRc5OTc/Wj5vmOB8qQxkPTfFmrptj2Y4iG5iImXq9x/I6Gqbj4HiOWRGQ9TKV+dSMDRkorzU42dgXmNkW/WeAHeaiKWvU3sbdWScgtdF6yOce4fiantg7pKlmYZ26yNB3D8au+z9ldlCRexN2kiFlW3WeJPeas2F2b2U+wmz7VJRYS1GkxhwVqeR4enSw0qI6NRBIaXSKlFSlVWguRpS9FUUaghQoUKkFChQqTlCu0Kk5auWrtCpC2opWlK5apESlEaOnNqKVp0GbRUk0VPylJtHTqxHtFSZjqQaKkmip0GJjpri9lRyizorDqKg/OpNoqIYqdCpzez/Bk3+jx3+GnMG60ae7GoHYBVj5OjpFVqREOygOipCDB26KepFSyx0WkgkNqWVKUCUcLWSTCUYLRwtGC1EULRwK7au0IKFChUgoUKFSChQoVIKFChUgrlChUgoUKFSA1yhQqTlFNChShDSbUKFIJmiGhQpDlKLQoVIotKChQopGFGFChQRhXaFChO0KFCpBQoUKkFChQq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148" name="AutoShape 4" descr="data:image/jpeg;base64,/9j/4AAQSkZJRgABAQAAAQABAAD/2wCEAAkGBhQQEBUUEhQUFBQUFBQVFRQVEBUQFBQVFBQVFBQUFBQXHCYeFxojGRQUHy8gIycpLCwsFR4xNTAqNSYrLCkBCQoKDgwOFA8PFCkcHBwpKSkpKSksKSkpKSwpKSkpKSwpKSkpKSkpLCkpKSksLCkpKSkpMiwsKSwpLCk1KSkqKf/AABEIAOEA4QMBIgACEQEDEQH/xAAcAAAABwEBAAAAAAAAAAAAAAAAAgMEBQYHAQj/xABQEAACAQIDAwkEBQcJBQgDAAABAgMAEQQSIQUGMRMiQVFhcYGRoQcycrEUQlKywSNic4KSotEVM0NTY5OzwuEkg6PS8DRUVXSktMPxFhcl/8QAFwEBAQEBAAAAAAAAAAAAAAAAAQACA//EAB0RAQEBAQADAQEBAAAAAAAAAAABEQISITFBYXH/2gAMAwEAAhEDEQA/ANxoUKFSChUBvRtZ4siRtlZrkmwPNGg4jr+VRMe3MR/WH9hP+WtTm0autCqgu2MR/WfuJ/y0f+VsR/WfuJ/Crxq1bKFVhNp4j7anvjH4WprJt2eHV2OW9yzqrRherPGqmLvdWXrYVeK1caFVGPfNM2V35NtAAxC5r8Mh4Pfso2N3tSEXklWPtkkSL75FPhR5LZQrGtve0EGRmi2vyam2WOOOCVVsoB5/JsWuQT+tboqAm9pso0/lWVu0YZB8ohR4nXoShevOD+0uX/xHEH/dsvyApM+02T/vkx7zih92UUYtek70L15qHtPkBuMQ575dofL6Tb0pw/thnJvyqf8ArVHkMRarFr0bQrzqntoxA4NCe8Y0/PEUtF7dMUpuPotz1xYlvQzGrFr0JQrAMH7dNozPkRMFc8MwaIHxknUVc4ds7elUMsECqRxHIkeBOIN6sLTKFZ3Gm3m4mFP7n+DU5XZm2m44mFf2Pww9WJe6FQ27eDxUSuMXKspJBQrYWFrEGyL02PiamaEFChQqQUKFCpBQoUKkFChXCakom3sVnxT9S2Qfq8fW9Nkmql+0PZRw2JsmPhUuGltJJOJCHkexukbrbS3EcO2qXiduYqHUYoOL2/JYln8ctwwHeK6SsY3COenCSVg0O/8Ail/ppT1c5j873pZPaZjF/pr9hij/ABSnYsb0k1KLNWL7P9quJYc5sMummeNySdeOQi3AedSkPtOm68E3c8qfNjQl023uhFiFIS0Z45Ct4r9YUaxn4dOnKTrWR7xezDFwuzJE0i8boeVI8tfMA1dIvaXL/Uwt8OKt81pyntJfpwp/VxKH/LUmLT4GRCRIrIR0OjKfUU3YW6R6/wAK3f8A/ZAPvYbEeBST8RSb7+4Y+/h5vHDI/wDmow6wq466Gatql302e3HDt3nAoB62NN23j2S/GJB34S33RVn9WscvXK198VslvqwjvhlX/LSDYXZTcPo/3fvCrx/q1k9C9am2xdnn3TB/eRfjTafdzC25qxnuZW9FNXitZuKf7M2nPh2vBLJCeuOV4vPIRepjacseHNhh8O3xpLf92UVN7oYNMYrM2HwqBbWthy5J75JDRn4jvYvtI2pGBmxmcfZkgjl83Nm9amsd7csWiWthg1uPJuSe23KWFGj2cI/d5NfhwuFX15In1pvjsIH9/n96J/lUVrxWmGzPaptOdmJxNl+ysEIAv+oT61If/mGPfjiZfAqv3QKShwiKOaoHcLUYi1XitW3czfeWMlMSZJla5ViwLq1tFzOQMp4XJAB6bXtdMNvfAwu55LsaWFz/AMGR6xtpO2i8qavFa27DbzYeVwiPmZtAAp7+NqlKyL2fsWx0fE2Dnu5p/jWu1izDAoUKFBCqdvJvJnvHEebwZh9bsH5vz7uL3fLaxjQRqbGQEsfzRpbxPoO2qRnrXMFpPaOAjnW0ihwOF+jtB4jwqP2VunhYZo5XiLoLukZf3n5uQODrkGpykXJIvpcGbmgZAC6subVSVIBHWCa5hoFY88SZb2zIua3SdOnStsotPZwmJlkd4pOc+YiNo8OqDoSNCALWHG5PSSTxgvaDhMEqRrhMOkcjNlRUzSyzt7oVbSFclzctYljlt22ffDeeHCR5YRLlYFRGZHzTyPpySRXNhrzmt9YAA31G5m57xscXjLNi5Bov1cMhFhGg6GsbE9FyOlic0xUcPuu8MSCbAwO4HObNilYntaPEqpPRcKBpTWTC4b6+Bt8ONxSffEla5jIrg1S9rYDU6UGqj/JmBY64fEL8GNhf/FwY+dcfd/An3XxsffHhJR5pPGT5VMnC2pF4r9A8qRqLG7UB9zaEin+0wOJX1iklFROzMLisRKYsMZZWGY3WUBcqm2e8gAUHS1yOIHGpDaU4JyoBpxI6SOj+NTcE2AgVFg2hPHPIUWSQGTDwqFuzuy8mGZRqqrmJLMLlRehIRdi7UEjxrFiGaMqHCrHNlLqGVSUNr5SDa99R1iofHbNxUq8s0UxUA3l+iMqEKSCWkAy2FiL9nGr8IkZzh8NthliKyNK0jxAFpiebGSyl5GOYuQeaLakm1VreveWcFsIuLXEQJkUtHBHh0bIPcGT3kU26bErfoBqSnsjjq+VDM/R6Voe7EGDigP0vFSxSvfNHklhVPeCqfydnawJvc8bDgSaxtra4mmIjJ5LNzGkUZzoA0khUZiSQWsb2vbsoasxB/SHHXXRjXHXVgfZkRfKmLw7AAku6TQDiAAM6c42JPZamW0YBCwBaGS4veGXlVHYWAAv3XqCNl2kzizajo6x3dVXjcjePDQYUq8gR82qlWJI6CMoN6q+ytnnFzCKNQL6s51WNB7zt2Dq6SQOJrStl4ARxZMOBHEQLMReSS1+exBF736fAAWvrkU0l3tiPurM/w4d/mwFM5t4Hb3cPL+u0cf8AmNTL7JH1nY9wA+YNJHZ0Y6Ce9j+Fb9hDHaeIPCOJPilZ/RVHzpMyztxljX4IS3qzH5VMPHGvBV8hTWaUnhQjJcG596aU9wSMeij50nLs4k6MbfnSMx/GnRJ66SkPbQls9l2FI2gg5U2VJGKLzVayFQG6wM9+8Ctqrz9ujvAcFilkCcoWUxhS+QAyMozXynhbh216BrHTUChQoUFR/aU5TkWAv74PD809JHb01SY9s2NzG2n5hYeIAYGr37TB+RiPUzDzA/hWcZ66c/GL9SM28aObuSD22FvA5aAxocWWchMyuVCAXK8AZEBbLcA5b2NtdLgx/K0m8SHiiHtKKT5kVrBp/h8FGuL+lZ0llC5UEsnNi62jDZLMddTf3jVjTeCS38yG/RyZvuhqpfIL0Ajud19A1q59GHQz+aN81v60YdXKXeZRo8Uq94H+YrUPtDbkBFyWXtMbEeaXtUbFJKnuTMP2l+6/4UdsbOdG5OQfnBZL9/KRn50YtNZtoRNwkTzy+htUVtXHAWRNXY2ABuddAB2km1Sjwxto+FXvTMnpDKPlTWXYmEbik8f+8ZR/xo2+dGJMbN3f2hssqYlwjyz5UyM0plGmZ1VhlUIo1c5iBlHZfkuJ2gnKRNs/DYieUPM0okimvYiNXdGuAqjKiKSAch0azVBQ7uRBg2HxksbC4BXKzAHiA0ciEXsNLdFOI8Dj4WZosdcuVL8pnYvlGVc3KJINBpxqwmu2sRHKFwMOy1hxRKIDII2lVbCTOZFUEkrzi7aBST1Wmn9m0OHhEeZpJ5dAckXv2N2XMhaKNQbk3va31ioquYHCbQwkzzxZXkkDB3LRTFgzBmvnN7kqNRY6U/TfPaMTs8mFRyQBcwSrlVdcqlHsATzjpqe4AU/ou56J75brR4TDc+d5GuBCr5mcm4La58oULe/N0uvjRMlSO8O3JcXMZJ7KbWVNVVF+yoY346knUk0wVr8Kz1ffpcyyeybJRRGSQACWJAAAuSSbAAdJJo8koHTfsGp/0qQ3TZjiVcAAqRlJFwp67dJojS87D3bGFQwGxkNjiWBvduK4dSPqrfXrJJ6VtP3ojKF4dtydSSdSSekk3PjSbSV2npl2U0ymFKzS0zlkqRJ0ppLR5cUvWO4anyFN3mv0Hx0+evpQhWNJE0Zm7vnRGehHWx0vioRxvNCLEX4yKOFeka857sDNjsMD04iDo/tVr0ZWK1AoUKFBVH2lJ/sqnqkHqrfwrLC9a17RUvgj2Op+Y/GsfzV05+MdFs9dz0hmroatMls1NtqyEYeUgkERSEEGxBCEgg9FKBq7m/641InufsTFTwqzmXpOZjfMCRltm6AAfOp6Td6ZeknvQH5WruG3slSw0IHRUlh99z9ZAaigDcEg8QbHvGho6PSEk2Ziesk+ZJ/Guq1QOHUN7wDfEA3zpH6BH9kD4SY/uEUcNRg1RJjBDoeUf7zN98NRhh5B7sv7UQb1QrR70YPUhDi5UZA/JuHbJoXUi0byXKtmB9wjj0iqVvxIr4i+cAqqryasCFI6SL6E36qt2Ofnw/pT/wC3nrLN5/8Atk/6V/nWemoaNHroCfC/yqb3YkImAt0jQ6f/AFUZsOcpMlja7AHtBPCr3tibNJAbEENKDcW6I/Oscw1OzbRzHRXJBsQF4HqzXy9PXSRnc8FA+J7+i/xpDBy6P+kf8KUaWurJGXOeL2+FQPU3NNmhB43b4mLeh0peV6bs1CFJsNNPSknauu1JMaE4xohrpNEJqSX3NW+0cKP7eM+Rv+FeiRXnrcJb7Uwo/tb+Ubn8K9C1itQKFChQVf38S+Ak7Mp/eFYoTW5b4rfAz/BfyYGsKY6105Y6HzV29JXroNaBUGu3ogNC9SWPZ+3IVhjjkiDlTY5o1K2MkjFs1y2gdeaApOQXYjm04mhwTxyFWVXAYxhTIua0TsQ4cWF5BzctrrlFgTVVBo4NGLSwajq1Ig0YGkHCtR1akAaMGqRwGoZqSDUC1SI41+fD+lP+BPWd70bMkGJle11d2YEMOB14XvV/xjc+H9K3+BNVa3q96s9RqKzsnFcjJmYdHXY6gg28CR41aJNtJiHiyZuYZL5kC2zZLcGN/dNU6XjUvsAc6sS/jVXPCPo3xv8AeNKNJTXDNofjf7xo5eujI7PSLtXGeky1CBjSbGuk0RjUXCaKxrpojUJZPZot9q4fsaQ+UElegKwH2WH/APqxdgmPX/QsPxreExaMxUMMwFyt+cBwuV4gVmmFqFChQTDbyA4WbMMw5N7i5W9gTxHCvOck8yk5og4vxikF/wBh7ehNekdqLeCUdcbj90157n9499b5Z6Q+M3iSIDMklybFWQxkDr52h8DS2E3ghk4MQeplI9dR60w3yH5FOyT5qf4VUQeqq3BI05HB4EHuN6PWfYXb8sf1gw6mF/Ua+tTWE3zX+kRl7VOceRsfnT5RYs4NHFRmG27DJ7siX6mJjP71r1Ihuw9/EVoFQaNekg466ODUCgajBqTvQvUiwNdzUkGrpNSIYxufD+kb/Amqt71vzqsGNPPh/SN/gS1Wd5zzqK1FYk41MbB96oZ+NTGw+Ncp9aWfDPofif77UctTeBtD8T/fajlq6MjFq4TRb1wmpOk0U1y9coIE0U100L1ITCyslyjMpuwurFTYkgi41sa032I4a0mKe31YQT03LSHXyqh7sbBkx0jJEyoEsXZgXbnlrBUX3jdW6QBbU1se4G7i4Fpo1Z2JTDu5fLfOeWuAF90WA0uT21mlcqFChQSeIW6MOtSPSvOuKFnPfXow1542pCUmdSCCGIIIsQQekVvlnpEbV2eMQERiVBcm4AJFo3I0PbaoWXc5wLowceCNoeo6etT2LGqfpB0kcVYdHfS0TleB8CL+vH1rWDVIxeyHi95SO8EeXQaacnWlRz6WYXHmD3g/61GT7FimZsnJEgm6i8Tr2XS4H60ZPbWbypVK+jg0eCSSP+bdl+FivoONT+J3YK8M4705Rf24rt5xrTH+SpNcq5wOJjIlt8QQkr4gVnGtCDerEJ72WQfnJY+a2qSw++yfXjde1GDD9k2qGCDhRHwgNO0ZFuw288D8JAOx1KevCpTD4gP7pB7VYOPMVmz4C1Se6uzg87B84tGxBRzGwOZBcMOwmmdCxfAaBNRf0CZP5vEE/mzxiTzkWzelA4zEJ78AkH2oJAx8I2s1bBzjBd4vjbgbf0MtV3eKPXiT32/CpVdrJLLGoDq4ZiUkjMbAclIL66dI6ajd4uNZpiquNamNjLrUQ/GpfYx1rEaqdgOn6z/faj3pCBub4v8AfalL1pkYmheuXrl6U7QrlChAaBoUpEmZlHWyjzIH41Fs+4u6o2fCUYo8juWdwmS/uhUve7KtmIueLHQXqxbK1xGJPU0KeUKv/wDJTR5QGJY5RmPR72vAdJ+VOthn8piv/MKPLCYYfxos9GJehQoVkk81Y97TsfAuPylwHaNGsRa9i0Zs3A6xkHqIrXxWB7+4NJMbMsq/0shXNpxb3kbt04a9db5ZphPhw4BU8GDdd7HhSeWoh9kvBz4ZGsCPyb84G5Ay36ONSH8pKp/Kq0XawzJ/eLp52rbKLw87/wAoOgY5St7E3XRAw08KmYN3cMzO0pbO7hr8AgAtZWGupN/AU2XZF8SuJRwQQQRoQeZlBVgbHoqNxe35UxUic3KqmylRxVM3HQ699H+lYn3exK64XECRf6ubn+Umppli5plP+14JmtwkjAmA7QfeX9q9OsDiyyq9ihIvobVJ4fbki8SG7G4+dIRK43DYjmsFLAcHUq4A04vr1ag03k3cifNkLJY20OZTzVbgbn63X0VN7Rx6ylSqBCL5mFsxvawv1aH06qYi1+Fj1i6nxK2v40YkFLu1JchGVyNbH8m1tR03XoP1qPsHAyRYg8ojLeNgLjQ85Dow0PgamgxDZg3QBzgCLAk+8trcT0Gk5JyZUuBwk1DBgf5vuPmBRkOneau56SLU8i2TK6KygMGBIAdc1g7J7pNzzlPC9aZINJp3endVY2+dasLG2lV3bfGimKy/GpbY9RUg1qW2UNaxG0thzzR3t95qUvSUB5o8fmaPekD0K4DXb0h2ugUFWmWN25FFcXzN9lfxPAUE/Ap7seLNiYF654R5yoKgdhbTacyFgAFy2A6L5r3PTwqUwu0THIjx2LI6upIugZCGHxagaDzqTecdiYMPead0jXTnMekcAo4s3YATSm5W0FxMMk6e7LiJSLjKwC5YxmU8DZAbdRFYFj9oyTyZ5pGlkPAnWw6kUaIvdYVsnsdjYbPbN0zyEDqGVBbzB86KovVChQrLQpWse9oMI+mSXGhINuN7gGtjrPfaVu7f/aFbiQrKRpw0IPRw4Vvm+2ep6ZXtDDARsV0tY2vddGB1HQO61EbFsn87GwH20/Kp42GYeK+NL7SuIn+BvQE0qX1rowYRYKJ+fC2Uni8L5f2gOaf1gahtr7pyyO0iyK7NxDARk2FuI5vR2VNYhImkANhKRcENkkI7GWxPDh2V3LInusJB1OMrftqLea+NZs06p3K4rCaHlEHRfnIe691PhUlhN8v61Ae1Tb91tPWrANqAaSAx30OcDIezOLqfE+FNsVsDDy65MpP1ojkv+rYofADvoy/h2fo+A2vFLoja/ZIIbTsPHwp2TUJg92mw8okidZQAwKMeRfUEaEkoeP2hUg+PCkCQNEx4CVTHf4WPNbwJp/0HR1psEtKndJ65P4UrnqP2ttDkeTe17sVIvbRhx9Kkli1WDZOOw5SEO8ayIGW0sOZLNNI+ZXXUaPazG3HTpqqjEAjpFaRsPfnCTQLFi1CFVVDdDLh5AoCg5ADybWHQBr09FVUUPFygyOQbgu5B6wWJBqvbWq0bwRwLiHGGcvDoVPO0JHOUFgCwBvYn14mrbUqMV9xrUns3iKj3GtSGz+IrEaqTgPNHj8zR70lCeYP+umhyvV5nh/rSC2ak58UERn6FF+/oAHjak2cDVj58BTTE7TZkbkVzZdS5UMgtrpm0LcLVI0xeLmkTM5EUZ4Amxf4R7zd/DtqHVbmygkk6aXJ7LCpfD7FlmPKTMVB1LObufA/jUzhIEiFolt1yNqT3dfoKM0muxNnGFGMumYrZb34X4gcePCpMAt+aPXy6KKoHHies8fDq8KVElIKwxgcP9T3nprc/ZhFl2bH+c8x/4rj8KyDdfZYxWKhiN7PIA1jY5Rdn16OarV6C2fgI4I1jiUIiiyqOA1uePEkkm/STR0ocUKFCstBUbvBgRPA0baBtL9IPEEVJUzxvG1M+isd21uTiYLkLyqdaC5t+cnHyvVbJtW+VXd4NxocWS4/JyHiygDMeth0nt4101jGBba/7bhz0EqD+3b8anL2sL62011NqnN4PZ1NEQzRiUKQyug5y2N+jXw4Vnu8sJ5UHW4UdhBufKr4vqy8pSH0deK3Q9aHJfvWxU+IqE2ZiMUQOYXXre9z3Nx+dSv0i3vqUPbw8G4VL4XEki/Zcf3bet1PmtKJtMDmsSub6ki2Vv1W5r+F6Rz1zlNCOg8QdQe8HQ0gscHEeCtEeuFsg7zEwKHuAWozbey5ZDEiSRyXZiAy/R2ui5ueWYxgW0Fm49ApxkA90lPhN1/u2uB+rlohlblEJytlz+6Sp1AGqm4HT9Y0WE1xGOkgsMRC8V+BKnKfhbgw7qVhx6PwYedSsO0StwGKg8VPut3qea3rTbEbMw8urRBG+3CeQP7Ninko76iKs56702xkJbhaivsGRf5idWH2JhyTdwa5TxLCm02LlhH5aJh+cLOp7mFwfOpGEmDIPR506waWNNX2sh6/Kj4fGFzaJbnrYhFHaWJsKyUgbKNTw66brjGkJEKl7cW4Ivex0FKrssXvM3Kn7K3WMeOjN6d5pd8T9VRoOCqAqr4DQfOlEU2WL3mblD9kXWMfi3p406GKtog4aC3NUd1vwpudfe8uj/Wul6EW46sbn0HcKNnpujljZQSeoC9NMV9IY5UikF9L5Dc93VUkiZacbOwUmIbLGt+tjoq95/DjUpu/uQ7hTPcCw5gPOPxN0eGvaK0DZuyVjUKqhQOAAsK1gL+znd5MLKGYB5CCM5HuaG4jH1b8CePyrTKqWy8OVII4irWh0HdWOmoNQoUKyQpviV1pxScq1IyZKTK07ZKTKVvWcNyajMdu5h5mzSQozdZUXqXZKTZKQgZt14rc1QPCoPaO6AIPNBHdV3K0QrToxjO3N0RAjyKCuUXIHDiBw8arKmt621sNcTBJETl5RCuYC5UngbdNjbSsh25uXiMIxupdBwkRTYjrK8V9e+pIMmkn0ZbdZ+6aOTTbG4oRhWa9g1tNeKkVI7LUXhwuO7h5cK5euXpRTlm7/AENMNoSi2uneLetPL00xRoSBdVv9X0p9gpLcPQfjwo7UaM0NHDuTxNh1D8TQBtRDXCagOz072Ts04hiL2VbX6TrewHkaaQ4dpGCoCxPAAXNXrdjdt4UOe2ZyCbdAAsBfp6fOqJ3Z2yVjFkW3WeJPeanMJs+n+D2V2VNYXZ9qdRnhMBUvhsFTiHC2p5HFRpdw0NqmV4Uxhjp/WKYFChQoIVxq7XDUhCtEK0rahalG5SiNHTkrRSlWgzaOk2jp6UpNo61owyK0VhfiL07aKkmiqCs7Z3GwuJuSmRvtJzT/AK1nu83sinK2hYOt7681q2QpRGFKefMfsDEYcflYXUD6wGZfMcPGo8S16OeMHiKrG2vZ7hcRc5OTc/Wj5vmOB8qQxkPTfFmrptj2Y4iG5iImXq9x/I6Gqbj4HiOWRGQ9TKV+dSMDRkorzU42dgXmNkW/WeAHeaiKWvU3sbdWScgtdF6yOce4fiantg7pKlmYZ26yNB3D8au+z9ldlCRexN2kiFlW3WeJPeas2F2b2U+wmz7VJRYS1GkxhwVqeR4enSw0qI6NRBIaXSKlFSlVWguRpS9FUUaghQoUKkFChQqTlCu0Kk5auWrtCpC2opWlK5apESlEaOnNqKVp0GbRUk0VPylJtHTqxHtFSZjqQaKkmip0GJjpri9lRyizorDqKg/OpNoqIYqdCpzez/Bk3+jx3+GnMG60ae7GoHYBVj5OjpFVqREOygOipCDB26KepFSyx0WkgkNqWVKUCUcLWSTCUYLRwtGC1EULRwK7au0IKFChUgoUKFSChQoVIKFChUgrlChUgoUKFSA1yhQqTlFNChShDSbUKFIJmiGhQpDlKLQoVIotKChQopGFGFChQRhXaFChO0KFCpBQoUKkFChQq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8568952" cy="531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323528" y="6381328"/>
            <a:ext cx="676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Automotive </a:t>
            </a:r>
            <a:r>
              <a:rPr lang="hu-HU" sz="1200" dirty="0" err="1" smtClean="0"/>
              <a:t>Infotainment</a:t>
            </a:r>
            <a:r>
              <a:rPr lang="hu-HU" sz="1200" dirty="0" smtClean="0"/>
              <a:t> </a:t>
            </a:r>
            <a:r>
              <a:rPr lang="hu-HU" sz="1200" dirty="0" err="1" smtClean="0"/>
              <a:t>Guide</a:t>
            </a:r>
            <a:r>
              <a:rPr lang="hu-HU" sz="1200" dirty="0" smtClean="0"/>
              <a:t>, Texas Instruments H1 2013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70C0"/>
                </a:solidFill>
              </a:rPr>
              <a:t>Ütközés előtti biztonsági rendszer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800" dirty="0" smtClean="0">
                <a:solidFill>
                  <a:srgbClr val="0070C0"/>
                </a:solidFill>
              </a:rPr>
              <a:t>Ha a sztereo kamera és a milliméteres hullámhosszú radar tárgyat észlel, akkor  a rendszer visszahúzza a biztonsági övet, figyelmezteti a vezetőt és fékez.</a:t>
            </a:r>
            <a:endParaRPr lang="hu-HU" sz="28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068960"/>
            <a:ext cx="73448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755576" y="6597352"/>
            <a:ext cx="4980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err="1" smtClean="0"/>
              <a:t>Hiroaki</a:t>
            </a:r>
            <a:r>
              <a:rPr lang="hu-HU" sz="1200" dirty="0" smtClean="0"/>
              <a:t> </a:t>
            </a:r>
            <a:r>
              <a:rPr lang="hu-HU" sz="1200" dirty="0" err="1" smtClean="0"/>
              <a:t>Takada</a:t>
            </a:r>
            <a:r>
              <a:rPr lang="hu-HU" sz="1200" dirty="0" smtClean="0"/>
              <a:t>:  </a:t>
            </a:r>
            <a:r>
              <a:rPr lang="hu-HU" sz="1200" dirty="0" err="1" smtClean="0"/>
              <a:t>Introduction</a:t>
            </a:r>
            <a:r>
              <a:rPr lang="hu-HU" sz="1200" dirty="0" smtClean="0"/>
              <a:t> </a:t>
            </a:r>
            <a:r>
              <a:rPr lang="hu-HU" sz="1200" dirty="0" err="1" smtClean="0"/>
              <a:t>to</a:t>
            </a:r>
            <a:r>
              <a:rPr lang="hu-HU" sz="1200" dirty="0" smtClean="0"/>
              <a:t> Automotive </a:t>
            </a:r>
            <a:r>
              <a:rPr lang="hu-HU" sz="1200" dirty="0" err="1" smtClean="0"/>
              <a:t>Embedded</a:t>
            </a:r>
            <a:r>
              <a:rPr lang="hu-HU" sz="1200" dirty="0" smtClean="0"/>
              <a:t> Systems 8-June-2012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323528" y="2492896"/>
            <a:ext cx="8280920" cy="40324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Jármű dinamika integrált irányítása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93610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2800" dirty="0" smtClean="0">
                <a:solidFill>
                  <a:srgbClr val="0070C0"/>
                </a:solidFill>
              </a:rPr>
              <a:t>A motor, a fék és a kormány együttes irányítása a csúszás és a forgás megakadályozása érdekében</a:t>
            </a:r>
            <a:endParaRPr lang="hu-HU" sz="28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7704856" cy="35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755576" y="6597352"/>
            <a:ext cx="49807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Hiroaki</a:t>
            </a:r>
            <a:r>
              <a:rPr lang="hu-HU" sz="1200" dirty="0" smtClean="0"/>
              <a:t> </a:t>
            </a:r>
            <a:r>
              <a:rPr lang="hu-HU" sz="1200" dirty="0" err="1" smtClean="0"/>
              <a:t>Takada</a:t>
            </a:r>
            <a:r>
              <a:rPr lang="hu-HU" sz="1200" dirty="0" smtClean="0"/>
              <a:t>:  </a:t>
            </a:r>
            <a:r>
              <a:rPr lang="hu-HU" sz="1200" dirty="0" err="1" smtClean="0"/>
              <a:t>Introduction</a:t>
            </a:r>
            <a:r>
              <a:rPr lang="hu-HU" sz="1200" dirty="0" smtClean="0"/>
              <a:t> </a:t>
            </a:r>
            <a:r>
              <a:rPr lang="hu-HU" sz="1200" dirty="0" err="1" smtClean="0"/>
              <a:t>to</a:t>
            </a:r>
            <a:r>
              <a:rPr lang="hu-HU" sz="1200" dirty="0" smtClean="0"/>
              <a:t> Automotive </a:t>
            </a:r>
            <a:r>
              <a:rPr lang="hu-HU" sz="1200" dirty="0" err="1" smtClean="0"/>
              <a:t>Embedded</a:t>
            </a:r>
            <a:r>
              <a:rPr lang="hu-HU" sz="1200" dirty="0" smtClean="0"/>
              <a:t> Systems 8-June-2012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0070C0"/>
                </a:solidFill>
              </a:rPr>
              <a:t>Katasztrofális informatikai hibák</a:t>
            </a:r>
            <a:endParaRPr lang="hu-HU" sz="4000" b="1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00201"/>
            <a:ext cx="8363272" cy="118072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400" dirty="0" smtClean="0"/>
              <a:t>1991. február 25. </a:t>
            </a:r>
            <a:r>
              <a:rPr lang="hu-HU" sz="2400" dirty="0" err="1" smtClean="0"/>
              <a:t>Dahran</a:t>
            </a:r>
            <a:r>
              <a:rPr lang="hu-HU" sz="2400" dirty="0" smtClean="0"/>
              <a:t>: Egy </a:t>
            </a:r>
            <a:r>
              <a:rPr lang="hu-HU" sz="2400" dirty="0" err="1" smtClean="0"/>
              <a:t>Patriot</a:t>
            </a:r>
            <a:r>
              <a:rPr lang="hu-HU" sz="2400" dirty="0" smtClean="0"/>
              <a:t> rakéta elvétett egy </a:t>
            </a:r>
            <a:r>
              <a:rPr lang="hu-HU" sz="2400" dirty="0" err="1" smtClean="0"/>
              <a:t>scud</a:t>
            </a:r>
            <a:r>
              <a:rPr lang="hu-HU" sz="2400" dirty="0" smtClean="0"/>
              <a:t> rakétát. 28 halott, 97 sebesült.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 smtClean="0"/>
              <a:t>Szoftver hiba, amit február 16-án kijavítottak …</a:t>
            </a:r>
          </a:p>
        </p:txBody>
      </p:sp>
      <p:pic>
        <p:nvPicPr>
          <p:cNvPr id="2050" name="Picture 2" descr="Patriot miss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060848"/>
            <a:ext cx="1905000" cy="1400175"/>
          </a:xfrm>
          <a:prstGeom prst="rect">
            <a:avLst/>
          </a:prstGeom>
          <a:noFill/>
        </p:spPr>
      </p:pic>
      <p:pic>
        <p:nvPicPr>
          <p:cNvPr id="2052" name="Picture 4" descr="Ariane 5ES with ATV 4 on its way to ELA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2381250" cy="3571875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2627784" y="3068960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1996. június 4.  Felrobbant egy </a:t>
            </a:r>
            <a:r>
              <a:rPr lang="hu-HU" sz="2400" dirty="0" err="1" smtClean="0"/>
              <a:t>Ariane</a:t>
            </a:r>
            <a:r>
              <a:rPr lang="hu-HU" sz="2400" dirty="0" smtClean="0"/>
              <a:t> </a:t>
            </a:r>
            <a:r>
              <a:rPr lang="hu-HU" sz="2400" dirty="0" smtClean="0"/>
              <a:t>5. Szoftver hiba:  64 bites lebegőpontos -&gt; 16 bites fixpontos ábrázolás …</a:t>
            </a:r>
            <a:endParaRPr lang="hu-HU" sz="2400" dirty="0" smtClean="0"/>
          </a:p>
        </p:txBody>
      </p:sp>
      <p:pic>
        <p:nvPicPr>
          <p:cNvPr id="2054" name="Picture 6" descr="http://upload.wikimedia.org/wikipedia/commons/thumb/6/6e/Lufthansa.a320-200.d-aipa.arp.jpg/320px-Lufthansa.a320-200.d-aipa.ar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869160"/>
            <a:ext cx="2593960" cy="1645544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2555776" y="4941168"/>
            <a:ext cx="38612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 startAt="1993"/>
            </a:pPr>
            <a:r>
              <a:rPr lang="hu-HU" sz="2400" dirty="0" smtClean="0"/>
              <a:t>szeptember 14. Varsó</a:t>
            </a:r>
          </a:p>
          <a:p>
            <a:r>
              <a:rPr lang="hu-HU" sz="2400" dirty="0" smtClean="0"/>
              <a:t>Oldalszél helyett hirtelen</a:t>
            </a:r>
          </a:p>
          <a:p>
            <a:r>
              <a:rPr lang="hu-HU" sz="2400" dirty="0" smtClean="0"/>
              <a:t>hátszél + logikai hiba: túlfutás</a:t>
            </a:r>
          </a:p>
          <a:p>
            <a:r>
              <a:rPr lang="hu-HU" sz="2400" dirty="0" smtClean="0"/>
              <a:t>2 halott, 54 sebesült …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0070C0"/>
                </a:solidFill>
              </a:rPr>
              <a:t>Katasztrofális informatikai hibák</a:t>
            </a:r>
            <a:endParaRPr lang="hu-HU" sz="4000" b="1" dirty="0">
              <a:solidFill>
                <a:srgbClr val="0070C0"/>
              </a:solidFill>
            </a:endParaRPr>
          </a:p>
        </p:txBody>
      </p:sp>
      <p:sp>
        <p:nvSpPr>
          <p:cNvPr id="31746" name="AutoShape 2" descr="data:image/jpeg;base64,/9j/4AAQSkZJRgABAQAAAQABAAD/2wCEAAkGBwgHBgkIBwgKCgkLDRYPDQwMDRsUFRAWIB0iIiAdHx8kKDQsJCYxJx8fLT0tMTU3Ojo6Iys/RD84QzQ5OjcBCgoKDQwNGg8PGjclHyU3Nzc3Nzc3Nzc3Nzc3Nzc3Nzc3Nzc3Nzc3Nzc3Nzc3Nzc3Nzc3Nzc3Nzc3Nzc3Nzc3N//AABEIAFoAegMBIgACEQEDEQH/xAAbAAACAwEBAQAAAAAAAAAAAAAFBgMEBwIBAP/EAD0QAAIBAwIEBAIHBgQHAAAAAAECAwAEEQUSITFBUQYiYXETsRQjMoGRwdFCQ1JiofAHFXKiJDNEc4PC4f/EABgBAAMBAQAAAAAAAAAAAAAAAAECAwQA/8QAHxEAAgIDAQEAAwAAAAAAAAAAAAECEQMSMSFBEyJR/9oADAMBAAIRAxEAPwBNXhXYJomsQPQVW1F47W2dwiF9p2gj0rLZrKoY96kVj3qNZSQCYo+I7EfnXYkQ84B9zEVxxIrknnwqUTdBwFQqYm/duPZgfyq1BZlnAO4dlIy34Usgo9R3cYXPuOlXGt5L50afMjKoAJHHh1J5k+9WILdI8ZQZ/mP5UcsLNpMGTKp6ClSGcilp+jsY28uc8AC2atXei7UBKZHIOtNFtBGIgqqCnbpUxi2AlcHuprnECYv6X4Oh1W1EkF+0EuSCksYIOOeCCOHHtQrWfD/+VMQ+o2Mzj93FIS/4Y4fjTJrEMU2ivbpHjY+8Y6d/79KUbXTBICkmT0qTlSpoZJ3dlHA6cfavjBK3JCPemKCwRYx5AGHAj1rmSDb0pFND6sXxp7OPrDw7VEbCLJwJz6gtj50wGLe2wdftHsK+a50+Nij3tsrKcFTMoIPbnT7v4LqAEFCtfH1X/jf5UYUUI14fVH/tP8quibIAvlHtXqRs5AUEkn8amjiMm1VFMmm6dFYwG7vWEYUbsn9kd/ftXOVHJFbTNKeLznhN1bpGPTu3yomlvHAm2McTzY8z99e6Vq1hqsTGxkBCHih4MPerUi11f0Fgm60wamfoxu3tUJ87RnDkdgelOmnW4t7aKJJGkCIF3Ock4HU96QvEcNwtq89oSHUDdjngGh2ieNLvTnjW5LPETx3Dp91NTYLSNcEYHmTyP6cjUN3su4JbafegdSp+GxU49CKq6Rrdnq9uJLZ1JxxXNdX8gCZJ4jipoWGinEbq1t9l5OkzqxUOowXToW/m74oMmq28WsLYLExeRgN2RgZGai1nW1jTaitLKRwRPnQTS5Lm4163uHtGQNICTkYAxUskVJejwbTH2RM+ZDtbGOXOqcscjHBIHqBVnf61wxzWOJpZDHCqDAFZhrVlu1m/bA43Mh/3GtUzWf6oinU7w45zv1/mNacPWRy8QTAwKEa1G8oEcalndGUAdSans9RluZvhtZTxjB85HlzTT4d0Zbqdbu4XyoDtzTzlorYsVs/DjQNEEUIvLtdv8Kmk7xfrbaxcSWlocWEJ87A/81h+VOHjbUsq2mQFo1ZdrsvMA8h/f61mc8UmnxtFN9g8I5EHlbjyPY86bDG/2fRcrrxcK4upNOkW7t5GhkUgKR19MU+eG/FVvqyLDcFYrrHAdH9v0rM3uZZbjcCy7ThccCK+iLPPujY5ByzDv3961SimZlJo2qRAaVda8ORu5mtMKxPGI/ZY+nao/CniO4nlWwvsyNtyk/XA/i/WmYZdt7jj0H8I/Ws85fjLxjuJukm/0i9MiQ3KyhgNvAq4zxz24cjTnqerme3SKMj4rjjj9n1qKZVYeZQfcVUZVTO1QM88VJ5dvg6hRQMeJtsd6ICBxJVSf61a0tX+PAf8zhkG8ExjG5v0+6qV5PaM2JN+5Ttxsb8c4qpZ3VuusQJC4Y/EGOHGjq2jrpj+06pGXcgKoJJ7AVX07VLbUkZrZmIXGdwxwPI1U1JVnsZo5JWSMrlygySvUffQnwt9HaL6ZaXEmw7o2RlHHB4fOs6j5ZfZDYWqMiMnJRc+1QiXcK+30aAL+i2qatcn4MhI3efByBTvIyWtqkcSnCrhFHWlrwIsNvoCugA3M2cds8PxGKMtI8kxdm8m37OOvSnUNsjb4hHPWFLrBtxp30y0Vp4gsrDc0YfcEJ5hT/Yz+NKt3pDWjybiZLZ8hlZcjPrnkfnTvO5YiCNiHcZYj9le/v0H/wAriS2WaMAqFYDAxx4duPMehq/CJkmpaK0W6SyyydYxzHt3HpTT4U/w+j1DSILu7vZI3uF+IixKOC+uetENS0doyzQAL/J0Pt29j9xNMfg/VV1BJLR4DBPaKEZB9nB+zj14capvKhVCNlLR/AkOlzySJdPIJMDLoMgdhjvR1tDjKYDOrdCaLxKW9MjnUnw37gjuDUJeu2XikuCPewmCRoZfLIvHB6+1DJDk1ol3p1vdx4mjBYfZbGSKzbxULrQZZXn0+7ktQ2RcQoGjx6nPl+/FIoO6QXJURvbQ3ALMGOP4Tx5/pxpds7Et4jaVGwtrMm5X+0QeHSuIfFccU5Y28ojbmCRUNhqK3PigXEJwk7AENzxgfmKvGE42Qcoto0B5eGKo6aoWwgCDCgZxUV1cTKUWAKXJ3HfxG0EZqXTGzpsGesYNRSqJVu2EYZelTbqHI+DU3xR3oNBsR/CviNNKu2gurj/hZm4gnPw25Z9BWlG5RIfi53L02/tdsVhZQZJPEnnnrR3RfFN5pfwYpFFxax5xExwVz/Cf1rdKF+oyRnXTWbdWALSH6xzliPkPSpt+OdBdF1+w1iLdaTecDLRNwdfcfmMiiu4EelQaa8ZWzqVxtxjO7hivNKNnb31yUKxzFEJyOGcnaM8u/DtjuKrSPKSskSqxzjaxx5ffvnFZ/wCOdb+n3osbds2tu3nI5SSfoOXvmmirYG6NntbhQu0Z4dD15UQi2SruI64z3rFvCfjebToxa6mXmhBGyb7TJ6HuP6/lp9hrUGoW0c9nIrRrgrg8+efypnA5TDnwx61y0a4IJyDwII5io4bsFtp4ceB70r+LvHA0a/Gn2VtHJNgF5Z2IRSeSgcM8PXrSrC2/B1kJ9T8BeHNQ3M1gtvITnfakx8fYeX+lKd7/AIWTWsgudC1NWuI2BjjvEwPXLL+ldXHjPxHNnY1rB22RD/2zVXUtU1O7mwusXphwOZEZz1+xgU2rj2R1Rl8B2oPruiXAOtaTwClRJbyAg55nGT2HPFeab4j05baG3nle3kRApE0ZAyB35V99DiZy8m93PNmYkn3qO40+0uB9ZEM45qcUknjfh2slxhqG6huF3280cq90YH5VLvpIu9DhhzNb3Pw8dWyP9wqiJ9TAwt7clehEzYIo/iT4K8jXSjIMHhyqNhU8v2VqMcq0ozMjjeSGRZInZJFOVdTgg+hpu0rx1cwxfB1SE3Cj95HgOfccj/SlTrXQHGg0n0KbXB41PxtFPp0kenxzJcSDbudQNgPMjB50lhe+BViyUGeIEAgsMgj1rS9PtLaGCMxW8KE8yqAZqM5rH8KRi5mZpBKRkI59lovYz3WnzC40+d7ebmR+w/8AqXrWh8jwpS8UgDUCQOO1eP3UmLPvKqHni1jdjJ4c8dxzXEVrrMa2s7NtSUH6t+3Hof74Ur+K5LmfXtRlheO5hebDW8wyp2gLwPTlQt1V4pFcBhjkRmuNHdnsImdixxzJzWkidWs6rmOzuGtZl/6O78yN/pbn8/aiEupGzt1l1Kzmt9x2oy4ZHPoaparGj6dKXRWKjgSM4pV+l3M0aQzXE0kUfFI3clV9h0rtVLp2zjwZLnxIOH0dVHHju4/Ko7u/1O7txMsKQ27MQvJN/sWJJH30ugfWAdM03QIqxIyqAdvMD0rlGK4gbSfWLax31zhCrBV4gSHAGferirLGoT4q+UY4Mf0onZkyW0fxDu8mfNxqwFXA8o/ChJ0NF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748" name="AutoShape 4" descr="data:image/jpeg;base64,/9j/4AAQSkZJRgABAQAAAQABAAD/2wCEAAkGBwgHBgkIBwgKCgkLDRYPDQwMDRsUFRAWIB0iIiAdHx8kKDQsJCYxJx8fLT0tMTU3Ojo6Iys/RD84QzQ5OjcBCgoKDQwNGg8PGjclHyU3Nzc3Nzc3Nzc3Nzc3Nzc3Nzc3Nzc3Nzc3Nzc3Nzc3Nzc3Nzc3Nzc3Nzc3Nzc3Nzc3N//AABEIAFoAegMBIgACEQEDEQH/xAAbAAACAwEBAQAAAAAAAAAAAAAFBgMEBwIBAP/EAD0QAAIBAwIEBAIHBgQHAAAAAAECAwAEEQUSITFBUQYiYXETsRQjMoGRwdFCQ1JiofAHFXKiJDNEc4PC4f/EABgBAAMBAQAAAAAAAAAAAAAAAAECAwQA/8QAHxEAAgIDAQEAAwAAAAAAAAAAAAECEQMSMSFBEyJR/9oADAMBAAIRAxEAPwBNXhXYJomsQPQVW1F47W2dwiF9p2gj0rLZrKoY96kVj3qNZSQCYo+I7EfnXYkQ84B9zEVxxIrknnwqUTdBwFQqYm/duPZgfyq1BZlnAO4dlIy34Usgo9R3cYXPuOlXGt5L50afMjKoAJHHh1J5k+9WILdI8ZQZ/mP5UcsLNpMGTKp6ClSGcilp+jsY28uc8AC2atXei7UBKZHIOtNFtBGIgqqCnbpUxi2AlcHuprnECYv6X4Oh1W1EkF+0EuSCksYIOOeCCOHHtQrWfD/+VMQ+o2Mzj93FIS/4Y4fjTJrEMU2ivbpHjY+8Y6d/79KUbXTBICkmT0qTlSpoZJ3dlHA6cfavjBK3JCPemKCwRYx5AGHAj1rmSDb0pFND6sXxp7OPrDw7VEbCLJwJz6gtj50wGLe2wdftHsK+a50+Nij3tsrKcFTMoIPbnT7v4LqAEFCtfH1X/jf5UYUUI14fVH/tP8quibIAvlHtXqRs5AUEkn8amjiMm1VFMmm6dFYwG7vWEYUbsn9kd/ftXOVHJFbTNKeLznhN1bpGPTu3yomlvHAm2McTzY8z99e6Vq1hqsTGxkBCHih4MPerUi11f0Fgm60wamfoxu3tUJ87RnDkdgelOmnW4t7aKJJGkCIF3Ock4HU96QvEcNwtq89oSHUDdjngGh2ieNLvTnjW5LPETx3Dp91NTYLSNcEYHmTyP6cjUN3su4JbafegdSp+GxU49CKq6Rrdnq9uJLZ1JxxXNdX8gCZJ4jipoWGinEbq1t9l5OkzqxUOowXToW/m74oMmq28WsLYLExeRgN2RgZGai1nW1jTaitLKRwRPnQTS5Lm4163uHtGQNICTkYAxUskVJejwbTH2RM+ZDtbGOXOqcscjHBIHqBVnf61wxzWOJpZDHCqDAFZhrVlu1m/bA43Mh/3GtUzWf6oinU7w45zv1/mNacPWRy8QTAwKEa1G8oEcalndGUAdSans9RluZvhtZTxjB85HlzTT4d0Zbqdbu4XyoDtzTzlorYsVs/DjQNEEUIvLtdv8Kmk7xfrbaxcSWlocWEJ87A/81h+VOHjbUsq2mQFo1ZdrsvMA8h/f61mc8UmnxtFN9g8I5EHlbjyPY86bDG/2fRcrrxcK4upNOkW7t5GhkUgKR19MU+eG/FVvqyLDcFYrrHAdH9v0rM3uZZbjcCy7ThccCK+iLPPujY5ByzDv3961SimZlJo2qRAaVda8ORu5mtMKxPGI/ZY+nao/CniO4nlWwvsyNtyk/XA/i/WmYZdt7jj0H8I/Ws85fjLxjuJukm/0i9MiQ3KyhgNvAq4zxz24cjTnqerme3SKMj4rjjj9n1qKZVYeZQfcVUZVTO1QM88VJ5dvg6hRQMeJtsd6ICBxJVSf61a0tX+PAf8zhkG8ExjG5v0+6qV5PaM2JN+5Ttxsb8c4qpZ3VuusQJC4Y/EGOHGjq2jrpj+06pGXcgKoJJ7AVX07VLbUkZrZmIXGdwxwPI1U1JVnsZo5JWSMrlygySvUffQnwt9HaL6ZaXEmw7o2RlHHB4fOs6j5ZfZDYWqMiMnJRc+1QiXcK+30aAL+i2qatcn4MhI3efByBTvIyWtqkcSnCrhFHWlrwIsNvoCugA3M2cds8PxGKMtI8kxdm8m37OOvSnUNsjb4hHPWFLrBtxp30y0Vp4gsrDc0YfcEJ5hT/Yz+NKt3pDWjybiZLZ8hlZcjPrnkfnTvO5YiCNiHcZYj9le/v0H/wAriS2WaMAqFYDAxx4duPMehq/CJkmpaK0W6SyyydYxzHt3HpTT4U/w+j1DSILu7vZI3uF+IixKOC+uetENS0doyzQAL/J0Pt29j9xNMfg/VV1BJLR4DBPaKEZB9nB+zj14capvKhVCNlLR/AkOlzySJdPIJMDLoMgdhjvR1tDjKYDOrdCaLxKW9MjnUnw37gjuDUJeu2XikuCPewmCRoZfLIvHB6+1DJDk1ol3p1vdx4mjBYfZbGSKzbxULrQZZXn0+7ktQ2RcQoGjx6nPl+/FIoO6QXJURvbQ3ALMGOP4Tx5/pxpds7Et4jaVGwtrMm5X+0QeHSuIfFccU5Y28ojbmCRUNhqK3PigXEJwk7AENzxgfmKvGE42Qcoto0B5eGKo6aoWwgCDCgZxUV1cTKUWAKXJ3HfxG0EZqXTGzpsGesYNRSqJVu2EYZelTbqHI+DU3xR3oNBsR/CviNNKu2gurj/hZm4gnPw25Z9BWlG5RIfi53L02/tdsVhZQZJPEnnnrR3RfFN5pfwYpFFxax5xExwVz/Cf1rdKF+oyRnXTWbdWALSH6xzliPkPSpt+OdBdF1+w1iLdaTecDLRNwdfcfmMiiu4EelQaa8ZWzqVxtxjO7hivNKNnb31yUKxzFEJyOGcnaM8u/DtjuKrSPKSskSqxzjaxx5ffvnFZ/wCOdb+n3osbds2tu3nI5SSfoOXvmmirYG6NntbhQu0Z4dD15UQi2SruI64z3rFvCfjebToxa6mXmhBGyb7TJ6HuP6/lp9hrUGoW0c9nIrRrgrg8+efypnA5TDnwx61y0a4IJyDwII5io4bsFtp4ceB70r+LvHA0a/Gn2VtHJNgF5Z2IRSeSgcM8PXrSrC2/B1kJ9T8BeHNQ3M1gtvITnfakx8fYeX+lKd7/AIWTWsgudC1NWuI2BjjvEwPXLL+ldXHjPxHNnY1rB22RD/2zVXUtU1O7mwusXphwOZEZz1+xgU2rj2R1Rl8B2oPruiXAOtaTwClRJbyAg55nGT2HPFeab4j05baG3nle3kRApE0ZAyB35V99DiZy8m93PNmYkn3qO40+0uB9ZEM45qcUknjfh2slxhqG6huF3280cq90YH5VLvpIu9DhhzNb3Pw8dWyP9wqiJ9TAwt7clehEzYIo/iT4K8jXSjIMHhyqNhU8v2VqMcq0ozMjjeSGRZInZJFOVdTgg+hpu0rx1cwxfB1SE3Cj95HgOfccj/SlTrXQHGg0n0KbXB41PxtFPp0kenxzJcSDbudQNgPMjB50lhe+BViyUGeIEAgsMgj1rS9PtLaGCMxW8KE8yqAZqM5rH8KRi5mZpBKRkI59lovYz3WnzC40+d7ebmR+w/8AqXrWh8jwpS8UgDUCQOO1eP3UmLPvKqHni1jdjJ4c8dxzXEVrrMa2s7NtSUH6t+3Hof74Ur+K5LmfXtRlheO5hebDW8wyp2gLwPTlQt1V4pFcBhjkRmuNHdnsImdixxzJzWkidWs6rmOzuGtZl/6O78yN/pbn8/aiEupGzt1l1Kzmt9x2oy4ZHPoaparGj6dKXRWKjgSM4pV+l3M0aQzXE0kUfFI3clV9h0rtVLp2zjwZLnxIOH0dVHHju4/Ko7u/1O7txMsKQ27MQvJN/sWJJH30ugfWAdM03QIqxIyqAdvMD0rlGK4gbSfWLax31zhCrBV4gSHAGferirLGoT4q+UY4Mf0onZkyW0fxDu8mfNxqwFXA8o/ChJ0NF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750" name="AutoShape 6" descr="data:image/jpeg;base64,/9j/4AAQSkZJRgABAQAAAQABAAD/2wCEAAkGBwgHBgkIBwgKCgkLDRYPDQwMDRsUFRAWIB0iIiAdHx8kKDQsJCYxJx8fLT0tMTU3Ojo6Iys/RD84QzQ5OjcBCgoKDQwNGg8PGjclHyU3Nzc3Nzc3Nzc3Nzc3Nzc3Nzc3Nzc3Nzc3Nzc3Nzc3Nzc3Nzc3Nzc3Nzc3Nzc3Nzc3N//AABEIAFoAegMBIgACEQEDEQH/xAAbAAACAwEBAQAAAAAAAAAAAAAFBgMEBwIBAP/EAD0QAAIBAwIEBAIHBgQHAAAAAAECAwAEEQUSITFBUQYiYXETsRQjMoGRwdFCQ1JiofAHFXKiJDNEc4PC4f/EABgBAAMBAQAAAAAAAAAAAAAAAAECAwQA/8QAHxEAAgIDAQEAAwAAAAAAAAAAAAECEQMSMSFBEyJR/9oADAMBAAIRAxEAPwBNXhXYJomsQPQVW1F47W2dwiF9p2gj0rLZrKoY96kVj3qNZSQCYo+I7EfnXYkQ84B9zEVxxIrknnwqUTdBwFQqYm/duPZgfyq1BZlnAO4dlIy34Usgo9R3cYXPuOlXGt5L50afMjKoAJHHh1J5k+9WILdI8ZQZ/mP5UcsLNpMGTKp6ClSGcilp+jsY28uc8AC2atXei7UBKZHIOtNFtBGIgqqCnbpUxi2AlcHuprnECYv6X4Oh1W1EkF+0EuSCksYIOOeCCOHHtQrWfD/+VMQ+o2Mzj93FIS/4Y4fjTJrEMU2ivbpHjY+8Y6d/79KUbXTBICkmT0qTlSpoZJ3dlHA6cfavjBK3JCPemKCwRYx5AGHAj1rmSDb0pFND6sXxp7OPrDw7VEbCLJwJz6gtj50wGLe2wdftHsK+a50+Nij3tsrKcFTMoIPbnT7v4LqAEFCtfH1X/jf5UYUUI14fVH/tP8quibIAvlHtXqRs5AUEkn8amjiMm1VFMmm6dFYwG7vWEYUbsn9kd/ftXOVHJFbTNKeLznhN1bpGPTu3yomlvHAm2McTzY8z99e6Vq1hqsTGxkBCHih4MPerUi11f0Fgm60wamfoxu3tUJ87RnDkdgelOmnW4t7aKJJGkCIF3Ock4HU96QvEcNwtq89oSHUDdjngGh2ieNLvTnjW5LPETx3Dp91NTYLSNcEYHmTyP6cjUN3su4JbafegdSp+GxU49CKq6Rrdnq9uJLZ1JxxXNdX8gCZJ4jipoWGinEbq1t9l5OkzqxUOowXToW/m74oMmq28WsLYLExeRgN2RgZGai1nW1jTaitLKRwRPnQTS5Lm4163uHtGQNICTkYAxUskVJejwbTH2RM+ZDtbGOXOqcscjHBIHqBVnf61wxzWOJpZDHCqDAFZhrVlu1m/bA43Mh/3GtUzWf6oinU7w45zv1/mNacPWRy8QTAwKEa1G8oEcalndGUAdSans9RluZvhtZTxjB85HlzTT4d0Zbqdbu4XyoDtzTzlorYsVs/DjQNEEUIvLtdv8Kmk7xfrbaxcSWlocWEJ87A/81h+VOHjbUsq2mQFo1ZdrsvMA8h/f61mc8UmnxtFN9g8I5EHlbjyPY86bDG/2fRcrrxcK4upNOkW7t5GhkUgKR19MU+eG/FVvqyLDcFYrrHAdH9v0rM3uZZbjcCy7ThccCK+iLPPujY5ByzDv3961SimZlJo2qRAaVda8ORu5mtMKxPGI/ZY+nao/CniO4nlWwvsyNtyk/XA/i/WmYZdt7jj0H8I/Ws85fjLxjuJukm/0i9MiQ3KyhgNvAq4zxz24cjTnqerme3SKMj4rjjj9n1qKZVYeZQfcVUZVTO1QM88VJ5dvg6hRQMeJtsd6ICBxJVSf61a0tX+PAf8zhkG8ExjG5v0+6qV5PaM2JN+5Ttxsb8c4qpZ3VuusQJC4Y/EGOHGjq2jrpj+06pGXcgKoJJ7AVX07VLbUkZrZmIXGdwxwPI1U1JVnsZo5JWSMrlygySvUffQnwt9HaL6ZaXEmw7o2RlHHB4fOs6j5ZfZDYWqMiMnJRc+1QiXcK+30aAL+i2qatcn4MhI3efByBTvIyWtqkcSnCrhFHWlrwIsNvoCugA3M2cds8PxGKMtI8kxdm8m37OOvSnUNsjb4hHPWFLrBtxp30y0Vp4gsrDc0YfcEJ5hT/Yz+NKt3pDWjybiZLZ8hlZcjPrnkfnTvO5YiCNiHcZYj9le/v0H/wAriS2WaMAqFYDAxx4duPMehq/CJkmpaK0W6SyyydYxzHt3HpTT4U/w+j1DSILu7vZI3uF+IixKOC+uetENS0doyzQAL/J0Pt29j9xNMfg/VV1BJLR4DBPaKEZB9nB+zj14capvKhVCNlLR/AkOlzySJdPIJMDLoMgdhjvR1tDjKYDOrdCaLxKW9MjnUnw37gjuDUJeu2XikuCPewmCRoZfLIvHB6+1DJDk1ol3p1vdx4mjBYfZbGSKzbxULrQZZXn0+7ktQ2RcQoGjx6nPl+/FIoO6QXJURvbQ3ALMGOP4Tx5/pxpds7Et4jaVGwtrMm5X+0QeHSuIfFccU5Y28ojbmCRUNhqK3PigXEJwk7AENzxgfmKvGE42Qcoto0B5eGKo6aoWwgCDCgZxUV1cTKUWAKXJ3HfxG0EZqXTGzpsGesYNRSqJVu2EYZelTbqHI+DU3xR3oNBsR/CviNNKu2gurj/hZm4gnPw25Z9BWlG5RIfi53L02/tdsVhZQZJPEnnnrR3RfFN5pfwYpFFxax5xExwVz/Cf1rdKF+oyRnXTWbdWALSH6xzliPkPSpt+OdBdF1+w1iLdaTecDLRNwdfcfmMiiu4EelQaa8ZWzqVxtxjO7hivNKNnb31yUKxzFEJyOGcnaM8u/DtjuKrSPKSskSqxzjaxx5ffvnFZ/wCOdb+n3osbds2tu3nI5SSfoOXvmmirYG6NntbhQu0Z4dD15UQi2SruI64z3rFvCfjebToxa6mXmhBGyb7TJ6HuP6/lp9hrUGoW0c9nIrRrgrg8+efypnA5TDnwx61y0a4IJyDwII5io4bsFtp4ceB70r+LvHA0a/Gn2VtHJNgF5Z2IRSeSgcM8PXrSrC2/B1kJ9T8BeHNQ3M1gtvITnfakx8fYeX+lKd7/AIWTWsgudC1NWuI2BjjvEwPXLL+ldXHjPxHNnY1rB22RD/2zVXUtU1O7mwusXphwOZEZz1+xgU2rj2R1Rl8B2oPruiXAOtaTwClRJbyAg55nGT2HPFeab4j05baG3nle3kRApE0ZAyB35V99DiZy8m93PNmYkn3qO40+0uB9ZEM45qcUknjfh2slxhqG6huF3280cq90YH5VLvpIu9DhhzNb3Pw8dWyP9wqiJ9TAwt7clehEzYIo/iT4K8jXSjIMHhyqNhU8v2VqMcq0ozMjjeSGRZInZJFOVdTgg+hpu0rx1cwxfB1SE3Cj95HgOfccj/SlTrXQHGg0n0KbXB41PxtFPp0kenxzJcSDbudQNgPMjB50lhe+BViyUGeIEAgsMgj1rS9PtLaGCMxW8KE8yqAZqM5rH8KRi5mZpBKRkI59lovYz3WnzC40+d7ebmR+w/8AqXrWh8jwpS8UgDUCQOO1eP3UmLPvKqHni1jdjJ4c8dxzXEVrrMa2s7NtSUH6t+3Hof74Ur+K5LmfXtRlheO5hebDW8wyp2gLwPTlQt1V4pFcBhjkRmuNHdnsImdixxzJzWkidWs6rmOzuGtZl/6O78yN/pbn8/aiEupGzt1l1Kzmt9x2oy4ZHPoaparGj6dKXRWKjgSM4pV+l3M0aQzXE0kUfFI3clV9h0rtVLp2zjwZLnxIOH0dVHHju4/Ko7u/1O7txMsKQ27MQvJN/sWJJH30ugfWAdM03QIqxIyqAdvMD0rlGK4gbSfWLax31zhCrBV4gSHAGferirLGoT4q+UY4Mf0onZkyW0fxDu8mfNxqwFXA8o/ChJ0NF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1751" name="Picture 7" descr="F:\Eloadas\21367-radiation_therap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556792"/>
            <a:ext cx="2603066" cy="1927630"/>
          </a:xfrm>
          <a:prstGeom prst="rect">
            <a:avLst/>
          </a:prstGeom>
          <a:noFill/>
        </p:spPr>
      </p:pic>
      <p:sp>
        <p:nvSpPr>
          <p:cNvPr id="13" name="Szövegdoboz 12"/>
          <p:cNvSpPr txBox="1"/>
          <p:nvPr/>
        </p:nvSpPr>
        <p:spPr>
          <a:xfrm>
            <a:off x="93851" y="1700808"/>
            <a:ext cx="54881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1985. júniusa és 1987. januárja között</a:t>
            </a:r>
          </a:p>
          <a:p>
            <a:pPr algn="ctr"/>
            <a:r>
              <a:rPr lang="hu-HU" sz="2400" dirty="0" smtClean="0"/>
              <a:t> a Therac-25 számítógép-vezérelt </a:t>
            </a:r>
          </a:p>
          <a:p>
            <a:pPr algn="ctr"/>
            <a:r>
              <a:rPr lang="hu-HU" sz="2400" dirty="0" smtClean="0"/>
              <a:t>sugárterápiás készülék súlyosan</a:t>
            </a:r>
          </a:p>
          <a:p>
            <a:pPr algn="ctr"/>
            <a:r>
              <a:rPr lang="hu-HU" sz="2400" dirty="0" smtClean="0"/>
              <a:t>(~100-szoros dózis) túlterhelt hat pácienst.</a:t>
            </a:r>
            <a:endParaRPr lang="hu-HU" sz="2400" dirty="0"/>
          </a:p>
        </p:txBody>
      </p:sp>
      <p:sp>
        <p:nvSpPr>
          <p:cNvPr id="31753" name="AutoShape 9" descr="data:image/jpeg;base64,/9j/4AAQSkZJRgABAQAAAQABAAD/2wCEAAkGBhASEBAUEBAPEA8PDw8PDxAQDw8PDw8PFBAVFBQQFBQXHCYeFxkkGRQUHy8gIycpLCwsFR4xNTAqNSYrLCkBCQoKDgwOFA8PFykcFBwpKSkpKSksKSkpKSkpKSkpKSksKSkpKSkpKSwpKSksKSkpKSkpKSkpKSkpKSksKSkpKf/AABEIALcBEwMBIgACEQEDEQH/xAAbAAABBQEBAAAAAAAAAAAAAAACAAEDBAUGB//EAEQQAAIBAgQDBQUDCgMIAwAAAAECAAMRBBIhMQUGQRNRYXGBIjKRobFCUsEHFCNicoKS0eHwFkOTFSRTosLS0/EzY7L/xAAYAQEBAQEBAAAAAAAAAAAAAAAAAQIDBP/EAB0RAQEBAAMBAAMAAAAAAAAAAAARAQISIWETMVH/2gAMAwEAAhEDEQA/APTHFowh10kSmdGRGOBBJjq0CQQ1MiBhiQWFMMCRI0lUyNFljiPEID5Y9o4jiAwWLLCEJTII8xh57x3WCBATQka0EiICAqjXgCFljWlE2eNeBaK8gmWpDvKhJhJWiCxmiWRFo9N5AbCRtShsY42gZdekQdNo1NzNF1larQ6jeaqHptJ0MhpqZKJNVNBZYN44aQRmjFJM0UtGW5ldpNeAyzSIc0QaSlBImpkTSJAYamQIJOJNEiNJQ0rgyRTMqnDxw0gvEGgWQ0INKweSK0KsKY8iVoeaQGHjXgXivAO8IGQ5og8CQmBGLRg0CUQTGzQS8AiYF4xaDKJA0kRpXBkimQWS0dDIbw1eQO4jGOWjEwFYRs0UjYyg2aBnkbPAzyixmikOePAogxXkVzG7SVlKTAZo2eNeUISUNIbxw0CaOGkIeOGiCa8cGRBo+eQSBoavIM0fNAtK8PNKivJFqSKsB495Bnjh4VNGtBVoQgNeOIjEsB44EaGBAArGtDgmBGYStGaRZoRYzQ1aVQ8MVIVYzRy0rGtBq4tVUs7BVUEszEBVA6kyQW+0kTGed8c/KTU7S2ECimt7vUTMah7wv2V+Z8NpTpflHxYYFlpMLWKhSoOo10N79PWWD0xpFMLlnmirimIbDlECkmqGJTMCBlFxqdflN14Qg0UG8UCEiAUksJVlRWtEZb7OM1IRVU7Rsplg04BmqiPWCatpKYJUdwMIj7eP2sDG1qmRhTSgrEWUmiTY9980x8uPH28OQPsillJ8ATcDzsZL8VuCpBp46mzugdTUphS6Agsgba46XtObHEuIC98Mx10y1MIBb1mJiGxlOrT7OjiKL1Tb2FwRWqRditSqiBgTYnVxfxikejB4QecXU47jUIVqNRbgsGathts23sof7tHbmHEAjuF9O0TXTr+ihXXUOJ0nqPTWojVKeroDdl1tr6kSyDPOsNiqhxVJgGoq1RUq9m+HUMjMCxZkpLUAvr709ASoPP5yGrSVJJmlMVIYrRCrYeEDKoqx1xEhVq8JTK3biGtYQqYwTF2giJgRuJE0lYyFjCaa8DNCJmDzNzZQwaDOc9Z9KVBSA7kmwJ+6t/tH0vKjQ4txmjhqTVa7hEGmupZuiqN2PgJ5nx3m+pjMgKtSokqUpB1AN75aj3GpNjYXNreZmNxvFVsbVL13YFCVRbqKaAkAZE3VdGuTcmw67Qsji5Dk5WVlBpJYsw1UEW3J6aa3vqYVYR1sTaoLbgilfr0z3OzbfdPdNLl7hwxVfs0L+zrVPZ2CIDY63tfoPGZKYHEaZGBZgFQIpBLt7IRbHf3R5KO7X1PlPgK4PDhBY1Xs1Z9Pae2wP3RsPU9ZcN1uYaitNFRBlRAFUDoBDZ5D2sRaIiS8UizxRCpwY4MiBj5pFTZ4+eQ5oxaQSMZGYxaCWlxCMAmItBvNIe8jeR4rGpTUs7BQNdSJmvxnOCVYKtwoIAYux+ypOhPl8Znlzziucd1ZrY6mt87qlmy3dggLZQ1gTvow2gDitD/j0f8AVT+c4TmbmrsKqg0cxLEsahs5U63GXa5zStiuZKJQN+bZ85AQEofaPQ510/oZj8vxro6zi2MDVEtVoMtmCLTbNUtYFixva17fGUqiTl8DxGmtQMexR1vmWnVBWx0sfaIv5AToaPF6DjSoqtqCrMoN723/AJ2m82puQY0mrw/jj07BiXpjTLuV8tL+kzCP76HxHfGBm2XdYXFrUUMpuPEEGGTOLwmNambq1u8dD5jrOhwPGVqWB9l+7ofI/hINUNCWQgw1MCYGGGkIaP2kyqYNC7aQh4+aAbVDIzUgs4sb6Aak7ADvnn/Nf5QPepYNvB8QPpS/7vh3y4NrmnndMPenStUxGx6pS8W72/V+Pj5viMdUqMWqMajMbkuFa/xG3hM6rW13PUk957yfP6yOniD97W+3sncenh85YNJQv3Kf+lTH0Empqv3FGw0zroNtiJWok2F9+vnOo5R4D29TO4/Q0yM1/ttuE8up/rCtvk/l9UUV3QB2FqQu5yU7WzWYmxIJt4HxnU3gOYOaXGdGTCRpFeIGVE148hzxSKu2jES1kiKTnWoqXivCrgDcyq+I7vnpFImgsZUfGDqwld+IIOsdiJsZjWUXSmanf7apb4/jaVKfE2rIeyIpHq9SnUdFF+hFlb0JkOI4yoGhmPUx1HtO0yg1b3DM7MV0t7IJsvpJd1ZjneauNnDswy4mq53r10bIfFF90f3tOPPHsQ9dHDNcNpdmA10PukHUG2h2npGI43e4uLTIx3YVPepUie8DK3xFjMxuuZxz067KT2ubQMV7OkA33USx9ka63lTHYNi4NVvZAABFlAUaBVHTaaVbhI17NwB91wfkQfwldeFPcX7IWN76f1MmcZ+iqNdqYDAjQe4Q+YLpsCNLbS9w2hUqIL0sm57Sq1gbm9wmW537x5w6ppo+tnK7Ftgf1R0k1TGEWv1nTM1N1q8IwHZMStSo7EG6KoWnYC5OTXYDe+013x3QjKbA6g7EXBt5Tm+GcaalVSoBmKG9ibX0Itf1mhx7jgrVi6LYZVW9yc1hv4d37s16z42ziV0sevtX6C3S2+tu6T02B2ZT62+s5KnjTLFPGnp579YqR3mB4w6WD+2neGVmA799RNmjxOk21RPLMAfUTzFeJt5a30AFj4d0cYsd1j3gAGKR6mcSu+Zbd+YWnOcV5ypriaNBXyKSHq18hdCPs0KZsVLsdz0HjtxprgjfyuNoLVDb3j+6SIpHodTmmkPdBPmQv85l1+cmRfbqUr3Oqrl0vpuTrbrOExGCZtq9UeZBHytM+pwar0qI37QYH46yT+6rrsfzurAjM1QHQjUqfTacrxHE0KmopGkx2ak+UE+KWKn4Sq/DcSNqaP8As1R/1ASrWWsPfw1f91c4/wCUyzMT0QpVB/mj1QGPkrEaPTN++mf5ygOK0hcEMveCpv5TR4bjcLUABxQo1LkWrUagpHXT9KhYj1US3Canw61xu1IjwVwfrPaeEUBTw9FQnZ/o1JS+YhiLtc2Fzc6m04/kzlS7irVbD1qKi6dlVFVWqXBUm3Qamx8NJ3Vcy5jO6YvBLSsa0OlUvNRmprxi8cSJxrKC7QxSuakURHT1KZI0Yqe8AEj46StVwlU7YhlFtuyon11EumCZ53ZynEuDcQuSmIVx4IqN8P6zn8Vw/iC+8z/wG3xnpJg3geU1KOL61PlaV6mGxP3zPXSoO4B8wDI3wNI706Z1vqi7y0eO1cLXt7x7rdfOKk9dFK7gknVQfqJ6+3CsOd6NL+BYDcCwp/yU9Lj6GKPE8Rh6h3Dm52VSfkNoC8OxB2pVj+5Pa25awh/yR/E/85wXGMlHG1qAZCLLVogFSyow1pt1uCDvqQRHYlceeEYi+qOt/vabeUlTg9Xrf1l7jH50f/gxBpH7pp02U+trj5zj8TzBxNDriG62IWnlaxtocusz2a6rOO4W6ubgi5uD0tJnTIF7UVXTRc9II2Ud5BO3jMs8z44++6uP1qVM/MCS0eZKlrNTpN+6RLnIjT/OML7OWs+ovZqeoPcbGW6OHvqpzDvsR9ZTwXMFL7dFVN/s93wmzh+NYZutvOarIaeFtubDvsT9JIKO1tRrr/ev/qXKWKonZ19Tb6yYgHa31kqqIw/hEKHhLwTyEH2SdGUnwIJ+sqKf5vEuGEu2ERA74FFsIPGA2G8TLVdXt7Ipt4MWX5gGZOI4lXp3z4QsvelQVBb0W/xEirS4RujW8TtHxWEqpqDmW9r2tr5fD4zPw3MlOobLSZG/aB+U0Ux9wAc9hsL3A8oow+I0UqaVaeo2caMPX8DOXxvD+zbQ5lOx/AjvnojOh3t6iZfEOC0aykIVR9wVb2SfFZaOe4JzFisKc2HqMhXW26MOqsp0InsfJfOyY9SrKKeIRA7KL5WW4BZb6ixI08R6eU4fl2qi1C6gnKQtvbzXBGltb3I3E6T8leGFPHFqtRKVqLoq1GFM1HdlCooY3Y7mw7hLfWdzx6dXwhF7QaYIG02eyg/mw7p07OcZoqQi2ktVsH3SnWpMvSMFdjrFHynuim0dUTGJkeaLNPK7HMaDeK8ArxXgRXgHeIQLxXgPXVirBWyMQQGsGynvsd55lx38n1d6/aIrdtmBatSdctQDYkMQQ396z028EtN8eUuSo8zq8o8QZcrUge91qUkcr1BUnQ+IPwlHGcqOABVo1FA2ApsQB5gWnrBacvzSnEyjmi9KnTsTZATVZdgua9wT4WmJlauvNavL+GY6OykXBAuNfHSMeVKZ2b11mlTw9dfew5v1N9/lCbHVkuxwjOqo7H28uym2tjYX38LyzCsv/B4tobxk5UI6yOnzTjsUxC4anS7NQP0XbKtiTa/tG58fCBiMVxBSPZHU65yNPM69JndVdTlsj7REGtw2ovuAN+9lmdXr8RciyqhGnsdpcnyLEdO6WqXDeMP7tJwNNbOBv+sbazKpMLSqhr1cLSq/tnNbyvcD4To8PiksAUNPwsMo/hmHU4LxhfepU1B76wsL9Ccxt6w+N8b4hhspq4LDUqdrZ0omujHpd8xA9Zc03HRCip1Fj4gwThZwv+KKjNmaqKZvfLSXsx5Hw8Jo0Oe8vvWqDqdVb5C03WY6R6FukjNGV8Dzjg6unadm3dUGUfxbTWFJWF1IIOxBBHxlqMypgUY3ZQT3kDN8d5H/ALKHQmab4eRgRKVn4jl6pVQrTZgx2ZaZe3oN5SH5NqirmrtiiOrBVpr9CQPOdbguIVqNipIU62Nyjfh6idNw3mKnUsH/AEb+J9g+TdPWIV5vheW6Kbdr/rVdfS9pdbhlMixXMO5vaHznf47lyhVuQOzc/aSwB812PynO47l6vSucvaIPtICbDxXcfMeMIbB8wYimqqGVwosO0Us1ugLAgn1nWcJ4qldbj2XHvoTqviO8eM4INJaGIZGDISrLsR/e3hLSPRmpyGrRlTgnH0rDK1kqjdb2DeK3+k1WSWsxlnCCKaBpxS1IjzRZ5DmiLTm2lzxZpBnizywT5os0hzxZogmzRXkWaPmkEl4xMC8V4BXgsYxMEmURuIBQH10PiJKTAJlR5rxfkWrQxfaYVf8AdTeowetlWkzEhhl3KgG4AB+UtUK2DS2dzVYWJ0daYI7gdT5zv80zcZwOhUuSgBPVdPltM9WuznxzVQX3AF/ZFpHU5xXx+c0avJ9M+63xX+Rld+TO4p/zD8I6lZlfm4Edde695Wr8zBlykMym4YHMQwO4PePCbH+Cm/8Ar/iP8pCeTKpvpRA21qPf4BDEK84xXCAXY01Ipk3UfdB6ekjPBm7p6aOTKv3qA9ajH/8AIhryc/WpR/gc/iImlx5h/sI90t4HCV6RvSqOlt8pIHqNp6QvJx/41Pw/QN/5JjcX4DVRyqsaagey2hD97G1vhfT5ybkW4ycFzZVuFYJWGxYex89jNunxag1gWCMejED57Tg8fgMSHAKgAE5MmQXF/eAOo9bSzwjgeMqsTTp1XFPQ6021votunykpHoFMkD2WBB8iD+Ejue63xk/LfKdQLUOKIptZeyNOqfZ0OYuo3+z175Yq4bDUxZsfTL22qKouPAJr9ZvEHw7j1SlYXzJ9xth5HpOnwPHaNS1myuTbK29/AjQzgcPi0qbBx5o0JK4NU0lJNRVzFbXtqNPPUH1i4kd/xDgNCtcsuVz9tLK1/HofWc1xDlevTuU/TJ+oPbA8U/leS8O41iadgy1HQaZSDffo1r/hOmwvFVdQSGQ/dYEn5DWB54tYgggkMpuOjKR9DO15a5gNe6OpNRFuXAGUrcC7dza+sq0+KJWxlRKuGTsBTOStVoe9UQi5LsLAEE2/Z8ZucPoYcAtQSioOhakiKGt4qNd5KurmWKPFCMu8V40YzSEY140QEoV494o0AgY94N415IJLxXkd4s0QSXjGDmjFpALGDeETInM0hyYN5Gzwc8omivIw0fNCDzQWqRZpHUeAzVYJrSCpUkeabzizV6k8Ovh0qKVqKGU9D9R3SglWWqdWTcXNZlHkfCAEMHqXcvd3a+U7JoRoO/fSO/JNEhFWtiEpUw2SmHDKpJJJ9oXJ877TbR5KrTExq6qYXl7B00AGGoVCALvXVqrse862HoBKtPheIUns1wdJMxZVWjt3Hzt1m1EDJMWsr8xxh3r0QO4Upz/HcDjaT0znrHDs4FWrhiB2Wdxmd6dsxUb3Btve07gREyjKpcvVdf8Ae2AJ1C07Da33vCE3LbH3sVWOoOybjUWmojyXPIPNud+BYqm1OqEbF4WnY1bNUFemM13IVTtbYgG3XSelYeqCqlTdSqlTvdbaH4QWMENAtdqIpVzRSQV88RaRFo2aaRLeLNIc8bPAnzRryLNFmgS3jEyPNFmgFmizQCY14EmaLNI80WaAZaDGLRs0BioglBDjESoAp3QQpktorSgQIighRhCKz0oDJaXCIFVLzVRTAlhFEhcERUnJMouqnjJUgoZMJhoawoljlJA145MBoPaSKliNSQ5494Eoqx80rFohUgWbxSHtIoFctBLRRTSFeNmiigLNHDRRSArxXiigMWjZoooCvFeNFAK8UUUga8HPFFKCzRXiilCvHURRQDyRskeKAxpXkQwVjeKKKi0lOSKkUUmqNRCEUUgZhKtRTFFKBtCzRRQGJgHSKKAg0UUU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1754" name="Picture 10" descr="F:\Eloadas\lvadaszge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49080"/>
            <a:ext cx="2619375" cy="1743075"/>
          </a:xfrm>
          <a:prstGeom prst="rect">
            <a:avLst/>
          </a:prstGeom>
          <a:noFill/>
        </p:spPr>
      </p:pic>
      <p:sp>
        <p:nvSpPr>
          <p:cNvPr id="16" name="Szövegdoboz 15"/>
          <p:cNvSpPr txBox="1"/>
          <p:nvPr/>
        </p:nvSpPr>
        <p:spPr>
          <a:xfrm>
            <a:off x="3635896" y="4293096"/>
            <a:ext cx="5508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1993. augusztus 8-án lezuhant egy </a:t>
            </a:r>
          </a:p>
          <a:p>
            <a:pPr algn="ctr"/>
            <a:r>
              <a:rPr lang="hu-HU" sz="2400" dirty="0" err="1" smtClean="0"/>
              <a:t>fly-by-wire</a:t>
            </a:r>
            <a:r>
              <a:rPr lang="hu-HU" sz="2400" dirty="0" smtClean="0"/>
              <a:t> </a:t>
            </a:r>
            <a:r>
              <a:rPr lang="hu-HU" sz="2400" dirty="0" smtClean="0"/>
              <a:t>harci-gép, mert túl lassan </a:t>
            </a:r>
          </a:p>
          <a:p>
            <a:pPr algn="ctr"/>
            <a:r>
              <a:rPr lang="hu-HU" sz="2400" dirty="0" smtClean="0"/>
              <a:t>reagált a pilóta utasítására.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668</Words>
  <Application>Microsoft Office PowerPoint</Application>
  <PresentationFormat>Diavetítés a képernyőre (4:3 oldalarány)</PresentationFormat>
  <Paragraphs>138</Paragraphs>
  <Slides>14</Slides>
  <Notes>14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Beágyazott informatika</vt:lpstr>
      <vt:lpstr>2. dia</vt:lpstr>
      <vt:lpstr>Beágyazott rendszer</vt:lpstr>
      <vt:lpstr>4. dia</vt:lpstr>
      <vt:lpstr>Gépjármű fedélzeti rendszer</vt:lpstr>
      <vt:lpstr>Ütközés előtti biztonsági rendszer</vt:lpstr>
      <vt:lpstr>Jármű dinamika integrált irányítása</vt:lpstr>
      <vt:lpstr>Katasztrofális informatikai hibák</vt:lpstr>
      <vt:lpstr>Katasztrofális informatikai hibák</vt:lpstr>
      <vt:lpstr>10. dia</vt:lpstr>
      <vt:lpstr>11. dia</vt:lpstr>
      <vt:lpstr>12. dia</vt:lpstr>
      <vt:lpstr>13. dia</vt:lpstr>
      <vt:lpstr>14.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Valued Acer Customer</dc:creator>
  <cp:lastModifiedBy>Valued Acer Customer</cp:lastModifiedBy>
  <cp:revision>62</cp:revision>
  <dcterms:created xsi:type="dcterms:W3CDTF">2013-09-22T16:45:01Z</dcterms:created>
  <dcterms:modified xsi:type="dcterms:W3CDTF">2013-09-25T21:54:40Z</dcterms:modified>
</cp:coreProperties>
</file>