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72" r:id="rId3"/>
    <p:sldId id="260" r:id="rId4"/>
    <p:sldId id="277" r:id="rId5"/>
    <p:sldId id="268" r:id="rId6"/>
    <p:sldId id="258" r:id="rId7"/>
    <p:sldId id="275" r:id="rId8"/>
    <p:sldId id="270" r:id="rId9"/>
    <p:sldId id="278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81" r:id="rId20"/>
    <p:sldId id="267" r:id="rId21"/>
    <p:sldId id="292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6D561-2579-4048-8E0D-3B5E52AF00D5}" type="datetimeFigureOut">
              <a:rPr lang="hu-HU" smtClean="0"/>
              <a:t>2013.03.03.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F69C5-D0CB-4F21-818C-B4A83889F5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7526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CFE-5E7C-43FA-8FA7-EF63689C3381}" type="datetime1">
              <a:rPr lang="hu-HU" smtClean="0"/>
              <a:t>2013.03.03.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372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977B-78DE-4D47-A68D-420183B2C09E}" type="datetime1">
              <a:rPr lang="hu-HU" smtClean="0"/>
              <a:t>2013.03.03.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5972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B17F-8A75-4D20-A12F-970C55196A73}" type="datetime1">
              <a:rPr lang="hu-HU" smtClean="0"/>
              <a:t>2013.03.03.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9644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EAE-F6F0-4852-8B1D-ECC9C477BD49}" type="datetime1">
              <a:rPr lang="hu-HU" smtClean="0"/>
              <a:t>2013.03.03.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5592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B4E5E-3BF3-4EB7-B2A2-A4530250D7D3}" type="datetime1">
              <a:rPr lang="hu-HU" smtClean="0"/>
              <a:t>2013.03.03.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665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07B4C-FE06-4943-9A6B-864FBC3CD99A}" type="datetime1">
              <a:rPr lang="hu-HU" smtClean="0"/>
              <a:t>2013.03.03.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186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E66C-EF11-46A6-B2F9-1A9EC29CE93B}" type="datetime1">
              <a:rPr lang="hu-HU" smtClean="0"/>
              <a:t>2013.03.03.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9373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8B81-BCE1-4597-BA1D-69D79CFFE573}" type="datetime1">
              <a:rPr lang="hu-HU" smtClean="0"/>
              <a:t>2013.03.03.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712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92D1-D93A-4595-ACBE-62B2D6BFCDDA}" type="datetime1">
              <a:rPr lang="hu-HU" smtClean="0"/>
              <a:t>2013.03.03.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870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D25E-F508-4F34-8E3B-8436AB691A93}" type="datetime1">
              <a:rPr lang="hu-HU" smtClean="0"/>
              <a:t>2013.03.03.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914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EFEF-482B-485A-BB01-0FE16EF1DA2A}" type="datetime1">
              <a:rPr lang="hu-HU" smtClean="0"/>
              <a:t>2013.03.03.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‹#›</a:t>
            </a:fld>
            <a:r>
              <a:rPr lang="hu-HU" dirty="0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603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B4894-516E-4CBA-96FA-728542CFBCB6}" type="datetime1">
              <a:rPr lang="hu-HU" smtClean="0"/>
              <a:t>2013.03.03.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928DE-14C3-4563-AFE5-27D0227447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822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ud.iif.hu/08nov/11.html" TargetMode="External"/><Relationship Id="rId4" Type="http://schemas.openxmlformats.org/officeDocument/2006/relationships/hyperlink" Target="http://www.kfki.hu/chemonet/osztaly/kemia/vinkler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ud.iif.hu/08nov/11.html" TargetMode="External"/><Relationship Id="rId4" Type="http://schemas.openxmlformats.org/officeDocument/2006/relationships/hyperlink" Target="http://www.kfki.hu/chemonet/osztaly/kemia/vinkler.html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10" Type="http://schemas.openxmlformats.org/officeDocument/2006/relationships/hyperlink" Target="http://www.matud.iif.hu/08nov/11.html" TargetMode="External"/><Relationship Id="rId4" Type="http://schemas.openxmlformats.org/officeDocument/2006/relationships/image" Target="../media/image7.wmf"/><Relationship Id="rId9" Type="http://schemas.openxmlformats.org/officeDocument/2006/relationships/hyperlink" Target="http://www.kfki.hu/chemonet/osztaly/kemia/vinkler.html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10" Type="http://schemas.openxmlformats.org/officeDocument/2006/relationships/hyperlink" Target="http://www.matud.iif.hu/08nov/11.html" TargetMode="External"/><Relationship Id="rId4" Type="http://schemas.openxmlformats.org/officeDocument/2006/relationships/image" Target="../media/image10.wmf"/><Relationship Id="rId9" Type="http://schemas.openxmlformats.org/officeDocument/2006/relationships/hyperlink" Target="http://www.kfki.hu/chemonet/osztaly/kemia/vinkler.html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ud.iif.hu/08nov/11.html" TargetMode="External"/><Relationship Id="rId3" Type="http://schemas.openxmlformats.org/officeDocument/2006/relationships/oleObject" Target="../embeddings/oleObject7.bin"/><Relationship Id="rId7" Type="http://schemas.openxmlformats.org/officeDocument/2006/relationships/hyperlink" Target="http://www.kfki.hu/chemonet/osztaly/kemia/vinkler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mt.omikk.bme.hu/show_news.html?id=4677&amp;issue_id=481" TargetMode="External"/><Relationship Id="rId2" Type="http://schemas.openxmlformats.org/officeDocument/2006/relationships/hyperlink" Target="http://jesz.ajk.elte.hu/teglas21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homsonreuters.com/products_services/science/science_products/a-z/web_of_science/" TargetMode="External"/><Relationship Id="rId2" Type="http://schemas.openxmlformats.org/officeDocument/2006/relationships/hyperlink" Target="http://garfield.library.upenn.edu/essays/v7p515y1984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Bibliometriai</a:t>
            </a:r>
            <a:r>
              <a:rPr lang="hu-HU" dirty="0" smtClean="0"/>
              <a:t> ismeretek, a szakirodalom feltérképezése</a:t>
            </a:r>
            <a:br>
              <a:rPr lang="hu-HU" dirty="0" smtClean="0"/>
            </a:br>
            <a:endParaRPr lang="hu-HU" sz="2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Vasas Lívia</a:t>
            </a:r>
          </a:p>
          <a:p>
            <a:r>
              <a:rPr lang="hu-HU" dirty="0" err="1" smtClean="0"/>
              <a:t>lvasas</a:t>
            </a:r>
            <a:r>
              <a:rPr lang="hu-HU" dirty="0" smtClean="0"/>
              <a:t>@</a:t>
            </a:r>
            <a:r>
              <a:rPr lang="hu-HU" dirty="0" err="1" smtClean="0"/>
              <a:t>lib.sote.hu</a:t>
            </a:r>
            <a:endParaRPr lang="hu-HU" dirty="0" smtClean="0"/>
          </a:p>
          <a:p>
            <a:r>
              <a:rPr lang="hu-HU" smtClean="0"/>
              <a:t>2013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141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>
            <a:normAutofit/>
          </a:bodyPr>
          <a:lstStyle/>
          <a:p>
            <a:r>
              <a:rPr lang="hu-HU" sz="3200" dirty="0" err="1" smtClean="0"/>
              <a:t>Garfield</a:t>
            </a:r>
            <a:r>
              <a:rPr lang="hu-HU" sz="3200" dirty="0" smtClean="0"/>
              <a:t> tényező, </a:t>
            </a:r>
            <a:r>
              <a:rPr lang="hu-HU" sz="3200" dirty="0" err="1" smtClean="0"/>
              <a:t>Impact</a:t>
            </a:r>
            <a:r>
              <a:rPr lang="hu-HU" sz="3200" dirty="0" smtClean="0"/>
              <a:t> </a:t>
            </a:r>
            <a:r>
              <a:rPr lang="hu-HU" sz="3200" dirty="0" err="1" smtClean="0"/>
              <a:t>factor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71276"/>
            <a:ext cx="8433717" cy="5410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 smtClean="0"/>
              <a:t>A </a:t>
            </a:r>
            <a:r>
              <a:rPr lang="hu-HU" sz="1800" dirty="0" err="1" smtClean="0"/>
              <a:t>tudománymetria</a:t>
            </a:r>
            <a:r>
              <a:rPr lang="hu-HU" sz="1800" dirty="0" smtClean="0"/>
              <a:t> </a:t>
            </a:r>
            <a:r>
              <a:rPr lang="hu-HU" sz="1800" dirty="0" err="1" smtClean="0"/>
              <a:t>Garfield</a:t>
            </a:r>
            <a:r>
              <a:rPr lang="hu-HU" sz="1800" dirty="0" smtClean="0"/>
              <a:t> javaslatára a folyóiratok nemzetközi hatását a kapott idézetek és a megjelentetett cikkek száma alapján méri.</a:t>
            </a:r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r>
              <a:rPr lang="hu-HU" sz="1600" dirty="0" smtClean="0"/>
              <a:t>y: hivatkozási év</a:t>
            </a:r>
            <a:br>
              <a:rPr lang="hu-HU" sz="1600" dirty="0" smtClean="0"/>
            </a:br>
            <a:r>
              <a:rPr lang="hu-HU" sz="1600" dirty="0" smtClean="0"/>
              <a:t>t: publikációs időtartam (2 év IF esetén)</a:t>
            </a:r>
            <a:br>
              <a:rPr lang="hu-HU" sz="1600" dirty="0" smtClean="0"/>
            </a:br>
            <a:r>
              <a:rPr lang="hu-HU" sz="1600" dirty="0" err="1" smtClean="0"/>
              <a:t>C</a:t>
            </a:r>
            <a:r>
              <a:rPr lang="hu-HU" sz="1600" baseline="-25000" dirty="0" err="1" smtClean="0"/>
              <a:t>y</a:t>
            </a:r>
            <a:r>
              <a:rPr lang="hu-HU" sz="1600" dirty="0" smtClean="0"/>
              <a:t>: az illető folyóirat t-időszakban publikált cikkei által</a:t>
            </a:r>
            <a:br>
              <a:rPr lang="hu-HU" sz="1600" dirty="0" smtClean="0"/>
            </a:br>
            <a:r>
              <a:rPr lang="hu-HU" sz="1600" dirty="0" smtClean="0"/>
              <a:t> </a:t>
            </a:r>
            <a:r>
              <a:rPr lang="hu-HU" sz="1600" i="1" dirty="0" err="1" smtClean="0"/>
              <a:t>y</a:t>
            </a:r>
            <a:r>
              <a:rPr lang="hu-HU" sz="1600" dirty="0" err="1" smtClean="0"/>
              <a:t>-évben</a:t>
            </a:r>
            <a:r>
              <a:rPr lang="hu-HU" sz="1600" dirty="0" smtClean="0"/>
              <a:t> kapott idézetek száma</a:t>
            </a:r>
            <a:br>
              <a:rPr lang="hu-HU" sz="1600" dirty="0" smtClean="0"/>
            </a:br>
            <a:r>
              <a:rPr lang="hu-HU" sz="1600" dirty="0" err="1" smtClean="0"/>
              <a:t>P</a:t>
            </a:r>
            <a:r>
              <a:rPr lang="hu-HU" sz="1600" baseline="-25000" dirty="0" err="1" smtClean="0"/>
              <a:t>t</a:t>
            </a:r>
            <a:r>
              <a:rPr lang="hu-HU" sz="1600" dirty="0" smtClean="0"/>
              <a:t>: a t-időszakban megjelent cikkek száma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1800" dirty="0" smtClean="0"/>
              <a:t>Az alábbi képlettel definiált folyóirat-hatástényezőt </a:t>
            </a:r>
            <a:r>
              <a:rPr lang="hu-HU" sz="1800" b="1" dirty="0" err="1" smtClean="0"/>
              <a:t>Garfield-tényezőnek</a:t>
            </a:r>
            <a:r>
              <a:rPr lang="hu-HU" sz="1800" b="1" dirty="0" smtClean="0"/>
              <a:t> (GF) </a:t>
            </a:r>
            <a:r>
              <a:rPr lang="hu-HU" sz="1800" dirty="0" smtClean="0"/>
              <a:t>hívjuk. A két éves időtartamra </a:t>
            </a:r>
            <a:r>
              <a:rPr lang="hu-HU" sz="1800" b="1" dirty="0" smtClean="0"/>
              <a:t>(t=2) </a:t>
            </a:r>
            <a:r>
              <a:rPr lang="hu-HU" sz="1800" dirty="0" smtClean="0"/>
              <a:t>számolt tényezőt nevezzük </a:t>
            </a:r>
            <a:r>
              <a:rPr lang="hu-HU" sz="1800" b="1" dirty="0" err="1" smtClean="0"/>
              <a:t>Impact</a:t>
            </a:r>
            <a:r>
              <a:rPr lang="hu-HU" sz="1800" b="1" dirty="0" smtClean="0"/>
              <a:t> </a:t>
            </a:r>
            <a:r>
              <a:rPr lang="hu-HU" sz="1800" b="1" dirty="0" err="1" smtClean="0"/>
              <a:t>Factornak</a:t>
            </a:r>
            <a:r>
              <a:rPr lang="hu-HU" sz="1800" dirty="0" smtClean="0"/>
              <a:t>.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800" dirty="0" smtClean="0"/>
              <a:t>A Journal </a:t>
            </a:r>
            <a:r>
              <a:rPr lang="hu-HU" sz="1800" dirty="0" err="1" smtClean="0"/>
              <a:t>Citation</a:t>
            </a:r>
            <a:r>
              <a:rPr lang="hu-HU" sz="1800" dirty="0" smtClean="0"/>
              <a:t> </a:t>
            </a:r>
            <a:r>
              <a:rPr lang="hu-HU" sz="1800" dirty="0" err="1" smtClean="0"/>
              <a:t>Reports-ban</a:t>
            </a:r>
            <a:r>
              <a:rPr lang="hu-HU" sz="1800" dirty="0" smtClean="0"/>
              <a:t> található </a:t>
            </a:r>
            <a:r>
              <a:rPr lang="hu-HU" sz="1800" b="1" dirty="0" err="1" smtClean="0"/>
              <a:t>Nature</a:t>
            </a:r>
            <a:r>
              <a:rPr lang="hu-HU" sz="1800" dirty="0" smtClean="0"/>
              <a:t> folyóirat </a:t>
            </a:r>
            <a:r>
              <a:rPr lang="hu-HU" sz="1800" b="1" dirty="0" smtClean="0"/>
              <a:t>2010</a:t>
            </a:r>
            <a:r>
              <a:rPr lang="hu-HU" sz="1800" dirty="0" smtClean="0"/>
              <a:t>-es </a:t>
            </a:r>
            <a:r>
              <a:rPr lang="hu-HU" sz="1800" dirty="0" err="1" smtClean="0"/>
              <a:t>Impact</a:t>
            </a:r>
            <a:r>
              <a:rPr lang="hu-HU" sz="1800" dirty="0" smtClean="0"/>
              <a:t> </a:t>
            </a:r>
            <a:r>
              <a:rPr lang="hu-HU" sz="1800" dirty="0" err="1" smtClean="0"/>
              <a:t>Factorának</a:t>
            </a:r>
            <a:r>
              <a:rPr lang="hu-HU" sz="1800" dirty="0" smtClean="0"/>
              <a:t> számítása:</a:t>
            </a:r>
            <a:endParaRPr lang="hu-H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204864"/>
            <a:ext cx="1728192" cy="80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489" y="4869159"/>
            <a:ext cx="612457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885551" y="6269334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10</a:t>
            </a:fld>
            <a:r>
              <a:rPr lang="hu-HU" dirty="0" smtClean="0"/>
              <a:t>/21</a:t>
            </a:r>
            <a:endParaRPr lang="hu-HU" dirty="0"/>
          </a:p>
        </p:txBody>
      </p:sp>
      <p:sp>
        <p:nvSpPr>
          <p:cNvPr id="8" name="Élőláb helye 5"/>
          <p:cNvSpPr>
            <a:spLocks noGrp="1"/>
          </p:cNvSpPr>
          <p:nvPr/>
        </p:nvSpPr>
        <p:spPr>
          <a:xfrm>
            <a:off x="28660" y="6291322"/>
            <a:ext cx="9007836" cy="527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P.: A Publikációs Stratégia </a:t>
            </a:r>
            <a:r>
              <a:rPr lang="hu-HU" sz="1100" dirty="0"/>
              <a:t>mérésének fontossága </a:t>
            </a:r>
            <a:r>
              <a:rPr lang="hu-HU" sz="1100" dirty="0">
                <a:hlinkClick r:id="rId4"/>
              </a:rPr>
              <a:t>http://</a:t>
            </a:r>
            <a:r>
              <a:rPr lang="hu-HU" sz="1100" dirty="0" smtClean="0">
                <a:hlinkClick r:id="rId4"/>
              </a:rPr>
              <a:t>www.kfki.hu/chemonet/osztaly/kemia/vinkler.html</a:t>
            </a:r>
            <a:r>
              <a:rPr lang="hu-HU" sz="1100" dirty="0" smtClean="0"/>
              <a:t> [2012.06.13]</a:t>
            </a:r>
          </a:p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P: </a:t>
            </a:r>
            <a:r>
              <a:rPr lang="hu-HU" sz="1100" dirty="0" err="1" smtClean="0"/>
              <a:t>Tudománymetriai</a:t>
            </a:r>
            <a:r>
              <a:rPr lang="hu-HU" sz="1100" dirty="0" smtClean="0"/>
              <a:t> kutatások Magyarországon Magyar tudomány 2008(11</a:t>
            </a:r>
            <a:r>
              <a:rPr lang="hu-HU" sz="1100" dirty="0"/>
              <a:t>) p.1372 </a:t>
            </a:r>
            <a:r>
              <a:rPr lang="hu-HU" sz="1100" dirty="0">
                <a:hlinkClick r:id="rId5"/>
              </a:rPr>
              <a:t>http://</a:t>
            </a:r>
            <a:r>
              <a:rPr lang="hu-HU" sz="1100" dirty="0" smtClean="0">
                <a:hlinkClick r:id="rId5"/>
              </a:rPr>
              <a:t>www.matud.iif.hu/08nov/11.html</a:t>
            </a:r>
            <a:r>
              <a:rPr lang="hu-HU" sz="1100" dirty="0" smtClean="0"/>
              <a:t> [2012. 06.13]   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99323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hu-HU" sz="3200" dirty="0" smtClean="0"/>
              <a:t>Publikációs Stratégia, Relatív Publikációs </a:t>
            </a:r>
            <a:r>
              <a:rPr lang="hu-HU" sz="3200" dirty="0"/>
              <a:t>S</a:t>
            </a:r>
            <a:r>
              <a:rPr lang="hu-HU" sz="3200" dirty="0" smtClean="0"/>
              <a:t>tratégia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4718" y="836712"/>
            <a:ext cx="8229600" cy="602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 smtClean="0"/>
              <a:t>Fontos kérdés lehet, hogy egy egyénnek  </a:t>
            </a:r>
            <a:r>
              <a:rPr lang="hu-HU" sz="1800" i="1" dirty="0" smtClean="0"/>
              <a:t>hány </a:t>
            </a:r>
            <a:r>
              <a:rPr lang="hu-HU" sz="1800" dirty="0" smtClean="0"/>
              <a:t>publikációja jelent meg, illetve </a:t>
            </a:r>
            <a:r>
              <a:rPr lang="hu-HU" sz="1800" i="1" dirty="0" smtClean="0"/>
              <a:t>hol</a:t>
            </a:r>
            <a:r>
              <a:rPr lang="hu-HU" sz="1800" dirty="0" smtClean="0"/>
              <a:t> </a:t>
            </a:r>
            <a:r>
              <a:rPr lang="hu-HU" sz="1800" i="1" dirty="0" smtClean="0"/>
              <a:t>jelentek meg </a:t>
            </a:r>
            <a:r>
              <a:rPr lang="hu-HU" sz="1800" dirty="0" smtClean="0"/>
              <a:t>a publikációk? Ezt mutatja a </a:t>
            </a:r>
            <a:r>
              <a:rPr lang="hu-HU" sz="1800" i="1" dirty="0" smtClean="0"/>
              <a:t>Publikációs Stratégia </a:t>
            </a:r>
            <a:r>
              <a:rPr lang="hu-HU" sz="1800" dirty="0" smtClean="0"/>
              <a:t>vizsgálata</a:t>
            </a:r>
            <a:r>
              <a:rPr lang="hu-HU" sz="1800" i="1" dirty="0" smtClean="0"/>
              <a:t>.</a:t>
            </a:r>
            <a:r>
              <a:rPr lang="hu-HU" sz="1800" dirty="0" smtClean="0"/>
              <a:t> 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r>
              <a:rPr lang="hu-HU" sz="1800" dirty="0" smtClean="0"/>
              <a:t>A </a:t>
            </a:r>
            <a:r>
              <a:rPr lang="hu-HU" sz="1800" b="1" dirty="0" smtClean="0"/>
              <a:t>Publikációs Stratégia (PS</a:t>
            </a:r>
            <a:r>
              <a:rPr lang="hu-HU" sz="1800" dirty="0" smtClean="0"/>
              <a:t>) egy adott kutató közleményeinek összesített </a:t>
            </a:r>
            <a:r>
              <a:rPr lang="hu-HU" sz="1800" dirty="0" err="1" smtClean="0"/>
              <a:t>impact</a:t>
            </a:r>
            <a:r>
              <a:rPr lang="hu-HU" sz="1800" dirty="0" smtClean="0"/>
              <a:t> faktora és a közlemények számának hányadosa, tehát a kutató közleményeinek átlagos </a:t>
            </a:r>
            <a:r>
              <a:rPr lang="hu-HU" sz="1800" dirty="0" err="1" smtClean="0"/>
              <a:t>impact</a:t>
            </a:r>
            <a:r>
              <a:rPr lang="hu-HU" sz="1800" dirty="0" smtClean="0"/>
              <a:t> </a:t>
            </a:r>
            <a:r>
              <a:rPr lang="hu-HU" sz="1800" dirty="0" err="1" smtClean="0"/>
              <a:t>factor</a:t>
            </a:r>
            <a:r>
              <a:rPr lang="hu-HU" sz="1800" dirty="0" smtClean="0"/>
              <a:t> értéke. A </a:t>
            </a:r>
            <a:r>
              <a:rPr lang="hu-HU" sz="1800" b="1" dirty="0" smtClean="0"/>
              <a:t>Relatív Publikációs Stratégia (RPS) </a:t>
            </a:r>
            <a:r>
              <a:rPr lang="hu-HU" sz="1800" dirty="0" smtClean="0"/>
              <a:t>ezen átlag érték és az adott kutatási terület viszonyítási alapjának hányadosa, tehát egy összehasonlítási értéket nyújt, hogy az adott kutató az átlagos teljesítmény alatt, vagy felett teljesít.</a:t>
            </a:r>
          </a:p>
          <a:p>
            <a:pPr marL="0" indent="0">
              <a:buNone/>
            </a:pPr>
            <a:endParaRPr lang="hu-HU" sz="1200" dirty="0"/>
          </a:p>
          <a:p>
            <a:pPr marL="0" indent="0">
              <a:buNone/>
            </a:pPr>
            <a:r>
              <a:rPr lang="hu-HU" sz="1800" dirty="0" smtClean="0"/>
              <a:t>A Relatív Publikációs Stratégia kiszámításához alkalmazott </a:t>
            </a:r>
            <a:r>
              <a:rPr lang="hu-HU" sz="1800" i="1" dirty="0" smtClean="0"/>
              <a:t>viszonyítási alap </a:t>
            </a:r>
            <a:r>
              <a:rPr lang="hu-HU" sz="1800" dirty="0" smtClean="0"/>
              <a:t>(</a:t>
            </a:r>
            <a:r>
              <a:rPr lang="hu-HU" sz="1800" dirty="0" err="1" smtClean="0"/>
              <a:t>GF</a:t>
            </a:r>
            <a:r>
              <a:rPr lang="hu-HU" sz="1800" baseline="-25000" dirty="0" err="1" smtClean="0"/>
              <a:t>m</a:t>
            </a:r>
            <a:r>
              <a:rPr lang="hu-HU" sz="1800" dirty="0" smtClean="0"/>
              <a:t>) általában az adott szakterületen megjelent cikkek átlagos idézettsége (átlagos </a:t>
            </a:r>
            <a:r>
              <a:rPr lang="hu-HU" sz="1800" dirty="0" err="1" smtClean="0"/>
              <a:t>Impact</a:t>
            </a:r>
            <a:r>
              <a:rPr lang="hu-HU" sz="1800" dirty="0" smtClean="0"/>
              <a:t> </a:t>
            </a:r>
            <a:r>
              <a:rPr lang="hu-HU" sz="1800" dirty="0" err="1" smtClean="0"/>
              <a:t>Factora</a:t>
            </a:r>
            <a:r>
              <a:rPr lang="hu-HU" sz="1800" dirty="0" smtClean="0"/>
              <a:t>).</a:t>
            </a:r>
            <a:endParaRPr lang="hu-H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999" y="2406953"/>
            <a:ext cx="1134379" cy="93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456224"/>
            <a:ext cx="1152128" cy="891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églalap 3"/>
          <p:cNvSpPr/>
          <p:nvPr/>
        </p:nvSpPr>
        <p:spPr>
          <a:xfrm>
            <a:off x="475865" y="2023101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600" dirty="0" smtClean="0"/>
              <a:t>P: cikkek száma </a:t>
            </a:r>
            <a:br>
              <a:rPr lang="hu-HU" sz="1600" dirty="0" smtClean="0"/>
            </a:br>
            <a:r>
              <a:rPr lang="hu-HU" sz="1600" dirty="0" err="1" smtClean="0"/>
              <a:t>GF</a:t>
            </a:r>
            <a:r>
              <a:rPr lang="hu-HU" sz="1600" baseline="-25000" dirty="0" err="1" smtClean="0"/>
              <a:t>i</a:t>
            </a:r>
            <a:r>
              <a:rPr lang="hu-HU" sz="1600" dirty="0" smtClean="0"/>
              <a:t>: az </a:t>
            </a:r>
            <a:r>
              <a:rPr lang="hu-HU" sz="1600" dirty="0" err="1" smtClean="0"/>
              <a:t>i-edik</a:t>
            </a:r>
            <a:r>
              <a:rPr lang="hu-HU" sz="1600" dirty="0" smtClean="0"/>
              <a:t> cikket megjelentető folyóirat </a:t>
            </a:r>
            <a:r>
              <a:rPr lang="hu-HU" sz="1600" dirty="0" err="1" smtClean="0"/>
              <a:t>Garfield-tényezője</a:t>
            </a:r>
            <a:r>
              <a:rPr lang="hu-HU" sz="1600" dirty="0" smtClean="0"/>
              <a:t> (</a:t>
            </a:r>
            <a:r>
              <a:rPr lang="hu-HU" sz="1600" dirty="0" err="1" smtClean="0"/>
              <a:t>impact</a:t>
            </a:r>
            <a:r>
              <a:rPr lang="hu-HU" sz="1600" dirty="0" smtClean="0"/>
              <a:t> </a:t>
            </a:r>
            <a:r>
              <a:rPr lang="hu-HU" sz="1600" dirty="0" err="1" smtClean="0"/>
              <a:t>factora</a:t>
            </a:r>
            <a:r>
              <a:rPr lang="hu-HU" sz="1600" dirty="0" smtClean="0"/>
              <a:t>) </a:t>
            </a:r>
            <a:br>
              <a:rPr lang="hu-HU" sz="1600" dirty="0" smtClean="0"/>
            </a:br>
            <a:r>
              <a:rPr lang="hu-HU" sz="1600" dirty="0" err="1" smtClean="0"/>
              <a:t>GF</a:t>
            </a:r>
            <a:r>
              <a:rPr lang="hu-HU" sz="1600" baseline="-25000" dirty="0" err="1" smtClean="0"/>
              <a:t>m</a:t>
            </a:r>
            <a:r>
              <a:rPr lang="hu-HU" sz="1600" dirty="0" smtClean="0"/>
              <a:t>: viszonyítási alap, pl. a megfelelő szakterület folyóiratainak átlagos </a:t>
            </a:r>
            <a:r>
              <a:rPr lang="hu-HU" sz="1600" dirty="0" err="1" smtClean="0"/>
              <a:t>GF-adata</a:t>
            </a:r>
            <a:endParaRPr lang="hu-HU" sz="160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6920510" y="6291322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11</a:t>
            </a:fld>
            <a:r>
              <a:rPr lang="hu-HU" dirty="0" smtClean="0"/>
              <a:t>/21</a:t>
            </a:r>
            <a:endParaRPr lang="hu-HU" dirty="0"/>
          </a:p>
        </p:txBody>
      </p:sp>
      <p:sp>
        <p:nvSpPr>
          <p:cNvPr id="9" name="Élőláb helye 5"/>
          <p:cNvSpPr>
            <a:spLocks noGrp="1"/>
          </p:cNvSpPr>
          <p:nvPr/>
        </p:nvSpPr>
        <p:spPr>
          <a:xfrm>
            <a:off x="28660" y="6291322"/>
            <a:ext cx="9007836" cy="527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P.: A Publikációs Stratégia </a:t>
            </a:r>
            <a:r>
              <a:rPr lang="hu-HU" sz="1100" dirty="0"/>
              <a:t>mérésének fontossága </a:t>
            </a:r>
            <a:r>
              <a:rPr lang="hu-HU" sz="1100" dirty="0">
                <a:hlinkClick r:id="rId4"/>
              </a:rPr>
              <a:t>http://</a:t>
            </a:r>
            <a:r>
              <a:rPr lang="hu-HU" sz="1100" dirty="0" smtClean="0">
                <a:hlinkClick r:id="rId4"/>
              </a:rPr>
              <a:t>www.kfki.hu/chemonet/osztaly/kemia/vinkler.html</a:t>
            </a:r>
            <a:r>
              <a:rPr lang="hu-HU" sz="1100" dirty="0" smtClean="0"/>
              <a:t> [2012.06.13]</a:t>
            </a:r>
          </a:p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P: </a:t>
            </a:r>
            <a:r>
              <a:rPr lang="hu-HU" sz="1100" dirty="0" err="1" smtClean="0"/>
              <a:t>Tudománymetriai</a:t>
            </a:r>
            <a:r>
              <a:rPr lang="hu-HU" sz="1100" dirty="0" smtClean="0"/>
              <a:t> kutatások Magyarországon Magyar tudomány 2008(11</a:t>
            </a:r>
            <a:r>
              <a:rPr lang="hu-HU" sz="1100" dirty="0"/>
              <a:t>) p.1372 </a:t>
            </a:r>
            <a:r>
              <a:rPr lang="hu-HU" sz="1100" dirty="0">
                <a:hlinkClick r:id="rId5"/>
              </a:rPr>
              <a:t>http://</a:t>
            </a:r>
            <a:r>
              <a:rPr lang="hu-HU" sz="1100" dirty="0" smtClean="0">
                <a:hlinkClick r:id="rId5"/>
              </a:rPr>
              <a:t>www.matud.iif.hu/08nov/11.html</a:t>
            </a:r>
            <a:r>
              <a:rPr lang="hu-HU" sz="1100" dirty="0" smtClean="0"/>
              <a:t> [2012. 06.13]   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9126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hu-HU" sz="3200" dirty="0"/>
              <a:t>Publikációs Stratégia, Relatív Publikációs </a:t>
            </a:r>
            <a:r>
              <a:rPr lang="hu-HU" sz="3200" dirty="0" smtClean="0"/>
              <a:t>Stratégia</a:t>
            </a:r>
            <a:r>
              <a:rPr lang="hu-HU" sz="3200" dirty="0"/>
              <a:t> </a:t>
            </a:r>
            <a:r>
              <a:rPr lang="hu-HU" sz="3200" dirty="0" smtClean="0"/>
              <a:t>- </a:t>
            </a:r>
            <a:r>
              <a:rPr lang="hu-HU" sz="3200" i="1" dirty="0" smtClean="0"/>
              <a:t>példa</a:t>
            </a:r>
            <a:endParaRPr lang="hu-HU" sz="3200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8552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Mennyi az alábbi cikkeket publikáló szerző Publikációs Stratégiája, és Relatív Publikációs Stratégiája?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P=5 (cikkek száma)</a:t>
            </a:r>
          </a:p>
          <a:p>
            <a:pPr marL="0" indent="0">
              <a:buNone/>
            </a:pPr>
            <a:r>
              <a:rPr lang="hu-HU" sz="2000" dirty="0" smtClean="0"/>
              <a:t>GF</a:t>
            </a:r>
            <a:r>
              <a:rPr lang="hu-HU" sz="2000" baseline="-25000" dirty="0" smtClean="0"/>
              <a:t>1</a:t>
            </a:r>
            <a:r>
              <a:rPr lang="hu-HU" sz="2000" dirty="0" smtClean="0"/>
              <a:t>=3 GF</a:t>
            </a:r>
            <a:r>
              <a:rPr lang="hu-HU" sz="2000" baseline="-25000" dirty="0" smtClean="0"/>
              <a:t>1</a:t>
            </a:r>
            <a:r>
              <a:rPr lang="hu-HU" sz="2000" dirty="0" smtClean="0"/>
              <a:t>=1 GF</a:t>
            </a:r>
            <a:r>
              <a:rPr lang="hu-HU" sz="2000" baseline="-25000" dirty="0" smtClean="0"/>
              <a:t>1</a:t>
            </a:r>
            <a:r>
              <a:rPr lang="hu-HU" sz="2000" dirty="0" smtClean="0"/>
              <a:t>=4 GF</a:t>
            </a:r>
            <a:r>
              <a:rPr lang="hu-HU" sz="2000" baseline="-25000" dirty="0" smtClean="0"/>
              <a:t>1</a:t>
            </a:r>
            <a:r>
              <a:rPr lang="hu-HU" sz="2000" dirty="0" smtClean="0"/>
              <a:t>=0,5 GF</a:t>
            </a:r>
            <a:r>
              <a:rPr lang="hu-HU" sz="2000" baseline="-25000" dirty="0" smtClean="0"/>
              <a:t>1</a:t>
            </a:r>
            <a:r>
              <a:rPr lang="hu-HU" sz="2000" dirty="0" smtClean="0"/>
              <a:t>=1,5 (az egyes cikkek </a:t>
            </a:r>
            <a:r>
              <a:rPr lang="hu-HU" sz="2000" dirty="0" err="1" smtClean="0"/>
              <a:t>impakt</a:t>
            </a:r>
            <a:r>
              <a:rPr lang="hu-HU" sz="2000" dirty="0" smtClean="0"/>
              <a:t> </a:t>
            </a:r>
            <a:r>
              <a:rPr lang="hu-HU" sz="2000" dirty="0" err="1" smtClean="0"/>
              <a:t>factora</a:t>
            </a:r>
            <a:r>
              <a:rPr lang="hu-HU" sz="2000" dirty="0" smtClean="0"/>
              <a:t>)</a:t>
            </a:r>
          </a:p>
          <a:p>
            <a:pPr marL="0" indent="0">
              <a:buNone/>
            </a:pPr>
            <a:r>
              <a:rPr lang="hu-HU" sz="2000" dirty="0" err="1" smtClean="0"/>
              <a:t>GF</a:t>
            </a:r>
            <a:r>
              <a:rPr lang="hu-HU" sz="2000" baseline="-25000" dirty="0" err="1" smtClean="0"/>
              <a:t>m</a:t>
            </a:r>
            <a:r>
              <a:rPr lang="hu-HU" sz="2000" dirty="0" smtClean="0"/>
              <a:t>=3  (a szakterület </a:t>
            </a:r>
            <a:r>
              <a:rPr lang="hu-HU" sz="2000" dirty="0"/>
              <a:t>folyóiratainak átlagos </a:t>
            </a:r>
            <a:r>
              <a:rPr lang="hu-HU" sz="2000" dirty="0" err="1" smtClean="0"/>
              <a:t>átlagos</a:t>
            </a:r>
            <a:r>
              <a:rPr lang="hu-HU" sz="2000" dirty="0" smtClean="0"/>
              <a:t> </a:t>
            </a:r>
            <a:r>
              <a:rPr lang="hu-HU" sz="2000" dirty="0" err="1" smtClean="0"/>
              <a:t>impact</a:t>
            </a:r>
            <a:r>
              <a:rPr lang="hu-HU" sz="2000" dirty="0" smtClean="0"/>
              <a:t> </a:t>
            </a:r>
            <a:r>
              <a:rPr lang="hu-HU" sz="2000" dirty="0" err="1" smtClean="0"/>
              <a:t>factora</a:t>
            </a:r>
            <a:r>
              <a:rPr lang="hu-HU" sz="2000" dirty="0" smtClean="0"/>
              <a:t>)</a:t>
            </a:r>
            <a:endParaRPr lang="hu-HU" sz="2000" dirty="0"/>
          </a:p>
        </p:txBody>
      </p:sp>
      <p:graphicFrame>
        <p:nvGraphicFramePr>
          <p:cNvPr id="5" name="Objektum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99805563"/>
              </p:ext>
            </p:extLst>
          </p:nvPr>
        </p:nvGraphicFramePr>
        <p:xfrm>
          <a:off x="3319463" y="4359275"/>
          <a:ext cx="2000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463" y="4359275"/>
                        <a:ext cx="20002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351782"/>
              </p:ext>
            </p:extLst>
          </p:nvPr>
        </p:nvGraphicFramePr>
        <p:xfrm>
          <a:off x="2051720" y="3645024"/>
          <a:ext cx="4896544" cy="13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Equation" r:id="rId5" imgW="2666880" imgH="609480" progId="Equation.3">
                  <p:embed/>
                </p:oleObj>
              </mc:Choice>
              <mc:Fallback>
                <p:oleObj name="Equation" r:id="rId5" imgW="266688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645024"/>
                        <a:ext cx="4896544" cy="130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43325"/>
              </p:ext>
            </p:extLst>
          </p:nvPr>
        </p:nvGraphicFramePr>
        <p:xfrm>
          <a:off x="2051720" y="5229200"/>
          <a:ext cx="2938462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Equation" r:id="rId7" imgW="1447560" imgH="431640" progId="Equation.3">
                  <p:embed/>
                </p:oleObj>
              </mc:Choice>
              <mc:Fallback>
                <p:oleObj name="Equation" r:id="rId7" imgW="1447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5229200"/>
                        <a:ext cx="2938462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915614" y="6297017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12</a:t>
            </a:fld>
            <a:r>
              <a:rPr lang="hu-HU" dirty="0" smtClean="0"/>
              <a:t>/21</a:t>
            </a:r>
            <a:endParaRPr lang="hu-HU" dirty="0"/>
          </a:p>
        </p:txBody>
      </p:sp>
      <p:sp>
        <p:nvSpPr>
          <p:cNvPr id="11" name="Élőláb helye 5"/>
          <p:cNvSpPr>
            <a:spLocks noGrp="1"/>
          </p:cNvSpPr>
          <p:nvPr/>
        </p:nvSpPr>
        <p:spPr>
          <a:xfrm>
            <a:off x="28660" y="6291322"/>
            <a:ext cx="9007836" cy="527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P.: A Publikációs Stratégia </a:t>
            </a:r>
            <a:r>
              <a:rPr lang="hu-HU" sz="1100" dirty="0"/>
              <a:t>mérésének fontossága </a:t>
            </a:r>
            <a:r>
              <a:rPr lang="hu-HU" sz="1100" dirty="0">
                <a:hlinkClick r:id="rId9"/>
              </a:rPr>
              <a:t>http://</a:t>
            </a:r>
            <a:r>
              <a:rPr lang="hu-HU" sz="1100" dirty="0" smtClean="0">
                <a:hlinkClick r:id="rId9"/>
              </a:rPr>
              <a:t>www.kfki.hu/chemonet/osztaly/kemia/vinkler.html</a:t>
            </a:r>
            <a:r>
              <a:rPr lang="hu-HU" sz="1100" dirty="0" smtClean="0"/>
              <a:t> [2012.06.13]</a:t>
            </a:r>
          </a:p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P: </a:t>
            </a:r>
            <a:r>
              <a:rPr lang="hu-HU" sz="1100" dirty="0" err="1" smtClean="0"/>
              <a:t>Tudománymetriai</a:t>
            </a:r>
            <a:r>
              <a:rPr lang="hu-HU" sz="1100" dirty="0" smtClean="0"/>
              <a:t> kutatások Magyarországon Magyar tudomány 2008(11</a:t>
            </a:r>
            <a:r>
              <a:rPr lang="hu-HU" sz="1100" dirty="0"/>
              <a:t>) p.1372 </a:t>
            </a:r>
            <a:r>
              <a:rPr lang="hu-HU" sz="1100" dirty="0">
                <a:hlinkClick r:id="rId10"/>
              </a:rPr>
              <a:t>http://</a:t>
            </a:r>
            <a:r>
              <a:rPr lang="hu-HU" sz="1100" dirty="0" smtClean="0">
                <a:hlinkClick r:id="rId10"/>
              </a:rPr>
              <a:t>www.matud.iif.hu/08nov/11.html</a:t>
            </a:r>
            <a:r>
              <a:rPr lang="hu-HU" sz="1100" dirty="0" smtClean="0"/>
              <a:t> [2012. 06.13]   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43396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Autofit/>
          </a:bodyPr>
          <a:lstStyle/>
          <a:p>
            <a:r>
              <a:rPr lang="hu-HU" sz="3200" dirty="0" smtClean="0"/>
              <a:t>Relatív </a:t>
            </a:r>
            <a:r>
              <a:rPr lang="hu-HU" sz="3200" dirty="0" err="1" smtClean="0"/>
              <a:t>idézettségi</a:t>
            </a:r>
            <a:r>
              <a:rPr lang="hu-HU" sz="3200" dirty="0" smtClean="0"/>
              <a:t> mutató, Relatív szakterületi idézettség</a:t>
            </a:r>
            <a:endParaRPr lang="hu-HU" sz="3200" dirty="0"/>
          </a:p>
        </p:txBody>
      </p:sp>
      <p:graphicFrame>
        <p:nvGraphicFramePr>
          <p:cNvPr id="5" name="Tartalom helye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845728"/>
              </p:ext>
            </p:extLst>
          </p:nvPr>
        </p:nvGraphicFramePr>
        <p:xfrm>
          <a:off x="6228184" y="1018727"/>
          <a:ext cx="2016224" cy="1085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Equation" r:id="rId3" imgW="1155600" imgH="622080" progId="Equation.3">
                  <p:embed/>
                </p:oleObj>
              </mc:Choice>
              <mc:Fallback>
                <p:oleObj name="Equation" r:id="rId3" imgW="11556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018727"/>
                        <a:ext cx="2016224" cy="10859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012445"/>
              </p:ext>
            </p:extLst>
          </p:nvPr>
        </p:nvGraphicFramePr>
        <p:xfrm>
          <a:off x="6300192" y="2204864"/>
          <a:ext cx="1296144" cy="1055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Equation" r:id="rId5" imgW="749160" imgH="609480" progId="Equation.3">
                  <p:embed/>
                </p:oleObj>
              </mc:Choice>
              <mc:Fallback>
                <p:oleObj name="Equation" r:id="rId5" imgW="7491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2204864"/>
                        <a:ext cx="1296144" cy="1055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498126" y="1276891"/>
            <a:ext cx="503932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u-HU" sz="1600" dirty="0"/>
              <a:t>C: idézetek száma</a:t>
            </a:r>
          </a:p>
          <a:p>
            <a:r>
              <a:rPr lang="hu-HU" sz="1600" dirty="0"/>
              <a:t>P: cikkek száma</a:t>
            </a:r>
          </a:p>
          <a:p>
            <a:r>
              <a:rPr lang="hu-HU" sz="1600" dirty="0" err="1"/>
              <a:t>GF</a:t>
            </a:r>
            <a:r>
              <a:rPr lang="hu-HU" sz="1600" baseline="-25000" dirty="0" err="1"/>
              <a:t>m</a:t>
            </a:r>
            <a:r>
              <a:rPr lang="hu-HU" sz="1600" dirty="0"/>
              <a:t>: az adott szakterületen megjelenő folyóiratok 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>cikkeinek </a:t>
            </a:r>
            <a:r>
              <a:rPr lang="hu-HU" sz="1600" dirty="0"/>
              <a:t>átlagos idézettsége </a:t>
            </a:r>
          </a:p>
          <a:p>
            <a:r>
              <a:rPr lang="hu-HU" sz="1600" dirty="0" err="1"/>
              <a:t>GF</a:t>
            </a:r>
            <a:r>
              <a:rPr lang="hu-HU" sz="1600" baseline="-25000" dirty="0" err="1"/>
              <a:t>p</a:t>
            </a:r>
            <a:r>
              <a:rPr lang="hu-HU" sz="1600" dirty="0"/>
              <a:t>: az illető szerzők által publikálásra használt folyóiratok 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>cikkeinek </a:t>
            </a:r>
            <a:r>
              <a:rPr lang="hu-HU" sz="1600" dirty="0"/>
              <a:t>átlagos idézettsége</a:t>
            </a:r>
          </a:p>
          <a:p>
            <a:r>
              <a:rPr lang="hu-HU" sz="1600" dirty="0" err="1"/>
              <a:t>GF</a:t>
            </a:r>
            <a:r>
              <a:rPr lang="hu-HU" sz="1600" baseline="-25000" dirty="0" err="1"/>
              <a:t>i</a:t>
            </a:r>
            <a:r>
              <a:rPr lang="hu-HU" sz="1600" dirty="0"/>
              <a:t>: az </a:t>
            </a:r>
            <a:r>
              <a:rPr lang="hu-HU" sz="1600" dirty="0" err="1"/>
              <a:t>i-edik</a:t>
            </a:r>
            <a:r>
              <a:rPr lang="hu-HU" sz="1600" dirty="0"/>
              <a:t> folyóirat </a:t>
            </a:r>
            <a:r>
              <a:rPr lang="hu-HU" sz="1600" dirty="0" err="1"/>
              <a:t>GF-tényezője</a:t>
            </a:r>
            <a:endParaRPr lang="hu-HU" sz="16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498126" y="3429000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</a:t>
            </a:r>
            <a:r>
              <a:rPr lang="hu-HU" b="1" dirty="0" smtClean="0"/>
              <a:t>Relatív </a:t>
            </a:r>
            <a:r>
              <a:rPr lang="hu-HU" b="1" dirty="0" err="1" smtClean="0"/>
              <a:t>idézettségi</a:t>
            </a:r>
            <a:r>
              <a:rPr lang="hu-HU" b="1" dirty="0" smtClean="0"/>
              <a:t> mutató (RCR) </a:t>
            </a:r>
            <a:r>
              <a:rPr lang="hu-HU" dirty="0" smtClean="0"/>
              <a:t>azt mutatja meg, hogy egy adott szerző átlagos idézettsége (idézetek száma/cikkek száma) hogyan viszonyul az </a:t>
            </a:r>
            <a:r>
              <a:rPr lang="hu-HU" u="sng" dirty="0" smtClean="0"/>
              <a:t>általa publikálásra használt folyóiratok átlagos idézettségéhez</a:t>
            </a:r>
            <a:r>
              <a:rPr lang="hu-HU" dirty="0" smtClean="0"/>
              <a:t>. A publikálásra használt folyóiratok átlagos idézettsége (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factora</a:t>
            </a:r>
            <a:r>
              <a:rPr lang="hu-HU" dirty="0" smtClean="0"/>
              <a:t>) megegyezik az adott szerző </a:t>
            </a:r>
            <a:r>
              <a:rPr lang="hu-HU" b="1" dirty="0" smtClean="0"/>
              <a:t>Publikációs Stratégia (PS)</a:t>
            </a:r>
            <a:r>
              <a:rPr lang="hu-HU" dirty="0" smtClean="0"/>
              <a:t> értékével.</a:t>
            </a:r>
          </a:p>
          <a:p>
            <a:endParaRPr lang="hu-HU" b="1" dirty="0"/>
          </a:p>
          <a:p>
            <a:r>
              <a:rPr lang="hu-HU" dirty="0" smtClean="0"/>
              <a:t>A </a:t>
            </a:r>
            <a:r>
              <a:rPr lang="hu-HU" b="1" dirty="0" smtClean="0"/>
              <a:t>Relatív szakterületi idézettség (RW) </a:t>
            </a:r>
            <a:r>
              <a:rPr lang="hu-HU" dirty="0" smtClean="0"/>
              <a:t>az adott szerző átlagos  idézettségét (C/P) viszonyítja az </a:t>
            </a:r>
            <a:r>
              <a:rPr lang="hu-HU" u="sng" dirty="0" smtClean="0"/>
              <a:t>adott szakterület átlagos idézettségéhez</a:t>
            </a:r>
            <a:r>
              <a:rPr lang="hu-HU" u="sng" dirty="0"/>
              <a:t> </a:t>
            </a:r>
            <a:r>
              <a:rPr lang="hu-HU" b="1" dirty="0" smtClean="0"/>
              <a:t>(</a:t>
            </a:r>
            <a:r>
              <a:rPr lang="hu-HU" b="1" dirty="0" err="1" smtClean="0"/>
              <a:t>GF</a:t>
            </a:r>
            <a:r>
              <a:rPr lang="hu-HU" b="1" baseline="-25000" dirty="0" err="1" smtClean="0"/>
              <a:t>m</a:t>
            </a:r>
            <a:r>
              <a:rPr lang="hu-HU" b="1" dirty="0" smtClean="0"/>
              <a:t>)</a:t>
            </a:r>
          </a:p>
          <a:p>
            <a:r>
              <a:rPr lang="hu-HU" dirty="0" smtClean="0"/>
              <a:t>Az adott szakterület átlagos idézettsége tulajdonképpen az ott</a:t>
            </a:r>
            <a:br>
              <a:rPr lang="hu-HU" dirty="0" smtClean="0"/>
            </a:br>
            <a:r>
              <a:rPr lang="hu-HU" dirty="0" smtClean="0"/>
              <a:t>megjelenő folyóiratok </a:t>
            </a:r>
            <a:r>
              <a:rPr lang="hu-HU" dirty="0" err="1" smtClean="0"/>
              <a:t>Impact</a:t>
            </a:r>
            <a:r>
              <a:rPr lang="hu-HU" dirty="0" smtClean="0"/>
              <a:t> faktorainak az átlag értéke.</a:t>
            </a:r>
            <a:endParaRPr lang="hu-HU" b="1" dirty="0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659941"/>
              </p:ext>
            </p:extLst>
          </p:nvPr>
        </p:nvGraphicFramePr>
        <p:xfrm>
          <a:off x="6588224" y="5301208"/>
          <a:ext cx="139088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Equation" r:id="rId7" imgW="914400" imgH="609480" progId="Equation.3">
                  <p:embed/>
                </p:oleObj>
              </mc:Choice>
              <mc:Fallback>
                <p:oleObj name="Equation" r:id="rId7" imgW="9144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5301208"/>
                        <a:ext cx="1390884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>
          <a:xfrm>
            <a:off x="6902896" y="6322184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13</a:t>
            </a:fld>
            <a:r>
              <a:rPr lang="hu-HU" dirty="0" smtClean="0"/>
              <a:t>/21</a:t>
            </a:r>
            <a:endParaRPr lang="hu-HU" dirty="0"/>
          </a:p>
        </p:txBody>
      </p:sp>
      <p:sp>
        <p:nvSpPr>
          <p:cNvPr id="11" name="Élőláb helye 5"/>
          <p:cNvSpPr>
            <a:spLocks noGrp="1"/>
          </p:cNvSpPr>
          <p:nvPr/>
        </p:nvSpPr>
        <p:spPr>
          <a:xfrm>
            <a:off x="28660" y="6291322"/>
            <a:ext cx="9007836" cy="527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P.: A Publikációs Stratégia </a:t>
            </a:r>
            <a:r>
              <a:rPr lang="hu-HU" sz="1100" dirty="0"/>
              <a:t>mérésének fontossága </a:t>
            </a:r>
            <a:r>
              <a:rPr lang="hu-HU" sz="1100" dirty="0">
                <a:hlinkClick r:id="rId9"/>
              </a:rPr>
              <a:t>http://</a:t>
            </a:r>
            <a:r>
              <a:rPr lang="hu-HU" sz="1100" dirty="0" smtClean="0">
                <a:hlinkClick r:id="rId9"/>
              </a:rPr>
              <a:t>www.kfki.hu/chemonet/osztaly/kemia/vinkler.html</a:t>
            </a:r>
            <a:r>
              <a:rPr lang="hu-HU" sz="1100" dirty="0" smtClean="0"/>
              <a:t> [2012.06.13]</a:t>
            </a:r>
          </a:p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P: </a:t>
            </a:r>
            <a:r>
              <a:rPr lang="hu-HU" sz="1100" dirty="0" err="1" smtClean="0"/>
              <a:t>Tudománymetriai</a:t>
            </a:r>
            <a:r>
              <a:rPr lang="hu-HU" sz="1100" dirty="0" smtClean="0"/>
              <a:t> kutatások Magyarországon Magyar tudomány 2008(11</a:t>
            </a:r>
            <a:r>
              <a:rPr lang="hu-HU" sz="1100" dirty="0"/>
              <a:t>) p.1372 </a:t>
            </a:r>
            <a:r>
              <a:rPr lang="hu-HU" sz="1100" dirty="0">
                <a:hlinkClick r:id="rId10"/>
              </a:rPr>
              <a:t>http://</a:t>
            </a:r>
            <a:r>
              <a:rPr lang="hu-HU" sz="1100" dirty="0" smtClean="0">
                <a:hlinkClick r:id="rId10"/>
              </a:rPr>
              <a:t>www.matud.iif.hu/08nov/11.html</a:t>
            </a:r>
            <a:r>
              <a:rPr lang="hu-HU" sz="1100" dirty="0" smtClean="0"/>
              <a:t> [2012. 06.13]   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91925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09" y="0"/>
            <a:ext cx="9137091" cy="1143000"/>
          </a:xfrm>
        </p:spPr>
        <p:txBody>
          <a:bodyPr>
            <a:noAutofit/>
          </a:bodyPr>
          <a:lstStyle/>
          <a:p>
            <a:r>
              <a:rPr lang="hu-HU" sz="3200" dirty="0"/>
              <a:t>Relatív </a:t>
            </a:r>
            <a:r>
              <a:rPr lang="hu-HU" sz="3200" dirty="0" err="1"/>
              <a:t>idézettségi</a:t>
            </a:r>
            <a:r>
              <a:rPr lang="hu-HU" sz="3200" dirty="0"/>
              <a:t> mutató, Relatív szakterületi </a:t>
            </a:r>
            <a:r>
              <a:rPr lang="hu-HU" sz="3200" dirty="0" smtClean="0"/>
              <a:t>idézettség - </a:t>
            </a:r>
            <a:r>
              <a:rPr lang="hu-HU" sz="3200" i="1" dirty="0" smtClean="0"/>
              <a:t>példa</a:t>
            </a:r>
            <a:endParaRPr lang="hu-HU" sz="3200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Mennyi az alábbi cikkeket publikáló szerző Relatív </a:t>
            </a:r>
            <a:r>
              <a:rPr lang="hu-HU" sz="2000" dirty="0" err="1" smtClean="0"/>
              <a:t>idézettségi</a:t>
            </a:r>
            <a:r>
              <a:rPr lang="hu-HU" sz="2000" dirty="0" smtClean="0"/>
              <a:t> mutatója, illetve Relatív szakterületi idézettsége?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C=40 (idézetek száma)</a:t>
            </a: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P=5 (cikkek száma)</a:t>
            </a:r>
            <a:endParaRPr lang="hu-HU" sz="2000" dirty="0"/>
          </a:p>
          <a:p>
            <a:pPr marL="0" indent="0">
              <a:buNone/>
            </a:pPr>
            <a:r>
              <a:rPr lang="hu-HU" sz="2000" dirty="0" err="1"/>
              <a:t>GF</a:t>
            </a:r>
            <a:r>
              <a:rPr lang="hu-HU" sz="2000" baseline="-25000" dirty="0" err="1"/>
              <a:t>p</a:t>
            </a:r>
            <a:r>
              <a:rPr lang="hu-HU" sz="2000" baseline="-25000" dirty="0"/>
              <a:t> </a:t>
            </a:r>
            <a:r>
              <a:rPr lang="hu-HU" sz="2000" dirty="0" smtClean="0"/>
              <a:t>=PS=2 (a szerző által </a:t>
            </a:r>
            <a:r>
              <a:rPr lang="hu-HU" sz="2000" dirty="0"/>
              <a:t>publikálásra használt </a:t>
            </a:r>
            <a:r>
              <a:rPr lang="hu-HU" sz="2000" dirty="0" smtClean="0"/>
              <a:t>folyóiratok átlagos </a:t>
            </a:r>
            <a:r>
              <a:rPr lang="hu-HU" sz="2000" dirty="0" err="1" smtClean="0"/>
              <a:t>impact</a:t>
            </a:r>
            <a:r>
              <a:rPr lang="hu-HU" sz="2000" dirty="0" smtClean="0"/>
              <a:t> </a:t>
            </a:r>
            <a:r>
              <a:rPr lang="hu-HU" sz="2000" dirty="0" err="1" smtClean="0"/>
              <a:t>factora</a:t>
            </a:r>
            <a:r>
              <a:rPr lang="hu-HU" sz="2000" dirty="0" smtClean="0"/>
              <a:t>) 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 err="1" smtClean="0"/>
              <a:t>GF</a:t>
            </a:r>
            <a:r>
              <a:rPr lang="hu-HU" sz="2000" baseline="-25000" dirty="0" err="1" smtClean="0"/>
              <a:t>m</a:t>
            </a:r>
            <a:r>
              <a:rPr lang="hu-HU" sz="2000" dirty="0" smtClean="0"/>
              <a:t>=3  </a:t>
            </a:r>
            <a:r>
              <a:rPr lang="hu-HU" sz="2000" dirty="0"/>
              <a:t>(a szakterület </a:t>
            </a:r>
            <a:r>
              <a:rPr lang="hu-HU" sz="2000" dirty="0" smtClean="0"/>
              <a:t>folyóiratainak </a:t>
            </a:r>
            <a:r>
              <a:rPr lang="hu-HU" sz="2000" dirty="0"/>
              <a:t>átlagos </a:t>
            </a:r>
            <a:r>
              <a:rPr lang="hu-HU" sz="2000" dirty="0" err="1"/>
              <a:t>átlagos</a:t>
            </a:r>
            <a:r>
              <a:rPr lang="hu-HU" sz="2000" dirty="0"/>
              <a:t> </a:t>
            </a:r>
            <a:r>
              <a:rPr lang="hu-HU" sz="2000" dirty="0" err="1"/>
              <a:t>impact</a:t>
            </a:r>
            <a:r>
              <a:rPr lang="hu-HU" sz="2000" dirty="0"/>
              <a:t> </a:t>
            </a:r>
            <a:r>
              <a:rPr lang="hu-HU" sz="2000" dirty="0" err="1"/>
              <a:t>factora</a:t>
            </a:r>
            <a:r>
              <a:rPr lang="hu-HU" sz="2000" dirty="0"/>
              <a:t>)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graphicFrame>
        <p:nvGraphicFramePr>
          <p:cNvPr id="4" name="Objektum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00096077"/>
              </p:ext>
            </p:extLst>
          </p:nvPr>
        </p:nvGraphicFramePr>
        <p:xfrm>
          <a:off x="2699792" y="4077072"/>
          <a:ext cx="3478212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Equation" r:id="rId3" imgW="1993680" imgH="622080" progId="Equation.3">
                  <p:embed/>
                </p:oleObj>
              </mc:Choice>
              <mc:Fallback>
                <p:oleObj name="Equation" r:id="rId3" imgW="1993680" imgH="6220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077072"/>
                        <a:ext cx="3478212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299485"/>
              </p:ext>
            </p:extLst>
          </p:nvPr>
        </p:nvGraphicFramePr>
        <p:xfrm>
          <a:off x="2843808" y="5157192"/>
          <a:ext cx="3051175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5" imgW="1765080" imgH="609480" progId="Equation.3">
                  <p:embed/>
                </p:oleObj>
              </mc:Choice>
              <mc:Fallback>
                <p:oleObj name="Equation" r:id="rId5" imgW="176508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157192"/>
                        <a:ext cx="3051175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898836" y="6291322"/>
            <a:ext cx="2133600" cy="365125"/>
          </a:xfrm>
        </p:spPr>
        <p:txBody>
          <a:bodyPr/>
          <a:lstStyle/>
          <a:p>
            <a:fld id="{93E928DE-14C3-4563-AFE5-27D0227447FF}" type="slidenum">
              <a:rPr lang="hu-HU" smtClean="0"/>
              <a:pPr/>
              <a:t>14</a:t>
            </a:fld>
            <a:r>
              <a:rPr lang="hu-HU" dirty="0" smtClean="0"/>
              <a:t>/21</a:t>
            </a:r>
            <a:endParaRPr lang="hu-HU" dirty="0"/>
          </a:p>
        </p:txBody>
      </p:sp>
      <p:sp>
        <p:nvSpPr>
          <p:cNvPr id="8" name="Élőláb helye 5"/>
          <p:cNvSpPr>
            <a:spLocks noGrp="1"/>
          </p:cNvSpPr>
          <p:nvPr/>
        </p:nvSpPr>
        <p:spPr>
          <a:xfrm>
            <a:off x="28660" y="6291322"/>
            <a:ext cx="9007836" cy="527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P.: A Publikációs Stratégia </a:t>
            </a:r>
            <a:r>
              <a:rPr lang="hu-HU" sz="1100" dirty="0"/>
              <a:t>mérésének fontossága </a:t>
            </a:r>
            <a:r>
              <a:rPr lang="hu-HU" sz="1100" dirty="0">
                <a:hlinkClick r:id="rId7"/>
              </a:rPr>
              <a:t>http://</a:t>
            </a:r>
            <a:r>
              <a:rPr lang="hu-HU" sz="1100" dirty="0" smtClean="0">
                <a:hlinkClick r:id="rId7"/>
              </a:rPr>
              <a:t>www.kfki.hu/chemonet/osztaly/kemia/vinkler.html</a:t>
            </a:r>
            <a:r>
              <a:rPr lang="hu-HU" sz="1100" dirty="0" smtClean="0"/>
              <a:t> [2012.06.13]</a:t>
            </a:r>
          </a:p>
          <a:p>
            <a:pPr algn="l"/>
            <a:r>
              <a:rPr lang="hu-HU" sz="1100" dirty="0" err="1" smtClean="0"/>
              <a:t>Vinkler</a:t>
            </a:r>
            <a:r>
              <a:rPr lang="hu-HU" sz="1100" dirty="0" smtClean="0"/>
              <a:t> P: </a:t>
            </a:r>
            <a:r>
              <a:rPr lang="hu-HU" sz="1100" dirty="0" err="1" smtClean="0"/>
              <a:t>Tudománymetriai</a:t>
            </a:r>
            <a:r>
              <a:rPr lang="hu-HU" sz="1100" dirty="0" smtClean="0"/>
              <a:t> kutatások Magyarországon Magyar tudomány 2008(11</a:t>
            </a:r>
            <a:r>
              <a:rPr lang="hu-HU" sz="1100" dirty="0"/>
              <a:t>) p.1372 </a:t>
            </a:r>
            <a:r>
              <a:rPr lang="hu-HU" sz="1100" dirty="0">
                <a:hlinkClick r:id="rId8"/>
              </a:rPr>
              <a:t>http://</a:t>
            </a:r>
            <a:r>
              <a:rPr lang="hu-HU" sz="1100" dirty="0" smtClean="0">
                <a:hlinkClick r:id="rId8"/>
              </a:rPr>
              <a:t>www.matud.iif.hu/08nov/11.html</a:t>
            </a:r>
            <a:r>
              <a:rPr lang="hu-HU" sz="1100" dirty="0" smtClean="0"/>
              <a:t> [2012. 06.13]   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160240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A tudományos szakirodalom szóródása </a:t>
            </a:r>
            <a:r>
              <a:rPr lang="hu-HU" sz="3200" dirty="0" err="1" smtClean="0"/>
              <a:t>Bradford</a:t>
            </a:r>
            <a:r>
              <a:rPr lang="hu-HU" sz="3200" dirty="0" smtClean="0"/>
              <a:t> törvénye (1934, 1948)</a:t>
            </a:r>
            <a:r>
              <a:rPr lang="hu-HU" sz="3200" baseline="30000" dirty="0" smtClean="0"/>
              <a:t>1</a:t>
            </a:r>
            <a:endParaRPr lang="hu-HU" sz="3200" baseline="30000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smtClean="0"/>
              <a:t>Kérdés</a:t>
            </a:r>
            <a:r>
              <a:rPr lang="hu-HU" dirty="0" smtClean="0"/>
              <a:t>: Milyen mértékben járulnak hozzá a különböző folyóiratok egy adott terület szakirodalmához? </a:t>
            </a:r>
          </a:p>
          <a:p>
            <a:r>
              <a:rPr lang="hu-HU" b="1" dirty="0" smtClean="0"/>
              <a:t>Vizsgált kapcsolat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folyóiratok – mennyiség</a:t>
            </a:r>
          </a:p>
          <a:p>
            <a:pPr lvl="1"/>
            <a:r>
              <a:rPr lang="hu-HU" dirty="0" smtClean="0"/>
              <a:t>cikkek száma – hozam</a:t>
            </a:r>
          </a:p>
          <a:p>
            <a:r>
              <a:rPr lang="hu-HU" dirty="0" err="1" smtClean="0"/>
              <a:t>Bradford</a:t>
            </a:r>
            <a:r>
              <a:rPr lang="hu-HU" dirty="0" smtClean="0"/>
              <a:t> – geofizikai és kenéselméleti cikkek bibliográfiájának összeállítása során figyelt fel arra, hogy e cikkek folyóiratok szerinti eloszlása hasonló viselkedést mutat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15</a:t>
            </a:fld>
            <a:r>
              <a:rPr lang="hu-HU" smtClean="0"/>
              <a:t>/21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/>
        </p:nvSpPr>
        <p:spPr>
          <a:xfrm>
            <a:off x="25884" y="6309320"/>
            <a:ext cx="8640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dirty="0" smtClean="0"/>
              <a:t>1 Bujdosó E.: </a:t>
            </a:r>
            <a:r>
              <a:rPr lang="hu-HU" dirty="0" err="1" smtClean="0"/>
              <a:t>Bibliometria</a:t>
            </a:r>
            <a:r>
              <a:rPr lang="hu-HU" dirty="0" smtClean="0"/>
              <a:t> és </a:t>
            </a:r>
            <a:r>
              <a:rPr lang="hu-HU" dirty="0" err="1" smtClean="0"/>
              <a:t>tudománymetria</a:t>
            </a:r>
            <a:r>
              <a:rPr lang="hu-HU" dirty="0" smtClean="0"/>
              <a:t>, Budapest, 1986. p. 93.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101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A tudományos szakirodalom szóródása </a:t>
            </a:r>
            <a:r>
              <a:rPr lang="hu-HU" sz="3200" dirty="0" err="1" smtClean="0"/>
              <a:t>Bradford</a:t>
            </a:r>
            <a:r>
              <a:rPr lang="hu-HU" sz="3200" dirty="0" smtClean="0"/>
              <a:t> törvénye (1934, 1948)</a:t>
            </a:r>
            <a:endParaRPr lang="hu-HU" sz="3200" baseline="30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200" dirty="0" smtClean="0"/>
              <a:t>A törvény megfogalmazása: „ha a tudományos folyóiratokat egy adott tárgykörről szóló cikkek „termelésének” csökkenő sorrendje szerint helyezzük el, a folyóirathalmaz egy, az adott tárgykörnek különösen elkötelezett folyóiratokból álló </a:t>
            </a:r>
            <a:r>
              <a:rPr lang="hu-HU" sz="2200" b="1" dirty="0" smtClean="0"/>
              <a:t>magra</a:t>
            </a:r>
            <a:r>
              <a:rPr lang="hu-HU" sz="2200" dirty="0" smtClean="0"/>
              <a:t>, továbbá </a:t>
            </a:r>
            <a:r>
              <a:rPr lang="hu-HU" sz="2200" b="1" dirty="0" smtClean="0"/>
              <a:t>két ehhez csatlakozó zónára </a:t>
            </a:r>
            <a:r>
              <a:rPr lang="hu-HU" sz="2200" dirty="0" smtClean="0"/>
              <a:t>bomlik, amelyek egyenként ugyanannyi cikket tartalmaznak, mint a mag, s a magban, valamint az egymásra következő zónákban található folyóiratok száma úgy aránylik egymáshoz, mint </a:t>
            </a:r>
            <a:r>
              <a:rPr lang="hu-HU" sz="2200" b="1" dirty="0" smtClean="0">
                <a:solidFill>
                  <a:srgbClr val="FF0000"/>
                </a:solidFill>
              </a:rPr>
              <a:t>1:n:n</a:t>
            </a:r>
            <a:r>
              <a:rPr lang="hu-HU" sz="2200" b="1" baseline="30000" dirty="0" smtClean="0">
                <a:solidFill>
                  <a:srgbClr val="FF0000"/>
                </a:solidFill>
              </a:rPr>
              <a:t>2</a:t>
            </a:r>
            <a:r>
              <a:rPr lang="hu-HU" sz="2200" b="1" dirty="0" smtClean="0">
                <a:solidFill>
                  <a:srgbClr val="FF0000"/>
                </a:solidFill>
              </a:rPr>
              <a:t> </a:t>
            </a:r>
            <a:r>
              <a:rPr lang="hu-HU" sz="2200" b="1" dirty="0" smtClean="0"/>
              <a:t>(szokásosan n=5)</a:t>
            </a:r>
            <a:r>
              <a:rPr lang="hu-HU" sz="2200" dirty="0" smtClean="0"/>
              <a:t>…”</a:t>
            </a:r>
            <a:r>
              <a:rPr lang="hu-HU" sz="2400" baseline="30000" dirty="0"/>
              <a:t> </a:t>
            </a:r>
            <a:r>
              <a:rPr lang="hu-HU" sz="2400" baseline="30000" dirty="0" smtClean="0"/>
              <a:t>2</a:t>
            </a:r>
            <a:endParaRPr lang="hu-HU" sz="2200" dirty="0" smtClean="0"/>
          </a:p>
          <a:p>
            <a:r>
              <a:rPr lang="hu-HU" sz="2200" b="1" dirty="0" smtClean="0"/>
              <a:t>Másféle értelmezésben</a:t>
            </a:r>
            <a:r>
              <a:rPr lang="hu-HU" sz="2200" dirty="0" smtClean="0"/>
              <a:t>: valamely téma információmennyiségének és azok forrásainak viszonya – a törvény értelmében </a:t>
            </a:r>
            <a:r>
              <a:rPr lang="hu-HU" sz="2200" b="1" dirty="0" smtClean="0"/>
              <a:t>egy adott téma folyóiratai</a:t>
            </a:r>
            <a:r>
              <a:rPr lang="hu-HU" sz="2200" dirty="0" smtClean="0"/>
              <a:t> (</a:t>
            </a:r>
            <a:r>
              <a:rPr lang="hu-HU" sz="2200" b="1" dirty="0" smtClean="0"/>
              <a:t>magfolyóiratok</a:t>
            </a:r>
            <a:r>
              <a:rPr lang="hu-HU" sz="2200" dirty="0" smtClean="0"/>
              <a:t>) az </a:t>
            </a:r>
            <a:r>
              <a:rPr lang="hu-HU" sz="2200" b="1" dirty="0" smtClean="0"/>
              <a:t>információk</a:t>
            </a:r>
            <a:r>
              <a:rPr lang="hu-HU" sz="2200" dirty="0" smtClean="0"/>
              <a:t> mintegy </a:t>
            </a:r>
            <a:r>
              <a:rPr lang="hu-HU" sz="2200" b="1" dirty="0" smtClean="0"/>
              <a:t>harmadát</a:t>
            </a:r>
            <a:r>
              <a:rPr lang="hu-HU" sz="2200" dirty="0" smtClean="0"/>
              <a:t> tartalmazzák, a </a:t>
            </a:r>
            <a:r>
              <a:rPr lang="hu-HU" sz="2200" b="1" dirty="0" smtClean="0"/>
              <a:t>másik harmad </a:t>
            </a:r>
            <a:r>
              <a:rPr lang="hu-HU" sz="2200" dirty="0" smtClean="0"/>
              <a:t>a </a:t>
            </a:r>
            <a:r>
              <a:rPr lang="hu-HU" sz="2200" b="1" dirty="0" smtClean="0"/>
              <a:t>határterületről</a:t>
            </a:r>
            <a:r>
              <a:rPr lang="hu-HU" sz="2200" dirty="0" smtClean="0"/>
              <a:t>, a </a:t>
            </a:r>
            <a:r>
              <a:rPr lang="hu-HU" sz="2200" b="1" dirty="0" smtClean="0"/>
              <a:t>harmadik harmad </a:t>
            </a:r>
            <a:r>
              <a:rPr lang="hu-HU" sz="2200" dirty="0" smtClean="0"/>
              <a:t>pedig még </a:t>
            </a:r>
            <a:r>
              <a:rPr lang="hu-HU" sz="2200" b="1" dirty="0" smtClean="0"/>
              <a:t>távolabbi folyóiratokban </a:t>
            </a:r>
            <a:r>
              <a:rPr lang="hu-HU" sz="2200" dirty="0" smtClean="0"/>
              <a:t>szóródik.</a:t>
            </a:r>
            <a:r>
              <a:rPr lang="hu-HU" sz="2200" baseline="30000" dirty="0" smtClean="0"/>
              <a:t>3</a:t>
            </a:r>
            <a:r>
              <a:rPr lang="hu-HU" sz="2200" dirty="0" smtClean="0"/>
              <a:t> </a:t>
            </a:r>
            <a:endParaRPr lang="hu-HU" sz="220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16</a:t>
            </a:fld>
            <a:r>
              <a:rPr lang="hu-HU" smtClean="0"/>
              <a:t>/21</a:t>
            </a:r>
            <a:endParaRPr lang="hu-HU" dirty="0"/>
          </a:p>
        </p:txBody>
      </p:sp>
      <p:sp>
        <p:nvSpPr>
          <p:cNvPr id="6" name="Élőláb helye 3"/>
          <p:cNvSpPr>
            <a:spLocks noGrp="1"/>
          </p:cNvSpPr>
          <p:nvPr/>
        </p:nvSpPr>
        <p:spPr>
          <a:xfrm>
            <a:off x="0" y="6309320"/>
            <a:ext cx="7632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dirty="0" smtClean="0"/>
              <a:t>2 Bujdosó </a:t>
            </a:r>
            <a:r>
              <a:rPr lang="hu-HU" dirty="0"/>
              <a:t>E.: </a:t>
            </a:r>
            <a:r>
              <a:rPr lang="hu-HU" dirty="0" err="1"/>
              <a:t>Bibliometria</a:t>
            </a:r>
            <a:r>
              <a:rPr lang="hu-HU" dirty="0"/>
              <a:t> és </a:t>
            </a:r>
            <a:r>
              <a:rPr lang="hu-HU" dirty="0" err="1"/>
              <a:t>tudománymetria</a:t>
            </a:r>
            <a:r>
              <a:rPr lang="hu-HU" dirty="0"/>
              <a:t>, Budapest, 1986. p. 93</a:t>
            </a:r>
            <a:r>
              <a:rPr lang="hu-HU" dirty="0" smtClean="0"/>
              <a:t>.</a:t>
            </a:r>
          </a:p>
          <a:p>
            <a:pPr algn="l"/>
            <a:r>
              <a:rPr lang="hu-HU" dirty="0" smtClean="0"/>
              <a:t>3 </a:t>
            </a:r>
            <a:r>
              <a:rPr lang="hu-HU" dirty="0"/>
              <a:t>Bujdosó E.: </a:t>
            </a:r>
            <a:r>
              <a:rPr lang="hu-HU" dirty="0" err="1"/>
              <a:t>Bibliometria</a:t>
            </a:r>
            <a:r>
              <a:rPr lang="hu-HU" dirty="0"/>
              <a:t> és </a:t>
            </a:r>
            <a:r>
              <a:rPr lang="hu-HU" dirty="0" err="1"/>
              <a:t>tudománymetria</a:t>
            </a:r>
            <a:r>
              <a:rPr lang="hu-HU" dirty="0"/>
              <a:t>, Budapest, 1986. p. </a:t>
            </a:r>
            <a:r>
              <a:rPr lang="hu-HU" dirty="0" smtClean="0"/>
              <a:t>95.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3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A tudományos szakirodalom szóródása  </a:t>
            </a:r>
            <a:r>
              <a:rPr lang="hu-HU" sz="3200" dirty="0" err="1" smtClean="0"/>
              <a:t>Bradford</a:t>
            </a:r>
            <a:r>
              <a:rPr lang="hu-HU" sz="3200" dirty="0" smtClean="0"/>
              <a:t> törvénye (1934, 1948)</a:t>
            </a:r>
            <a:r>
              <a:rPr lang="hu-HU" sz="3200" baseline="30000" dirty="0" smtClean="0"/>
              <a:t>4</a:t>
            </a:r>
            <a:endParaRPr lang="hu-HU" sz="3200" baseline="300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legtöbb </a:t>
            </a:r>
            <a:r>
              <a:rPr lang="hu-HU" b="1" dirty="0" smtClean="0"/>
              <a:t>adott témához kapcsolódó cikket </a:t>
            </a:r>
            <a:r>
              <a:rPr lang="hu-HU" dirty="0" smtClean="0"/>
              <a:t>tartalmazó folyóirattól kiindulva – három csoport:</a:t>
            </a:r>
          </a:p>
          <a:p>
            <a:pPr lvl="1"/>
            <a:r>
              <a:rPr lang="hu-HU" dirty="0" smtClean="0"/>
              <a:t>Első </a:t>
            </a:r>
            <a:r>
              <a:rPr lang="hu-HU" b="1" dirty="0" smtClean="0"/>
              <a:t>9</a:t>
            </a:r>
            <a:r>
              <a:rPr lang="hu-HU" dirty="0" smtClean="0"/>
              <a:t> folyóirat </a:t>
            </a:r>
            <a:r>
              <a:rPr lang="hu-HU" b="1" dirty="0" smtClean="0"/>
              <a:t>429</a:t>
            </a:r>
            <a:r>
              <a:rPr lang="hu-HU" dirty="0" smtClean="0"/>
              <a:t> cikk   </a:t>
            </a:r>
            <a:r>
              <a:rPr lang="hu-HU" sz="1600" dirty="0" smtClean="0"/>
              <a:t>(47 adott témájú cikk egy folyóiratban)</a:t>
            </a:r>
          </a:p>
          <a:p>
            <a:pPr lvl="1"/>
            <a:r>
              <a:rPr lang="hu-HU" dirty="0" smtClean="0"/>
              <a:t>Következő </a:t>
            </a:r>
            <a:r>
              <a:rPr lang="hu-HU" b="1" dirty="0" smtClean="0"/>
              <a:t>59</a:t>
            </a:r>
            <a:r>
              <a:rPr lang="hu-HU" dirty="0" smtClean="0"/>
              <a:t> folyóirat </a:t>
            </a:r>
            <a:r>
              <a:rPr lang="hu-HU" b="1" dirty="0" smtClean="0"/>
              <a:t>499</a:t>
            </a:r>
            <a:r>
              <a:rPr lang="hu-HU" dirty="0" smtClean="0"/>
              <a:t> cikk  </a:t>
            </a:r>
            <a:r>
              <a:rPr lang="hu-HU" sz="1600" dirty="0" smtClean="0"/>
              <a:t>(8 adott témájú cikk egy folyóiratban)</a:t>
            </a:r>
          </a:p>
          <a:p>
            <a:pPr lvl="1"/>
            <a:r>
              <a:rPr lang="hu-HU" dirty="0" smtClean="0"/>
              <a:t>Utolsó </a:t>
            </a:r>
            <a:r>
              <a:rPr lang="hu-HU" b="1" dirty="0" smtClean="0"/>
              <a:t>258</a:t>
            </a:r>
            <a:r>
              <a:rPr lang="hu-HU" dirty="0" smtClean="0"/>
              <a:t> folyóirat </a:t>
            </a:r>
            <a:r>
              <a:rPr lang="hu-HU" b="1" dirty="0" smtClean="0"/>
              <a:t>404</a:t>
            </a:r>
            <a:r>
              <a:rPr lang="hu-HU" dirty="0" smtClean="0"/>
              <a:t> cikk      </a:t>
            </a:r>
            <a:r>
              <a:rPr lang="hu-HU" sz="1600" dirty="0" smtClean="0"/>
              <a:t>(</a:t>
            </a:r>
            <a:r>
              <a:rPr lang="hu-HU" sz="1600" dirty="0"/>
              <a:t>1 adott témájú cikk egy folyóiratban </a:t>
            </a:r>
            <a:r>
              <a:rPr lang="hu-HU" sz="1600" dirty="0" smtClean="0"/>
              <a:t>)</a:t>
            </a:r>
          </a:p>
          <a:p>
            <a:r>
              <a:rPr lang="hu-HU" dirty="0" smtClean="0"/>
              <a:t>Úgy alakította ki a csoportokat, hogy mindegyikbe a cikkeknek kb. 1/3-a került</a:t>
            </a:r>
          </a:p>
          <a:p>
            <a:r>
              <a:rPr lang="hu-HU" b="1" dirty="0" smtClean="0"/>
              <a:t>Szabályszerűség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Első csoport </a:t>
            </a:r>
            <a:r>
              <a:rPr lang="hu-HU" b="1" dirty="0" smtClean="0"/>
              <a:t>9 folyóirat</a:t>
            </a:r>
          </a:p>
          <a:p>
            <a:pPr lvl="1"/>
            <a:r>
              <a:rPr lang="hu-HU" dirty="0" smtClean="0"/>
              <a:t>Második csoport </a:t>
            </a:r>
            <a:r>
              <a:rPr lang="hu-HU" b="1" dirty="0" smtClean="0"/>
              <a:t>9x5 folyóirat</a:t>
            </a:r>
          </a:p>
          <a:p>
            <a:pPr lvl="1"/>
            <a:r>
              <a:rPr lang="hu-HU" dirty="0" smtClean="0"/>
              <a:t>Harmadik csoport </a:t>
            </a:r>
            <a:r>
              <a:rPr lang="hu-HU" b="1" dirty="0" smtClean="0"/>
              <a:t>9x5x5 folyóirat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17</a:t>
            </a:fld>
            <a:r>
              <a:rPr lang="hu-HU" smtClean="0"/>
              <a:t>/21</a:t>
            </a:r>
            <a:endParaRPr lang="hu-HU" dirty="0"/>
          </a:p>
        </p:txBody>
      </p:sp>
      <p:sp>
        <p:nvSpPr>
          <p:cNvPr id="7" name="Élőláb helye 1"/>
          <p:cNvSpPr>
            <a:spLocks noGrp="1"/>
          </p:cNvSpPr>
          <p:nvPr/>
        </p:nvSpPr>
        <p:spPr>
          <a:xfrm>
            <a:off x="0" y="6361854"/>
            <a:ext cx="7992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dirty="0" smtClean="0"/>
              <a:t>4 </a:t>
            </a:r>
            <a:r>
              <a:rPr lang="hu-HU" dirty="0"/>
              <a:t>Bujdosó E.: </a:t>
            </a:r>
            <a:r>
              <a:rPr lang="hu-HU" dirty="0" err="1"/>
              <a:t>Bibliometria</a:t>
            </a:r>
            <a:r>
              <a:rPr lang="hu-HU" dirty="0"/>
              <a:t> és </a:t>
            </a:r>
            <a:r>
              <a:rPr lang="hu-HU" dirty="0" err="1"/>
              <a:t>tudománymetria</a:t>
            </a:r>
            <a:r>
              <a:rPr lang="hu-HU" dirty="0"/>
              <a:t>, Budapest, 1986. p. 93.</a:t>
            </a:r>
          </a:p>
        </p:txBody>
      </p:sp>
    </p:spTree>
    <p:extLst>
      <p:ext uri="{BB962C8B-B14F-4D97-AF65-F5344CB8AC3E}">
        <p14:creationId xmlns:p14="http://schemas.microsoft.com/office/powerpoint/2010/main" val="31293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err="1" smtClean="0"/>
              <a:t>Lotka</a:t>
            </a:r>
            <a:r>
              <a:rPr lang="hu-HU" sz="3200" dirty="0" smtClean="0"/>
              <a:t> törvénye – objektív törvényszerűség</a:t>
            </a:r>
            <a:endParaRPr lang="hu-HU" sz="3200" baseline="30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u-HU" dirty="0" smtClean="0"/>
              <a:t>A különböző publikációs aktivitású kutatók milyen mértékben járulnak hozzá a tudomány fejlődéséhez. </a:t>
            </a:r>
          </a:p>
          <a:p>
            <a:r>
              <a:rPr lang="hu-HU" b="1" dirty="0" smtClean="0"/>
              <a:t>Eredeti </a:t>
            </a:r>
            <a:r>
              <a:rPr lang="hu-HU" b="1" dirty="0" err="1" smtClean="0"/>
              <a:t>Lotka</a:t>
            </a:r>
            <a:r>
              <a:rPr lang="hu-HU" b="1" dirty="0" smtClean="0"/>
              <a:t> törvény:</a:t>
            </a:r>
          </a:p>
          <a:p>
            <a:r>
              <a:rPr lang="hu-HU" b="1" dirty="0" err="1" smtClean="0"/>
              <a:t>m</a:t>
            </a:r>
            <a:r>
              <a:rPr lang="hu-HU" b="1" dirty="0" err="1"/>
              <a:t>x</a:t>
            </a:r>
            <a:r>
              <a:rPr lang="hu-HU" b="1" dirty="0" err="1" smtClean="0"/>
              <a:t>n</a:t>
            </a:r>
            <a:r>
              <a:rPr lang="hu-HU" b="1" baseline="30000" dirty="0" err="1" smtClean="0"/>
              <a:t>c</a:t>
            </a:r>
            <a:r>
              <a:rPr lang="hu-HU" b="1" dirty="0" smtClean="0"/>
              <a:t>=k</a:t>
            </a:r>
            <a:r>
              <a:rPr lang="hu-HU" dirty="0" smtClean="0"/>
              <a:t>, ahol </a:t>
            </a:r>
            <a:r>
              <a:rPr lang="hu-HU" u="sng" dirty="0" smtClean="0"/>
              <a:t>m</a:t>
            </a:r>
            <a:r>
              <a:rPr lang="hu-HU" dirty="0" smtClean="0"/>
              <a:t> az egyénenkénti </a:t>
            </a:r>
            <a:r>
              <a:rPr lang="hu-HU" i="1" dirty="0" smtClean="0"/>
              <a:t>n cikkel </a:t>
            </a:r>
            <a:r>
              <a:rPr lang="hu-HU" dirty="0" smtClean="0"/>
              <a:t>rendelkező </a:t>
            </a:r>
            <a:r>
              <a:rPr lang="hu-HU" u="sng" dirty="0" smtClean="0"/>
              <a:t>szerzők</a:t>
            </a:r>
            <a:r>
              <a:rPr lang="hu-HU" dirty="0" smtClean="0"/>
              <a:t> száma (c, k állandók, c=2)</a:t>
            </a:r>
            <a:r>
              <a:rPr lang="hu-HU" baseline="30000" dirty="0" smtClean="0"/>
              <a:t>4</a:t>
            </a:r>
          </a:p>
          <a:p>
            <a:endParaRPr lang="hu-HU" baseline="30000" dirty="0"/>
          </a:p>
          <a:p>
            <a:endParaRPr lang="hu-HU" baseline="30000" dirty="0" smtClean="0"/>
          </a:p>
          <a:p>
            <a:r>
              <a:rPr lang="hu-HU" b="1" dirty="0" smtClean="0"/>
              <a:t>Másképpen: </a:t>
            </a:r>
            <a:r>
              <a:rPr lang="hu-HU" dirty="0" smtClean="0"/>
              <a:t>Az </a:t>
            </a:r>
            <a:r>
              <a:rPr lang="hu-HU" dirty="0"/>
              <a:t>egy terület összes publikációihoz </a:t>
            </a:r>
            <a:r>
              <a:rPr lang="hu-HU" i="1" dirty="0" err="1"/>
              <a:t>n</a:t>
            </a:r>
            <a:r>
              <a:rPr lang="hu-HU" dirty="0" err="1"/>
              <a:t>-számú</a:t>
            </a:r>
            <a:r>
              <a:rPr lang="hu-HU" dirty="0"/>
              <a:t> hozzájárulással rendelkező szerzők száma kb. </a:t>
            </a:r>
            <a:r>
              <a:rPr lang="hu-HU" b="1" dirty="0" smtClean="0">
                <a:solidFill>
                  <a:srgbClr val="FF0000"/>
                </a:solidFill>
              </a:rPr>
              <a:t>1/</a:t>
            </a:r>
            <a:r>
              <a:rPr lang="hu-HU" b="1" dirty="0" err="1" smtClean="0">
                <a:solidFill>
                  <a:srgbClr val="FF0000"/>
                </a:solidFill>
              </a:rPr>
              <a:t>n</a:t>
            </a:r>
            <a:r>
              <a:rPr lang="hu-HU" b="1" baseline="30000" dirty="0" err="1" smtClean="0">
                <a:solidFill>
                  <a:srgbClr val="FF0000"/>
                </a:solidFill>
              </a:rPr>
              <a:t>c</a:t>
            </a:r>
            <a:r>
              <a:rPr lang="hu-HU" b="1" dirty="0" smtClean="0"/>
              <a:t> </a:t>
            </a:r>
            <a:r>
              <a:rPr lang="hu-HU" dirty="0"/>
              <a:t>része azoknak, akik csak egyetlen </a:t>
            </a:r>
            <a:r>
              <a:rPr lang="hu-HU" dirty="0" smtClean="0"/>
              <a:t>hozzájárulással bírnak, </a:t>
            </a:r>
            <a:r>
              <a:rPr lang="hu-HU" dirty="0"/>
              <a:t>ahol </a:t>
            </a:r>
            <a:r>
              <a:rPr lang="hu-HU" i="1" dirty="0" smtClean="0"/>
              <a:t>c</a:t>
            </a:r>
            <a:r>
              <a:rPr lang="hu-HU" dirty="0" smtClean="0"/>
              <a:t> </a:t>
            </a:r>
            <a:r>
              <a:rPr lang="hu-HU" dirty="0"/>
              <a:t>hatványkitevő </a:t>
            </a:r>
            <a:r>
              <a:rPr lang="hu-HU" dirty="0" smtClean="0"/>
              <a:t>általában 2</a:t>
            </a:r>
            <a:r>
              <a:rPr lang="hu-HU" baseline="30000" dirty="0" smtClean="0"/>
              <a:t>5</a:t>
            </a:r>
            <a:r>
              <a:rPr lang="hu-HU" dirty="0" smtClean="0"/>
              <a:t> – </a:t>
            </a:r>
            <a:r>
              <a:rPr lang="hu-HU" u="sng" dirty="0" smtClean="0"/>
              <a:t>fordított négyzetes függvény </a:t>
            </a:r>
            <a:r>
              <a:rPr lang="hu-HU" dirty="0" smtClean="0"/>
              <a:t>– </a:t>
            </a:r>
            <a:r>
              <a:rPr lang="hu-HU" b="1" dirty="0" err="1" smtClean="0"/>
              <a:t>Lotka</a:t>
            </a:r>
            <a:r>
              <a:rPr lang="hu-HU" b="1" dirty="0" smtClean="0"/>
              <a:t> egyszerű törvénye</a:t>
            </a:r>
          </a:p>
          <a:p>
            <a:r>
              <a:rPr lang="hu-HU" dirty="0" smtClean="0"/>
              <a:t>Pl. </a:t>
            </a:r>
            <a:r>
              <a:rPr lang="hu-HU" dirty="0" err="1" smtClean="0"/>
              <a:t>Emerald</a:t>
            </a:r>
            <a:r>
              <a:rPr lang="hu-HU" dirty="0" smtClean="0"/>
              <a:t> Kiadó közleményeinek száma – 2003-as vizsgálat</a:t>
            </a:r>
            <a:r>
              <a:rPr lang="hu-HU" baseline="30000" dirty="0" smtClean="0"/>
              <a:t>6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13428 szerző 1 cikk</a:t>
            </a:r>
          </a:p>
          <a:p>
            <a:pPr lvl="1"/>
            <a:r>
              <a:rPr lang="hu-HU" dirty="0" smtClean="0"/>
              <a:t>3327 szerző 2 cikk</a:t>
            </a:r>
          </a:p>
          <a:p>
            <a:pPr lvl="1"/>
            <a:r>
              <a:rPr lang="hu-HU" dirty="0" smtClean="0"/>
              <a:t>1437 szerző 3 cikk</a:t>
            </a:r>
          </a:p>
          <a:p>
            <a:r>
              <a:rPr lang="hu-HU" b="1" dirty="0" smtClean="0"/>
              <a:t>2 cikket publikálók esetén</a:t>
            </a:r>
            <a:r>
              <a:rPr lang="hu-HU" dirty="0" smtClean="0"/>
              <a:t>: 13428-nak az 1/2</a:t>
            </a:r>
            <a:r>
              <a:rPr lang="hu-HU" baseline="30000" dirty="0" smtClean="0"/>
              <a:t>2</a:t>
            </a:r>
            <a:r>
              <a:rPr lang="hu-HU" dirty="0" smtClean="0"/>
              <a:t> (0,25, azaz 1/4-ed része) </a:t>
            </a:r>
            <a:r>
              <a:rPr lang="hu-HU" dirty="0" err="1" smtClean="0"/>
              <a:t>része</a:t>
            </a:r>
            <a:r>
              <a:rPr lang="hu-HU" dirty="0" smtClean="0"/>
              <a:t> a 2 cikket publikáló szerzők száma: 13428/4=3357 – kb. egyezik a ténylegesen összeszámolt szerzők számával (3327)</a:t>
            </a:r>
          </a:p>
          <a:p>
            <a:r>
              <a:rPr lang="hu-HU" b="1" dirty="0" smtClean="0"/>
              <a:t>3 cikket publikálók esetén</a:t>
            </a:r>
            <a:r>
              <a:rPr lang="hu-HU" dirty="0" smtClean="0"/>
              <a:t>: 13428-nak az 1/3</a:t>
            </a:r>
            <a:r>
              <a:rPr lang="hu-HU" baseline="30000" dirty="0" smtClean="0"/>
              <a:t>2</a:t>
            </a:r>
            <a:r>
              <a:rPr lang="hu-HU" dirty="0" smtClean="0"/>
              <a:t> (0,11 azaz kb. 1/9-ed része) a 3 cikket publikáló szerzők száma: 13428/9=1492 – ez is kb. egyezik az </a:t>
            </a:r>
            <a:r>
              <a:rPr lang="hu-HU" dirty="0" err="1" smtClean="0"/>
              <a:t>Emerald</a:t>
            </a:r>
            <a:r>
              <a:rPr lang="hu-HU" dirty="0" smtClean="0"/>
              <a:t> Kiadó által számított szerző-számmal (1437)</a:t>
            </a:r>
          </a:p>
          <a:p>
            <a:r>
              <a:rPr lang="hu-HU" dirty="0" smtClean="0"/>
              <a:t>Alkalmazási példa: ha egy intézmény úgy kívánná növelni a produktivitást, hogy elbocsátja a alacsony produktivitású </a:t>
            </a:r>
            <a:r>
              <a:rPr lang="hu-HU" dirty="0" err="1" smtClean="0"/>
              <a:t>mtsait</a:t>
            </a:r>
            <a:r>
              <a:rPr lang="hu-HU" dirty="0" smtClean="0"/>
              <a:t>, akkor bizonyos idő múlva az addig magas produktivitásúak teljesítménye csökkenne (nem lenne annyi „bedolgozó” szerző)…</a:t>
            </a:r>
            <a:r>
              <a:rPr lang="hu-HU" baseline="30000" dirty="0" smtClean="0"/>
              <a:t>7</a:t>
            </a:r>
            <a:endParaRPr lang="hu-HU" baseline="3000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18</a:t>
            </a:fld>
            <a:r>
              <a:rPr lang="hu-HU" smtClean="0"/>
              <a:t>/21</a:t>
            </a:r>
            <a:endParaRPr lang="hu-HU" dirty="0"/>
          </a:p>
        </p:txBody>
      </p:sp>
      <p:sp>
        <p:nvSpPr>
          <p:cNvPr id="6" name="Élőláb helye 3"/>
          <p:cNvSpPr>
            <a:spLocks noGrp="1"/>
          </p:cNvSpPr>
          <p:nvPr/>
        </p:nvSpPr>
        <p:spPr>
          <a:xfrm>
            <a:off x="0" y="6309320"/>
            <a:ext cx="8640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900" dirty="0" smtClean="0"/>
              <a:t>4 Bujdosó </a:t>
            </a:r>
            <a:r>
              <a:rPr lang="hu-HU" sz="900" dirty="0"/>
              <a:t>E.: </a:t>
            </a:r>
            <a:r>
              <a:rPr lang="hu-HU" sz="900" dirty="0" err="1"/>
              <a:t>Bibliometria</a:t>
            </a:r>
            <a:r>
              <a:rPr lang="hu-HU" sz="900" dirty="0"/>
              <a:t> és </a:t>
            </a:r>
            <a:r>
              <a:rPr lang="hu-HU" sz="900" dirty="0" err="1"/>
              <a:t>tudománymetria</a:t>
            </a:r>
            <a:r>
              <a:rPr lang="hu-HU" sz="900" dirty="0"/>
              <a:t>, Budapest, 1986. </a:t>
            </a:r>
            <a:r>
              <a:rPr lang="hu-HU" sz="900" dirty="0" smtClean="0"/>
              <a:t>pp. 122-123.</a:t>
            </a:r>
          </a:p>
          <a:p>
            <a:pPr algn="l"/>
            <a:r>
              <a:rPr lang="hu-HU" sz="900" dirty="0"/>
              <a:t>5 Téglás János Vencel: Összemérhető-e a kutatói reputáció</a:t>
            </a:r>
            <a:r>
              <a:rPr lang="hu-HU" sz="900" dirty="0" smtClean="0"/>
              <a:t>? Jogelméleti Szemle 2005/1. </a:t>
            </a:r>
            <a:r>
              <a:rPr lang="hu-HU" sz="900" dirty="0"/>
              <a:t>szám. </a:t>
            </a:r>
            <a:r>
              <a:rPr lang="hu-HU" sz="900" dirty="0">
                <a:hlinkClick r:id="rId2"/>
              </a:rPr>
              <a:t>http://jesz.ajk.elte.hu/teglas21.html#_</a:t>
            </a:r>
            <a:r>
              <a:rPr lang="hu-HU" sz="900" dirty="0" smtClean="0">
                <a:hlinkClick r:id="rId2"/>
              </a:rPr>
              <a:t>ftn2</a:t>
            </a:r>
            <a:r>
              <a:rPr lang="hu-HU" sz="900" dirty="0" smtClean="0"/>
              <a:t> [2012.06.14]</a:t>
            </a:r>
          </a:p>
          <a:p>
            <a:pPr algn="l"/>
            <a:r>
              <a:rPr lang="hu-HU" sz="900" dirty="0" smtClean="0"/>
              <a:t>6 </a:t>
            </a:r>
            <a:r>
              <a:rPr lang="en-US" sz="900" dirty="0" smtClean="0"/>
              <a:t>R</a:t>
            </a:r>
            <a:r>
              <a:rPr lang="hu-HU" sz="900" dirty="0" err="1" smtClean="0"/>
              <a:t>owlands</a:t>
            </a:r>
            <a:r>
              <a:rPr lang="en-US" sz="900" dirty="0" smtClean="0"/>
              <a:t>, </a:t>
            </a:r>
            <a:r>
              <a:rPr lang="en-US" sz="900" dirty="0"/>
              <a:t>Ian: Emerald authorship data, </a:t>
            </a:r>
            <a:r>
              <a:rPr lang="en-US" sz="900" dirty="0" err="1"/>
              <a:t>Lotka's</a:t>
            </a:r>
            <a:r>
              <a:rPr lang="en-US" sz="900" dirty="0"/>
              <a:t> law and research </a:t>
            </a:r>
            <a:r>
              <a:rPr lang="en-US" sz="900" dirty="0" smtClean="0"/>
              <a:t>productivity</a:t>
            </a:r>
            <a:r>
              <a:rPr lang="hu-HU" sz="900" dirty="0"/>
              <a:t>. Egy kiadói szerzői lista és </a:t>
            </a:r>
            <a:r>
              <a:rPr lang="hu-HU" sz="900" dirty="0" err="1"/>
              <a:t>Lotka</a:t>
            </a:r>
            <a:r>
              <a:rPr lang="hu-HU" sz="900" dirty="0"/>
              <a:t> </a:t>
            </a:r>
            <a:r>
              <a:rPr lang="hu-HU" sz="900" dirty="0" smtClean="0"/>
              <a:t>törvénye. Tudományos és Műszaki Tájékoztatás. </a:t>
            </a:r>
            <a:r>
              <a:rPr lang="hu-HU" sz="900" dirty="0"/>
              <a:t>54(4</a:t>
            </a:r>
            <a:r>
              <a:rPr lang="hu-HU" sz="900" dirty="0" smtClean="0"/>
              <a:t>):182-184. </a:t>
            </a:r>
            <a:r>
              <a:rPr lang="hu-HU" sz="900" dirty="0">
                <a:hlinkClick r:id="rId3"/>
              </a:rPr>
              <a:t>http://</a:t>
            </a:r>
            <a:r>
              <a:rPr lang="hu-HU" sz="900" dirty="0" smtClean="0">
                <a:hlinkClick r:id="rId3"/>
              </a:rPr>
              <a:t>tmt.omikk.bme.hu/show_news.html?id=4677&amp;issue_id=481</a:t>
            </a:r>
            <a:r>
              <a:rPr lang="hu-HU" sz="900" dirty="0" smtClean="0"/>
              <a:t> [2012.06.14]</a:t>
            </a:r>
            <a:endParaRPr lang="hu-HU" sz="900" dirty="0"/>
          </a:p>
          <a:p>
            <a:pPr algn="l"/>
            <a:r>
              <a:rPr lang="hu-HU" sz="900" dirty="0" smtClean="0"/>
              <a:t>7 Bujdosó </a:t>
            </a:r>
            <a:r>
              <a:rPr lang="hu-HU" sz="900" dirty="0"/>
              <a:t>E.: </a:t>
            </a:r>
            <a:r>
              <a:rPr lang="hu-HU" sz="900" dirty="0" err="1"/>
              <a:t>Bibliometria</a:t>
            </a:r>
            <a:r>
              <a:rPr lang="hu-HU" sz="900" dirty="0"/>
              <a:t> és </a:t>
            </a:r>
            <a:r>
              <a:rPr lang="hu-HU" sz="900" dirty="0" err="1"/>
              <a:t>tudománymetria</a:t>
            </a:r>
            <a:r>
              <a:rPr lang="hu-HU" sz="900" dirty="0"/>
              <a:t>, Budapest, 1986. </a:t>
            </a:r>
            <a:r>
              <a:rPr lang="hu-HU" sz="900" dirty="0" smtClean="0"/>
              <a:t>p. 125.</a:t>
            </a:r>
            <a:endParaRPr lang="hu-HU" sz="900" dirty="0"/>
          </a:p>
          <a:p>
            <a:pPr algn="l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35799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4"/>
          <a:stretch/>
        </p:blipFill>
        <p:spPr bwMode="auto">
          <a:xfrm>
            <a:off x="107504" y="548681"/>
            <a:ext cx="8934276" cy="50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19</a:t>
            </a:fld>
            <a:r>
              <a:rPr lang="hu-HU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301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hu-HU" sz="2200" i="1" dirty="0"/>
              <a:t>Isaac </a:t>
            </a:r>
            <a:r>
              <a:rPr lang="hu-HU" sz="2200" i="1" dirty="0" err="1"/>
              <a:t>Elsevier</a:t>
            </a:r>
            <a:r>
              <a:rPr lang="hu-HU" sz="2200" dirty="0"/>
              <a:t> véste ki 1620-ban: </a:t>
            </a:r>
            <a:br>
              <a:rPr lang="hu-HU" sz="2200" dirty="0"/>
            </a:br>
            <a:r>
              <a:rPr lang="hu-HU" sz="2200" dirty="0"/>
              <a:t>A szőlőindával sűrűn körbeölelt szilfa mellett magányos férfi áll, kezében egy tábla: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 'Non </a:t>
            </a:r>
            <a:r>
              <a:rPr lang="hu-HU" dirty="0" err="1"/>
              <a:t>Solus</a:t>
            </a:r>
            <a:r>
              <a:rPr lang="hu-HU" dirty="0"/>
              <a:t>' – nem egyedül</a:t>
            </a:r>
            <a:br>
              <a:rPr lang="hu-HU" dirty="0"/>
            </a:br>
            <a:endParaRPr lang="hu-HU" dirty="0"/>
          </a:p>
        </p:txBody>
      </p:sp>
      <p:pic>
        <p:nvPicPr>
          <p:cNvPr id="4098" name="Picture 2" descr="http://congress2009.metamorphose-vi.org/images/stories/exhibition/elsevier_logo_high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44824"/>
            <a:ext cx="4468745" cy="470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2</a:t>
            </a:fld>
            <a:r>
              <a:rPr lang="hu-HU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36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i="1" dirty="0" err="1"/>
              <a:t>Bibliometria</a:t>
            </a:r>
            <a:r>
              <a:rPr lang="hu-HU" i="1" dirty="0"/>
              <a:t> a tudománypolitikában </a:t>
            </a:r>
            <a:br>
              <a:rPr lang="hu-HU" i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        a tudományos teljesítmények</a:t>
            </a:r>
          </a:p>
          <a:p>
            <a:r>
              <a:rPr lang="hu-HU" sz="4800" dirty="0"/>
              <a:t>n</a:t>
            </a:r>
            <a:r>
              <a:rPr lang="hu-HU" sz="4800" dirty="0" smtClean="0"/>
              <a:t>emzetközi</a:t>
            </a:r>
          </a:p>
          <a:p>
            <a:r>
              <a:rPr lang="hu-HU" sz="4000" dirty="0" smtClean="0"/>
              <a:t>nemzeti</a:t>
            </a:r>
            <a:r>
              <a:rPr lang="hu-HU" dirty="0"/>
              <a:t>, </a:t>
            </a:r>
            <a:endParaRPr lang="hu-HU" dirty="0" smtClean="0"/>
          </a:p>
          <a:p>
            <a:r>
              <a:rPr lang="hu-HU" dirty="0" smtClean="0"/>
              <a:t>regionális </a:t>
            </a:r>
            <a:r>
              <a:rPr lang="hu-HU" dirty="0"/>
              <a:t>és </a:t>
            </a:r>
            <a:endParaRPr lang="hu-HU" dirty="0" smtClean="0"/>
          </a:p>
          <a:p>
            <a:r>
              <a:rPr lang="hu-HU" sz="2400" dirty="0" smtClean="0"/>
              <a:t>intézményi</a:t>
            </a:r>
            <a:r>
              <a:rPr lang="hu-HU" dirty="0" smtClean="0"/>
              <a:t> </a:t>
            </a:r>
          </a:p>
          <a:p>
            <a:endParaRPr lang="hu-HU" dirty="0"/>
          </a:p>
          <a:p>
            <a:r>
              <a:rPr lang="hu-HU" dirty="0" smtClean="0"/>
              <a:t>             összehasonlító vizsgálata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20</a:t>
            </a:fld>
            <a:r>
              <a:rPr lang="hu-HU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75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Kérdés?</a:t>
            </a:r>
          </a:p>
          <a:p>
            <a:endParaRPr lang="hu-HU" dirty="0"/>
          </a:p>
          <a:p>
            <a:r>
              <a:rPr lang="hu-HU" dirty="0" smtClean="0"/>
              <a:t>Komment?</a:t>
            </a:r>
          </a:p>
          <a:p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09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2400" dirty="0" smtClean="0"/>
              <a:t>- Az ismertséghez vezető út …. hogy tudjanak róla  … publikálni kell</a:t>
            </a:r>
            <a:br>
              <a:rPr lang="hu-HU" sz="2400" dirty="0" smtClean="0"/>
            </a:br>
            <a:r>
              <a:rPr lang="hu-HU" sz="2400" dirty="0" smtClean="0"/>
              <a:t>az eredményeket, felfedezéseket közölni kell  „</a:t>
            </a:r>
            <a:r>
              <a:rPr lang="hu-HU" sz="2400" dirty="0" err="1" smtClean="0"/>
              <a:t>publish</a:t>
            </a:r>
            <a:r>
              <a:rPr lang="hu-HU" sz="2400" dirty="0" smtClean="0"/>
              <a:t> </a:t>
            </a:r>
            <a:r>
              <a:rPr lang="hu-HU" sz="2400" dirty="0" err="1" smtClean="0"/>
              <a:t>or</a:t>
            </a:r>
            <a:r>
              <a:rPr lang="hu-HU" sz="2400" dirty="0" smtClean="0"/>
              <a:t> </a:t>
            </a:r>
            <a:r>
              <a:rPr lang="hu-HU" sz="2400" dirty="0" err="1" smtClean="0"/>
              <a:t>perish</a:t>
            </a:r>
            <a:r>
              <a:rPr lang="hu-HU" sz="2400" dirty="0" smtClean="0"/>
              <a:t>”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i="1" dirty="0" smtClean="0"/>
          </a:p>
          <a:p>
            <a:endParaRPr lang="hu-HU" i="1" dirty="0"/>
          </a:p>
          <a:p>
            <a:r>
              <a:rPr lang="hu-HU" i="1" dirty="0" smtClean="0"/>
              <a:t>a </a:t>
            </a:r>
            <a:r>
              <a:rPr lang="hu-HU" i="1" dirty="0"/>
              <a:t>tudományos kutatás </a:t>
            </a:r>
            <a:r>
              <a:rPr lang="hu-HU" i="1" dirty="0" smtClean="0"/>
              <a:t>az ismeretek </a:t>
            </a:r>
            <a:r>
              <a:rPr lang="hu-HU" i="1" dirty="0"/>
              <a:t>meglévő rendszeréhez kapcsolódó tevékenység. </a:t>
            </a:r>
            <a:r>
              <a:rPr lang="hu-HU" i="1" dirty="0" smtClean="0"/>
              <a:t>Célja mindig </a:t>
            </a:r>
            <a:r>
              <a:rPr lang="hu-HU" i="1" dirty="0"/>
              <a:t>valamely új ismeret</a:t>
            </a:r>
            <a:r>
              <a:rPr lang="hu-HU" i="1" dirty="0" smtClean="0"/>
              <a:t>, </a:t>
            </a:r>
            <a:r>
              <a:rPr lang="hu-HU" i="1" dirty="0"/>
              <a:t>összefüggés megállapítása.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3</a:t>
            </a:fld>
            <a:r>
              <a:rPr lang="hu-HU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785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3600" dirty="0"/>
              <a:t>A tudományos </a:t>
            </a:r>
            <a:r>
              <a:rPr lang="hu-HU" sz="3600" dirty="0" smtClean="0"/>
              <a:t>közlések kiemelt </a:t>
            </a:r>
            <a:r>
              <a:rPr lang="hu-HU" sz="3600" dirty="0"/>
              <a:t>p</a:t>
            </a:r>
            <a:r>
              <a:rPr lang="hu-HU" sz="3600" dirty="0" smtClean="0"/>
              <a:t>ontjai</a:t>
            </a:r>
            <a:r>
              <a:rPr lang="hu-HU" b="1" dirty="0">
                <a:solidFill>
                  <a:srgbClr val="CC0000"/>
                </a:solidFill>
                <a:latin typeface="Times New Roman" pitchFamily="18" charset="0"/>
              </a:rPr>
              <a:t/>
            </a:r>
            <a:br>
              <a:rPr lang="hu-HU" b="1" dirty="0">
                <a:solidFill>
                  <a:srgbClr val="CC0000"/>
                </a:solidFill>
                <a:latin typeface="Times New Roman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endParaRPr lang="hu-HU" sz="1400" b="1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hu-HU" sz="1800" b="1" dirty="0">
              <a:solidFill>
                <a:srgbClr val="CC0000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hu-HU" sz="2000" dirty="0"/>
              <a:t>kutatás </a:t>
            </a:r>
            <a:r>
              <a:rPr lang="hu-HU" sz="2000" dirty="0" smtClean="0"/>
              <a:t>-  látható kollégium, </a:t>
            </a:r>
            <a:r>
              <a:rPr lang="hu-HU" sz="2000" dirty="0"/>
              <a:t>kongresszusok, </a:t>
            </a:r>
            <a:r>
              <a:rPr lang="hu-HU" sz="2000" dirty="0" smtClean="0"/>
              <a:t>web2,  </a:t>
            </a:r>
            <a:r>
              <a:rPr lang="hu-HU" sz="2000" dirty="0" err="1" smtClean="0"/>
              <a:t>preprintek</a:t>
            </a:r>
            <a:r>
              <a:rPr lang="hu-HU" sz="2000" dirty="0" smtClean="0"/>
              <a:t> </a:t>
            </a:r>
            <a:r>
              <a:rPr lang="hu-HU" sz="2000" dirty="0"/>
              <a:t>→ tudományos </a:t>
            </a:r>
            <a:r>
              <a:rPr lang="hu-HU" sz="2000" dirty="0" smtClean="0"/>
              <a:t>kézirat elkészítése </a:t>
            </a:r>
          </a:p>
          <a:p>
            <a:pPr algn="just">
              <a:lnSpc>
                <a:spcPct val="80000"/>
              </a:lnSpc>
              <a:buFontTx/>
              <a:buChar char="-"/>
            </a:pPr>
            <a:endParaRPr lang="hu-HU" sz="2000" dirty="0" smtClean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hu-HU" sz="2000" dirty="0" smtClean="0"/>
              <a:t>Releváns folyóirat - </a:t>
            </a:r>
            <a:r>
              <a:rPr lang="hu-HU" sz="2000" dirty="0" err="1" smtClean="0"/>
              <a:t>folyóirat</a:t>
            </a:r>
            <a:r>
              <a:rPr lang="hu-HU" sz="2000" dirty="0" smtClean="0"/>
              <a:t>  </a:t>
            </a:r>
            <a:r>
              <a:rPr lang="hu-HU" sz="2000" dirty="0"/>
              <a:t>szerkesztőség → </a:t>
            </a:r>
            <a:r>
              <a:rPr lang="hu-HU" sz="2000" dirty="0" smtClean="0"/>
              <a:t>bírálat (láthatatlan kollégium),  </a:t>
            </a:r>
            <a:r>
              <a:rPr lang="hu-HU" sz="2000" dirty="0"/>
              <a:t>értékelés → </a:t>
            </a:r>
            <a:r>
              <a:rPr lang="hu-HU" sz="2000" dirty="0" smtClean="0"/>
              <a:t>módosítás („</a:t>
            </a:r>
            <a:r>
              <a:rPr lang="hu-HU" sz="2000" dirty="0" err="1" smtClean="0"/>
              <a:t>prepublication</a:t>
            </a:r>
            <a:r>
              <a:rPr lang="hu-HU" sz="2000" dirty="0" smtClean="0"/>
              <a:t> </a:t>
            </a:r>
            <a:r>
              <a:rPr lang="hu-HU" sz="2000" dirty="0" err="1" smtClean="0"/>
              <a:t>history</a:t>
            </a:r>
            <a:r>
              <a:rPr lang="hu-HU" sz="2000" dirty="0" smtClean="0"/>
              <a:t>”) a közlemény elfogadása (dátum)</a:t>
            </a:r>
          </a:p>
          <a:p>
            <a:pPr algn="just">
              <a:lnSpc>
                <a:spcPct val="80000"/>
              </a:lnSpc>
              <a:buFontTx/>
              <a:buChar char="-"/>
            </a:pPr>
            <a:endParaRPr lang="hu-HU" sz="2000" dirty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hu-HU" sz="2000" dirty="0" smtClean="0"/>
              <a:t>Megjelenés – hozzáférés – idézés  - </a:t>
            </a:r>
            <a:r>
              <a:rPr lang="hu-HU" sz="2000" dirty="0"/>
              <a:t>újabb </a:t>
            </a:r>
            <a:r>
              <a:rPr lang="hu-HU" sz="2000" dirty="0" smtClean="0"/>
              <a:t>eredmény születése.  </a:t>
            </a:r>
            <a:endParaRPr lang="hu-HU" sz="2000" dirty="0"/>
          </a:p>
          <a:p>
            <a:pPr algn="just">
              <a:lnSpc>
                <a:spcPct val="80000"/>
              </a:lnSpc>
              <a:buFontTx/>
              <a:buNone/>
            </a:pPr>
            <a:endParaRPr lang="hu-HU" sz="2000" dirty="0"/>
          </a:p>
          <a:p>
            <a:pPr lvl="1" algn="just">
              <a:lnSpc>
                <a:spcPct val="80000"/>
              </a:lnSpc>
              <a:buFont typeface="Wingdings" pitchFamily="2" charset="2"/>
              <a:buChar char="û"/>
            </a:pPr>
            <a:endParaRPr lang="hu-HU" sz="2000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û"/>
            </a:pPr>
            <a:endParaRPr lang="hu-HU" sz="2000" dirty="0"/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hu-HU" sz="2000" dirty="0" smtClean="0"/>
              <a:t>Folyamatosan tudományos </a:t>
            </a:r>
            <a:r>
              <a:rPr lang="hu-HU" sz="2000" dirty="0"/>
              <a:t>közösségben folyik </a:t>
            </a:r>
            <a:r>
              <a:rPr lang="hu-HU" sz="2000" dirty="0" smtClean="0"/>
              <a:t>minden munka, kritikai légkörben,</a:t>
            </a:r>
            <a:endParaRPr lang="hu-HU" sz="2000" dirty="0"/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hu-HU" sz="2000" dirty="0" smtClean="0"/>
              <a:t>Azonban a szerzőség kérdését tisztázni kell, valamint csak </a:t>
            </a:r>
            <a:r>
              <a:rPr lang="hu-HU" sz="2000" dirty="0"/>
              <a:t>a publikálással </a:t>
            </a:r>
            <a:r>
              <a:rPr lang="hu-HU" sz="2000" dirty="0" smtClean="0"/>
              <a:t>lehet bárki a tudományos eredmény tulajdonosává.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hu-HU" sz="2000" dirty="0" smtClean="0"/>
              <a:t> </a:t>
            </a:r>
            <a:endParaRPr lang="hu-HU" sz="20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hu-HU" sz="2000" b="1" dirty="0"/>
              <a:t> </a:t>
            </a:r>
            <a:r>
              <a:rPr lang="hu-HU" sz="2000" b="1" dirty="0" smtClean="0"/>
              <a:t>        Interaktivitás</a:t>
            </a:r>
            <a:r>
              <a:rPr lang="hu-HU" sz="2000" b="1" dirty="0"/>
              <a:t>.</a:t>
            </a:r>
            <a:endParaRPr lang="hu-HU" sz="20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4</a:t>
            </a:fld>
            <a:r>
              <a:rPr lang="hu-HU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726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Tudomány</a:t>
            </a:r>
            <a:br>
              <a:rPr lang="hu-HU" sz="3200" dirty="0" smtClean="0"/>
            </a:br>
            <a:r>
              <a:rPr lang="hu-HU" sz="3200" dirty="0" smtClean="0"/>
              <a:t>Információból információt állít elő</a:t>
            </a:r>
            <a:endParaRPr lang="hu-HU" sz="32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3951288"/>
          </a:xfrm>
        </p:spPr>
        <p:txBody>
          <a:bodyPr/>
          <a:lstStyle/>
          <a:p>
            <a:r>
              <a:rPr lang="hu-HU" dirty="0"/>
              <a:t>A tudományos kutatómunka fázisai  </a:t>
            </a:r>
          </a:p>
          <a:p>
            <a:endParaRPr lang="hu-HU" dirty="0"/>
          </a:p>
          <a:p>
            <a:r>
              <a:rPr lang="hu-HU" dirty="0"/>
              <a:t>az előkészítés szakasza –</a:t>
            </a:r>
            <a:r>
              <a:rPr lang="hu-HU" dirty="0" smtClean="0"/>
              <a:t>elgondolás (témaválasztás, hipotézisek felállítása,</a:t>
            </a:r>
            <a:endParaRPr lang="hu-HU" dirty="0"/>
          </a:p>
          <a:p>
            <a:r>
              <a:rPr lang="hu-HU" dirty="0"/>
              <a:t>a kidolgozás szakasza  </a:t>
            </a:r>
          </a:p>
          <a:p>
            <a:r>
              <a:rPr lang="hu-HU" dirty="0"/>
              <a:t>a felülvizsgálat </a:t>
            </a:r>
          </a:p>
          <a:p>
            <a:r>
              <a:rPr lang="hu-HU" dirty="0"/>
              <a:t>alkalmazás</a:t>
            </a:r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3951288"/>
          </a:xfrm>
        </p:spPr>
        <p:txBody>
          <a:bodyPr/>
          <a:lstStyle/>
          <a:p>
            <a:r>
              <a:rPr lang="hu-HU" dirty="0" smtClean="0"/>
              <a:t>Közleményírás szakaszai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- előkészítés – az irodalom feltárása</a:t>
            </a:r>
          </a:p>
          <a:p>
            <a:r>
              <a:rPr lang="hu-HU" dirty="0"/>
              <a:t>a</a:t>
            </a:r>
            <a:r>
              <a:rPr lang="hu-HU" dirty="0" smtClean="0"/>
              <a:t>nyag-módszer leírás</a:t>
            </a:r>
          </a:p>
          <a:p>
            <a:r>
              <a:rPr lang="hu-HU" dirty="0"/>
              <a:t>e</a:t>
            </a:r>
            <a:r>
              <a:rPr lang="hu-HU" dirty="0" smtClean="0"/>
              <a:t>redmények</a:t>
            </a:r>
          </a:p>
          <a:p>
            <a:r>
              <a:rPr lang="hu-HU" dirty="0"/>
              <a:t>d</a:t>
            </a:r>
            <a:r>
              <a:rPr lang="hu-HU" dirty="0" smtClean="0"/>
              <a:t>iszkusszió</a:t>
            </a:r>
          </a:p>
          <a:p>
            <a:r>
              <a:rPr lang="hu-HU" dirty="0" smtClean="0"/>
              <a:t>irodalomjegyzék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5</a:t>
            </a:fld>
            <a:r>
              <a:rPr lang="hu-HU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4819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modern hivatkozások rövid története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hu-HU" sz="2000" dirty="0" smtClean="0"/>
              <a:t>Institute </a:t>
            </a:r>
            <a:r>
              <a:rPr lang="hu-HU" sz="2000" dirty="0"/>
              <a:t>for </a:t>
            </a:r>
            <a:r>
              <a:rPr lang="hu-HU" sz="2000" dirty="0" err="1"/>
              <a:t>Scientific</a:t>
            </a:r>
            <a:r>
              <a:rPr lang="hu-HU" sz="2000" dirty="0"/>
              <a:t> </a:t>
            </a:r>
            <a:r>
              <a:rPr lang="hu-HU" sz="2000" dirty="0" err="1"/>
              <a:t>Information</a:t>
            </a:r>
            <a:r>
              <a:rPr lang="hu-HU" sz="2000" dirty="0"/>
              <a:t> </a:t>
            </a:r>
            <a:r>
              <a:rPr lang="hu-HU" sz="2000" dirty="0" smtClean="0"/>
              <a:t>(ISI)igazgatója </a:t>
            </a:r>
            <a:r>
              <a:rPr lang="hu-HU" sz="2000" i="1" dirty="0" smtClean="0"/>
              <a:t>Eugene </a:t>
            </a:r>
            <a:r>
              <a:rPr lang="hu-HU" sz="2000" i="1" dirty="0" err="1" smtClean="0"/>
              <a:t>Garfield</a:t>
            </a:r>
            <a:r>
              <a:rPr lang="hu-HU" sz="2000" i="1" dirty="0" smtClean="0"/>
              <a:t> (PhD) az NIH támo</a:t>
            </a:r>
            <a:r>
              <a:rPr lang="hu-HU" sz="2000" dirty="0" smtClean="0"/>
              <a:t>gatásával kifejlesztette </a:t>
            </a:r>
          </a:p>
          <a:p>
            <a:endParaRPr lang="hu-HU" sz="2000" dirty="0" smtClean="0"/>
          </a:p>
          <a:p>
            <a:r>
              <a:rPr lang="hu-HU" sz="2000" dirty="0" smtClean="0"/>
              <a:t>1961-ben </a:t>
            </a:r>
            <a:r>
              <a:rPr lang="hu-HU" sz="2000" dirty="0" err="1" smtClean="0"/>
              <a:t>Genetics</a:t>
            </a:r>
            <a:r>
              <a:rPr lang="hu-HU" sz="2000" dirty="0" smtClean="0"/>
              <a:t> </a:t>
            </a:r>
            <a:r>
              <a:rPr lang="hu-HU" sz="2000" dirty="0" err="1"/>
              <a:t>Citation</a:t>
            </a:r>
            <a:r>
              <a:rPr lang="hu-HU" sz="2000" dirty="0"/>
              <a:t> </a:t>
            </a:r>
            <a:r>
              <a:rPr lang="hu-HU" sz="2000" dirty="0" smtClean="0"/>
              <a:t>Index, majd a</a:t>
            </a:r>
          </a:p>
          <a:p>
            <a:r>
              <a:rPr lang="hu-HU" sz="2000" dirty="0" smtClean="0"/>
              <a:t>1964-ben Science </a:t>
            </a:r>
            <a:r>
              <a:rPr lang="hu-HU" sz="2000" dirty="0" err="1"/>
              <a:t>Citation</a:t>
            </a:r>
            <a:r>
              <a:rPr lang="hu-HU" sz="2000" dirty="0"/>
              <a:t> </a:t>
            </a:r>
            <a:r>
              <a:rPr lang="hu-HU" sz="2000" dirty="0" smtClean="0"/>
              <a:t>Index </a:t>
            </a:r>
            <a:r>
              <a:rPr lang="hu-HU" sz="2000" dirty="0"/>
              <a:t>(SCI</a:t>
            </a:r>
            <a:r>
              <a:rPr lang="hu-HU" sz="2000" dirty="0" smtClean="0"/>
              <a:t>),, </a:t>
            </a:r>
          </a:p>
          <a:p>
            <a:r>
              <a:rPr lang="hu-HU" sz="2000" dirty="0" smtClean="0"/>
              <a:t>1972-ben a </a:t>
            </a:r>
            <a:r>
              <a:rPr lang="hu-HU" sz="2000" dirty="0" err="1"/>
              <a:t>Social</a:t>
            </a:r>
            <a:r>
              <a:rPr lang="hu-HU" sz="2000" dirty="0"/>
              <a:t> Science </a:t>
            </a:r>
            <a:r>
              <a:rPr lang="hu-HU" sz="2000" dirty="0" err="1"/>
              <a:t>Citation</a:t>
            </a:r>
            <a:r>
              <a:rPr lang="hu-HU" sz="2000" dirty="0"/>
              <a:t> Index (SSCI</a:t>
            </a:r>
            <a:r>
              <a:rPr lang="hu-HU" sz="2000" dirty="0" smtClean="0"/>
              <a:t>),</a:t>
            </a:r>
          </a:p>
          <a:p>
            <a:r>
              <a:rPr lang="hu-HU" sz="2000" dirty="0" smtClean="0"/>
              <a:t>1978-ban az </a:t>
            </a:r>
            <a:r>
              <a:rPr lang="hu-HU" sz="2000" dirty="0" err="1"/>
              <a:t>Arts</a:t>
            </a:r>
            <a:r>
              <a:rPr lang="hu-HU" sz="2000" dirty="0"/>
              <a:t> and </a:t>
            </a:r>
            <a:r>
              <a:rPr lang="hu-HU" sz="2000" dirty="0" err="1"/>
              <a:t>Humanities</a:t>
            </a:r>
            <a:r>
              <a:rPr lang="hu-HU" sz="2000" dirty="0"/>
              <a:t> </a:t>
            </a:r>
            <a:r>
              <a:rPr lang="hu-HU" sz="2000" dirty="0" err="1"/>
              <a:t>Citation</a:t>
            </a:r>
            <a:r>
              <a:rPr lang="hu-HU" sz="2000" dirty="0"/>
              <a:t> Index (A&amp;HCI) </a:t>
            </a:r>
            <a:endParaRPr lang="hu-HU" sz="2000" dirty="0" smtClean="0"/>
          </a:p>
          <a:p>
            <a:r>
              <a:rPr lang="hu-HU" sz="2000" dirty="0" smtClean="0"/>
              <a:t>--------------------------------</a:t>
            </a:r>
          </a:p>
          <a:p>
            <a:r>
              <a:rPr lang="hu-HU" sz="2000" dirty="0" smtClean="0"/>
              <a:t>2002-ben Web of </a:t>
            </a:r>
            <a:r>
              <a:rPr lang="hu-HU" sz="2000" dirty="0" err="1" smtClean="0"/>
              <a:t>Knowledge</a:t>
            </a:r>
            <a:r>
              <a:rPr lang="hu-HU" sz="2000" dirty="0" smtClean="0"/>
              <a:t> (Web </a:t>
            </a:r>
            <a:r>
              <a:rPr lang="hu-HU" sz="2000" dirty="0"/>
              <a:t>of </a:t>
            </a:r>
            <a:r>
              <a:rPr lang="hu-HU" sz="2000" dirty="0" smtClean="0"/>
              <a:t>Science)</a:t>
            </a:r>
            <a:endParaRPr lang="hu-HU" sz="2000" dirty="0"/>
          </a:p>
          <a:p>
            <a:endParaRPr lang="hu-HU" sz="2000" dirty="0" smtClean="0"/>
          </a:p>
          <a:p>
            <a:endParaRPr lang="hu-HU" sz="2000" dirty="0"/>
          </a:p>
          <a:p>
            <a:r>
              <a:rPr lang="hu-HU" sz="2000" dirty="0" smtClean="0"/>
              <a:t>Mágnesszalag, </a:t>
            </a:r>
            <a:r>
              <a:rPr lang="hu-HU" sz="2000" dirty="0"/>
              <a:t>nyomtatott </a:t>
            </a:r>
            <a:r>
              <a:rPr lang="hu-HU" sz="2000" dirty="0" smtClean="0"/>
              <a:t>kiadás,CD-ROM, web</a:t>
            </a:r>
            <a:endParaRPr lang="hu-HU" sz="2000" i="1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6</a:t>
            </a:fld>
            <a:r>
              <a:rPr lang="hu-HU" smtClean="0"/>
              <a:t>/21</a:t>
            </a:r>
            <a:endParaRPr lang="hu-HU" dirty="0"/>
          </a:p>
        </p:txBody>
      </p:sp>
      <p:sp>
        <p:nvSpPr>
          <p:cNvPr id="6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172400" cy="365125"/>
          </a:xfrm>
        </p:spPr>
        <p:txBody>
          <a:bodyPr/>
          <a:lstStyle/>
          <a:p>
            <a:r>
              <a:rPr lang="hu-HU" dirty="0">
                <a:hlinkClick r:id="rId2"/>
              </a:rPr>
              <a:t>http://</a:t>
            </a:r>
            <a:r>
              <a:rPr lang="hu-HU" dirty="0" smtClean="0">
                <a:hlinkClick r:id="rId2"/>
              </a:rPr>
              <a:t>garfield.library.upenn.edu/essays/v7p515y1984.pdf</a:t>
            </a:r>
            <a:r>
              <a:rPr lang="hu-HU" dirty="0"/>
              <a:t> </a:t>
            </a:r>
            <a:r>
              <a:rPr lang="hu-HU" dirty="0">
                <a:hlinkClick r:id="rId3"/>
              </a:rPr>
              <a:t>http://thomsonreuters.com/products_services/science/science_products/a-z/web_of_science</a:t>
            </a:r>
            <a:r>
              <a:rPr lang="hu-HU" dirty="0" smtClean="0">
                <a:hlinkClick r:id="rId3"/>
              </a:rPr>
              <a:t>/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0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77800" indent="-177800"/>
            <a:r>
              <a:rPr lang="hu-HU" sz="3200" i="1" dirty="0" err="1"/>
              <a:t>Tudománymetriai</a:t>
            </a:r>
            <a:r>
              <a:rPr lang="hu-HU" sz="3200" i="1" dirty="0"/>
              <a:t> </a:t>
            </a:r>
            <a:r>
              <a:rPr lang="hu-HU" sz="3200" i="1" dirty="0" smtClean="0"/>
              <a:t>elemek:</a:t>
            </a:r>
            <a:r>
              <a:rPr lang="hu-HU" sz="3200" dirty="0" smtClean="0"/>
              <a:t> 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/>
              <a:t>a </a:t>
            </a:r>
            <a:r>
              <a:rPr lang="hu-HU" sz="3200" dirty="0" err="1"/>
              <a:t>tudománymetriai</a:t>
            </a:r>
            <a:r>
              <a:rPr lang="hu-HU" sz="3200" dirty="0"/>
              <a:t> </a:t>
            </a:r>
            <a:r>
              <a:rPr lang="hu-HU" sz="3200" dirty="0" smtClean="0"/>
              <a:t>sajátosságok hordozói </a:t>
            </a:r>
            <a:r>
              <a:rPr lang="hu-HU" sz="3200" dirty="0"/>
              <a:t>(pl.: cikk, folyóirat, szerző, </a:t>
            </a:r>
            <a:r>
              <a:rPr lang="hu-HU" sz="3200" dirty="0" smtClean="0"/>
              <a:t>idézet)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r>
              <a:rPr lang="hu-HU" sz="2000" dirty="0" smtClean="0"/>
              <a:t>Idézet: amit a saját művemben röviden, hosszabban megjelölve idézem (s a mű végén a bibliográfia tartalmazza ezen idézett tételeket). Másik oldalról nézve ezen bibliográfiai tételekre én hivatkozom, tehát az én művem a hivatkozott mű) </a:t>
            </a:r>
          </a:p>
          <a:p>
            <a:r>
              <a:rPr lang="hu-HU" sz="2000" dirty="0" smtClean="0"/>
              <a:t>Hivatkozás: amikor az én munkáimat mások idézik, egyes műveimre hivatkoznak </a:t>
            </a:r>
          </a:p>
          <a:p>
            <a:endParaRPr lang="hu-HU" sz="2000" dirty="0" smtClean="0"/>
          </a:p>
          <a:p>
            <a:r>
              <a:rPr lang="hu-HU" sz="2000" dirty="0" smtClean="0"/>
              <a:t>Önidézet - amikor saját magamat – beleértve a szerzőtársakat is idézem, amely úgynevezett „nem független idézet” ként jelenik meg.  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7</a:t>
            </a:fld>
            <a:r>
              <a:rPr lang="hu-HU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4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Lényeges kifejezések, fogalmak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672408"/>
          </a:xfrm>
        </p:spPr>
        <p:txBody>
          <a:bodyPr>
            <a:normAutofit/>
          </a:bodyPr>
          <a:lstStyle/>
          <a:p>
            <a:r>
              <a:rPr lang="hu-HU" sz="2400" dirty="0" smtClean="0"/>
              <a:t>Láthatatlan kollégium: azonos témában dolgozó tudósok közössége</a:t>
            </a:r>
          </a:p>
          <a:p>
            <a:r>
              <a:rPr lang="hu-HU" sz="2400" dirty="0" smtClean="0"/>
              <a:t>Prioritás : aki elsőnek közli eredményét megfelelő információs csatornán</a:t>
            </a:r>
          </a:p>
          <a:p>
            <a:r>
              <a:rPr lang="hu-HU" sz="2400" dirty="0" smtClean="0"/>
              <a:t>Legkisebb közölhető egység  (</a:t>
            </a:r>
            <a:r>
              <a:rPr lang="hu-HU" sz="2400" dirty="0" err="1" smtClean="0"/>
              <a:t>least</a:t>
            </a:r>
            <a:r>
              <a:rPr lang="hu-HU" sz="2400" dirty="0" smtClean="0"/>
              <a:t> </a:t>
            </a:r>
            <a:r>
              <a:rPr lang="hu-HU" sz="2400" dirty="0" err="1" smtClean="0"/>
              <a:t>publisable</a:t>
            </a:r>
            <a:r>
              <a:rPr lang="hu-HU" sz="2400" dirty="0" smtClean="0"/>
              <a:t> unit LPU)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8</a:t>
            </a:fld>
            <a:r>
              <a:rPr lang="hu-HU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34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0709" y="53752"/>
            <a:ext cx="8229600" cy="1143000"/>
          </a:xfrm>
        </p:spPr>
        <p:txBody>
          <a:bodyPr>
            <a:noAutofit/>
          </a:bodyPr>
          <a:lstStyle/>
          <a:p>
            <a:r>
              <a:rPr lang="hu-HU" sz="2400" dirty="0" smtClean="0"/>
              <a:t>Az MTMT állásfoglalása folyóiratokban megjelent közleménytípusokról (Részlet)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7" y="1196752"/>
            <a:ext cx="9082265" cy="549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28DE-14C3-4563-AFE5-27D0227447FF}" type="slidenum">
              <a:rPr lang="hu-HU" smtClean="0"/>
              <a:pPr/>
              <a:t>9</a:t>
            </a:fld>
            <a:r>
              <a:rPr lang="hu-HU" smtClean="0"/>
              <a:t>/21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1587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4377</TotalTime>
  <Words>1572</Words>
  <Application>Microsoft Office PowerPoint</Application>
  <PresentationFormat>Diavetítés a képernyőre (4:3 oldalarány)</PresentationFormat>
  <Paragraphs>189</Paragraphs>
  <Slides>21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3" baseType="lpstr">
      <vt:lpstr>Office-téma</vt:lpstr>
      <vt:lpstr>Equation</vt:lpstr>
      <vt:lpstr>Bibliometriai ismeretek, a szakirodalom feltérképezése </vt:lpstr>
      <vt:lpstr>Isaac Elsevier véste ki 1620-ban:  A szőlőindával sűrűn körbeölelt szilfa mellett magányos férfi áll, kezében egy tábla:  'Non Solus' – nem egyedül </vt:lpstr>
      <vt:lpstr>- Az ismertséghez vezető út …. hogy tudjanak róla  … publikálni kell az eredményeket, felfedezéseket közölni kell  „publish or perish”</vt:lpstr>
      <vt:lpstr>A tudományos közlések kiemelt pontjai </vt:lpstr>
      <vt:lpstr>Tudomány Információból információt állít elő</vt:lpstr>
      <vt:lpstr>A modern hivatkozások rövid története</vt:lpstr>
      <vt:lpstr>Tudománymetriai elemek:  a tudománymetriai sajátosságok hordozói (pl.: cikk, folyóirat, szerző, idézet)</vt:lpstr>
      <vt:lpstr>Lényeges kifejezések, fogalmak</vt:lpstr>
      <vt:lpstr>Az MTMT állásfoglalása folyóiratokban megjelent közleménytípusokról (Részlet)</vt:lpstr>
      <vt:lpstr>Garfield tényező, Impact factor</vt:lpstr>
      <vt:lpstr>Publikációs Stratégia, Relatív Publikációs Stratégia</vt:lpstr>
      <vt:lpstr>Publikációs Stratégia, Relatív Publikációs Stratégia - példa</vt:lpstr>
      <vt:lpstr>Relatív idézettségi mutató, Relatív szakterületi idézettség</vt:lpstr>
      <vt:lpstr>Relatív idézettségi mutató, Relatív szakterületi idézettség - példa</vt:lpstr>
      <vt:lpstr>A tudományos szakirodalom szóródása Bradford törvénye (1934, 1948)1</vt:lpstr>
      <vt:lpstr>A tudományos szakirodalom szóródása Bradford törvénye (1934, 1948)</vt:lpstr>
      <vt:lpstr>A tudományos szakirodalom szóródása  Bradford törvénye (1934, 1948)4</vt:lpstr>
      <vt:lpstr>Lotka törvénye – objektív törvényszerűség</vt:lpstr>
      <vt:lpstr>PowerPoint bemutató</vt:lpstr>
      <vt:lpstr>Bibliometria a tudománypolitikában  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Vasas Lívia</dc:creator>
  <cp:lastModifiedBy>askulteti</cp:lastModifiedBy>
  <cp:revision>71</cp:revision>
  <dcterms:created xsi:type="dcterms:W3CDTF">2012-06-01T12:34:05Z</dcterms:created>
  <dcterms:modified xsi:type="dcterms:W3CDTF">2013-03-03T21:34:29Z</dcterms:modified>
</cp:coreProperties>
</file>