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6" r:id="rId5"/>
    <p:sldId id="307" r:id="rId6"/>
    <p:sldId id="308" r:id="rId7"/>
    <p:sldId id="309" r:id="rId8"/>
    <p:sldId id="310" r:id="rId9"/>
    <p:sldId id="285" r:id="rId10"/>
    <p:sldId id="286" r:id="rId11"/>
    <p:sldId id="263" r:id="rId12"/>
    <p:sldId id="264" r:id="rId13"/>
    <p:sldId id="270" r:id="rId14"/>
    <p:sldId id="287" r:id="rId15"/>
    <p:sldId id="311" r:id="rId16"/>
    <p:sldId id="312" r:id="rId17"/>
    <p:sldId id="313" r:id="rId18"/>
    <p:sldId id="317" r:id="rId19"/>
    <p:sldId id="316" r:id="rId20"/>
    <p:sldId id="318" r:id="rId21"/>
    <p:sldId id="319" r:id="rId22"/>
    <p:sldId id="320" r:id="rId23"/>
    <p:sldId id="321" r:id="rId24"/>
    <p:sldId id="322" r:id="rId25"/>
    <p:sldId id="329" r:id="rId26"/>
    <p:sldId id="324" r:id="rId27"/>
    <p:sldId id="325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02" r:id="rId38"/>
    <p:sldId id="339" r:id="rId39"/>
    <p:sldId id="340" r:id="rId40"/>
    <p:sldId id="279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7" autoAdjust="0"/>
    <p:restoredTop sz="94660"/>
  </p:normalViewPr>
  <p:slideViewPr>
    <p:cSldViewPr>
      <p:cViewPr>
        <p:scale>
          <a:sx n="50" d="100"/>
          <a:sy n="50" d="100"/>
        </p:scale>
        <p:origin x="-1788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7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4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17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0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4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04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1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4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31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8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0FA7-CA6F-43CF-B48F-998902A1AC98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8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imagojr.com/" TargetMode="External"/><Relationship Id="rId2" Type="http://schemas.openxmlformats.org/officeDocument/2006/relationships/hyperlink" Target="https://jcr.incites.thomsonreuter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asas.livia@semmelweis-univ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pscience-help.thomsonreuters.com/incitesLiveJCR/JCRGroup/jcrOverview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okinfo.com/media/pdf/jcr-suppressio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cimagojr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" TargetMode="External"/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imagojr.com/SCImagoJournalRank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folyóiratok minősége, </a:t>
            </a:r>
            <a:br>
              <a:rPr lang="hu-HU" dirty="0" smtClean="0"/>
            </a:br>
            <a:r>
              <a:rPr lang="hu-HU" dirty="0" err="1" smtClean="0"/>
              <a:t>InCite</a:t>
            </a:r>
            <a:r>
              <a:rPr lang="hu-HU" dirty="0" smtClean="0"/>
              <a:t> – JCR Journal </a:t>
            </a:r>
            <a:r>
              <a:rPr lang="hu-HU" dirty="0" err="1"/>
              <a:t>C</a:t>
            </a:r>
            <a:r>
              <a:rPr lang="hu-HU" dirty="0" err="1" smtClean="0"/>
              <a:t>itation</a:t>
            </a:r>
            <a:r>
              <a:rPr lang="hu-HU" dirty="0" smtClean="0"/>
              <a:t> </a:t>
            </a:r>
            <a:r>
              <a:rPr lang="hu-HU" dirty="0" err="1" smtClean="0"/>
              <a:t>Reports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u="sng" dirty="0">
                <a:hlinkClick r:id="rId2"/>
              </a:rPr>
              <a:t>https://</a:t>
            </a:r>
            <a:r>
              <a:rPr lang="hu-HU" sz="3100" u="sng" dirty="0" smtClean="0">
                <a:hlinkClick r:id="rId2"/>
              </a:rPr>
              <a:t>jcr.incites.thomsonreuters.com</a:t>
            </a:r>
            <a:r>
              <a:rPr lang="hu-HU" sz="3100" u="sng" dirty="0" smtClean="0"/>
              <a:t/>
            </a:r>
            <a:br>
              <a:rPr lang="hu-HU" sz="3100" u="sng" dirty="0" smtClean="0"/>
            </a:br>
            <a:r>
              <a:rPr lang="hu-HU" sz="3100" u="sng" dirty="0" smtClean="0"/>
              <a:t/>
            </a:r>
            <a:br>
              <a:rPr lang="hu-HU" sz="3100" u="sng" dirty="0" smtClean="0"/>
            </a:br>
            <a:r>
              <a:rPr lang="hu-HU" sz="3100" u="sng" dirty="0" smtClean="0"/>
              <a:t/>
            </a:r>
            <a:br>
              <a:rPr lang="hu-HU" sz="3100" u="sng" dirty="0" smtClean="0"/>
            </a:br>
            <a:r>
              <a:rPr lang="hu-HU" sz="4900" dirty="0" err="1" smtClean="0"/>
              <a:t>Scimago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3100" dirty="0">
                <a:hlinkClick r:id="rId3"/>
              </a:rPr>
              <a:t>http://</a:t>
            </a:r>
            <a:r>
              <a:rPr lang="hu-HU" sz="3100">
                <a:hlinkClick r:id="rId3"/>
              </a:rPr>
              <a:t>scimagojr.com</a:t>
            </a:r>
            <a:r>
              <a:rPr lang="hu-HU" sz="3100" smtClean="0">
                <a:hlinkClick r:id="rId3"/>
              </a:rPr>
              <a:t>/</a:t>
            </a:r>
            <a:r>
              <a:rPr lang="hu-HU" sz="3100" smtClean="0"/>
              <a:t> </a:t>
            </a:r>
            <a:endParaRPr lang="hu-HU" sz="31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Vasas Lívia, PhD</a:t>
            </a:r>
          </a:p>
          <a:p>
            <a:r>
              <a:rPr lang="hu-HU" dirty="0" err="1">
                <a:hlinkClick r:id="rId4"/>
              </a:rPr>
              <a:t>v</a:t>
            </a:r>
            <a:r>
              <a:rPr lang="hu-HU" dirty="0" err="1" smtClean="0">
                <a:hlinkClick r:id="rId4"/>
              </a:rPr>
              <a:t>asas.livia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semmelweis-univ.hu</a:t>
            </a:r>
            <a:endParaRPr lang="hu-HU" dirty="0" smtClean="0"/>
          </a:p>
          <a:p>
            <a:r>
              <a:rPr lang="hu-HU" dirty="0" smtClean="0"/>
              <a:t>2016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1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Mi volt a „</a:t>
            </a:r>
            <a:r>
              <a:rPr lang="hu-HU" dirty="0" err="1" smtClean="0"/>
              <a:t>Nature</a:t>
            </a:r>
            <a:r>
              <a:rPr lang="hu-HU" dirty="0" smtClean="0"/>
              <a:t>”  folyóirat </a:t>
            </a:r>
            <a:r>
              <a:rPr lang="hu-HU" dirty="0" err="1" smtClean="0"/>
              <a:t>IF-je</a:t>
            </a:r>
            <a:r>
              <a:rPr lang="hu-HU" dirty="0" smtClean="0"/>
              <a:t> 2006-ban?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Autofit/>
          </a:bodyPr>
          <a:lstStyle/>
          <a:p>
            <a:r>
              <a:rPr lang="hu-HU" sz="3600" dirty="0" smtClean="0"/>
              <a:t>25.814</a:t>
            </a:r>
          </a:p>
          <a:p>
            <a:pPr marL="0" indent="0">
              <a:buNone/>
            </a:pPr>
            <a:endParaRPr lang="hu-HU" sz="3600" dirty="0" smtClean="0"/>
          </a:p>
          <a:p>
            <a:r>
              <a:rPr lang="hu-HU" sz="3600" dirty="0" smtClean="0"/>
              <a:t>30.979</a:t>
            </a:r>
          </a:p>
          <a:p>
            <a:pPr marL="0" indent="0">
              <a:buNone/>
            </a:pPr>
            <a:endParaRPr lang="hu-HU" sz="3600" dirty="0" smtClean="0"/>
          </a:p>
          <a:p>
            <a:r>
              <a:rPr lang="hu-HU" sz="3600" dirty="0" smtClean="0">
                <a:solidFill>
                  <a:srgbClr val="FF0000"/>
                </a:solidFill>
              </a:rPr>
              <a:t>26.681</a:t>
            </a:r>
          </a:p>
          <a:p>
            <a:endParaRPr lang="hu-HU" sz="3600" dirty="0"/>
          </a:p>
          <a:p>
            <a:r>
              <a:rPr lang="hu-HU" sz="3600" dirty="0" smtClean="0"/>
              <a:t>41.456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953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hu-HU" dirty="0" smtClean="0"/>
              <a:t>Kategóriák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1960" y="1628800"/>
            <a:ext cx="1584176" cy="5040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99793" y="6525344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538" y="3417630"/>
            <a:ext cx="1691681" cy="371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3142"/>
            <a:ext cx="8229600" cy="1143000"/>
          </a:xfrm>
        </p:spPr>
        <p:txBody>
          <a:bodyPr/>
          <a:lstStyle/>
          <a:p>
            <a:r>
              <a:rPr lang="hu-HU" dirty="0" smtClean="0"/>
              <a:t>Az onkológia szakterület folyóiratai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u-HU" dirty="0" smtClean="0"/>
              <a:t>Kategória: Immunológia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Az „</a:t>
            </a:r>
            <a:r>
              <a:rPr lang="hu-HU" sz="3600" dirty="0" err="1" smtClean="0"/>
              <a:t>Immunology</a:t>
            </a:r>
            <a:r>
              <a:rPr lang="hu-HU" sz="3600" dirty="0" smtClean="0"/>
              <a:t>” szakcsoportban melyik a legalacsonyabb IF érték 2014-ben?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Autofit/>
          </a:bodyPr>
          <a:lstStyle/>
          <a:p>
            <a:r>
              <a:rPr lang="hu-HU" sz="3600" dirty="0" smtClean="0"/>
              <a:t>0.200</a:t>
            </a:r>
          </a:p>
          <a:p>
            <a:endParaRPr lang="hu-HU" sz="3600" dirty="0"/>
          </a:p>
          <a:p>
            <a:r>
              <a:rPr lang="hu-HU" sz="3600" dirty="0" smtClean="0"/>
              <a:t>1.230</a:t>
            </a:r>
          </a:p>
          <a:p>
            <a:endParaRPr lang="hu-HU" sz="3600" dirty="0"/>
          </a:p>
          <a:p>
            <a:r>
              <a:rPr lang="hu-HU" sz="3600" dirty="0" smtClean="0"/>
              <a:t>2.110</a:t>
            </a:r>
          </a:p>
          <a:p>
            <a:endParaRPr lang="hu-HU" sz="3600" dirty="0" smtClean="0"/>
          </a:p>
          <a:p>
            <a:r>
              <a:rPr lang="hu-HU" sz="3600" dirty="0" smtClean="0">
                <a:solidFill>
                  <a:srgbClr val="FF0000"/>
                </a:solidFill>
              </a:rPr>
              <a:t>0.280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/>
          <a:lstStyle/>
          <a:p>
            <a:r>
              <a:rPr lang="hu-HU" dirty="0" smtClean="0"/>
              <a:t>Kategórián belül….</a:t>
            </a:r>
            <a:r>
              <a:rPr lang="hu-HU" dirty="0" err="1" smtClean="0"/>
              <a:t>immunology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 kiválasztott folyóirat/ok helye a kategóriájukban „</a:t>
            </a:r>
            <a:r>
              <a:rPr lang="hu-HU" dirty="0" err="1" smtClean="0"/>
              <a:t>Quartile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Hány folyóirat található 2011-ben a „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Biology</a:t>
            </a:r>
            <a:r>
              <a:rPr lang="hu-HU" dirty="0" smtClean="0"/>
              <a:t>” kategóriában? 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110       </a:t>
            </a:r>
            <a:r>
              <a:rPr lang="hu-HU" dirty="0" smtClean="0">
                <a:solidFill>
                  <a:srgbClr val="FF0000"/>
                </a:solidFill>
              </a:rPr>
              <a:t>181</a:t>
            </a:r>
            <a:r>
              <a:rPr lang="hu-HU" dirty="0" smtClean="0"/>
              <a:t>         201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Ebben a kategóriában 2011-ben mi volt a legalacsonyabb IF érték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 0,01        0,042         </a:t>
            </a:r>
            <a:r>
              <a:rPr lang="hu-HU" dirty="0" smtClean="0">
                <a:solidFill>
                  <a:srgbClr val="FF0000"/>
                </a:solidFill>
              </a:rPr>
              <a:t>0,073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39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1921" y="5467"/>
            <a:ext cx="8229600" cy="1143000"/>
          </a:xfrm>
        </p:spPr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67461"/>
              </p:ext>
            </p:extLst>
          </p:nvPr>
        </p:nvGraphicFramePr>
        <p:xfrm>
          <a:off x="457200" y="1196752"/>
          <a:ext cx="7710215" cy="5588666"/>
        </p:xfrm>
        <a:graphic>
          <a:graphicData uri="http://schemas.openxmlformats.org/drawingml/2006/table">
            <a:tbl>
              <a:tblPr/>
              <a:tblGrid>
                <a:gridCol w="7710215"/>
              </a:tblGrid>
              <a:tr h="5218357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- Elemezze a következő folyóiratokat 2014-ben</a:t>
                      </a:r>
                      <a:endParaRPr lang="hu-HU" sz="2000" baseline="0" dirty="0" smtClean="0"/>
                    </a:p>
                    <a:p>
                      <a:endParaRPr lang="hu-HU" sz="2000" baseline="0" dirty="0" smtClean="0"/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00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Annals of </a:t>
                      </a:r>
                      <a:r>
                        <a:rPr lang="hu-HU" sz="2000" dirty="0" smtClean="0">
                          <a:effectLst/>
                        </a:rPr>
                        <a:t>S</a:t>
                      </a:r>
                      <a:r>
                        <a:rPr lang="en-US" sz="2000" dirty="0" err="1" smtClean="0">
                          <a:effectLst/>
                        </a:rPr>
                        <a:t>urgery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00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Journal of </a:t>
                      </a:r>
                      <a:r>
                        <a:rPr lang="hu-HU" sz="2000" dirty="0" smtClean="0">
                          <a:effectLst/>
                        </a:rPr>
                        <a:t>H</a:t>
                      </a:r>
                      <a:r>
                        <a:rPr lang="en-US" sz="2000" dirty="0" err="1" smtClean="0">
                          <a:effectLst/>
                        </a:rPr>
                        <a:t>eart</a:t>
                      </a:r>
                      <a:r>
                        <a:rPr lang="en-US" sz="2000" dirty="0" smtClean="0">
                          <a:effectLst/>
                        </a:rPr>
                        <a:t> and </a:t>
                      </a:r>
                      <a:r>
                        <a:rPr lang="hu-HU" sz="2000" dirty="0" smtClean="0">
                          <a:effectLst/>
                        </a:rPr>
                        <a:t>L</a:t>
                      </a:r>
                      <a:r>
                        <a:rPr lang="en-US" sz="2000" dirty="0" err="1" smtClean="0">
                          <a:effectLst/>
                        </a:rPr>
                        <a:t>ung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hu-HU" sz="2000" dirty="0" smtClean="0">
                          <a:effectLst/>
                        </a:rPr>
                        <a:t>T</a:t>
                      </a:r>
                      <a:r>
                        <a:rPr lang="en-US" sz="2000" dirty="0" err="1" smtClean="0">
                          <a:effectLst/>
                        </a:rPr>
                        <a:t>ransplantation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00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Journal of </a:t>
                      </a:r>
                      <a:r>
                        <a:rPr lang="hu-HU" sz="2000" dirty="0" smtClean="0">
                          <a:effectLst/>
                        </a:rPr>
                        <a:t>N</a:t>
                      </a:r>
                      <a:r>
                        <a:rPr lang="en-US" sz="2000" dirty="0" err="1" smtClean="0">
                          <a:effectLst/>
                        </a:rPr>
                        <a:t>eurology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hu-HU" sz="2000" dirty="0" smtClean="0">
                          <a:effectLst/>
                        </a:rPr>
                        <a:t>N</a:t>
                      </a:r>
                      <a:r>
                        <a:rPr lang="en-US" sz="2000" dirty="0" err="1" smtClean="0">
                          <a:effectLst/>
                        </a:rPr>
                        <a:t>eurosurgery</a:t>
                      </a:r>
                      <a:r>
                        <a:rPr lang="en-US" sz="2000" dirty="0" smtClean="0">
                          <a:effectLst/>
                        </a:rPr>
                        <a:t> and </a:t>
                      </a:r>
                      <a:r>
                        <a:rPr lang="hu-HU" sz="2000" dirty="0" smtClean="0">
                          <a:effectLst/>
                        </a:rPr>
                        <a:t>P</a:t>
                      </a:r>
                      <a:r>
                        <a:rPr lang="en-US" sz="2000" dirty="0" err="1" smtClean="0">
                          <a:effectLst/>
                        </a:rPr>
                        <a:t>sychiatry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00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American </a:t>
                      </a:r>
                      <a:r>
                        <a:rPr lang="hu-HU" sz="2000" dirty="0" smtClean="0">
                          <a:effectLst/>
                        </a:rPr>
                        <a:t>J</a:t>
                      </a:r>
                      <a:r>
                        <a:rPr lang="en-US" sz="2000" dirty="0" err="1" smtClean="0">
                          <a:effectLst/>
                        </a:rPr>
                        <a:t>ournal</a:t>
                      </a:r>
                      <a:r>
                        <a:rPr lang="en-US" sz="2000" dirty="0" smtClean="0">
                          <a:effectLst/>
                        </a:rPr>
                        <a:t> of </a:t>
                      </a:r>
                      <a:r>
                        <a:rPr lang="hu-HU" sz="2000" dirty="0" smtClean="0">
                          <a:effectLst/>
                        </a:rPr>
                        <a:t>T</a:t>
                      </a:r>
                      <a:r>
                        <a:rPr lang="en-US" sz="2000" dirty="0" err="1" smtClean="0">
                          <a:effectLst/>
                        </a:rPr>
                        <a:t>ransplantation</a:t>
                      </a:r>
                      <a:endParaRPr lang="hu-HU" sz="2000" dirty="0" smtClean="0">
                        <a:effectLst/>
                      </a:endParaRPr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-</a:t>
                      </a:r>
                      <a:r>
                        <a:rPr lang="hu-HU" sz="2000" baseline="0" dirty="0" smtClean="0"/>
                        <a:t> A Sebészet kategóriában  a Q1 alá hány folyóirat tartozik?  </a:t>
                      </a:r>
                    </a:p>
                    <a:p>
                      <a:endParaRPr lang="hu-HU" sz="20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aseline="0" dirty="0" smtClean="0"/>
                        <a:t> 1        2        3          </a:t>
                      </a:r>
                      <a:r>
                        <a:rPr lang="hu-HU" sz="2000" baseline="0" dirty="0" err="1" smtClean="0">
                          <a:solidFill>
                            <a:srgbClr val="FF0000"/>
                          </a:solidFill>
                        </a:rPr>
                        <a:t>all</a:t>
                      </a:r>
                      <a:endParaRPr lang="hu-HU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hu-HU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u-HU" sz="2000" baseline="0" dirty="0" smtClean="0">
                          <a:solidFill>
                            <a:schemeClr val="tx1"/>
                          </a:solidFill>
                        </a:rPr>
                        <a:t>- Melyik folyóiratnak a legmagasabb  az IF értéke?        </a:t>
                      </a:r>
                    </a:p>
                    <a:p>
                      <a:endParaRPr lang="hu-HU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Annals of surgery</a:t>
                      </a:r>
                    </a:p>
                    <a:p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309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457200" y="180181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2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5 </a:t>
            </a:r>
            <a:r>
              <a:rPr lang="hu-HU" dirty="0"/>
              <a:t>folyóirat adatainak összehasonlítása „</a:t>
            </a:r>
            <a:r>
              <a:rPr lang="hu-HU" dirty="0" err="1"/>
              <a:t>trends</a:t>
            </a:r>
            <a:r>
              <a:rPr lang="hu-HU" dirty="0"/>
              <a:t>”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JCR- értékeli és összehasonlítja a folyóiratokat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116" y="1772816"/>
            <a:ext cx="7931224" cy="3412975"/>
          </a:xfrm>
        </p:spPr>
        <p:txBody>
          <a:bodyPr>
            <a:noAutofit/>
          </a:bodyPr>
          <a:lstStyle/>
          <a:p>
            <a:r>
              <a:rPr lang="hu-HU" sz="3600" dirty="0" smtClean="0"/>
              <a:t>12.000 tudományos folyóiratot és konferencia anyagot tartalmaz</a:t>
            </a:r>
          </a:p>
          <a:p>
            <a:r>
              <a:rPr lang="hu-HU" sz="3600" dirty="0" smtClean="0"/>
              <a:t>3.300 </a:t>
            </a:r>
            <a:r>
              <a:rPr lang="hu-HU" sz="3600" dirty="0"/>
              <a:t>k</a:t>
            </a:r>
            <a:r>
              <a:rPr lang="hu-HU" sz="3600" dirty="0" smtClean="0"/>
              <a:t>iadótól kb. 60 országból</a:t>
            </a:r>
          </a:p>
          <a:p>
            <a:r>
              <a:rPr lang="hu-HU" sz="3600" dirty="0" smtClean="0"/>
              <a:t>Tudomány, technika és társadalomtudományok területéről</a:t>
            </a:r>
            <a:endParaRPr lang="hu-HU" sz="3600" dirty="0"/>
          </a:p>
        </p:txBody>
      </p:sp>
      <p:sp>
        <p:nvSpPr>
          <p:cNvPr id="4" name="Téglalap 3"/>
          <p:cNvSpPr/>
          <p:nvPr/>
        </p:nvSpPr>
        <p:spPr>
          <a:xfrm>
            <a:off x="2123728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dirty="0">
                <a:hlinkClick r:id="rId2"/>
              </a:rPr>
              <a:t>http://</a:t>
            </a:r>
            <a:r>
              <a:rPr lang="hu-HU" sz="2400" dirty="0" smtClean="0">
                <a:hlinkClick r:id="rId2"/>
              </a:rPr>
              <a:t>ipscience-help.thomsonreuters.com/incitesLiveJCR/JCRGroup/jcrOverview.html</a:t>
            </a:r>
            <a:r>
              <a:rPr lang="hu-HU" sz="2400" dirty="0" smtClean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2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02027"/>
          </a:xfrm>
        </p:spPr>
        <p:txBody>
          <a:bodyPr>
            <a:normAutofit fontScale="77500" lnSpcReduction="20000"/>
          </a:bodyPr>
          <a:lstStyle/>
          <a:p>
            <a:r>
              <a:rPr lang="hu-HU" sz="3800" dirty="0" smtClean="0"/>
              <a:t>Hány magyar folyóirat található </a:t>
            </a:r>
            <a:r>
              <a:rPr lang="hu-HU" sz="3800" dirty="0"/>
              <a:t>a Science </a:t>
            </a:r>
            <a:r>
              <a:rPr lang="hu-HU" sz="3800" dirty="0" err="1"/>
              <a:t>Citation</a:t>
            </a:r>
            <a:r>
              <a:rPr lang="hu-HU" sz="3800" dirty="0"/>
              <a:t> Index </a:t>
            </a:r>
            <a:r>
              <a:rPr lang="hu-HU" sz="3800" dirty="0" err="1"/>
              <a:t>Expanded-</a:t>
            </a:r>
            <a:r>
              <a:rPr lang="hu-HU" sz="3800" dirty="0"/>
              <a:t> </a:t>
            </a:r>
            <a:r>
              <a:rPr lang="hu-HU" sz="3800" dirty="0" err="1" smtClean="0"/>
              <a:t>ben</a:t>
            </a:r>
            <a:r>
              <a:rPr lang="hu-HU" sz="3800" dirty="0" smtClean="0"/>
              <a:t> 2014-ben? </a:t>
            </a:r>
            <a:r>
              <a:rPr lang="hu-HU" sz="3800" dirty="0"/>
              <a:t>(SCIE)</a:t>
            </a:r>
          </a:p>
          <a:p>
            <a:r>
              <a:rPr lang="hu-HU" sz="3800" dirty="0" smtClean="0"/>
              <a:t>13          444        </a:t>
            </a:r>
            <a:r>
              <a:rPr lang="hu-HU" sz="3800" dirty="0" smtClean="0">
                <a:solidFill>
                  <a:srgbClr val="FF0000"/>
                </a:solidFill>
              </a:rPr>
              <a:t>30</a:t>
            </a:r>
            <a:endParaRPr lang="hu-HU" sz="3800" dirty="0">
              <a:solidFill>
                <a:srgbClr val="FF0000"/>
              </a:solidFill>
            </a:endParaRPr>
          </a:p>
          <a:p>
            <a:r>
              <a:rPr lang="hu-HU" sz="3800" dirty="0" smtClean="0"/>
              <a:t>Hány magyar </a:t>
            </a:r>
            <a:r>
              <a:rPr lang="hu-HU" sz="3800" dirty="0"/>
              <a:t>folyóirat szerepel </a:t>
            </a:r>
            <a:r>
              <a:rPr lang="hu-HU" sz="3800" dirty="0" smtClean="0"/>
              <a:t>2015-ben a Q3-ban? (SCIE és SSCI)</a:t>
            </a:r>
            <a:endParaRPr lang="hu-HU" sz="3800" dirty="0"/>
          </a:p>
          <a:p>
            <a:r>
              <a:rPr lang="hu-HU" sz="3800" dirty="0" smtClean="0"/>
              <a:t> 2        4           6           </a:t>
            </a:r>
            <a:r>
              <a:rPr lang="hu-HU" sz="3800" dirty="0" smtClean="0">
                <a:solidFill>
                  <a:srgbClr val="FF0000"/>
                </a:solidFill>
              </a:rPr>
              <a:t> 8</a:t>
            </a:r>
          </a:p>
          <a:p>
            <a:r>
              <a:rPr lang="hu-HU" sz="3800" dirty="0" smtClean="0"/>
              <a:t>Hány magyar folyóirat szerepel 2014-ben a Q2-ben? </a:t>
            </a:r>
            <a:r>
              <a:rPr lang="hu-HU" sz="3800" dirty="0"/>
              <a:t>(SCIE és SSCI</a:t>
            </a:r>
            <a:r>
              <a:rPr lang="hu-HU" sz="3800" dirty="0" smtClean="0"/>
              <a:t>)</a:t>
            </a:r>
          </a:p>
          <a:p>
            <a:r>
              <a:rPr lang="hu-HU" sz="3800" dirty="0" smtClean="0">
                <a:solidFill>
                  <a:srgbClr val="FF0000"/>
                </a:solidFill>
              </a:rPr>
              <a:t> 6 </a:t>
            </a:r>
            <a:r>
              <a:rPr lang="hu-HU" sz="3800" dirty="0" smtClean="0"/>
              <a:t>        4          8</a:t>
            </a:r>
          </a:p>
          <a:p>
            <a:r>
              <a:rPr lang="hu-HU" sz="3800" dirty="0" smtClean="0"/>
              <a:t>Mennyi német folyóirat szerepel 2013-ban a Q1-ben</a:t>
            </a:r>
            <a:r>
              <a:rPr lang="hu-HU" sz="3800" dirty="0" smtClean="0"/>
              <a:t>? </a:t>
            </a:r>
            <a:r>
              <a:rPr lang="hu-HU" sz="3800" smtClean="0"/>
              <a:t>(SCIE és SSCI)</a:t>
            </a:r>
            <a:endParaRPr lang="hu-HU" sz="3800" dirty="0" smtClean="0"/>
          </a:p>
          <a:p>
            <a:r>
              <a:rPr lang="hu-HU" sz="3800" dirty="0" smtClean="0"/>
              <a:t>50           120      </a:t>
            </a:r>
            <a:r>
              <a:rPr lang="hu-HU" sz="3800" dirty="0" smtClean="0">
                <a:solidFill>
                  <a:srgbClr val="FF0000"/>
                </a:solidFill>
              </a:rPr>
              <a:t>    153   </a:t>
            </a:r>
            <a:r>
              <a:rPr lang="hu-HU" sz="3800" dirty="0" smtClean="0"/>
              <a:t>         200</a:t>
            </a:r>
            <a:endParaRPr lang="hu-HU" sz="3800" dirty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59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Hitelesség, átláthatóság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Impaktfaktor</a:t>
            </a:r>
            <a:r>
              <a:rPr lang="hu-HU" dirty="0" smtClean="0"/>
              <a:t> torzulást okozhat</a:t>
            </a:r>
          </a:p>
          <a:p>
            <a:endParaRPr lang="hu-HU" dirty="0"/>
          </a:p>
          <a:p>
            <a:r>
              <a:rPr lang="hu-HU" dirty="0" smtClean="0"/>
              <a:t>a saját folyóiratra történt túlzott hivatkozás</a:t>
            </a:r>
          </a:p>
          <a:p>
            <a:endParaRPr lang="hu-HU" dirty="0"/>
          </a:p>
          <a:p>
            <a:r>
              <a:rPr lang="hu-HU" dirty="0" smtClean="0"/>
              <a:t>Egy adott folyóirat túlzott hivatkozása egy másikra </a:t>
            </a:r>
          </a:p>
          <a:p>
            <a:endParaRPr lang="hu-HU" dirty="0"/>
          </a:p>
          <a:p>
            <a:r>
              <a:rPr lang="hu-HU" dirty="0" smtClean="0"/>
              <a:t>Évenkénti elemzés és felülvizsgálat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5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Probléma</a:t>
            </a:r>
            <a:br>
              <a:rPr lang="hu-HU" dirty="0" smtClean="0"/>
            </a:br>
            <a:r>
              <a:rPr lang="hu-HU" dirty="0">
                <a:hlinkClick r:id="rId2"/>
              </a:rPr>
              <a:t>http://wokinfo.com/media/pdf/jcr-suppression.pdf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Impaktfaktor</a:t>
            </a:r>
            <a:r>
              <a:rPr lang="hu-HU" dirty="0" smtClean="0"/>
              <a:t> torzulások, bizonyos folyóirat kiszűrése: adott folyóirat </a:t>
            </a:r>
            <a:r>
              <a:rPr lang="hu-HU" dirty="0" err="1" smtClean="0"/>
              <a:t>citáció</a:t>
            </a:r>
            <a:r>
              <a:rPr lang="hu-HU" dirty="0" smtClean="0"/>
              <a:t> halmozása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Hogyan hivatkozunk hivatalosan a JRC forrásra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JCR data year that you are referencing.</a:t>
            </a:r>
            <a:r>
              <a:rPr lang="hu-HU" sz="2600" dirty="0" smtClean="0"/>
              <a:t> - ÉVSZÁM</a:t>
            </a:r>
            <a:endParaRPr lang="en-US" sz="2600" dirty="0" smtClean="0"/>
          </a:p>
          <a:p>
            <a:r>
              <a:rPr lang="en-US" sz="2600" dirty="0" smtClean="0"/>
              <a:t>The full name, Journal Citation Reports. Include the registered </a:t>
            </a:r>
            <a:r>
              <a:rPr lang="hu-HU" sz="2600" dirty="0" smtClean="0"/>
              <a:t>  </a:t>
            </a:r>
            <a:r>
              <a:rPr lang="en-US" sz="2600" dirty="0" smtClean="0"/>
              <a:t>trademark symbol.</a:t>
            </a:r>
          </a:p>
          <a:p>
            <a:r>
              <a:rPr lang="en-US" sz="2600" dirty="0" smtClean="0"/>
              <a:t> Name of the publisher, Thomson Reuters.</a:t>
            </a:r>
            <a:r>
              <a:rPr lang="hu-HU" sz="2600" dirty="0" smtClean="0"/>
              <a:t> A TELJES NÉV</a:t>
            </a:r>
            <a:endParaRPr lang="en-US" sz="2600" dirty="0" smtClean="0"/>
          </a:p>
          <a:p>
            <a:r>
              <a:rPr lang="en-US" sz="2600" dirty="0" smtClean="0"/>
              <a:t>Copyright year. The copyright year appears at the bottom of every page in JCR.</a:t>
            </a:r>
            <a:r>
              <a:rPr lang="hu-HU" sz="2600" dirty="0" smtClean="0"/>
              <a:t> A KIADÁS ÉVE</a:t>
            </a:r>
            <a:endParaRPr lang="en-US" sz="2600" dirty="0" smtClean="0"/>
          </a:p>
          <a:p>
            <a:r>
              <a:rPr lang="hu-HU" sz="2600" dirty="0" err="1" smtClean="0"/>
              <a:t>Examples</a:t>
            </a:r>
            <a:r>
              <a:rPr lang="hu-HU" sz="2600" dirty="0" smtClean="0"/>
              <a:t>: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2015 Journal </a:t>
            </a:r>
            <a:r>
              <a:rPr lang="hu-HU" sz="2600" dirty="0" err="1" smtClean="0">
                <a:solidFill>
                  <a:srgbClr val="FF0000"/>
                </a:solidFill>
              </a:rPr>
              <a:t>Citation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Reports</a:t>
            </a:r>
            <a:r>
              <a:rPr lang="hu-HU" sz="2600" i="1" dirty="0" smtClean="0">
                <a:solidFill>
                  <a:srgbClr val="FF0000"/>
                </a:solidFill>
              </a:rPr>
              <a:t>®</a:t>
            </a:r>
            <a:r>
              <a:rPr lang="hu-HU" sz="2600" dirty="0" smtClean="0">
                <a:solidFill>
                  <a:srgbClr val="FF0000"/>
                </a:solidFill>
              </a:rPr>
              <a:t> Science </a:t>
            </a:r>
            <a:r>
              <a:rPr lang="hu-HU" sz="2600" dirty="0" err="1" smtClean="0">
                <a:solidFill>
                  <a:srgbClr val="FF0000"/>
                </a:solidFill>
              </a:rPr>
              <a:t>Edition</a:t>
            </a:r>
            <a:r>
              <a:rPr lang="hu-HU" sz="2600" dirty="0" smtClean="0">
                <a:solidFill>
                  <a:srgbClr val="FF0000"/>
                </a:solidFill>
              </a:rPr>
              <a:t> (Thomson Reuters, 2015)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2015 Journal </a:t>
            </a:r>
            <a:r>
              <a:rPr lang="hu-HU" sz="2600" dirty="0" err="1" smtClean="0">
                <a:solidFill>
                  <a:srgbClr val="FF0000"/>
                </a:solidFill>
              </a:rPr>
              <a:t>Citation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Reports</a:t>
            </a:r>
            <a:r>
              <a:rPr lang="hu-HU" sz="2600" i="1" dirty="0" smtClean="0">
                <a:solidFill>
                  <a:srgbClr val="FF0000"/>
                </a:solidFill>
              </a:rPr>
              <a:t>®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Social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Sciences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Edition</a:t>
            </a:r>
            <a:r>
              <a:rPr lang="hu-HU" sz="2600" dirty="0" smtClean="0">
                <a:solidFill>
                  <a:srgbClr val="FF0000"/>
                </a:solidFill>
              </a:rPr>
              <a:t> (Thomson Reuters, 2015)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2015 Journal </a:t>
            </a:r>
            <a:r>
              <a:rPr lang="hu-HU" sz="2600" dirty="0" err="1" smtClean="0">
                <a:solidFill>
                  <a:srgbClr val="FF0000"/>
                </a:solidFill>
              </a:rPr>
              <a:t>Citation</a:t>
            </a:r>
            <a:r>
              <a:rPr lang="hu-HU" sz="2600" dirty="0" smtClean="0">
                <a:solidFill>
                  <a:srgbClr val="FF0000"/>
                </a:solidFill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</a:rPr>
              <a:t>Reports</a:t>
            </a:r>
            <a:r>
              <a:rPr lang="hu-HU" sz="2600" i="1" dirty="0" smtClean="0">
                <a:solidFill>
                  <a:srgbClr val="FF0000"/>
                </a:solidFill>
              </a:rPr>
              <a:t>®</a:t>
            </a:r>
            <a:r>
              <a:rPr lang="hu-HU" sz="2600" dirty="0" smtClean="0">
                <a:solidFill>
                  <a:srgbClr val="FF0000"/>
                </a:solidFill>
              </a:rPr>
              <a:t> (Thomson Reuters, 2015)</a:t>
            </a:r>
            <a:r>
              <a:rPr lang="hu-HU" dirty="0" smtClean="0">
                <a:solidFill>
                  <a:srgbClr val="FF0000"/>
                </a:solidFill>
              </a:rPr>
              <a:t>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Scimago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http://scimagojr.com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err="1" smtClean="0"/>
              <a:t>Scimago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SCImago</a:t>
            </a:r>
            <a:r>
              <a:rPr lang="en-US" b="1" dirty="0" smtClean="0"/>
              <a:t> Journal &amp; Country Rank</a:t>
            </a:r>
            <a:r>
              <a:rPr lang="en-US" dirty="0" smtClean="0"/>
              <a:t> is a portal that includes the journals and country scientific indicators developed from the information contained in the </a:t>
            </a:r>
            <a:r>
              <a:rPr lang="en-US" dirty="0" smtClean="0">
                <a:hlinkClick r:id="rId2"/>
              </a:rPr>
              <a:t>Scopus®</a:t>
            </a:r>
            <a:r>
              <a:rPr lang="en-US" dirty="0" smtClean="0"/>
              <a:t> database (</a:t>
            </a:r>
            <a:r>
              <a:rPr lang="en-US" dirty="0" smtClean="0">
                <a:hlinkClick r:id="rId3"/>
              </a:rPr>
              <a:t>Elsevier B.V.</a:t>
            </a:r>
            <a:r>
              <a:rPr lang="en-US" dirty="0" smtClean="0"/>
              <a:t>). </a:t>
            </a:r>
            <a:r>
              <a:rPr lang="en-US" b="1" dirty="0" smtClean="0"/>
              <a:t>These indicators can be used to assess and analyze scientific domains. </a:t>
            </a:r>
            <a:endParaRPr lang="hu-HU" b="1" dirty="0" smtClean="0"/>
          </a:p>
          <a:p>
            <a:r>
              <a:rPr lang="en-US" dirty="0" smtClean="0"/>
              <a:t>This indicator shows the visibility of the journals contained in the </a:t>
            </a:r>
            <a:r>
              <a:rPr lang="en-US" dirty="0" smtClean="0">
                <a:hlinkClick r:id="rId2"/>
              </a:rPr>
              <a:t>Scopus®</a:t>
            </a:r>
            <a:r>
              <a:rPr lang="en-US" dirty="0" smtClean="0"/>
              <a:t> database from 1996.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62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u="sng" dirty="0" smtClean="0">
                <a:hlinkClick r:id="rId2"/>
              </a:rPr>
              <a:t>http</a:t>
            </a:r>
            <a:r>
              <a:rPr lang="hu-HU" sz="3600" u="sng" dirty="0">
                <a:hlinkClick r:id="rId2"/>
              </a:rPr>
              <a:t>://scimagojr.com/SCImagoJournalRank.pdf</a:t>
            </a:r>
            <a:endParaRPr lang="hu-H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332656"/>
            <a:ext cx="88569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2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504" y="332656"/>
            <a:ext cx="88569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4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A kutatási eredmények publikálásánál</a:t>
            </a:r>
            <a:br>
              <a:rPr lang="hu-HU" sz="4000" dirty="0" smtClean="0"/>
            </a:br>
            <a:r>
              <a:rPr lang="hu-HU" sz="4000" dirty="0" smtClean="0"/>
              <a:t>tájékozódó, folyóirat-értékelő lehetőséget ad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708920"/>
            <a:ext cx="7992888" cy="3849291"/>
          </a:xfrm>
        </p:spPr>
        <p:txBody>
          <a:bodyPr>
            <a:normAutofit fontScale="47500" lnSpcReduction="20000"/>
          </a:bodyPr>
          <a:lstStyle/>
          <a:p>
            <a:r>
              <a:rPr lang="hu-HU" sz="7600" dirty="0" smtClean="0"/>
              <a:t>A szakterület jó minőségű folyóiratai összegyűjtve</a:t>
            </a:r>
            <a:endParaRPr lang="hu-HU" sz="7600" dirty="0"/>
          </a:p>
          <a:p>
            <a:r>
              <a:rPr lang="hu-HU" sz="7600" dirty="0" smtClean="0"/>
              <a:t>A megfelelő folyóirat kikereshető</a:t>
            </a:r>
            <a:endParaRPr lang="hu-HU" sz="7600" dirty="0"/>
          </a:p>
          <a:p>
            <a:r>
              <a:rPr lang="hu-HU" sz="7600" dirty="0" smtClean="0"/>
              <a:t>A folyóirat minőségének a trendje látszik</a:t>
            </a:r>
          </a:p>
          <a:p>
            <a:r>
              <a:rPr lang="hu-HU" sz="7600" dirty="0" smtClean="0"/>
              <a:t>Összehasonlíthatók az azonos kategóriájú folyóiratok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4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" y="0"/>
            <a:ext cx="91324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79712" y="836712"/>
            <a:ext cx="69847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51720" y="836712"/>
            <a:ext cx="69127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7704" y="1052736"/>
            <a:ext cx="71287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4355976" y="458112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2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Biochemia</a:t>
            </a:r>
            <a:r>
              <a:rPr lang="hu-HU" sz="3200" dirty="0" smtClean="0"/>
              <a:t> </a:t>
            </a:r>
            <a:r>
              <a:rPr lang="hu-HU" sz="3200" dirty="0" err="1"/>
              <a:t>M</a:t>
            </a:r>
            <a:r>
              <a:rPr lang="hu-HU" sz="3200" dirty="0" err="1" smtClean="0"/>
              <a:t>edica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err="1" smtClean="0"/>
              <a:t>Title</a:t>
            </a:r>
            <a:r>
              <a:rPr lang="hu-HU" sz="3600" dirty="0" smtClean="0"/>
              <a:t>: </a:t>
            </a:r>
            <a:r>
              <a:rPr lang="hu-HU" sz="3600" dirty="0" err="1" smtClean="0"/>
              <a:t>Nanomedicine</a:t>
            </a:r>
            <a:r>
              <a:rPr lang="hu-HU" sz="3600" dirty="0" smtClean="0"/>
              <a:t> United </a:t>
            </a:r>
            <a:r>
              <a:rPr lang="hu-HU" sz="3600" dirty="0" err="1" smtClean="0"/>
              <a:t>Kingdom</a:t>
            </a:r>
            <a:r>
              <a:rPr lang="hu-HU" sz="3600" dirty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ISSN</a:t>
            </a:r>
            <a:r>
              <a:rPr lang="hu-HU" sz="3600" dirty="0"/>
              <a:t>: 17486963, 17435889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smtClean="0"/>
              <a:t>Mi volt ennek a folyóiratnak az  </a:t>
            </a:r>
            <a:r>
              <a:rPr lang="hu-HU" sz="3600" dirty="0"/>
              <a:t>SJR </a:t>
            </a:r>
            <a:r>
              <a:rPr lang="hu-HU" sz="3600" dirty="0" smtClean="0"/>
              <a:t>értéke 2010-ben?  </a:t>
            </a:r>
            <a:endParaRPr lang="hu-HU" sz="3600" dirty="0"/>
          </a:p>
          <a:p>
            <a:endParaRPr lang="hu-HU" sz="3600" dirty="0"/>
          </a:p>
          <a:p>
            <a:r>
              <a:rPr lang="hu-HU" sz="3600" dirty="0"/>
              <a:t>2,223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2,312</a:t>
            </a:r>
            <a:endParaRPr lang="hu-HU" sz="3600" dirty="0">
              <a:solidFill>
                <a:srgbClr val="FF0000"/>
              </a:solidFill>
            </a:endParaRPr>
          </a:p>
          <a:p>
            <a:r>
              <a:rPr lang="hu-HU" sz="3600" dirty="0"/>
              <a:t>3, 552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95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About</a:t>
            </a:r>
            <a:r>
              <a:rPr lang="hu-HU" dirty="0" smtClean="0"/>
              <a:t> International </a:t>
            </a:r>
            <a:r>
              <a:rPr lang="hu-HU" dirty="0" err="1"/>
              <a:t>C</a:t>
            </a:r>
            <a:r>
              <a:rPr lang="hu-HU" smtClean="0"/>
              <a:t>ollaboration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folyóirat címe: CELL</a:t>
            </a:r>
          </a:p>
          <a:p>
            <a:endParaRPr lang="hu-HU" sz="3600" dirty="0" smtClean="0"/>
          </a:p>
          <a:p>
            <a:r>
              <a:rPr lang="hu-HU" sz="3600" dirty="0"/>
              <a:t>A % </a:t>
            </a:r>
            <a:r>
              <a:rPr lang="hu-HU" sz="3600" dirty="0" err="1" smtClean="0"/>
              <a:t>-os</a:t>
            </a:r>
            <a:r>
              <a:rPr lang="hu-HU" sz="3600" dirty="0" smtClean="0"/>
              <a:t> </a:t>
            </a:r>
            <a:r>
              <a:rPr lang="hu-HU" sz="3600" dirty="0"/>
              <a:t>nemzetközi együttműködés 2014-ben</a:t>
            </a:r>
          </a:p>
          <a:p>
            <a:r>
              <a:rPr lang="hu-HU" sz="3600" dirty="0" smtClean="0"/>
              <a:t> 10,00    20,18     </a:t>
            </a:r>
            <a:r>
              <a:rPr lang="hu-HU" sz="3600" dirty="0" smtClean="0">
                <a:solidFill>
                  <a:srgbClr val="FF0000"/>
                </a:solidFill>
              </a:rPr>
              <a:t>31,37</a:t>
            </a:r>
            <a:r>
              <a:rPr lang="hu-HU" sz="3600" dirty="0" smtClean="0"/>
              <a:t>  40,00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2726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Folyóiratok összehasonlítása a </a:t>
            </a:r>
            <a:r>
              <a:rPr lang="hu-HU" sz="3600" dirty="0" err="1" smtClean="0"/>
              <a:t>SCOPUS-ban</a:t>
            </a:r>
            <a:endParaRPr lang="hu-H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IF </a:t>
            </a:r>
            <a:r>
              <a:rPr lang="hu-HU" dirty="0" smtClean="0"/>
              <a:t>érték </a:t>
            </a:r>
            <a:r>
              <a:rPr lang="hu-HU" dirty="0"/>
              <a:t>– </a:t>
            </a:r>
            <a:r>
              <a:rPr lang="hu-HU" dirty="0" smtClean="0"/>
              <a:t>számítása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hányados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" y="1340768"/>
            <a:ext cx="914949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gy sarkán kerekített téglalap 4"/>
          <p:cNvSpPr/>
          <p:nvPr/>
        </p:nvSpPr>
        <p:spPr>
          <a:xfrm>
            <a:off x="1547665" y="3717032"/>
            <a:ext cx="5976664" cy="2088232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 rot="-1740000">
            <a:off x="4618204" y="3949970"/>
            <a:ext cx="1387859" cy="3331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 rot="1680000">
            <a:off x="4568558" y="4987994"/>
            <a:ext cx="1216293" cy="3003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937388" y="3140968"/>
            <a:ext cx="1147863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számláló</a:t>
            </a:r>
            <a:endParaRPr lang="hu-HU" sz="1200" dirty="0"/>
          </a:p>
        </p:txBody>
      </p:sp>
      <p:sp>
        <p:nvSpPr>
          <p:cNvPr id="9" name="Téglalap 8"/>
          <p:cNvSpPr/>
          <p:nvPr/>
        </p:nvSpPr>
        <p:spPr>
          <a:xfrm>
            <a:off x="5836851" y="5143729"/>
            <a:ext cx="1147863" cy="41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nevező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099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783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u-HU" dirty="0" smtClean="0"/>
              <a:t>A Leukémia folyóirat IF számítása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err="1" smtClean="0"/>
              <a:t>InCite</a:t>
            </a:r>
            <a:r>
              <a:rPr lang="hu-HU" dirty="0" smtClean="0"/>
              <a:t> Journal </a:t>
            </a:r>
            <a:r>
              <a:rPr lang="hu-HU" dirty="0" err="1"/>
              <a:t>C</a:t>
            </a:r>
            <a:r>
              <a:rPr lang="hu-HU" dirty="0" err="1" smtClean="0"/>
              <a:t>itation</a:t>
            </a:r>
            <a:r>
              <a:rPr lang="hu-HU" dirty="0" smtClean="0"/>
              <a:t> </a:t>
            </a:r>
            <a:r>
              <a:rPr lang="hu-HU" dirty="0" err="1" smtClean="0"/>
              <a:t>Reports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339752" y="3577152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2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Folyóirat címre keresés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3600" dirty="0" smtClean="0"/>
              <a:t>Master </a:t>
            </a:r>
            <a:r>
              <a:rPr lang="hu-HU" sz="3600" dirty="0" err="1" smtClean="0"/>
              <a:t>search</a:t>
            </a:r>
            <a:endParaRPr lang="hu-HU" sz="3600" dirty="0" smtClean="0"/>
          </a:p>
          <a:p>
            <a:endParaRPr lang="hu-HU" sz="3600" dirty="0"/>
          </a:p>
          <a:p>
            <a:r>
              <a:rPr lang="hu-HU" sz="3600" dirty="0" smtClean="0"/>
              <a:t>Lehet használni a címből egy szót, rövidítést, teljes címet, ISSN számot ….</a:t>
            </a:r>
          </a:p>
          <a:p>
            <a:endParaRPr lang="hu-HU" sz="3600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28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Master </a:t>
            </a:r>
            <a:r>
              <a:rPr lang="hu-HU" dirty="0" err="1" smtClean="0"/>
              <a:t>Search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for „Science”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hu-HU" dirty="0"/>
              <a:t>2008-ban mi volt a </a:t>
            </a:r>
            <a:r>
              <a:rPr lang="hu-HU" dirty="0" smtClean="0"/>
              <a:t>„</a:t>
            </a:r>
            <a:r>
              <a:rPr lang="hu-HU" dirty="0" err="1" smtClean="0"/>
              <a:t>Lancet</a:t>
            </a:r>
            <a:r>
              <a:rPr lang="hu-HU" dirty="0" smtClean="0"/>
              <a:t>” folyóirat </a:t>
            </a:r>
            <a:r>
              <a:rPr lang="hu-HU" dirty="0" err="1" smtClean="0"/>
              <a:t>IF-je</a:t>
            </a:r>
            <a:r>
              <a:rPr lang="hu-HU" sz="3600" dirty="0" smtClean="0"/>
              <a:t>?</a:t>
            </a:r>
          </a:p>
          <a:p>
            <a:endParaRPr lang="hu-HU" sz="3600" dirty="0" smtClean="0"/>
          </a:p>
          <a:p>
            <a:r>
              <a:rPr lang="hu-HU" sz="3600" dirty="0" smtClean="0"/>
              <a:t>5.440</a:t>
            </a:r>
          </a:p>
          <a:p>
            <a:r>
              <a:rPr lang="hu-HU" sz="3600" dirty="0" smtClean="0"/>
              <a:t>28.331</a:t>
            </a:r>
            <a:endParaRPr lang="hu-HU" sz="3600" dirty="0"/>
          </a:p>
          <a:p>
            <a:r>
              <a:rPr lang="hu-HU" sz="3600" dirty="0" smtClean="0">
                <a:solidFill>
                  <a:srgbClr val="FF0000"/>
                </a:solidFill>
              </a:rPr>
              <a:t>28.409</a:t>
            </a:r>
          </a:p>
          <a:p>
            <a:r>
              <a:rPr lang="hu-HU" sz="3600" dirty="0" smtClean="0"/>
              <a:t>32.220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513</Words>
  <Application>Microsoft Office PowerPoint</Application>
  <PresentationFormat>Diavetítés a képernyőre (4:3 oldalarány)</PresentationFormat>
  <Paragraphs>131</Paragraphs>
  <Slides>40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Office-téma</vt:lpstr>
      <vt:lpstr>  A folyóiratok minősége,  InCite – JCR Journal Citation Reports https://jcr.incites.thomsonreuters.com   Scimago http://scimagojr.com/ </vt:lpstr>
      <vt:lpstr>JCR- értékeli és összehasonlítja a folyóiratokat</vt:lpstr>
      <vt:lpstr>A kutatási eredmények publikálásánál tájékozódó, folyóirat-értékelő lehetőséget ad</vt:lpstr>
      <vt:lpstr>IF érték – számítása hányados</vt:lpstr>
      <vt:lpstr>A Leukémia folyóirat IF számítása</vt:lpstr>
      <vt:lpstr>InCite Journal Citation Reports</vt:lpstr>
      <vt:lpstr>Folyóirat címre keresés</vt:lpstr>
      <vt:lpstr>Master Search for „Science”</vt:lpstr>
      <vt:lpstr>Kérdés</vt:lpstr>
      <vt:lpstr>Mi volt a „Nature”  folyóirat IF-je 2006-ban?</vt:lpstr>
      <vt:lpstr>Kategóriák</vt:lpstr>
      <vt:lpstr>Az onkológia szakterület folyóiratai</vt:lpstr>
      <vt:lpstr>Kategória: Immunológia</vt:lpstr>
      <vt:lpstr>Az „Immunology” szakcsoportban melyik a legalacsonyabb IF érték 2014-ben?</vt:lpstr>
      <vt:lpstr>Kategórián belül….immunology</vt:lpstr>
      <vt:lpstr>A kiválasztott folyóirat/ok helye a kategóriájukban „Quartile”</vt:lpstr>
      <vt:lpstr>Kérdés</vt:lpstr>
      <vt:lpstr>Kérdés</vt:lpstr>
      <vt:lpstr> 5 folyóirat adatainak összehasonlítása „trends” </vt:lpstr>
      <vt:lpstr>Kérdés</vt:lpstr>
      <vt:lpstr>Hitelesség, átláthatóság</vt:lpstr>
      <vt:lpstr>Probléma http://wokinfo.com/media/pdf/jcr-suppression.pdf</vt:lpstr>
      <vt:lpstr>Impaktfaktor torzulások, bizonyos folyóirat kiszűrése: adott folyóirat citáció halmozása</vt:lpstr>
      <vt:lpstr>Hogyan hivatkozunk hivatalosan a JRC forrásra</vt:lpstr>
      <vt:lpstr>Scimago http://scimagojr.com/  </vt:lpstr>
      <vt:lpstr>Scimago</vt:lpstr>
      <vt:lpstr>http://scimagojr.com/SCImagoJournalRank.pdf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Biochemia Medica</vt:lpstr>
      <vt:lpstr>PowerPoint bemutató</vt:lpstr>
      <vt:lpstr>Title: Nanomedicine United Kingdom  ISSN: 17486963, 17435889</vt:lpstr>
      <vt:lpstr>About International Collaboration</vt:lpstr>
      <vt:lpstr>Folyóiratok összehasonlítása a SCOPUS-ban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folyóiratok minősége, InCite – JCR Journal Citation Reports</dc:title>
  <dc:creator>Vasas Lívia</dc:creator>
  <cp:lastModifiedBy>Gere Tamasne</cp:lastModifiedBy>
  <cp:revision>94</cp:revision>
  <dcterms:created xsi:type="dcterms:W3CDTF">2015-08-31T08:41:26Z</dcterms:created>
  <dcterms:modified xsi:type="dcterms:W3CDTF">2016-09-27T08:28:07Z</dcterms:modified>
</cp:coreProperties>
</file>