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75" r:id="rId3"/>
    <p:sldId id="276" r:id="rId4"/>
    <p:sldId id="271" r:id="rId5"/>
    <p:sldId id="269" r:id="rId6"/>
    <p:sldId id="257" r:id="rId7"/>
    <p:sldId id="259" r:id="rId8"/>
    <p:sldId id="264" r:id="rId9"/>
    <p:sldId id="267" r:id="rId10"/>
    <p:sldId id="287" r:id="rId11"/>
    <p:sldId id="288" r:id="rId12"/>
    <p:sldId id="291" r:id="rId13"/>
    <p:sldId id="292" r:id="rId14"/>
    <p:sldId id="268" r:id="rId15"/>
    <p:sldId id="262" r:id="rId16"/>
    <p:sldId id="277" r:id="rId17"/>
    <p:sldId id="289" r:id="rId18"/>
    <p:sldId id="290" r:id="rId19"/>
    <p:sldId id="298" r:id="rId20"/>
    <p:sldId id="299" r:id="rId21"/>
    <p:sldId id="282" r:id="rId22"/>
    <p:sldId id="284" r:id="rId23"/>
    <p:sldId id="285" r:id="rId24"/>
    <p:sldId id="283" r:id="rId25"/>
    <p:sldId id="295" r:id="rId26"/>
    <p:sldId id="297" r:id="rId27"/>
    <p:sldId id="296" r:id="rId28"/>
    <p:sldId id="274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B4096-3E58-4B1A-A591-87B79AF501D4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473B0-1EBA-4BE3-A0B4-F8A3C5525F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444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EF25-DC51-4F82-B3E2-7B3A537B65E7}" type="datetime1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pPr/>
              <a:t>‹#›</a:t>
            </a:fld>
            <a:r>
              <a:rPr lang="hu-HU" dirty="0" smtClean="0"/>
              <a:t>/20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312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0465-61F7-4581-A762-882D5F795E68}" type="datetime1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515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1319-DAA2-4A27-AB76-A6989562E64A}" type="datetime1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79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D30A-EC7F-4D5D-9713-6AFB24D311C4}" type="datetime1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830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66B5-96B2-485C-9747-07DC3CF5FC61}" type="datetime1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21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D775-F879-45F9-B62E-32DD129A088E}" type="datetime1">
              <a:rPr lang="hu-HU" smtClean="0"/>
              <a:t>2017.02.02.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F57C-1E73-4483-ABDC-1EAE66CDE480}" type="datetime1">
              <a:rPr lang="hu-HU" smtClean="0"/>
              <a:t>2017.02.02.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15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7FE4-5DD8-4E05-8ADE-102AD4631587}" type="datetime1">
              <a:rPr lang="hu-HU" smtClean="0"/>
              <a:t>2017.02.02.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363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5E8-B349-4775-8581-530CD1A15B33}" type="datetime1">
              <a:rPr lang="hu-HU" smtClean="0"/>
              <a:t>2017.02.02.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80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1798-D945-4B77-B98F-420CD15D0722}" type="datetime1">
              <a:rPr lang="hu-HU" smtClean="0"/>
              <a:t>2017.02.02.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75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01F-49A4-4B90-8CDB-5C439989D845}" type="datetime1">
              <a:rPr lang="hu-HU" smtClean="0"/>
              <a:t>2017.02.02.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2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680F-75D7-4D7A-8D13-48FC372A028D}" type="datetime1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CD26-1187-460A-87B5-DCF397F5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21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sas.livia@semmelweis-univ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lib.semmelweis.hu/nav/ekonyvek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inicalkey.com/#%21/search/Paulsen%20F./%7B%22type%22:%22author%22%7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duvital.net/index.php/hu/eduvital-muve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-rara.ch/bau_1/content/titleinfo/6299027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lib.semmelweis.hu/nav/ekonyvek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hu-HU" dirty="0" smtClean="0"/>
              <a:t>A könyvekről</a:t>
            </a:r>
            <a:br>
              <a:rPr lang="hu-HU" dirty="0" smtClean="0"/>
            </a:br>
            <a:r>
              <a:rPr lang="hu-HU" dirty="0" smtClean="0"/>
              <a:t>nyomtatott </a:t>
            </a:r>
            <a:r>
              <a:rPr lang="hu-HU" dirty="0"/>
              <a:t>-</a:t>
            </a:r>
            <a:r>
              <a:rPr lang="hu-HU" dirty="0" smtClean="0"/>
              <a:t> elektronikus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>
            <a:noAutofit/>
          </a:bodyPr>
          <a:lstStyle/>
          <a:p>
            <a:r>
              <a:rPr lang="hu-HU" sz="3600" dirty="0" smtClean="0"/>
              <a:t>Vasas Lívia, PhD</a:t>
            </a:r>
          </a:p>
          <a:p>
            <a:r>
              <a:rPr lang="hu-HU" sz="3600" dirty="0" err="1">
                <a:hlinkClick r:id="rId2"/>
              </a:rPr>
              <a:t>v</a:t>
            </a:r>
            <a:r>
              <a:rPr lang="hu-HU" sz="3600" dirty="0" err="1" smtClean="0">
                <a:hlinkClick r:id="rId2"/>
              </a:rPr>
              <a:t>asas.livia</a:t>
            </a:r>
            <a:r>
              <a:rPr lang="hu-HU" sz="3600" dirty="0" smtClean="0">
                <a:hlinkClick r:id="rId2"/>
              </a:rPr>
              <a:t>@</a:t>
            </a:r>
            <a:r>
              <a:rPr lang="hu-HU" sz="3600" dirty="0" err="1" smtClean="0">
                <a:hlinkClick r:id="rId2"/>
              </a:rPr>
              <a:t>semmelweis-univ.hu</a:t>
            </a:r>
            <a:r>
              <a:rPr lang="hu-HU" sz="3600" dirty="0" smtClean="0"/>
              <a:t> </a:t>
            </a:r>
          </a:p>
          <a:p>
            <a:r>
              <a:rPr lang="hu-HU" sz="3600" dirty="0" smtClean="0"/>
              <a:t>2017.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8515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>
                <a:hlinkClick r:id="rId2"/>
              </a:rPr>
              <a:t>http://</a:t>
            </a:r>
            <a:r>
              <a:rPr lang="hu-HU" sz="3600" dirty="0" smtClean="0">
                <a:hlinkClick r:id="rId2"/>
              </a:rPr>
              <a:t>lib.semmelweis.hu/nav/ekonyvek</a:t>
            </a:r>
            <a:r>
              <a:rPr lang="hu-HU" sz="3600" dirty="0" smtClean="0"/>
              <a:t> </a:t>
            </a:r>
            <a:endParaRPr lang="hu-HU" sz="36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10</a:t>
            </a:fld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867"/>
            <a:ext cx="9144000" cy="59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1691680" y="5661248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4412219" y="2891065"/>
            <a:ext cx="648072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93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11</a:t>
            </a:fld>
            <a:endParaRPr lang="hu-H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0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en-US" sz="4000" dirty="0" err="1" smtClean="0"/>
              <a:t>Sobotta</a:t>
            </a:r>
            <a:r>
              <a:rPr lang="en-US" sz="4000" dirty="0" smtClean="0"/>
              <a:t> </a:t>
            </a:r>
            <a:r>
              <a:rPr lang="en-US" sz="4000" dirty="0"/>
              <a:t>Atlas of Human Anatomy, Vol. 2, Fifteenth </a:t>
            </a:r>
            <a:r>
              <a:rPr lang="en-US" sz="4000" dirty="0" smtClean="0"/>
              <a:t>Edition</a:t>
            </a:r>
            <a:r>
              <a:rPr lang="hu-HU" sz="4000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3300" dirty="0" smtClean="0">
                <a:latin typeface="+mj-lt"/>
              </a:rPr>
              <a:t>Könyvfejezet címe:</a:t>
            </a:r>
            <a:endParaRPr lang="en-US" sz="3300" dirty="0">
              <a:latin typeface="+mj-lt"/>
            </a:endParaRPr>
          </a:p>
          <a:p>
            <a:r>
              <a:rPr lang="en-US" sz="3300" dirty="0">
                <a:latin typeface="+mj-lt"/>
              </a:rPr>
              <a:t>Viscera of the Abdomen </a:t>
            </a:r>
            <a:r>
              <a:rPr lang="en-US" sz="3300" b="1" dirty="0">
                <a:latin typeface="+mj-lt"/>
              </a:rPr>
              <a:t>  </a:t>
            </a:r>
            <a:endParaRPr lang="hu-HU" sz="3300" b="1" dirty="0" smtClean="0">
              <a:latin typeface="+mj-lt"/>
            </a:endParaRPr>
          </a:p>
          <a:p>
            <a:endParaRPr lang="hu-HU" sz="3300" b="1" dirty="0">
              <a:latin typeface="+mj-lt"/>
            </a:endParaRPr>
          </a:p>
          <a:p>
            <a:r>
              <a:rPr lang="hu-HU" sz="3300" dirty="0" smtClean="0">
                <a:latin typeface="+mj-lt"/>
              </a:rPr>
              <a:t>Ki a szerző? </a:t>
            </a:r>
          </a:p>
          <a:p>
            <a:endParaRPr lang="hu-HU" sz="3300" dirty="0" smtClean="0">
              <a:latin typeface="+mj-lt"/>
            </a:endParaRPr>
          </a:p>
          <a:p>
            <a:r>
              <a:rPr lang="hu-HU" sz="3300" dirty="0" smtClean="0">
                <a:latin typeface="+mj-lt"/>
              </a:rPr>
              <a:t>A. B. Smith           </a:t>
            </a:r>
            <a:r>
              <a:rPr lang="hu-HU" sz="3300" dirty="0" smtClean="0">
                <a:solidFill>
                  <a:srgbClr val="FF0000"/>
                </a:solidFill>
                <a:latin typeface="+mj-lt"/>
              </a:rPr>
              <a:t>F. </a:t>
            </a:r>
            <a:r>
              <a:rPr lang="hu-HU" sz="3300" dirty="0" err="1" smtClean="0">
                <a:solidFill>
                  <a:srgbClr val="FF0000"/>
                </a:solidFill>
                <a:latin typeface="+mj-lt"/>
              </a:rPr>
              <a:t>Paulsen</a:t>
            </a:r>
            <a:endParaRPr lang="hu-HU" sz="3300" b="1" dirty="0">
              <a:latin typeface="+mj-lt"/>
              <a:hlinkClick r:id="rId2"/>
            </a:endParaRPr>
          </a:p>
          <a:p>
            <a:endParaRPr lang="hu-HU" sz="3300" dirty="0" smtClean="0">
              <a:latin typeface="+mj-lt"/>
              <a:hlinkClick r:id="rId2"/>
            </a:endParaRPr>
          </a:p>
          <a:p>
            <a:r>
              <a:rPr lang="hu-HU" sz="3300" dirty="0" smtClean="0">
                <a:latin typeface="+mj-lt"/>
              </a:rPr>
              <a:t>Található információ „MECKEL's </a:t>
            </a:r>
            <a:r>
              <a:rPr lang="hu-HU" sz="3300" dirty="0" err="1" smtClean="0">
                <a:latin typeface="+mj-lt"/>
              </a:rPr>
              <a:t>diverticula</a:t>
            </a:r>
            <a:r>
              <a:rPr lang="hu-HU" sz="3300" dirty="0" smtClean="0">
                <a:latin typeface="+mj-lt"/>
              </a:rPr>
              <a:t>”</a:t>
            </a:r>
            <a:r>
              <a:rPr lang="hu-HU" sz="3300" dirty="0" err="1" smtClean="0">
                <a:latin typeface="+mj-lt"/>
              </a:rPr>
              <a:t>-ról</a:t>
            </a:r>
            <a:r>
              <a:rPr lang="hu-HU" sz="3300" dirty="0" smtClean="0">
                <a:latin typeface="+mj-lt"/>
              </a:rPr>
              <a:t> ?</a:t>
            </a:r>
          </a:p>
          <a:p>
            <a:pPr marL="0" indent="0">
              <a:buNone/>
            </a:pPr>
            <a:endParaRPr lang="hu-HU" sz="3300" dirty="0" smtClean="0">
              <a:latin typeface="+mj-lt"/>
            </a:endParaRPr>
          </a:p>
          <a:p>
            <a:r>
              <a:rPr lang="hu-HU" sz="3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hu-HU" sz="3300" dirty="0" smtClean="0">
                <a:solidFill>
                  <a:srgbClr val="FF0000"/>
                </a:solidFill>
                <a:latin typeface="+mj-lt"/>
              </a:rPr>
              <a:t>Igen              </a:t>
            </a:r>
            <a:r>
              <a:rPr lang="hu-HU" sz="3300" dirty="0" smtClean="0">
                <a:latin typeface="+mj-lt"/>
              </a:rPr>
              <a:t>Nem</a:t>
            </a:r>
            <a:endParaRPr lang="en-US" sz="3300" dirty="0">
              <a:latin typeface="+mj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19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Sobotta</a:t>
            </a:r>
            <a:r>
              <a:rPr lang="en-US" sz="3600" dirty="0"/>
              <a:t> Atlas of Human Anatomy, Vol. 2, Fifteenth Edition</a:t>
            </a:r>
            <a:r>
              <a:rPr lang="hu-HU" sz="3600" dirty="0"/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+mj-lt"/>
              </a:rPr>
              <a:t>A könyvfejezet címe: </a:t>
            </a:r>
            <a:r>
              <a:rPr lang="hu-HU" dirty="0" err="1" smtClean="0">
                <a:latin typeface="+mj-lt"/>
              </a:rPr>
              <a:t>Viscera</a:t>
            </a:r>
            <a:r>
              <a:rPr lang="hu-HU" dirty="0" smtClean="0">
                <a:latin typeface="+mj-lt"/>
              </a:rPr>
              <a:t> of </a:t>
            </a:r>
            <a:r>
              <a:rPr lang="hu-HU" dirty="0" err="1" smtClean="0">
                <a:latin typeface="+mj-lt"/>
              </a:rPr>
              <a:t>Thorax</a:t>
            </a:r>
            <a:endParaRPr lang="hu-HU" dirty="0" smtClean="0">
              <a:latin typeface="+mj-lt"/>
            </a:endParaRPr>
          </a:p>
          <a:p>
            <a:endParaRPr lang="hu-HU" dirty="0" smtClean="0">
              <a:latin typeface="+mj-lt"/>
            </a:endParaRPr>
          </a:p>
          <a:p>
            <a:r>
              <a:rPr lang="hu-HU" dirty="0" err="1" smtClean="0">
                <a:latin typeface="+mj-lt"/>
              </a:rPr>
              <a:t>Fig</a:t>
            </a:r>
            <a:r>
              <a:rPr lang="hu-HU" dirty="0">
                <a:latin typeface="+mj-lt"/>
              </a:rPr>
              <a:t>. 5.11 </a:t>
            </a:r>
            <a:r>
              <a:rPr lang="hu-HU" dirty="0" smtClean="0">
                <a:latin typeface="+mj-lt"/>
              </a:rPr>
              <a:t>– </a:t>
            </a:r>
            <a:r>
              <a:rPr lang="hu-HU" dirty="0" err="1" smtClean="0">
                <a:latin typeface="+mj-lt"/>
              </a:rPr>
              <a:t>shows</a:t>
            </a:r>
            <a:r>
              <a:rPr lang="hu-HU" dirty="0" smtClean="0">
                <a:latin typeface="+mj-lt"/>
              </a:rPr>
              <a:t>: </a:t>
            </a:r>
            <a:r>
              <a:rPr lang="hu-HU" dirty="0" err="1">
                <a:latin typeface="+mj-lt"/>
              </a:rPr>
              <a:t>P</a:t>
            </a:r>
            <a:r>
              <a:rPr lang="hu-HU" dirty="0" err="1" smtClean="0">
                <a:latin typeface="+mj-lt"/>
              </a:rPr>
              <a:t>ericardium</a:t>
            </a:r>
            <a:endParaRPr lang="hu-HU" dirty="0" smtClean="0">
              <a:latin typeface="+mj-lt"/>
            </a:endParaRPr>
          </a:p>
          <a:p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                                </a:t>
            </a:r>
            <a:r>
              <a:rPr lang="hu-HU" dirty="0" err="1" smtClean="0">
                <a:solidFill>
                  <a:srgbClr val="FF0000"/>
                </a:solidFill>
                <a:latin typeface="+mj-lt"/>
              </a:rPr>
              <a:t>Heart</a:t>
            </a:r>
            <a:r>
              <a:rPr lang="hu-H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</a:rPr>
              <a:t>in-situ</a:t>
            </a:r>
            <a:endParaRPr lang="hu-HU" dirty="0" smtClean="0">
              <a:solidFill>
                <a:srgbClr val="FF0000"/>
              </a:solidFill>
              <a:latin typeface="+mj-lt"/>
            </a:endParaRPr>
          </a:p>
          <a:p>
            <a:endParaRPr lang="hu-HU" dirty="0">
              <a:solidFill>
                <a:srgbClr val="FF0000"/>
              </a:solidFill>
              <a:latin typeface="+mj-lt"/>
            </a:endParaRPr>
          </a:p>
          <a:p>
            <a:r>
              <a:rPr lang="hu-HU" dirty="0" err="1">
                <a:latin typeface="+mj-lt"/>
              </a:rPr>
              <a:t>Fig</a:t>
            </a:r>
            <a:r>
              <a:rPr lang="hu-HU" dirty="0">
                <a:latin typeface="+mj-lt"/>
              </a:rPr>
              <a:t>. </a:t>
            </a:r>
            <a:r>
              <a:rPr lang="hu-HU" dirty="0" smtClean="0">
                <a:latin typeface="+mj-lt"/>
              </a:rPr>
              <a:t>5.30 – </a:t>
            </a:r>
            <a:r>
              <a:rPr lang="hu-HU" dirty="0" err="1" smtClean="0">
                <a:latin typeface="+mj-lt"/>
              </a:rPr>
              <a:t>shows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>
                <a:latin typeface="+mj-lt"/>
              </a:rPr>
              <a:t>Veins</a:t>
            </a:r>
            <a:r>
              <a:rPr lang="hu-HU" dirty="0">
                <a:latin typeface="+mj-lt"/>
              </a:rPr>
              <a:t> of </a:t>
            </a:r>
            <a:r>
              <a:rPr lang="hu-HU" dirty="0" err="1">
                <a:latin typeface="+mj-lt"/>
              </a:rPr>
              <a:t>the</a:t>
            </a:r>
            <a:r>
              <a:rPr lang="hu-HU" dirty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heart</a:t>
            </a:r>
            <a:endParaRPr lang="hu-HU" dirty="0" smtClean="0">
              <a:latin typeface="+mj-lt"/>
            </a:endParaRPr>
          </a:p>
          <a:p>
            <a:r>
              <a:rPr lang="hu-HU" b="1" dirty="0" smtClean="0">
                <a:solidFill>
                  <a:srgbClr val="FF0000"/>
                </a:solidFill>
                <a:latin typeface="+mj-lt"/>
              </a:rPr>
              <a:t>                                </a:t>
            </a:r>
            <a:r>
              <a:rPr lang="hu-HU" dirty="0" err="1" smtClean="0">
                <a:solidFill>
                  <a:srgbClr val="FF0000"/>
                </a:solidFill>
                <a:latin typeface="+mj-lt"/>
              </a:rPr>
              <a:t>Coronary</a:t>
            </a:r>
            <a:r>
              <a:rPr lang="hu-H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+mj-lt"/>
              </a:rPr>
              <a:t>arteries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hu-HU" b="1" dirty="0" smtClean="0">
              <a:latin typeface="+mj-lt"/>
            </a:endParaRPr>
          </a:p>
          <a:p>
            <a:endParaRPr lang="hu-HU" b="1" dirty="0"/>
          </a:p>
          <a:p>
            <a:endParaRPr lang="hu-HU" dirty="0" smtClean="0">
              <a:solidFill>
                <a:srgbClr val="FF0000"/>
              </a:solidFill>
            </a:endParaRP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30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u-HU" dirty="0" smtClean="0"/>
              <a:t>Online könyvek az </a:t>
            </a:r>
            <a:r>
              <a:rPr lang="hu-HU" dirty="0" err="1" smtClean="0"/>
              <a:t>EBSCO-tól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14</a:t>
            </a:fld>
            <a:r>
              <a:rPr lang="hu-HU" dirty="0" smtClean="0"/>
              <a:t>/21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467544" y="4027377"/>
            <a:ext cx="1008112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94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51620" y="188640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/>
              <a:t>Online könyvek </a:t>
            </a:r>
            <a:r>
              <a:rPr lang="hu-HU" sz="4400" dirty="0" smtClean="0"/>
              <a:t>a </a:t>
            </a:r>
            <a:r>
              <a:rPr lang="hu-HU" sz="4400" dirty="0" err="1" smtClean="0"/>
              <a:t>Thieme-től</a:t>
            </a:r>
            <a:endParaRPr lang="hu-HU" sz="44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15</a:t>
            </a:fld>
            <a:r>
              <a:rPr lang="hu-HU" dirty="0" smtClean="0"/>
              <a:t>/21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22312"/>
            <a:ext cx="7992888" cy="589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1259632" y="4005064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754"/>
            <a:ext cx="8229600" cy="1143000"/>
          </a:xfrm>
        </p:spPr>
        <p:txBody>
          <a:bodyPr/>
          <a:lstStyle/>
          <a:p>
            <a:r>
              <a:rPr lang="hu-HU" dirty="0" err="1" smtClean="0"/>
              <a:t>Thieme</a:t>
            </a:r>
            <a:r>
              <a:rPr lang="hu-HU" dirty="0"/>
              <a:t> Kiadótól - </a:t>
            </a:r>
            <a:r>
              <a:rPr lang="hu-HU" dirty="0" err="1"/>
              <a:t>Color</a:t>
            </a:r>
            <a:r>
              <a:rPr lang="hu-HU" dirty="0"/>
              <a:t> </a:t>
            </a:r>
            <a:r>
              <a:rPr lang="hu-HU" dirty="0" smtClean="0"/>
              <a:t>Atlas</a:t>
            </a:r>
            <a:r>
              <a:rPr lang="hu-HU" dirty="0"/>
              <a:t>…..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2123728" y="4509120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58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17</a:t>
            </a:fld>
            <a:endParaRPr lang="hu-H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" y="1"/>
            <a:ext cx="91262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18</a:t>
            </a:fld>
            <a:endParaRPr lang="hu-H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9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A cím:”</a:t>
            </a:r>
            <a:r>
              <a:rPr lang="hu-HU" sz="4000" dirty="0" err="1" smtClean="0"/>
              <a:t>Brain</a:t>
            </a:r>
            <a:r>
              <a:rPr lang="hu-HU" sz="4000" dirty="0" smtClean="0"/>
              <a:t> </a:t>
            </a:r>
            <a:r>
              <a:rPr lang="hu-HU" sz="4000" dirty="0" err="1" smtClean="0"/>
              <a:t>Imaging</a:t>
            </a:r>
            <a:r>
              <a:rPr lang="hu-HU" sz="4000" dirty="0" smtClean="0"/>
              <a:t>” </a:t>
            </a:r>
            <a:r>
              <a:rPr lang="hu-HU" sz="4000" dirty="0" err="1"/>
              <a:t>b</a:t>
            </a:r>
            <a:r>
              <a:rPr lang="hu-HU" sz="4000" dirty="0" err="1" smtClean="0"/>
              <a:t>y</a:t>
            </a:r>
            <a:r>
              <a:rPr lang="hu-HU" sz="4000" dirty="0" smtClean="0"/>
              <a:t> THIEME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Mennyi ábra/illusztráció található ebben a könyvben?</a:t>
            </a:r>
          </a:p>
          <a:p>
            <a:r>
              <a:rPr lang="hu-HU" dirty="0"/>
              <a:t> </a:t>
            </a:r>
            <a:r>
              <a:rPr lang="hu-HU" dirty="0" smtClean="0"/>
              <a:t>110      536        </a:t>
            </a:r>
            <a:r>
              <a:rPr lang="hu-HU" dirty="0" smtClean="0">
                <a:solidFill>
                  <a:srgbClr val="FF0000"/>
                </a:solidFill>
              </a:rPr>
              <a:t>336</a:t>
            </a: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Melyik a helyes feloldása: „</a:t>
            </a:r>
            <a:r>
              <a:rPr lang="hu-HU" dirty="0" err="1" smtClean="0"/>
              <a:t>rCBF</a:t>
            </a:r>
            <a:r>
              <a:rPr lang="hu-HU" dirty="0" smtClean="0"/>
              <a:t>”?</a:t>
            </a:r>
          </a:p>
          <a:p>
            <a:r>
              <a:rPr lang="hu-HU" dirty="0" smtClean="0"/>
              <a:t> - right </a:t>
            </a:r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bone</a:t>
            </a:r>
            <a:r>
              <a:rPr lang="hu-HU" dirty="0" smtClean="0"/>
              <a:t> </a:t>
            </a:r>
            <a:r>
              <a:rPr lang="hu-HU" dirty="0" err="1" smtClean="0"/>
              <a:t>frature</a:t>
            </a:r>
            <a:endParaRPr lang="hu-HU" dirty="0" smtClean="0"/>
          </a:p>
          <a:p>
            <a:r>
              <a:rPr lang="hu-HU" dirty="0" smtClean="0"/>
              <a:t> - </a:t>
            </a:r>
            <a:r>
              <a:rPr lang="hu-HU" dirty="0" err="1" smtClean="0"/>
              <a:t>red</a:t>
            </a:r>
            <a:r>
              <a:rPr lang="hu-HU" dirty="0" smtClean="0"/>
              <a:t> </a:t>
            </a:r>
            <a:r>
              <a:rPr lang="hu-HU" dirty="0" err="1" smtClean="0"/>
              <a:t>cell</a:t>
            </a:r>
            <a:r>
              <a:rPr lang="hu-HU" dirty="0" smtClean="0"/>
              <a:t> </a:t>
            </a:r>
            <a:r>
              <a:rPr lang="hu-HU" dirty="0" err="1" smtClean="0"/>
              <a:t>blood</a:t>
            </a:r>
            <a:r>
              <a:rPr lang="hu-HU" dirty="0" smtClean="0"/>
              <a:t> </a:t>
            </a:r>
            <a:r>
              <a:rPr lang="hu-HU" dirty="0" err="1" smtClean="0"/>
              <a:t>fever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- </a:t>
            </a:r>
            <a:r>
              <a:rPr lang="hu-HU" dirty="0" err="1" smtClean="0">
                <a:solidFill>
                  <a:srgbClr val="FF0000"/>
                </a:solidFill>
              </a:rPr>
              <a:t>regional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celebral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blood</a:t>
            </a:r>
            <a:r>
              <a:rPr lang="hu-HU" dirty="0" smtClean="0">
                <a:solidFill>
                  <a:srgbClr val="FF0000"/>
                </a:solidFill>
              </a:rPr>
              <a:t> flow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51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egyetem könyvállománya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endParaRPr lang="hu-HU" dirty="0" smtClean="0"/>
          </a:p>
          <a:p>
            <a:r>
              <a:rPr lang="hu-HU" sz="3600" dirty="0"/>
              <a:t>Ö</a:t>
            </a:r>
            <a:r>
              <a:rPr lang="hu-HU" sz="3600" dirty="0" smtClean="0"/>
              <a:t>sszesen kb. 500.000 kötet</a:t>
            </a:r>
            <a:endParaRPr lang="hu-HU" sz="3600" dirty="0"/>
          </a:p>
          <a:p>
            <a:r>
              <a:rPr lang="hu-HU" sz="3600" dirty="0" smtClean="0"/>
              <a:t>A Központi Könyvtárban 300.000</a:t>
            </a:r>
            <a:endParaRPr lang="hu-HU" sz="3600" dirty="0"/>
          </a:p>
          <a:p>
            <a:r>
              <a:rPr lang="hu-HU" sz="3600" dirty="0" smtClean="0"/>
              <a:t>Katalógusban feltárt (HUNTÉKA) 53.420 rekord</a:t>
            </a:r>
          </a:p>
          <a:p>
            <a:r>
              <a:rPr lang="hu-HU" sz="3600" dirty="0" smtClean="0"/>
              <a:t>Online könyvkatalógus 3669 tétel</a:t>
            </a:r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9509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 The </a:t>
            </a:r>
            <a:r>
              <a:rPr lang="hu-HU" sz="4000" dirty="0" err="1" smtClean="0"/>
              <a:t>title</a:t>
            </a:r>
            <a:r>
              <a:rPr lang="hu-HU" sz="4000" dirty="0"/>
              <a:t>:</a:t>
            </a:r>
            <a:r>
              <a:rPr lang="hu-HU" sz="4000" dirty="0" smtClean="0"/>
              <a:t> „</a:t>
            </a:r>
            <a:r>
              <a:rPr lang="hu-HU" sz="4000" dirty="0" err="1" smtClean="0"/>
              <a:t>Brain</a:t>
            </a:r>
            <a:r>
              <a:rPr lang="hu-HU" sz="4000" dirty="0" smtClean="0"/>
              <a:t> </a:t>
            </a:r>
            <a:r>
              <a:rPr lang="hu-HU" sz="4000" dirty="0" err="1" smtClean="0"/>
              <a:t>Imaging</a:t>
            </a:r>
            <a:r>
              <a:rPr lang="hu-HU" sz="4000" dirty="0" smtClean="0"/>
              <a:t>” </a:t>
            </a:r>
            <a:r>
              <a:rPr lang="hu-HU" sz="4000" dirty="0" err="1"/>
              <a:t>by</a:t>
            </a:r>
            <a:r>
              <a:rPr lang="hu-HU" sz="4000" dirty="0"/>
              <a:t> THIEME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latin typeface="+mj-lt"/>
              </a:rPr>
              <a:t>A 40. oldalon található</a:t>
            </a:r>
          </a:p>
          <a:p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Fig</a:t>
            </a:r>
            <a:r>
              <a:rPr lang="hu-HU" dirty="0" smtClean="0">
                <a:latin typeface="+mj-lt"/>
              </a:rPr>
              <a:t> 1.2 </a:t>
            </a:r>
            <a:r>
              <a:rPr lang="hu-HU" dirty="0" err="1" smtClean="0">
                <a:latin typeface="+mj-lt"/>
              </a:rPr>
              <a:t>a-c</a:t>
            </a:r>
            <a:endParaRPr lang="hu-HU" dirty="0" smtClean="0">
              <a:latin typeface="+mj-lt"/>
            </a:endParaRPr>
          </a:p>
          <a:p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Fig</a:t>
            </a:r>
            <a:r>
              <a:rPr lang="hu-HU" dirty="0" smtClean="0">
                <a:latin typeface="+mj-lt"/>
              </a:rPr>
              <a:t> 2.2 b-d</a:t>
            </a:r>
          </a:p>
          <a:p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</a:rPr>
              <a:t>Fig</a:t>
            </a:r>
            <a:r>
              <a:rPr lang="hu-HU" dirty="0" smtClean="0">
                <a:solidFill>
                  <a:srgbClr val="FF0000"/>
                </a:solidFill>
                <a:latin typeface="+mj-lt"/>
              </a:rPr>
              <a:t> 2.9 a-d</a:t>
            </a:r>
          </a:p>
          <a:p>
            <a:pPr marL="0" indent="0">
              <a:buNone/>
            </a:pPr>
            <a:endParaRPr lang="hu-HU" dirty="0" smtClean="0">
              <a:solidFill>
                <a:srgbClr val="C00000"/>
              </a:solidFill>
              <a:latin typeface="+mj-lt"/>
            </a:endParaRPr>
          </a:p>
          <a:p>
            <a:r>
              <a:rPr lang="hu-HU" dirty="0" smtClean="0">
                <a:latin typeface="+mj-lt"/>
              </a:rPr>
              <a:t>Van ábra/illusztráció a 73. oldalon?</a:t>
            </a:r>
          </a:p>
          <a:p>
            <a:endParaRPr lang="hu-HU" dirty="0">
              <a:latin typeface="+mj-lt"/>
            </a:endParaRPr>
          </a:p>
          <a:p>
            <a:r>
              <a:rPr lang="hu-HU" dirty="0" smtClean="0">
                <a:solidFill>
                  <a:srgbClr val="FF0000"/>
                </a:solidFill>
                <a:latin typeface="+mj-lt"/>
              </a:rPr>
              <a:t>Igen </a:t>
            </a:r>
            <a:r>
              <a:rPr lang="hu-HU" dirty="0" smtClean="0">
                <a:latin typeface="+mj-lt"/>
              </a:rPr>
              <a:t>           Nem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3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www.eduvital.net/index.php/hu/eduvital-muvek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9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7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Eduvital</a:t>
            </a:r>
            <a:r>
              <a:rPr lang="hu-HU" dirty="0" smtClean="0"/>
              <a:t> katalógus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Cím: „Zene és egészségnevelés”</a:t>
            </a:r>
          </a:p>
          <a:p>
            <a:r>
              <a:rPr lang="hu-HU" sz="3600" dirty="0" smtClean="0"/>
              <a:t>Ki a szerző?</a:t>
            </a:r>
          </a:p>
          <a:p>
            <a:endParaRPr lang="hu-HU" sz="3600" dirty="0" smtClean="0"/>
          </a:p>
          <a:p>
            <a:r>
              <a:rPr lang="hu-HU" sz="3600" dirty="0" smtClean="0"/>
              <a:t>Falus András</a:t>
            </a:r>
          </a:p>
          <a:p>
            <a:r>
              <a:rPr lang="hu-HU" sz="3600" dirty="0" smtClean="0">
                <a:solidFill>
                  <a:srgbClr val="FF0000"/>
                </a:solidFill>
              </a:rPr>
              <a:t>Székely Csilla Imola</a:t>
            </a:r>
          </a:p>
          <a:p>
            <a:r>
              <a:rPr lang="hu-HU" sz="3600" dirty="0" smtClean="0"/>
              <a:t>Losonczi Ágnes</a:t>
            </a: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81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könyv címe: </a:t>
            </a:r>
            <a:br>
              <a:rPr lang="hu-HU" dirty="0" smtClean="0"/>
            </a:br>
            <a:r>
              <a:rPr lang="hu-HU" dirty="0" smtClean="0"/>
              <a:t>„Sokszínű egészségtudatosság”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Ki írta a „Mindennapi mérgeink” fejezetet?</a:t>
            </a:r>
          </a:p>
          <a:p>
            <a:endParaRPr lang="hu-HU" dirty="0" smtClean="0"/>
          </a:p>
          <a:p>
            <a:r>
              <a:rPr lang="hu-HU" dirty="0"/>
              <a:t>Buzás </a:t>
            </a:r>
            <a:r>
              <a:rPr lang="hu-HU" dirty="0" smtClean="0"/>
              <a:t>Edit</a:t>
            </a:r>
            <a:endParaRPr lang="hu-HU" dirty="0"/>
          </a:p>
          <a:p>
            <a:r>
              <a:rPr lang="hu-HU" dirty="0" smtClean="0">
                <a:solidFill>
                  <a:srgbClr val="FF0000"/>
                </a:solidFill>
              </a:rPr>
              <a:t>Tompa Anna</a:t>
            </a:r>
          </a:p>
          <a:p>
            <a:r>
              <a:rPr lang="hu-HU" dirty="0" smtClean="0"/>
              <a:t>Szőke Éva</a:t>
            </a:r>
          </a:p>
          <a:p>
            <a:endParaRPr lang="hu-HU" dirty="0" smtClean="0"/>
          </a:p>
          <a:p>
            <a:r>
              <a:rPr lang="hu-HU" dirty="0" smtClean="0"/>
              <a:t>A 23. oldalon hány kép van?</a:t>
            </a:r>
          </a:p>
          <a:p>
            <a:r>
              <a:rPr lang="hu-HU" dirty="0"/>
              <a:t>1</a:t>
            </a:r>
            <a:r>
              <a:rPr lang="hu-HU" dirty="0" smtClean="0"/>
              <a:t>          </a:t>
            </a:r>
            <a:r>
              <a:rPr lang="hu-HU" dirty="0">
                <a:solidFill>
                  <a:srgbClr val="FF0000"/>
                </a:solidFill>
              </a:rPr>
              <a:t>3</a:t>
            </a:r>
            <a:r>
              <a:rPr lang="hu-HU" dirty="0" smtClean="0">
                <a:solidFill>
                  <a:srgbClr val="FF0000"/>
                </a:solidFill>
              </a:rPr>
              <a:t>     </a:t>
            </a:r>
            <a:r>
              <a:rPr lang="hu-HU" dirty="0" smtClean="0"/>
              <a:t>      </a:t>
            </a:r>
            <a:r>
              <a:rPr lang="hu-HU" dirty="0"/>
              <a:t>5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Eduvital</a:t>
            </a:r>
            <a:r>
              <a:rPr lang="hu-HU" dirty="0" smtClean="0"/>
              <a:t> katalógus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dirty="0" smtClean="0"/>
              <a:t>A „Gyűjtemény” link alatt a „cikkek, írások” bekezdésnél melyik 2 folyóiratból lehet válogatni?</a:t>
            </a:r>
          </a:p>
          <a:p>
            <a:endParaRPr lang="hu-HU" sz="3600" dirty="0"/>
          </a:p>
          <a:p>
            <a:r>
              <a:rPr lang="hu-HU" sz="3600" dirty="0" smtClean="0"/>
              <a:t>HVG, Egészségfejlesztés</a:t>
            </a:r>
          </a:p>
          <a:p>
            <a:r>
              <a:rPr lang="hu-HU" sz="3600" dirty="0" smtClean="0">
                <a:solidFill>
                  <a:srgbClr val="FF0000"/>
                </a:solidFill>
              </a:rPr>
              <a:t>Élet és Tudomány, Gyermeklét Magazin</a:t>
            </a:r>
          </a:p>
          <a:p>
            <a:r>
              <a:rPr lang="hu-HU" sz="3600" dirty="0" smtClean="0"/>
              <a:t>Egészségtudomány, Esőember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8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878932" y="221516"/>
            <a:ext cx="35290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800" dirty="0">
                <a:effectLst/>
                <a:latin typeface="Times New Roman" pitchFamily="18" charset="0"/>
              </a:rPr>
              <a:t>Köszönöm megtisztelő figyelmüket!</a:t>
            </a:r>
          </a:p>
        </p:txBody>
      </p:sp>
      <p:pic>
        <p:nvPicPr>
          <p:cNvPr id="36866" name="Picture 2" descr="1132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268413"/>
            <a:ext cx="4105275" cy="51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1139"/>
          <p:cNvPicPr>
            <a:picLocks noChangeAspect="1" noChangeArrowheads="1"/>
          </p:cNvPicPr>
          <p:nvPr/>
        </p:nvPicPr>
        <p:blipFill>
          <a:blip r:embed="rId3">
            <a:lum bright="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052513"/>
            <a:ext cx="2203450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1134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57563"/>
            <a:ext cx="2347912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1150"/>
          <p:cNvPicPr>
            <a:picLocks noChangeAspect="1" noChangeArrowheads="1"/>
          </p:cNvPicPr>
          <p:nvPr/>
        </p:nvPicPr>
        <p:blipFill>
          <a:blip r:embed="rId5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1565275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908480" y="6400610"/>
            <a:ext cx="5414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>
                <a:hlinkClick r:id="rId6"/>
              </a:rPr>
              <a:t>http://www.e-rara.ch/bau_1/content/titleinfo/6299027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97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Könyvritkaságok I.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0" y="1412776"/>
            <a:ext cx="4507732" cy="5445224"/>
          </a:xfrm>
        </p:spPr>
        <p:txBody>
          <a:bodyPr/>
          <a:lstStyle/>
          <a:p>
            <a:pPr>
              <a:buFontTx/>
              <a:buNone/>
            </a:pPr>
            <a:endParaRPr lang="hu-HU" altLang="hu-HU" sz="3200" dirty="0" smtClean="0"/>
          </a:p>
          <a:p>
            <a:pPr>
              <a:buFontTx/>
              <a:buNone/>
            </a:pPr>
            <a:r>
              <a:rPr lang="hu-HU" altLang="hu-HU" sz="3200" dirty="0" err="1" smtClean="0"/>
              <a:t>Benedicti</a:t>
            </a:r>
            <a:r>
              <a:rPr lang="hu-HU" altLang="hu-HU" sz="3200" dirty="0" smtClean="0"/>
              <a:t> </a:t>
            </a:r>
            <a:r>
              <a:rPr lang="hu-HU" altLang="hu-HU" sz="3200" dirty="0" err="1"/>
              <a:t>Sinibaldi</a:t>
            </a:r>
            <a:r>
              <a:rPr lang="hu-HU" altLang="hu-HU" sz="3200" dirty="0"/>
              <a:t> </a:t>
            </a:r>
            <a:r>
              <a:rPr lang="hu-HU" altLang="hu-HU" sz="3200" dirty="0" err="1"/>
              <a:t>Jo</a:t>
            </a:r>
            <a:r>
              <a:rPr lang="hu-HU" altLang="hu-HU" sz="3200" dirty="0"/>
              <a:t>. </a:t>
            </a:r>
          </a:p>
          <a:p>
            <a:pPr>
              <a:buFontTx/>
              <a:buNone/>
            </a:pPr>
            <a:endParaRPr lang="hu-HU" altLang="hu-HU" sz="3200" dirty="0"/>
          </a:p>
          <a:p>
            <a:pPr>
              <a:buFontTx/>
              <a:buNone/>
            </a:pPr>
            <a:r>
              <a:rPr lang="hu-HU" altLang="hu-HU" sz="3200" i="1" dirty="0" err="1">
                <a:solidFill>
                  <a:schemeClr val="tx2"/>
                </a:solidFill>
              </a:rPr>
              <a:t>Geneanthropeiae</a:t>
            </a:r>
            <a:r>
              <a:rPr lang="hu-HU" altLang="hu-HU" sz="3200" i="1" dirty="0">
                <a:solidFill>
                  <a:schemeClr val="tx2"/>
                </a:solidFill>
              </a:rPr>
              <a:t> </a:t>
            </a:r>
            <a:r>
              <a:rPr lang="hu-HU" altLang="hu-HU" sz="3200" i="1" dirty="0" err="1">
                <a:solidFill>
                  <a:schemeClr val="tx2"/>
                </a:solidFill>
              </a:rPr>
              <a:t>sive</a:t>
            </a:r>
            <a:r>
              <a:rPr lang="hu-HU" altLang="hu-HU" sz="3200" i="1" dirty="0">
                <a:solidFill>
                  <a:schemeClr val="tx2"/>
                </a:solidFill>
              </a:rPr>
              <a:t> de </a:t>
            </a:r>
            <a:r>
              <a:rPr lang="hu-HU" altLang="hu-HU" sz="3200" i="1" dirty="0" err="1">
                <a:solidFill>
                  <a:schemeClr val="tx2"/>
                </a:solidFill>
              </a:rPr>
              <a:t>hominis</a:t>
            </a:r>
            <a:r>
              <a:rPr lang="hu-HU" altLang="hu-HU" sz="3200" i="1" dirty="0">
                <a:solidFill>
                  <a:schemeClr val="tx2"/>
                </a:solidFill>
              </a:rPr>
              <a:t> </a:t>
            </a:r>
            <a:r>
              <a:rPr lang="hu-HU" altLang="hu-HU" sz="3200" i="1" dirty="0" err="1">
                <a:solidFill>
                  <a:schemeClr val="tx2"/>
                </a:solidFill>
              </a:rPr>
              <a:t>generatione</a:t>
            </a:r>
            <a:r>
              <a:rPr lang="hu-HU" altLang="hu-HU" sz="3200" i="1" dirty="0">
                <a:solidFill>
                  <a:schemeClr val="tx2"/>
                </a:solidFill>
              </a:rPr>
              <a:t> </a:t>
            </a:r>
            <a:r>
              <a:rPr lang="hu-HU" altLang="hu-HU" sz="3200" i="1" dirty="0" err="1">
                <a:solidFill>
                  <a:schemeClr val="tx2"/>
                </a:solidFill>
              </a:rPr>
              <a:t>decateuchon</a:t>
            </a:r>
            <a:endParaRPr lang="hu-HU" altLang="hu-HU" sz="3200" i="1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hu-HU" altLang="hu-HU" sz="3200" dirty="0"/>
          </a:p>
          <a:p>
            <a:pPr algn="r">
              <a:buFontTx/>
              <a:buNone/>
            </a:pPr>
            <a:r>
              <a:rPr lang="hu-HU" altLang="hu-HU" sz="3200" dirty="0" err="1"/>
              <a:t>Francfurt</a:t>
            </a:r>
            <a:r>
              <a:rPr lang="hu-HU" altLang="hu-HU" sz="3200" dirty="0"/>
              <a:t>, 1669.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Picture 6" descr="Kép2 0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7"/>
            <a:ext cx="4358153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6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u-HU" altLang="hu-HU" dirty="0" smtClean="0">
                <a:solidFill>
                  <a:schemeClr val="tx1"/>
                </a:solidFill>
                <a:latin typeface="+mn-lt"/>
              </a:rPr>
              <a:t>Könyvritkaságok II.</a:t>
            </a:r>
            <a:endParaRPr lang="hu-HU" altLang="hu-H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0812"/>
            <a:ext cx="4355976" cy="543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hu-HU" altLang="hu-HU" sz="3200" dirty="0" smtClean="0">
              <a:latin typeface="+mn-lt"/>
            </a:endParaRPr>
          </a:p>
          <a:p>
            <a:pPr>
              <a:buFontTx/>
              <a:buNone/>
            </a:pPr>
            <a:r>
              <a:rPr lang="hu-HU" altLang="hu-HU" sz="3200" dirty="0" err="1" smtClean="0">
                <a:latin typeface="+mn-lt"/>
              </a:rPr>
              <a:t>Pasteau</a:t>
            </a:r>
            <a:r>
              <a:rPr lang="hu-HU" altLang="hu-HU" sz="3200" dirty="0" smtClean="0">
                <a:latin typeface="+mn-lt"/>
              </a:rPr>
              <a:t> </a:t>
            </a:r>
            <a:r>
              <a:rPr lang="hu-HU" altLang="hu-HU" sz="3200" dirty="0" err="1">
                <a:latin typeface="+mn-lt"/>
              </a:rPr>
              <a:t>Octave</a:t>
            </a:r>
            <a:r>
              <a:rPr lang="hu-HU" altLang="hu-HU" sz="3200" dirty="0">
                <a:latin typeface="+mn-lt"/>
              </a:rPr>
              <a:t> </a:t>
            </a:r>
          </a:p>
          <a:p>
            <a:pPr>
              <a:buFontTx/>
              <a:buNone/>
            </a:pPr>
            <a:endParaRPr lang="hu-HU" altLang="hu-HU" sz="3200" dirty="0">
              <a:latin typeface="+mn-lt"/>
            </a:endParaRPr>
          </a:p>
          <a:p>
            <a:pPr>
              <a:buFontTx/>
              <a:buNone/>
            </a:pPr>
            <a:r>
              <a:rPr lang="hu-HU" altLang="hu-HU" sz="3200" i="1" dirty="0">
                <a:solidFill>
                  <a:schemeClr val="tx2"/>
                </a:solidFill>
                <a:latin typeface="+mn-lt"/>
              </a:rPr>
              <a:t>La </a:t>
            </a:r>
            <a:r>
              <a:rPr lang="hu-HU" altLang="hu-HU" sz="3200" i="1" dirty="0" err="1">
                <a:solidFill>
                  <a:schemeClr val="tx2"/>
                </a:solidFill>
                <a:latin typeface="+mn-lt"/>
              </a:rPr>
              <a:t>chirurgie</a:t>
            </a:r>
            <a:r>
              <a:rPr lang="hu-HU" altLang="hu-HU" sz="3200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hu-HU" altLang="hu-HU" sz="3200" i="1" dirty="0" err="1">
                <a:solidFill>
                  <a:schemeClr val="tx2"/>
                </a:solidFill>
                <a:latin typeface="+mn-lt"/>
              </a:rPr>
              <a:t>urinaire</a:t>
            </a:r>
            <a:r>
              <a:rPr lang="hu-HU" altLang="hu-HU" sz="3200" i="1" dirty="0">
                <a:solidFill>
                  <a:schemeClr val="tx2"/>
                </a:solidFill>
                <a:latin typeface="+mn-lt"/>
              </a:rPr>
              <a:t> en </a:t>
            </a:r>
            <a:r>
              <a:rPr lang="hu-HU" altLang="hu-HU" sz="3200" i="1" dirty="0" err="1">
                <a:solidFill>
                  <a:schemeClr val="tx2"/>
                </a:solidFill>
                <a:latin typeface="+mn-lt"/>
              </a:rPr>
              <a:t>france</a:t>
            </a:r>
            <a:r>
              <a:rPr lang="hu-HU" altLang="hu-HU" sz="3200" i="1" dirty="0">
                <a:solidFill>
                  <a:schemeClr val="tx2"/>
                </a:solidFill>
                <a:latin typeface="+mn-lt"/>
              </a:rPr>
              <a:t> d’</a:t>
            </a:r>
            <a:r>
              <a:rPr lang="hu-HU" altLang="hu-HU" sz="3200" i="1" dirty="0" err="1">
                <a:solidFill>
                  <a:schemeClr val="tx2"/>
                </a:solidFill>
                <a:latin typeface="+mn-lt"/>
              </a:rPr>
              <a:t>aprés</a:t>
            </a:r>
            <a:r>
              <a:rPr lang="hu-HU" altLang="hu-HU" sz="3200" i="1" dirty="0">
                <a:solidFill>
                  <a:schemeClr val="tx2"/>
                </a:solidFill>
                <a:latin typeface="+mn-lt"/>
              </a:rPr>
              <a:t> les </a:t>
            </a:r>
            <a:r>
              <a:rPr lang="hu-HU" altLang="hu-HU" sz="3200" i="1" dirty="0" err="1">
                <a:solidFill>
                  <a:schemeClr val="tx2"/>
                </a:solidFill>
                <a:latin typeface="+mn-lt"/>
              </a:rPr>
              <a:t>documents</a:t>
            </a:r>
            <a:r>
              <a:rPr lang="hu-HU" altLang="hu-HU" sz="3200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hu-HU" altLang="hu-HU" sz="3200" i="1" dirty="0" err="1">
                <a:solidFill>
                  <a:schemeClr val="tx2"/>
                </a:solidFill>
                <a:latin typeface="+mn-lt"/>
              </a:rPr>
              <a:t>originaux</a:t>
            </a:r>
            <a:r>
              <a:rPr lang="hu-HU" altLang="hu-HU" sz="3200" i="1" dirty="0">
                <a:solidFill>
                  <a:schemeClr val="tx2"/>
                </a:solidFill>
                <a:latin typeface="+mn-lt"/>
              </a:rPr>
              <a:t>… </a:t>
            </a:r>
          </a:p>
          <a:p>
            <a:pPr>
              <a:buFontTx/>
              <a:buNone/>
            </a:pPr>
            <a:endParaRPr lang="hu-HU" altLang="hu-HU" sz="3200" i="1" dirty="0">
              <a:solidFill>
                <a:schemeClr val="tx2"/>
              </a:solidFill>
              <a:latin typeface="+mn-lt"/>
            </a:endParaRPr>
          </a:p>
          <a:p>
            <a:pPr algn="r">
              <a:buFontTx/>
              <a:buNone/>
            </a:pPr>
            <a:r>
              <a:rPr lang="hu-HU" altLang="hu-HU" sz="3200" dirty="0">
                <a:latin typeface="+mn-lt"/>
              </a:rPr>
              <a:t>Paris 1908.</a:t>
            </a:r>
          </a:p>
          <a:p>
            <a:endParaRPr lang="hu-HU" altLang="hu-HU" sz="3600" dirty="0">
              <a:latin typeface="+mn-lt"/>
            </a:endParaRPr>
          </a:p>
        </p:txBody>
      </p:sp>
      <p:pic>
        <p:nvPicPr>
          <p:cNvPr id="78854" name="Picture 6" descr="Kép2 016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0812"/>
            <a:ext cx="4572000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7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u-HU" altLang="hu-HU" dirty="0">
                <a:solidFill>
                  <a:schemeClr val="tx1"/>
                </a:solidFill>
                <a:latin typeface="+mn-lt"/>
              </a:rPr>
              <a:t>Könyv ritkaságok </a:t>
            </a:r>
            <a:r>
              <a:rPr lang="hu-HU" altLang="hu-HU" dirty="0" smtClean="0">
                <a:solidFill>
                  <a:schemeClr val="tx1"/>
                </a:solidFill>
                <a:latin typeface="+mn-lt"/>
              </a:rPr>
              <a:t>III.</a:t>
            </a:r>
            <a:endParaRPr lang="hu-HU" altLang="hu-H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468313" y="1412875"/>
            <a:ext cx="40386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 sz="2400" dirty="0">
                <a:latin typeface="+mn-lt"/>
              </a:rPr>
              <a:t>Balassa János:</a:t>
            </a:r>
          </a:p>
          <a:p>
            <a:pPr algn="ctr">
              <a:buFontTx/>
              <a:buNone/>
            </a:pPr>
            <a:r>
              <a:rPr lang="hu-HU" altLang="hu-HU" sz="2400" dirty="0">
                <a:latin typeface="+mn-lt"/>
              </a:rPr>
              <a:t>A képző-műtétek </a:t>
            </a:r>
          </a:p>
          <a:p>
            <a:pPr algn="ctr">
              <a:buFontTx/>
              <a:buNone/>
            </a:pPr>
            <a:endParaRPr lang="hu-HU" altLang="hu-HU" sz="20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hu-HU" altLang="hu-HU" sz="20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hu-HU" altLang="hu-HU" sz="20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hu-HU" altLang="hu-HU" sz="20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hu-HU" altLang="hu-HU" sz="20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hu-HU" altLang="hu-HU" sz="20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hu-HU" altLang="hu-HU" sz="20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hu-HU" altLang="hu-HU" sz="20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hu-HU" altLang="hu-HU" sz="2000" dirty="0">
              <a:latin typeface="Times New Roman" pitchFamily="18" charset="0"/>
            </a:endParaRPr>
          </a:p>
          <a:p>
            <a:pPr algn="r">
              <a:buFontTx/>
              <a:buNone/>
            </a:pPr>
            <a:r>
              <a:rPr lang="hu-HU" altLang="hu-HU" sz="2400" dirty="0">
                <a:latin typeface="+mn-lt"/>
              </a:rPr>
              <a:t>Pest, </a:t>
            </a:r>
            <a:r>
              <a:rPr lang="hu-HU" altLang="hu-HU" sz="2400" dirty="0" smtClean="0">
                <a:latin typeface="+mn-lt"/>
              </a:rPr>
              <a:t>1867.</a:t>
            </a:r>
            <a:endParaRPr lang="hu-HU" altLang="hu-HU" sz="2400" dirty="0">
              <a:latin typeface="+mn-lt"/>
            </a:endParaRPr>
          </a:p>
          <a:p>
            <a:pPr>
              <a:buFontTx/>
              <a:buNone/>
            </a:pPr>
            <a:endParaRPr lang="hu-HU" altLang="hu-HU" sz="1800" dirty="0">
              <a:latin typeface="Times New Roman" pitchFamily="18" charset="0"/>
            </a:endParaRPr>
          </a:p>
        </p:txBody>
      </p:sp>
      <p:pic>
        <p:nvPicPr>
          <p:cNvPr id="79878" name="Picture 6" descr="Kép2 0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01389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Kép2 037"/>
          <p:cNvPicPr>
            <a:picLocks noChangeAspect="1" noChangeArrowheads="1"/>
          </p:cNvPicPr>
          <p:nvPr/>
        </p:nvPicPr>
        <p:blipFill>
          <a:blip r:embed="rId3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9500"/>
            <a:ext cx="3971925" cy="31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Papír /</a:t>
            </a:r>
            <a:r>
              <a:rPr lang="hu-HU" dirty="0" err="1" smtClean="0"/>
              <a:t>papír</a:t>
            </a:r>
            <a:r>
              <a:rPr lang="hu-HU" dirty="0" smtClean="0"/>
              <a:t> nélkül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Nyomtatott könyvből könnyebb tanulni</a:t>
            </a:r>
            <a:endParaRPr lang="hu-H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2590800" cy="344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9863"/>
            <a:ext cx="2088232" cy="366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95232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3"/>
            <a:ext cx="2383649" cy="19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9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Online           /          e könyvek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Egyetemi használatra korlátozott (IP alapján)</a:t>
            </a:r>
          </a:p>
          <a:p>
            <a:r>
              <a:rPr lang="hu-HU" dirty="0" smtClean="0"/>
              <a:t>Örökös, vagy korlátozott idejű használat</a:t>
            </a:r>
            <a:endParaRPr lang="hu-HU" dirty="0"/>
          </a:p>
          <a:p>
            <a:r>
              <a:rPr lang="hu-HU" dirty="0" smtClean="0"/>
              <a:t>A felhasználónak ingyenes</a:t>
            </a:r>
          </a:p>
          <a:p>
            <a:r>
              <a:rPr lang="hu-HU" dirty="0" smtClean="0"/>
              <a:t>Elérés:</a:t>
            </a:r>
            <a:endParaRPr lang="hu-HU" dirty="0" smtClean="0">
              <a:hlinkClick r:id="rId2"/>
            </a:endParaRPr>
          </a:p>
          <a:p>
            <a:pPr marL="0" indent="0">
              <a:buNone/>
            </a:pPr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lib.semmelweis.hu/nav/ekonyvek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Személyes használat, bárhonnan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E-book olvasó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Előfizetés meghatározott időre”kölcsönzési idő”</a:t>
            </a:r>
          </a:p>
        </p:txBody>
      </p:sp>
    </p:spTree>
    <p:extLst>
      <p:ext uri="{BB962C8B-B14F-4D97-AF65-F5344CB8AC3E}">
        <p14:creationId xmlns:p14="http://schemas.microsoft.com/office/powerpoint/2010/main" val="4757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Online könyvek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72608"/>
          </a:xfrm>
        </p:spPr>
        <p:txBody>
          <a:bodyPr>
            <a:normAutofit/>
          </a:bodyPr>
          <a:lstStyle/>
          <a:p>
            <a:endParaRPr lang="hu-HU" sz="4000" dirty="0" smtClean="0"/>
          </a:p>
          <a:p>
            <a:r>
              <a:rPr lang="hu-HU" sz="4000" dirty="0" err="1" smtClean="0"/>
              <a:t>Elsevier</a:t>
            </a:r>
            <a:r>
              <a:rPr lang="hu-HU" sz="4000" dirty="0" smtClean="0"/>
              <a:t>   200</a:t>
            </a:r>
          </a:p>
          <a:p>
            <a:endParaRPr lang="hu-HU" sz="4000" dirty="0"/>
          </a:p>
          <a:p>
            <a:r>
              <a:rPr lang="hu-HU" sz="4000" dirty="0" smtClean="0"/>
              <a:t>EBSCO   62 </a:t>
            </a:r>
          </a:p>
          <a:p>
            <a:endParaRPr lang="hu-HU" sz="4000" dirty="0"/>
          </a:p>
          <a:p>
            <a:r>
              <a:rPr lang="hu-HU" sz="4000" dirty="0" err="1" smtClean="0"/>
              <a:t>Thieme</a:t>
            </a:r>
            <a:r>
              <a:rPr lang="hu-HU" sz="4000" dirty="0" smtClean="0"/>
              <a:t> 96 </a:t>
            </a:r>
            <a:endParaRPr lang="hu-H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28" y="1556792"/>
            <a:ext cx="1323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25346"/>
            <a:ext cx="12192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71" y="4869160"/>
            <a:ext cx="2003914" cy="87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5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hu-HU" dirty="0" smtClean="0"/>
              <a:t>Online könyvek az </a:t>
            </a:r>
            <a:r>
              <a:rPr lang="hu-HU" dirty="0" err="1" smtClean="0"/>
              <a:t>Elsevier-től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CD26-1187-460A-87B5-DCF397F52CEF}" type="slidenum">
              <a:rPr lang="hu-HU" smtClean="0"/>
              <a:t>9</a:t>
            </a:fld>
            <a:r>
              <a:rPr lang="hu-HU" dirty="0" smtClean="0"/>
              <a:t>/21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08503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1691680" y="5373216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0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385</Words>
  <Application>Microsoft Office PowerPoint</Application>
  <PresentationFormat>Diavetítés a képernyőre (4:3 oldalarány)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A könyvekről nyomtatott - elektronikus</vt:lpstr>
      <vt:lpstr>Az egyetem könyvállománya</vt:lpstr>
      <vt:lpstr>Könyvritkaságok I.</vt:lpstr>
      <vt:lpstr>PowerPoint bemutató</vt:lpstr>
      <vt:lpstr>PowerPoint bemutató</vt:lpstr>
      <vt:lpstr>Papír /papír nélkül</vt:lpstr>
      <vt:lpstr>Online           /          e könyvek</vt:lpstr>
      <vt:lpstr>Online könyvek</vt:lpstr>
      <vt:lpstr>Online könyvek az Elsevier-től</vt:lpstr>
      <vt:lpstr>http://lib.semmelweis.hu/nav/ekonyvek </vt:lpstr>
      <vt:lpstr>PowerPoint bemutató</vt:lpstr>
      <vt:lpstr> Sobotta Atlas of Human Anatomy, Vol. 2, Fifteenth Edition  </vt:lpstr>
      <vt:lpstr>Sobotta Atlas of Human Anatomy, Vol. 2, Fifteenth Edition  </vt:lpstr>
      <vt:lpstr>Online könyvek az EBSCO-tól </vt:lpstr>
      <vt:lpstr>PowerPoint bemutató</vt:lpstr>
      <vt:lpstr>Thieme Kiadótól - Color Atlas…..</vt:lpstr>
      <vt:lpstr>PowerPoint bemutató</vt:lpstr>
      <vt:lpstr>PowerPoint bemutató</vt:lpstr>
      <vt:lpstr>A cím:”Brain Imaging” by THIEME</vt:lpstr>
      <vt:lpstr> The title: „Brain Imaging” by THIEME</vt:lpstr>
      <vt:lpstr>http://www.eduvital.net/index.php/hu/eduvital-muvek </vt:lpstr>
      <vt:lpstr>PowerPoint bemutató</vt:lpstr>
      <vt:lpstr>PowerPoint bemutató</vt:lpstr>
      <vt:lpstr>PowerPoint bemutató</vt:lpstr>
      <vt:lpstr>Eduvital katalógus</vt:lpstr>
      <vt:lpstr>A könyv címe:  „Sokszínű egészségtudatosság”</vt:lpstr>
      <vt:lpstr>Eduvital katalógus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könyvekről</dc:title>
  <dc:creator>Vasas Lívia</dc:creator>
  <cp:lastModifiedBy>Gere Tamasne</cp:lastModifiedBy>
  <cp:revision>62</cp:revision>
  <dcterms:created xsi:type="dcterms:W3CDTF">2015-09-08T08:32:16Z</dcterms:created>
  <dcterms:modified xsi:type="dcterms:W3CDTF">2017-02-02T09:58:12Z</dcterms:modified>
</cp:coreProperties>
</file>