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83" r:id="rId3"/>
    <p:sldId id="279" r:id="rId4"/>
    <p:sldId id="271" r:id="rId5"/>
    <p:sldId id="273" r:id="rId6"/>
    <p:sldId id="261" r:id="rId7"/>
    <p:sldId id="262" r:id="rId8"/>
    <p:sldId id="278" r:id="rId9"/>
    <p:sldId id="281" r:id="rId10"/>
    <p:sldId id="282" r:id="rId11"/>
    <p:sldId id="274" r:id="rId12"/>
    <p:sldId id="270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14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EFBE7-1066-427A-8099-6CD0D1BDD7C4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947E3-60C2-48A5-BFB5-E3E884AEEB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198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947E3-60C2-48A5-BFB5-E3E884AEEB7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33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A87-D3FD-4502-92D0-1ADD073B04BD}" type="datetime1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dirty="0" smtClean="0"/>
              <a:t>15/</a:t>
            </a:r>
            <a:fld id="{876D53DF-45B0-44B2-975B-DDF71075D28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962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BC31-965A-4C6E-BA81-CF2901040F76}" type="datetime1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799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573D-6595-425D-8AAF-CB2CD8475ACF}" type="datetime1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343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A63B-8C2A-4212-9B01-A3B67B47B92A}" type="datetime1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pPr/>
              <a:t>‹#›</a:t>
            </a:fld>
            <a:r>
              <a:rPr lang="hu-HU" dirty="0" smtClean="0"/>
              <a:t>/15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664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960D-EDBE-4A80-89CE-B58B40CC02A4}" type="datetime1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59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CF19-978B-4207-A7F6-66B39EA349AF}" type="datetime1">
              <a:rPr lang="hu-HU" smtClean="0"/>
              <a:t>2017.02.22.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623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F9E1-032F-4C42-A850-31755A8D7AB3}" type="datetime1">
              <a:rPr lang="hu-HU" smtClean="0"/>
              <a:t>2017.02.22.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884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37CF-999B-4B9A-A301-2649A0A20670}" type="datetime1">
              <a:rPr lang="hu-HU" smtClean="0"/>
              <a:t>2017.02.22.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4599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FE8E-626F-49CF-87F1-6AB1C08111ED}" type="datetime1">
              <a:rPr lang="hu-HU" smtClean="0"/>
              <a:t>2017.02.22.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919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0F-263F-45AE-855C-5F786BF295C0}" type="datetime1">
              <a:rPr lang="hu-HU" smtClean="0"/>
              <a:t>2017.02.22.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247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F249-7273-4921-AA4C-3D517D5DD059}" type="datetime1">
              <a:rPr lang="hu-HU" smtClean="0"/>
              <a:t>2017.02.22.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145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F0964-3D82-46B5-8724-0F29EF65AB87}" type="datetime1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53DF-45B0-44B2-975B-DDF71075D28D}" type="slidenum">
              <a:rPr lang="hu-HU" smtClean="0"/>
              <a:pPr/>
              <a:t>‹#›</a:t>
            </a:fld>
            <a:r>
              <a:rPr lang="hu-HU" dirty="0" smtClean="0"/>
              <a:t>15/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514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t-europe.eu/basic-search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asas.livia@semmelweis-univ.h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rt-europe.eu/help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992888" cy="2520280"/>
          </a:xfrm>
        </p:spPr>
        <p:txBody>
          <a:bodyPr>
            <a:normAutofit fontScale="90000"/>
          </a:bodyPr>
          <a:lstStyle/>
          <a:p>
            <a:r>
              <a:rPr lang="hu-HU" sz="4900" b="1" dirty="0" err="1" smtClean="0"/>
              <a:t>DART-Europe</a:t>
            </a:r>
            <a:r>
              <a:rPr lang="hu-HU" sz="4900" b="1" dirty="0" smtClean="0"/>
              <a:t> </a:t>
            </a:r>
            <a:r>
              <a:rPr lang="hu-HU" sz="4900" b="1" dirty="0" err="1"/>
              <a:t>E-theses</a:t>
            </a:r>
            <a:r>
              <a:rPr lang="hu-HU" sz="4900" b="1" dirty="0"/>
              <a:t> </a:t>
            </a:r>
            <a:r>
              <a:rPr lang="hu-HU" sz="4900" b="1" dirty="0" err="1"/>
              <a:t>Portal</a:t>
            </a:r>
            <a:r>
              <a:rPr lang="hu-HU" sz="4900" b="1" dirty="0"/>
              <a:t/>
            </a:r>
            <a:br>
              <a:rPr lang="hu-HU" sz="4900" b="1" dirty="0"/>
            </a:br>
            <a:r>
              <a:rPr lang="hu-HU" sz="2400" b="1" dirty="0">
                <a:hlinkClick r:id="rId3"/>
              </a:rPr>
              <a:t>http://</a:t>
            </a:r>
            <a:r>
              <a:rPr lang="hu-HU" sz="2400" b="1" dirty="0" smtClean="0">
                <a:hlinkClick r:id="rId3"/>
              </a:rPr>
              <a:t>www.dart-europe.eu/basic-search.php</a:t>
            </a:r>
            <a:r>
              <a:rPr lang="hu-HU" sz="2400" b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/>
              <a:t>E</a:t>
            </a:r>
            <a:r>
              <a:rPr lang="en-US" sz="2400" dirty="0" err="1" smtClean="0"/>
              <a:t>uropean</a:t>
            </a:r>
            <a:r>
              <a:rPr lang="en-US" sz="2400" dirty="0" smtClean="0"/>
              <a:t> Portal for the discovery of Electronic Theses and Dissertations (ETDs), and they participate in advocacy to influence future European e-theses development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/>
              <a:t/>
            </a:r>
            <a:br>
              <a:rPr lang="hu-HU" sz="2400"/>
            </a:br>
            <a:endParaRPr lang="hu-HU" sz="2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>
            <a:normAutofit/>
          </a:bodyPr>
          <a:lstStyle/>
          <a:p>
            <a:r>
              <a:rPr lang="hu-HU" dirty="0"/>
              <a:t>Vasas Lívia, </a:t>
            </a:r>
            <a:r>
              <a:rPr lang="hu-HU" dirty="0" smtClean="0"/>
              <a:t>PhD</a:t>
            </a:r>
          </a:p>
          <a:p>
            <a:r>
              <a:rPr lang="hu-HU" dirty="0" err="1">
                <a:hlinkClick r:id="rId4"/>
              </a:rPr>
              <a:t>v</a:t>
            </a:r>
            <a:r>
              <a:rPr lang="hu-HU" dirty="0" err="1" smtClean="0">
                <a:hlinkClick r:id="rId4"/>
              </a:rPr>
              <a:t>asas.livia</a:t>
            </a:r>
            <a:r>
              <a:rPr lang="hu-HU" dirty="0" smtClean="0">
                <a:hlinkClick r:id="rId4"/>
              </a:rPr>
              <a:t>@</a:t>
            </a:r>
            <a:r>
              <a:rPr lang="hu-HU" dirty="0" err="1" smtClean="0">
                <a:hlinkClick r:id="rId4"/>
              </a:rPr>
              <a:t>semmelweis-univ.hu</a:t>
            </a:r>
            <a:endParaRPr lang="hu-HU" dirty="0" smtClean="0"/>
          </a:p>
          <a:p>
            <a:r>
              <a:rPr lang="hu-HU" dirty="0" smtClean="0"/>
              <a:t>2017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27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Kérdés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err="1"/>
              <a:t>doi</a:t>
            </a:r>
            <a:r>
              <a:rPr lang="hu-HU" sz="3200" dirty="0"/>
              <a:t>:10.14753/SE.2015.1789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800" dirty="0" smtClean="0">
                <a:latin typeface="+mj-lt"/>
              </a:rPr>
              <a:t>Mi a publikáció típusa?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r>
              <a:rPr lang="hu-HU" sz="2800" dirty="0" err="1" smtClean="0">
                <a:latin typeface="+mj-lt"/>
              </a:rPr>
              <a:t>Article</a:t>
            </a:r>
            <a:r>
              <a:rPr lang="hu-HU" sz="2800" dirty="0" smtClean="0">
                <a:latin typeface="+mj-lt"/>
              </a:rPr>
              <a:t>     </a:t>
            </a:r>
            <a:r>
              <a:rPr lang="hu-HU" sz="2800" dirty="0" err="1" smtClean="0">
                <a:latin typeface="+mj-lt"/>
              </a:rPr>
              <a:t>review</a:t>
            </a:r>
            <a:r>
              <a:rPr lang="hu-HU" sz="2800" dirty="0" smtClean="0">
                <a:latin typeface="+mj-lt"/>
              </a:rPr>
              <a:t>    </a:t>
            </a:r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PhD </a:t>
            </a:r>
            <a:r>
              <a:rPr lang="hu-HU" sz="2800" dirty="0" err="1" smtClean="0">
                <a:solidFill>
                  <a:srgbClr val="FF0000"/>
                </a:solidFill>
                <a:latin typeface="+mj-lt"/>
              </a:rPr>
              <a:t>dissertation</a:t>
            </a:r>
            <a:r>
              <a:rPr lang="hu-HU" sz="2800" dirty="0" smtClean="0">
                <a:latin typeface="+mj-lt"/>
              </a:rPr>
              <a:t>    comment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Hányadik oldalon található a </a:t>
            </a:r>
            <a:r>
              <a:rPr lang="en-US" sz="2800" dirty="0" smtClean="0">
                <a:latin typeface="+mj-lt"/>
              </a:rPr>
              <a:t>„</a:t>
            </a:r>
            <a:r>
              <a:rPr lang="en-US" sz="2800" dirty="0">
                <a:latin typeface="+mj-lt"/>
              </a:rPr>
              <a:t>MATERIALS AND METHODS”  </a:t>
            </a:r>
            <a:r>
              <a:rPr lang="hu-HU" sz="2800" dirty="0" smtClean="0">
                <a:latin typeface="+mj-lt"/>
              </a:rPr>
              <a:t>ebben a dolgozatban</a:t>
            </a:r>
            <a:r>
              <a:rPr lang="en-US" sz="2800" dirty="0" smtClean="0">
                <a:latin typeface="+mj-lt"/>
              </a:rPr>
              <a:t>?</a:t>
            </a:r>
            <a:endParaRPr lang="en-US" sz="2800" dirty="0">
              <a:latin typeface="+mj-lt"/>
            </a:endParaRPr>
          </a:p>
          <a:p>
            <a:pPr marL="0" indent="0">
              <a:buNone/>
            </a:pPr>
            <a:endParaRPr lang="hu-HU" sz="2800" dirty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10           20           </a:t>
            </a:r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28</a:t>
            </a:r>
            <a:r>
              <a:rPr lang="hu-HU" sz="2800" dirty="0" smtClean="0">
                <a:latin typeface="+mj-lt"/>
              </a:rPr>
              <a:t>          32           50            61</a:t>
            </a:r>
            <a:endParaRPr lang="hu-H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3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További információ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248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sz="4400" dirty="0">
              <a:hlinkClick r:id="rId2"/>
            </a:endParaRPr>
          </a:p>
          <a:p>
            <a:pPr marL="0" indent="0" algn="ctr">
              <a:buNone/>
            </a:pPr>
            <a:r>
              <a:rPr lang="hu-HU" sz="3600" dirty="0" smtClean="0">
                <a:latin typeface="+mj-lt"/>
                <a:hlinkClick r:id="rId2"/>
              </a:rPr>
              <a:t>http://www.dart-europe.eu/help.php</a:t>
            </a:r>
            <a:r>
              <a:rPr lang="hu-HU" sz="3600" dirty="0" smtClean="0">
                <a:latin typeface="+mj-lt"/>
              </a:rPr>
              <a:t> </a:t>
            </a:r>
            <a:endParaRPr lang="hu-HU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49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03648" y="2577994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/>
              <a:t>Köszönöm </a:t>
            </a:r>
            <a:r>
              <a:rPr lang="hu-HU" sz="4400" smtClean="0"/>
              <a:t>a figyelmet!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281841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t>2</a:t>
            </a:fld>
            <a:endParaRPr lang="hu-H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110167" y="1728324"/>
            <a:ext cx="2520230" cy="25202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620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Semmelweis Egyetem a </a:t>
            </a:r>
            <a:r>
              <a:rPr lang="hu-HU" sz="3200" dirty="0" err="1" smtClean="0"/>
              <a:t>Dart</a:t>
            </a:r>
            <a:r>
              <a:rPr lang="hu-HU" sz="3200" dirty="0" smtClean="0"/>
              <a:t> Europe-ban</a:t>
            </a:r>
            <a:endParaRPr lang="hu-HU" sz="3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53DF-45B0-44B2-975B-DDF71075D28D}" type="slidenum">
              <a:rPr lang="hu-HU" smtClean="0"/>
              <a:pPr/>
              <a:t>3</a:t>
            </a:fld>
            <a:r>
              <a:rPr lang="hu-HU" smtClean="0"/>
              <a:t>/15</a:t>
            </a:r>
            <a:endParaRPr lang="hu-HU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339752" y="3974835"/>
            <a:ext cx="2340126" cy="318261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9036495" cy="594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3999" cy="594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églalap 8"/>
          <p:cNvSpPr/>
          <p:nvPr/>
        </p:nvSpPr>
        <p:spPr>
          <a:xfrm>
            <a:off x="2195736" y="3562536"/>
            <a:ext cx="194421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46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520453" y="1556792"/>
            <a:ext cx="1008063" cy="36004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59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i="1" dirty="0" smtClean="0"/>
              <a:t/>
            </a:r>
            <a:br>
              <a:rPr lang="hu-HU" b="1" i="1" dirty="0" smtClean="0"/>
            </a:br>
            <a:r>
              <a:rPr lang="hu-HU" sz="4900" dirty="0" smtClean="0"/>
              <a:t>Keresési technikák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</a:t>
            </a:r>
            <a:r>
              <a:rPr lang="en-US" dirty="0"/>
              <a:t>* as a wildcard to match any sequence of characters: e.g. </a:t>
            </a:r>
            <a:r>
              <a:rPr lang="en-US" dirty="0" err="1"/>
              <a:t>comput</a:t>
            </a:r>
            <a:r>
              <a:rPr lang="en-US" dirty="0"/>
              <a:t>* would match computer, computing, </a:t>
            </a:r>
            <a:r>
              <a:rPr lang="en-US" dirty="0" err="1"/>
              <a:t>computerised</a:t>
            </a:r>
            <a:r>
              <a:rPr lang="en-US" dirty="0"/>
              <a:t>, computational, etc.</a:t>
            </a:r>
          </a:p>
          <a:p>
            <a:r>
              <a:rPr lang="en-US" dirty="0"/>
              <a:t>Search terms are linked with 'AND' by default.</a:t>
            </a:r>
          </a:p>
          <a:p>
            <a:r>
              <a:rPr lang="en-US" dirty="0"/>
              <a:t>Use OR to broaden your search, e.g. Sweden OR </a:t>
            </a:r>
            <a:r>
              <a:rPr lang="en-US" dirty="0" err="1"/>
              <a:t>Sverige</a:t>
            </a:r>
            <a:r>
              <a:rPr lang="en-US" dirty="0"/>
              <a:t>.</a:t>
            </a:r>
          </a:p>
          <a:p>
            <a:r>
              <a:rPr lang="en-US" dirty="0"/>
              <a:t>NOT may be used to exclude a word from your search results, e.g. nebula* not </a:t>
            </a:r>
            <a:r>
              <a:rPr lang="en-US" dirty="0" err="1" smtClean="0"/>
              <a:t>andromeda</a:t>
            </a:r>
            <a:r>
              <a:rPr lang="hu-HU" dirty="0" smtClean="0"/>
              <a:t>.</a:t>
            </a:r>
            <a:endParaRPr lang="en-US" dirty="0"/>
          </a:p>
          <a:p>
            <a:r>
              <a:rPr lang="en-US" dirty="0"/>
              <a:t>Use quotes to search for exact phrases, e.g. "genetic </a:t>
            </a:r>
            <a:r>
              <a:rPr lang="en-US" dirty="0" smtClean="0"/>
              <a:t>algorithm„</a:t>
            </a:r>
            <a:r>
              <a:rPr lang="hu-HU" dirty="0" smtClean="0"/>
              <a:t>.</a:t>
            </a:r>
            <a:endParaRPr lang="en-US" dirty="0"/>
          </a:p>
          <a:p>
            <a:r>
              <a:rPr lang="en-US" dirty="0"/>
              <a:t>Parentheses may be used to create more complex queries, e.g. (Sweden or </a:t>
            </a:r>
            <a:r>
              <a:rPr lang="en-US" dirty="0" err="1"/>
              <a:t>Sverige</a:t>
            </a:r>
            <a:r>
              <a:rPr lang="en-US" dirty="0"/>
              <a:t>) and </a:t>
            </a:r>
            <a:r>
              <a:rPr lang="en-US" dirty="0" smtClean="0"/>
              <a:t>economics</a:t>
            </a:r>
            <a:r>
              <a:rPr lang="hu-HU" dirty="0" smtClean="0"/>
              <a:t>.</a:t>
            </a:r>
            <a:r>
              <a:rPr lang="en-US" dirty="0" smtClean="0"/>
              <a:t> </a:t>
            </a:r>
            <a:endParaRPr lang="en-US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91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1216" y="-35768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teljes szöveg…</a:t>
            </a:r>
            <a:endParaRPr lang="hu-HU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484"/>
            <a:ext cx="9144000" cy="5791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 flipV="1">
            <a:off x="2843808" y="2627850"/>
            <a:ext cx="1368152" cy="25202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987824" y="5157192"/>
            <a:ext cx="3456384" cy="64807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33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 err="1" smtClean="0"/>
              <a:t>Full</a:t>
            </a:r>
            <a:r>
              <a:rPr lang="hu-HU" sz="3200" dirty="0" smtClean="0"/>
              <a:t> text</a:t>
            </a:r>
            <a:endParaRPr lang="hu-HU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0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Kérdések</a:t>
            </a:r>
            <a:br>
              <a:rPr lang="hu-HU" sz="3200" dirty="0" smtClean="0"/>
            </a:br>
            <a:r>
              <a:rPr lang="hu-HU" sz="3200" dirty="0" err="1" smtClean="0"/>
              <a:t>Dart</a:t>
            </a:r>
            <a:r>
              <a:rPr lang="hu-HU" sz="3200" dirty="0" smtClean="0"/>
              <a:t> Europe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hu-HU" sz="2800" dirty="0" smtClean="0">
                <a:latin typeface="+mj-lt"/>
              </a:rPr>
              <a:t>Hány angol nyelvű disszertáció található Németországból, 2013-ban és 2014-ben, melynek a kulcsszava: „diabetes mellitus”?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5-20</a:t>
            </a:r>
            <a:r>
              <a:rPr lang="hu-HU" sz="2800" dirty="0" smtClean="0">
                <a:latin typeface="+mj-lt"/>
              </a:rPr>
              <a:t>   </a:t>
            </a:r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         </a:t>
            </a:r>
            <a:r>
              <a:rPr lang="hu-HU" sz="2800" dirty="0" smtClean="0">
                <a:latin typeface="+mj-lt"/>
              </a:rPr>
              <a:t>             30-40       	</a:t>
            </a:r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	     </a:t>
            </a:r>
            <a:r>
              <a:rPr lang="hu-HU" sz="2800" dirty="0" smtClean="0">
                <a:latin typeface="+mj-lt"/>
              </a:rPr>
              <a:t>41-60</a:t>
            </a:r>
          </a:p>
          <a:p>
            <a:endParaRPr lang="hu-HU" sz="2800" dirty="0" smtClean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Az „</a:t>
            </a:r>
            <a:r>
              <a:rPr lang="hu-HU" sz="2800" dirty="0" err="1" smtClean="0">
                <a:latin typeface="+mj-lt"/>
              </a:rPr>
              <a:t>aids</a:t>
            </a:r>
            <a:r>
              <a:rPr lang="hu-HU" sz="2800" dirty="0" smtClean="0">
                <a:latin typeface="+mj-lt"/>
              </a:rPr>
              <a:t>” témakörben mennyi disszertáció van a </a:t>
            </a:r>
            <a:r>
              <a:rPr lang="hu-HU" sz="2800" dirty="0" err="1" smtClean="0">
                <a:latin typeface="+mj-lt"/>
              </a:rPr>
              <a:t>Karolinska</a:t>
            </a:r>
            <a:r>
              <a:rPr lang="hu-HU" sz="2800" dirty="0" smtClean="0">
                <a:latin typeface="+mj-lt"/>
              </a:rPr>
              <a:t> Intézetben?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0-10  	       11-90             </a:t>
            </a:r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91-200  </a:t>
            </a:r>
            <a:r>
              <a:rPr lang="hu-HU" sz="2800" dirty="0" smtClean="0">
                <a:latin typeface="+mj-lt"/>
              </a:rPr>
              <a:t>       	201-400 </a:t>
            </a:r>
            <a:endParaRPr lang="hu-H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67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Kérdések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err="1"/>
              <a:t>Dart</a:t>
            </a:r>
            <a:r>
              <a:rPr lang="hu-HU" sz="3200" dirty="0"/>
              <a:t> Europe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latin typeface="+mj-lt"/>
              </a:rPr>
              <a:t>Hány tétel található a Heidelbergi Egyetemen?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1000-2000          </a:t>
            </a:r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3000-4000</a:t>
            </a:r>
            <a:r>
              <a:rPr lang="hu-HU" sz="2800" dirty="0" smtClean="0">
                <a:latin typeface="+mj-lt"/>
              </a:rPr>
              <a:t>           5000-6000</a:t>
            </a:r>
          </a:p>
          <a:p>
            <a:endParaRPr lang="hu-HU" sz="2800" dirty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A kulcsszó „diabetes mellitus”, hány tétel van 2014-ben az </a:t>
            </a:r>
            <a:r>
              <a:rPr lang="hu-HU" sz="2800" dirty="0" err="1" smtClean="0">
                <a:latin typeface="+mj-lt"/>
              </a:rPr>
              <a:t>UK-ból</a:t>
            </a:r>
            <a:r>
              <a:rPr lang="hu-HU" sz="2800" dirty="0" smtClean="0">
                <a:latin typeface="+mj-lt"/>
              </a:rPr>
              <a:t>?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0-10                  </a:t>
            </a:r>
            <a:r>
              <a:rPr lang="hu-HU" sz="2800" dirty="0" smtClean="0">
                <a:solidFill>
                  <a:srgbClr val="FF0000"/>
                </a:solidFill>
                <a:latin typeface="+mj-lt"/>
              </a:rPr>
              <a:t>10-30 </a:t>
            </a:r>
            <a:r>
              <a:rPr lang="hu-HU" sz="2800" dirty="0" smtClean="0">
                <a:latin typeface="+mj-lt"/>
              </a:rPr>
              <a:t>                 50-60                70-90</a:t>
            </a:r>
            <a:endParaRPr lang="hu-H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333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3888</TotalTime>
  <Words>218</Words>
  <Application>Microsoft Office PowerPoint</Application>
  <PresentationFormat>Diavetítés a képernyőre (4:3 oldalarány)</PresentationFormat>
  <Paragraphs>45</Paragraphs>
  <Slides>12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DART-Europe E-theses Portal http://www.dart-europe.eu/basic-search.php  European Portal for the discovery of Electronic Theses and Dissertations (ETDs), and they participate in advocacy to influence future European e-theses development  </vt:lpstr>
      <vt:lpstr>PowerPoint bemutató</vt:lpstr>
      <vt:lpstr>Semmelweis Egyetem a Dart Europe-ban</vt:lpstr>
      <vt:lpstr>PowerPoint bemutató</vt:lpstr>
      <vt:lpstr> Keresési technikák</vt:lpstr>
      <vt:lpstr>A teljes szöveg…</vt:lpstr>
      <vt:lpstr>Full text</vt:lpstr>
      <vt:lpstr>Kérdések Dart Europe</vt:lpstr>
      <vt:lpstr>Kérdések Dart Europe </vt:lpstr>
      <vt:lpstr>Kérdés doi:10.14753/SE.2015.1789</vt:lpstr>
      <vt:lpstr>További információ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Dart Europe European Portal for the discovery of Electronic Theses and Dissertations (ETDs), and they participate in advocacy to influence future European e-theses development</dc:title>
  <dc:creator>Vasas Lívia</dc:creator>
  <cp:lastModifiedBy>Gere Tamasne</cp:lastModifiedBy>
  <cp:revision>65</cp:revision>
  <dcterms:created xsi:type="dcterms:W3CDTF">2015-01-29T13:46:58Z</dcterms:created>
  <dcterms:modified xsi:type="dcterms:W3CDTF">2017-02-22T10:49:15Z</dcterms:modified>
</cp:coreProperties>
</file>