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41" r:id="rId3"/>
    <p:sldId id="257" r:id="rId4"/>
    <p:sldId id="306" r:id="rId5"/>
    <p:sldId id="307" r:id="rId6"/>
    <p:sldId id="308" r:id="rId7"/>
    <p:sldId id="309" r:id="rId8"/>
    <p:sldId id="310" r:id="rId9"/>
    <p:sldId id="285" r:id="rId10"/>
    <p:sldId id="286" r:id="rId11"/>
    <p:sldId id="263" r:id="rId12"/>
    <p:sldId id="264" r:id="rId13"/>
    <p:sldId id="270" r:id="rId14"/>
    <p:sldId id="287" r:id="rId15"/>
    <p:sldId id="311" r:id="rId16"/>
    <p:sldId id="343" r:id="rId17"/>
    <p:sldId id="312" r:id="rId18"/>
    <p:sldId id="313" r:id="rId19"/>
    <p:sldId id="317" r:id="rId20"/>
    <p:sldId id="316" r:id="rId21"/>
    <p:sldId id="318" r:id="rId22"/>
    <p:sldId id="344" r:id="rId23"/>
    <p:sldId id="319" r:id="rId24"/>
    <p:sldId id="320" r:id="rId25"/>
    <p:sldId id="321" r:id="rId26"/>
    <p:sldId id="322" r:id="rId27"/>
    <p:sldId id="329" r:id="rId28"/>
    <p:sldId id="324" r:id="rId29"/>
    <p:sldId id="325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02" r:id="rId40"/>
    <p:sldId id="339" r:id="rId41"/>
    <p:sldId id="345" r:id="rId42"/>
    <p:sldId id="279" r:id="rId4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7" autoAdjust="0"/>
    <p:restoredTop sz="94660"/>
  </p:normalViewPr>
  <p:slideViewPr>
    <p:cSldViewPr>
      <p:cViewPr>
        <p:scale>
          <a:sx n="82" d="100"/>
          <a:sy n="82" d="100"/>
        </p:scale>
        <p:origin x="-858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74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476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717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106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1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7473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04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71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94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31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688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0FA7-CA6F-43CF-B48F-998902A1AC98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873F-892C-4030-A16E-DF49246F38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08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sas.livia@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magojr.com/" TargetMode="External"/><Relationship Id="rId2" Type="http://schemas.openxmlformats.org/officeDocument/2006/relationships/hyperlink" Target="https://jcr.incites.thomsonreuters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okinfo.com/media/pdf/jcr-suppressio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scimagojr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sevier.com/" TargetMode="External"/><Relationship Id="rId2" Type="http://schemas.openxmlformats.org/officeDocument/2006/relationships/hyperlink" Target="http://www.scopus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cimagojr.com/SCImagoJournalRank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pscience-help.thomsonreuters.com/incitesLiveJCR/JCRGroup/jcrOverview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 folyóiratok tudományos mérése, presztízs</a:t>
            </a:r>
            <a:br>
              <a:rPr lang="hu-HU" dirty="0" smtClean="0"/>
            </a:br>
            <a:r>
              <a:rPr lang="hu-HU" sz="3100" u="sng" dirty="0" smtClean="0"/>
              <a:t/>
            </a:r>
            <a:br>
              <a:rPr lang="hu-HU" sz="3100" u="sng" dirty="0" smtClean="0"/>
            </a:br>
            <a:r>
              <a:rPr lang="hu-HU" sz="3100" u="sng" dirty="0" smtClean="0"/>
              <a:t/>
            </a:r>
            <a:br>
              <a:rPr lang="hu-HU" sz="3100" u="sng" dirty="0" smtClean="0"/>
            </a:br>
            <a:r>
              <a:rPr lang="hu-HU" sz="3100" dirty="0" smtClean="0"/>
              <a:t> </a:t>
            </a:r>
            <a:endParaRPr lang="hu-HU" sz="31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Vasas Lívia, PhD</a:t>
            </a:r>
          </a:p>
          <a:p>
            <a:r>
              <a:rPr lang="hu-HU" dirty="0" err="1">
                <a:hlinkClick r:id="rId2"/>
              </a:rPr>
              <a:t>v</a:t>
            </a:r>
            <a:r>
              <a:rPr lang="hu-HU" dirty="0" err="1" smtClean="0">
                <a:hlinkClick r:id="rId2"/>
              </a:rPr>
              <a:t>asas.livia</a:t>
            </a:r>
            <a:r>
              <a:rPr lang="hu-HU" dirty="0" smtClean="0">
                <a:hlinkClick r:id="rId2"/>
              </a:rPr>
              <a:t>@</a:t>
            </a:r>
            <a:r>
              <a:rPr lang="hu-HU" dirty="0" err="1" smtClean="0">
                <a:hlinkClick r:id="rId2"/>
              </a:rPr>
              <a:t>semmelweis-univ.hu</a:t>
            </a:r>
            <a:endParaRPr lang="hu-HU" dirty="0" smtClean="0"/>
          </a:p>
          <a:p>
            <a:r>
              <a:rPr lang="hu-HU" dirty="0" smtClean="0"/>
              <a:t>2017.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31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Mi volt a „</a:t>
            </a:r>
            <a:r>
              <a:rPr lang="hu-HU" sz="3200" dirty="0" err="1" smtClean="0"/>
              <a:t>Nature</a:t>
            </a:r>
            <a:r>
              <a:rPr lang="hu-HU" sz="3200" dirty="0" smtClean="0"/>
              <a:t>”  folyóirat </a:t>
            </a:r>
            <a:r>
              <a:rPr lang="hu-HU" sz="3200" dirty="0" err="1" smtClean="0"/>
              <a:t>IF-je</a:t>
            </a:r>
            <a:r>
              <a:rPr lang="hu-HU" sz="3200" dirty="0" smtClean="0"/>
              <a:t> 2006-ban?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Autofit/>
          </a:bodyPr>
          <a:lstStyle/>
          <a:p>
            <a:r>
              <a:rPr lang="hu-HU" sz="2800" dirty="0" smtClean="0"/>
              <a:t>25.814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/>
              <a:t>30.979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>
                <a:solidFill>
                  <a:srgbClr val="FF0000"/>
                </a:solidFill>
              </a:rPr>
              <a:t>26.681</a:t>
            </a:r>
          </a:p>
          <a:p>
            <a:endParaRPr lang="hu-HU" sz="2800" dirty="0"/>
          </a:p>
          <a:p>
            <a:r>
              <a:rPr lang="hu-HU" sz="2800" dirty="0" smtClean="0"/>
              <a:t>41.456</a:t>
            </a:r>
          </a:p>
          <a:p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953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Kategóriák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11960" y="1628800"/>
            <a:ext cx="1584176" cy="50405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99793" y="6525344"/>
            <a:ext cx="1080120" cy="2160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538" y="3417630"/>
            <a:ext cx="1691681" cy="3714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8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314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Az onkológia szakterület folyóiratai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69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Kategória: Immunológia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71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Az „</a:t>
            </a:r>
            <a:r>
              <a:rPr lang="hu-HU" sz="3200" dirty="0" err="1" smtClean="0"/>
              <a:t>Immunology</a:t>
            </a:r>
            <a:r>
              <a:rPr lang="hu-HU" sz="3200" dirty="0" smtClean="0"/>
              <a:t>” szakcsoportban melyik a legalacsonyabb IF érték 2014-ben?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4525963"/>
          </a:xfrm>
        </p:spPr>
        <p:txBody>
          <a:bodyPr>
            <a:noAutofit/>
          </a:bodyPr>
          <a:lstStyle/>
          <a:p>
            <a:r>
              <a:rPr lang="hu-HU" sz="2800" dirty="0" smtClean="0"/>
              <a:t>0.200</a:t>
            </a:r>
          </a:p>
          <a:p>
            <a:endParaRPr lang="hu-HU" sz="2800" dirty="0"/>
          </a:p>
          <a:p>
            <a:r>
              <a:rPr lang="hu-HU" sz="2800" dirty="0" smtClean="0"/>
              <a:t>1.230</a:t>
            </a:r>
          </a:p>
          <a:p>
            <a:endParaRPr lang="hu-HU" sz="2800" dirty="0"/>
          </a:p>
          <a:p>
            <a:r>
              <a:rPr lang="hu-HU" sz="2800" dirty="0" smtClean="0"/>
              <a:t>2.110</a:t>
            </a:r>
          </a:p>
          <a:p>
            <a:endParaRPr lang="hu-HU" sz="2800" dirty="0" smtClean="0"/>
          </a:p>
          <a:p>
            <a:r>
              <a:rPr lang="hu-HU" sz="2800" dirty="0" smtClean="0">
                <a:solidFill>
                  <a:srgbClr val="FF0000"/>
                </a:solidFill>
              </a:rPr>
              <a:t>0.280</a:t>
            </a:r>
            <a:endParaRPr lang="hu-H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-162272"/>
            <a:ext cx="8229600" cy="998984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Kategórián belül….</a:t>
            </a:r>
            <a:r>
              <a:rPr lang="hu-HU" sz="3200" dirty="0" err="1"/>
              <a:t>I</a:t>
            </a:r>
            <a:r>
              <a:rPr lang="hu-HU" sz="3200" dirty="0" err="1" smtClean="0"/>
              <a:t>mmunology</a:t>
            </a:r>
            <a:endParaRPr lang="hu-HU" sz="3200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978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6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 </a:t>
            </a:r>
            <a:r>
              <a:rPr lang="hu-HU" sz="3600" dirty="0" smtClean="0"/>
              <a:t>„</a:t>
            </a:r>
            <a:r>
              <a:rPr lang="hu-HU" sz="3600" dirty="0" err="1" smtClean="0"/>
              <a:t>Quartilis</a:t>
            </a:r>
            <a:r>
              <a:rPr lang="hu-HU" sz="3600" dirty="0" smtClean="0"/>
              <a:t>”- </a:t>
            </a:r>
            <a:r>
              <a:rPr lang="hu-HU" sz="3600" dirty="0" err="1" smtClean="0"/>
              <a:t>ekről</a:t>
            </a:r>
            <a:r>
              <a:rPr lang="hu-HU" sz="3600" dirty="0" smtClean="0"/>
              <a:t> …</a:t>
            </a:r>
            <a:br>
              <a:rPr lang="hu-HU" sz="3600" dirty="0" smtClean="0"/>
            </a:br>
            <a:r>
              <a:rPr lang="hu-HU" sz="3600" dirty="0" smtClean="0"/>
              <a:t>adott folyóirat helyzete saját kategóriájában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Adott kategóriában a</a:t>
            </a:r>
          </a:p>
          <a:p>
            <a:r>
              <a:rPr lang="hu-HU" sz="2800" dirty="0"/>
              <a:t> </a:t>
            </a:r>
            <a:r>
              <a:rPr lang="hu-HU" sz="2800" dirty="0" smtClean="0"/>
              <a:t>   - </a:t>
            </a:r>
            <a:r>
              <a:rPr lang="en-US" sz="2800" dirty="0" smtClean="0"/>
              <a:t> Q1</a:t>
            </a:r>
            <a:r>
              <a:rPr lang="hu-HU" sz="2800" dirty="0" smtClean="0"/>
              <a:t>:</a:t>
            </a:r>
            <a:r>
              <a:rPr lang="en-US" sz="2800" dirty="0" smtClean="0"/>
              <a:t> </a:t>
            </a:r>
            <a:r>
              <a:rPr lang="hu-HU" sz="2800" dirty="0" smtClean="0"/>
              <a:t>jelenti a kategória folyóiratainak legjobb</a:t>
            </a:r>
            <a:r>
              <a:rPr lang="en-US" sz="2800" dirty="0" smtClean="0"/>
              <a:t> </a:t>
            </a:r>
            <a:r>
              <a:rPr lang="en-US" sz="2800" dirty="0"/>
              <a:t>25</a:t>
            </a:r>
            <a:r>
              <a:rPr lang="en-US" sz="2800" dirty="0" smtClean="0"/>
              <a:t>%</a:t>
            </a:r>
            <a:r>
              <a:rPr lang="hu-HU" sz="2800" dirty="0" smtClean="0"/>
              <a:t>- </a:t>
            </a:r>
            <a:r>
              <a:rPr lang="hu-HU" sz="2800" dirty="0" smtClean="0"/>
              <a:t>át az </a:t>
            </a:r>
            <a:r>
              <a:rPr lang="hu-HU" sz="2800" dirty="0" err="1" smtClean="0"/>
              <a:t>Impaktfaktorok</a:t>
            </a:r>
            <a:r>
              <a:rPr lang="hu-HU" sz="2800" dirty="0" smtClean="0"/>
              <a:t> csökkenő sorrendjében</a:t>
            </a:r>
            <a:r>
              <a:rPr lang="en-US" sz="2800" dirty="0" smtClean="0"/>
              <a:t> </a:t>
            </a:r>
            <a:endParaRPr lang="hu-HU" sz="2800" dirty="0" smtClean="0"/>
          </a:p>
          <a:p>
            <a:r>
              <a:rPr lang="hu-HU" sz="2800" dirty="0" smtClean="0"/>
              <a:t>     - </a:t>
            </a:r>
            <a:r>
              <a:rPr lang="en-US" sz="2800" dirty="0" smtClean="0"/>
              <a:t>Q2 </a:t>
            </a:r>
            <a:r>
              <a:rPr lang="hu-HU" sz="2800" dirty="0" smtClean="0"/>
              <a:t>: </a:t>
            </a:r>
            <a:r>
              <a:rPr lang="en-US" sz="2800" dirty="0" smtClean="0"/>
              <a:t> 25</a:t>
            </a:r>
            <a:r>
              <a:rPr lang="hu-HU" sz="2800" dirty="0" smtClean="0"/>
              <a:t>-50</a:t>
            </a:r>
            <a:r>
              <a:rPr lang="en-US" sz="2800" dirty="0" smtClean="0"/>
              <a:t>% </a:t>
            </a:r>
            <a:r>
              <a:rPr lang="hu-HU" sz="2800" dirty="0" smtClean="0"/>
              <a:t>az </a:t>
            </a:r>
            <a:r>
              <a:rPr lang="hu-HU" sz="2800" dirty="0" err="1"/>
              <a:t>Impaktfaktorok</a:t>
            </a:r>
            <a:r>
              <a:rPr lang="hu-HU" sz="2800" dirty="0"/>
              <a:t> csökkenő sorrendjében</a:t>
            </a:r>
            <a:r>
              <a:rPr lang="en-US" sz="2800" dirty="0"/>
              <a:t> </a:t>
            </a:r>
            <a:endParaRPr lang="hu-HU" sz="2800" dirty="0"/>
          </a:p>
          <a:p>
            <a:r>
              <a:rPr lang="hu-HU" sz="2800" dirty="0" smtClean="0"/>
              <a:t>     - </a:t>
            </a:r>
            <a:r>
              <a:rPr lang="en-US" sz="2800" dirty="0" smtClean="0"/>
              <a:t>Q3</a:t>
            </a:r>
            <a:r>
              <a:rPr lang="hu-HU" sz="2800" dirty="0" smtClean="0"/>
              <a:t>:</a:t>
            </a:r>
            <a:r>
              <a:rPr lang="en-US" sz="2800" dirty="0" smtClean="0"/>
              <a:t> </a:t>
            </a:r>
            <a:r>
              <a:rPr lang="hu-HU" sz="2800" dirty="0" smtClean="0"/>
              <a:t>50-75 </a:t>
            </a:r>
            <a:r>
              <a:rPr lang="hu-HU" sz="2800" dirty="0"/>
              <a:t>% az </a:t>
            </a:r>
            <a:r>
              <a:rPr lang="hu-HU" sz="2800" dirty="0" err="1"/>
              <a:t>Impaktfaktorok</a:t>
            </a:r>
            <a:r>
              <a:rPr lang="hu-HU" sz="2800" dirty="0"/>
              <a:t> csökkenő sorrendjében</a:t>
            </a:r>
            <a:r>
              <a:rPr lang="en-US" sz="2800" dirty="0"/>
              <a:t> </a:t>
            </a:r>
            <a:endParaRPr lang="hu-HU" sz="2800" dirty="0" smtClean="0"/>
          </a:p>
          <a:p>
            <a:r>
              <a:rPr lang="hu-HU" sz="2800" dirty="0"/>
              <a:t> </a:t>
            </a:r>
            <a:r>
              <a:rPr lang="hu-HU" sz="2800" dirty="0" smtClean="0"/>
              <a:t>     - </a:t>
            </a:r>
            <a:r>
              <a:rPr lang="en-US" sz="2800" dirty="0" smtClean="0"/>
              <a:t>Q4</a:t>
            </a:r>
            <a:r>
              <a:rPr lang="hu-HU" sz="2800" dirty="0" smtClean="0"/>
              <a:t>:</a:t>
            </a:r>
            <a:r>
              <a:rPr lang="en-US" sz="2800" dirty="0" smtClean="0"/>
              <a:t> </a:t>
            </a:r>
            <a:r>
              <a:rPr lang="hu-HU" sz="2800" dirty="0" smtClean="0"/>
              <a:t>a legalsóbb helyzet: 75-100%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7317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1714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A kiválasztott folyóirat/ok helye a kategóriájukban „</a:t>
            </a:r>
            <a:r>
              <a:rPr lang="hu-HU" sz="3200" dirty="0" err="1" smtClean="0"/>
              <a:t>Quartile</a:t>
            </a:r>
            <a:r>
              <a:rPr lang="hu-HU" sz="3200" dirty="0" smtClean="0"/>
              <a:t>”</a:t>
            </a: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1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Kérdés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sz="3300" dirty="0" smtClean="0"/>
              <a:t>Hány folyóirat található 2011-ben a „</a:t>
            </a:r>
            <a:r>
              <a:rPr lang="hu-HU" sz="3300" dirty="0" err="1" smtClean="0"/>
              <a:t>Cell</a:t>
            </a:r>
            <a:r>
              <a:rPr lang="hu-HU" sz="3300" dirty="0" smtClean="0"/>
              <a:t> </a:t>
            </a:r>
            <a:r>
              <a:rPr lang="hu-HU" sz="3300" dirty="0" err="1" smtClean="0"/>
              <a:t>Biology</a:t>
            </a:r>
            <a:r>
              <a:rPr lang="hu-HU" sz="3300" dirty="0" smtClean="0"/>
              <a:t>” kategóriában?  </a:t>
            </a:r>
          </a:p>
          <a:p>
            <a:pPr marL="0" indent="0">
              <a:buNone/>
            </a:pPr>
            <a:endParaRPr lang="hu-HU" sz="3300" dirty="0" smtClean="0"/>
          </a:p>
          <a:p>
            <a:r>
              <a:rPr lang="hu-HU" sz="3300" dirty="0" smtClean="0"/>
              <a:t>110                 </a:t>
            </a:r>
            <a:r>
              <a:rPr lang="hu-HU" sz="3300" dirty="0" smtClean="0">
                <a:solidFill>
                  <a:srgbClr val="FF0000"/>
                </a:solidFill>
              </a:rPr>
              <a:t>181</a:t>
            </a:r>
            <a:r>
              <a:rPr lang="hu-HU" sz="3300" dirty="0" smtClean="0"/>
              <a:t>                    201</a:t>
            </a:r>
          </a:p>
          <a:p>
            <a:pPr marL="0" indent="0">
              <a:buNone/>
            </a:pPr>
            <a:endParaRPr lang="hu-HU" sz="3300" dirty="0" smtClean="0"/>
          </a:p>
          <a:p>
            <a:r>
              <a:rPr lang="hu-HU" sz="3300" dirty="0"/>
              <a:t>Ebben a kategóriában 2011-ben mi volt a legalacsonyabb IF érték</a:t>
            </a:r>
            <a:r>
              <a:rPr lang="hu-HU" sz="3300" dirty="0" smtClean="0"/>
              <a:t>?</a:t>
            </a:r>
          </a:p>
          <a:p>
            <a:pPr marL="0" indent="0">
              <a:buNone/>
            </a:pPr>
            <a:endParaRPr lang="hu-HU" sz="3300" dirty="0" smtClean="0"/>
          </a:p>
          <a:p>
            <a:r>
              <a:rPr lang="hu-HU" sz="3300" dirty="0" smtClean="0"/>
              <a:t> 0,01                0,042                 </a:t>
            </a:r>
            <a:r>
              <a:rPr lang="hu-HU" sz="3300" dirty="0" smtClean="0">
                <a:solidFill>
                  <a:srgbClr val="FF0000"/>
                </a:solidFill>
              </a:rPr>
              <a:t>0,073</a:t>
            </a:r>
          </a:p>
          <a:p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398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Kérdés</a:t>
            </a:r>
            <a:endParaRPr lang="hu-HU" sz="32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700905"/>
              </p:ext>
            </p:extLst>
          </p:nvPr>
        </p:nvGraphicFramePr>
        <p:xfrm>
          <a:off x="611560" y="908720"/>
          <a:ext cx="7710215" cy="6045129"/>
        </p:xfrm>
        <a:graphic>
          <a:graphicData uri="http://schemas.openxmlformats.org/drawingml/2006/table">
            <a:tbl>
              <a:tblPr/>
              <a:tblGrid>
                <a:gridCol w="7710215"/>
              </a:tblGrid>
              <a:tr h="5315879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- </a:t>
                      </a:r>
                      <a:r>
                        <a:rPr lang="hu-HU" sz="2800" dirty="0" smtClean="0">
                          <a:latin typeface="+mj-lt"/>
                        </a:rPr>
                        <a:t>Elemezze a következő folyóiratokat 2014-ben</a:t>
                      </a:r>
                      <a:endParaRPr lang="hu-HU" sz="2800" baseline="0" dirty="0" smtClean="0">
                        <a:latin typeface="+mj-lt"/>
                      </a:endParaRPr>
                    </a:p>
                    <a:p>
                      <a:pPr marL="0" fontAlgn="t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hu-HU" sz="280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Annals of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S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urgery</a:t>
                      </a:r>
                      <a:endParaRPr lang="en-US" sz="2800" dirty="0" smtClean="0">
                        <a:effectLst/>
                        <a:latin typeface="+mj-lt"/>
                      </a:endParaRPr>
                    </a:p>
                    <a:p>
                      <a:pPr marL="0" fontAlgn="t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hu-HU" sz="280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Journal of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H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eart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 and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L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ung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T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ransplantation</a:t>
                      </a:r>
                      <a:endParaRPr lang="en-US" sz="2800" dirty="0" smtClean="0">
                        <a:effectLst/>
                        <a:latin typeface="+mj-lt"/>
                      </a:endParaRPr>
                    </a:p>
                    <a:p>
                      <a:pPr marL="0" fontAlgn="t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hu-HU" sz="280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Journal of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N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eurology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N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eurosurgery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 and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P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sychiatry</a:t>
                      </a:r>
                      <a:endParaRPr lang="en-US" sz="2800" dirty="0" smtClean="0">
                        <a:effectLst/>
                        <a:latin typeface="+mj-lt"/>
                      </a:endParaRPr>
                    </a:p>
                    <a:p>
                      <a:pPr marL="0" fontAlgn="t">
                        <a:spcBef>
                          <a:spcPts val="600"/>
                        </a:spcBef>
                        <a:buFont typeface="Arial"/>
                        <a:buChar char="•"/>
                      </a:pPr>
                      <a:r>
                        <a:rPr lang="hu-HU" sz="2800" dirty="0" smtClean="0">
                          <a:effectLst/>
                          <a:latin typeface="+mj-lt"/>
                        </a:rPr>
                        <a:t>  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American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J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ournal</a:t>
                      </a:r>
                      <a:r>
                        <a:rPr lang="en-US" sz="28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2800" dirty="0" smtClean="0">
                          <a:effectLst/>
                          <a:latin typeface="+mj-lt"/>
                        </a:rPr>
                        <a:t>T</a:t>
                      </a:r>
                      <a:r>
                        <a:rPr lang="en-US" sz="2800" dirty="0" err="1" smtClean="0">
                          <a:effectLst/>
                          <a:latin typeface="+mj-lt"/>
                        </a:rPr>
                        <a:t>ransplantation</a:t>
                      </a:r>
                      <a:endParaRPr lang="hu-HU" sz="2800" dirty="0" smtClean="0">
                        <a:effectLst/>
                        <a:latin typeface="+mj-lt"/>
                      </a:endParaRPr>
                    </a:p>
                    <a:p>
                      <a:endParaRPr lang="hu-HU" sz="2800" dirty="0" smtClean="0">
                        <a:latin typeface="+mj-lt"/>
                      </a:endParaRPr>
                    </a:p>
                    <a:p>
                      <a:r>
                        <a:rPr lang="hu-HU" sz="2800" dirty="0" smtClean="0">
                          <a:latin typeface="+mj-lt"/>
                        </a:rPr>
                        <a:t>-</a:t>
                      </a:r>
                      <a:r>
                        <a:rPr lang="hu-HU" sz="2800" baseline="0" dirty="0" smtClean="0">
                          <a:latin typeface="+mj-lt"/>
                        </a:rPr>
                        <a:t> A Sebészet kategóriában  a Q1 alá hány folyóirat tartozik? 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hu-HU" sz="2800" baseline="0" dirty="0" smtClean="0">
                          <a:latin typeface="+mj-lt"/>
                        </a:rPr>
                        <a:t> 1             2              3              </a:t>
                      </a:r>
                      <a:r>
                        <a:rPr lang="hu-HU" sz="28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all</a:t>
                      </a:r>
                      <a:endParaRPr lang="hu-HU" sz="2800" baseline="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endParaRPr lang="hu-HU" sz="2800" baseline="0" dirty="0" smtClean="0">
                        <a:solidFill>
                          <a:srgbClr val="FF0000"/>
                        </a:solidFill>
                        <a:latin typeface="+mj-lt"/>
                      </a:endParaRPr>
                    </a:p>
                    <a:p>
                      <a:r>
                        <a:rPr lang="hu-HU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- Melyik folyóiratnak a legmagasabb  az IF értéke?        </a:t>
                      </a:r>
                    </a:p>
                    <a:p>
                      <a:r>
                        <a:rPr lang="hu-HU" sz="280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Annals of surgery</a:t>
                      </a:r>
                    </a:p>
                    <a:p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369">
                <a:tc>
                  <a:txBody>
                    <a:bodyPr/>
                    <a:lstStyle/>
                    <a:p>
                      <a:pPr fontAlgn="t">
                        <a:buFont typeface="Arial"/>
                        <a:buChar char="•"/>
                      </a:pPr>
                      <a:endParaRPr lang="en-US" sz="1800" dirty="0"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457200" y="1801813"/>
            <a:ext cx="914400" cy="9144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12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Fontos források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hu-HU" sz="2800" dirty="0"/>
              <a:t>Journal </a:t>
            </a:r>
            <a:r>
              <a:rPr lang="hu-HU" sz="2800" dirty="0" err="1"/>
              <a:t>Citation</a:t>
            </a:r>
            <a:r>
              <a:rPr lang="hu-HU" sz="2800" dirty="0"/>
              <a:t> </a:t>
            </a:r>
            <a:r>
              <a:rPr lang="hu-HU" sz="2800" dirty="0" err="1"/>
              <a:t>Reports</a:t>
            </a:r>
            <a:r>
              <a:rPr lang="hu-HU" sz="2800" dirty="0"/>
              <a:t> - JCR</a:t>
            </a:r>
            <a:br>
              <a:rPr lang="hu-HU" sz="2800" dirty="0"/>
            </a:br>
            <a:r>
              <a:rPr lang="hu-HU" sz="2800" u="sng" dirty="0">
                <a:hlinkClick r:id="rId2"/>
              </a:rPr>
              <a:t>https://jcr.incites.thomsonreuters.com</a:t>
            </a:r>
            <a:r>
              <a:rPr lang="hu-HU" sz="2800" u="sng" dirty="0"/>
              <a:t/>
            </a:r>
            <a:br>
              <a:rPr lang="hu-HU" sz="2800" u="sng" dirty="0"/>
            </a:br>
            <a:r>
              <a:rPr lang="hu-HU" sz="2800" u="sng" dirty="0"/>
              <a:t/>
            </a:r>
            <a:br>
              <a:rPr lang="hu-HU" sz="2800" u="sng" dirty="0"/>
            </a:br>
            <a:endParaRPr lang="hu-HU" sz="2800" u="sng" dirty="0" smtClean="0"/>
          </a:p>
          <a:p>
            <a:r>
              <a:rPr lang="hu-HU" sz="2800" dirty="0" err="1"/>
              <a:t>Scimago</a:t>
            </a:r>
            <a:r>
              <a:rPr lang="hu-HU" sz="2800" dirty="0"/>
              <a:t>  - SJR</a:t>
            </a:r>
            <a:br>
              <a:rPr lang="hu-HU" sz="2800" dirty="0"/>
            </a:br>
            <a:r>
              <a:rPr lang="hu-HU" sz="2800" dirty="0">
                <a:hlinkClick r:id="rId3"/>
              </a:rPr>
              <a:t>http://</a:t>
            </a:r>
            <a:r>
              <a:rPr lang="hu-HU" sz="2800" dirty="0" smtClean="0">
                <a:hlinkClick r:id="rId3"/>
              </a:rPr>
              <a:t>scimagojr.com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6275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5 </a:t>
            </a:r>
            <a:r>
              <a:rPr lang="hu-HU" sz="3600" dirty="0"/>
              <a:t>folyóirat adatainak összehasonlítása „</a:t>
            </a:r>
            <a:r>
              <a:rPr lang="hu-HU" sz="3600" dirty="0" err="1"/>
              <a:t>trends</a:t>
            </a:r>
            <a:r>
              <a:rPr lang="hu-HU" sz="3600" dirty="0"/>
              <a:t>”</a:t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8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Kérdés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102027"/>
          </a:xfrm>
        </p:spPr>
        <p:txBody>
          <a:bodyPr>
            <a:normAutofit fontScale="77500" lnSpcReduction="20000"/>
          </a:bodyPr>
          <a:lstStyle/>
          <a:p>
            <a:r>
              <a:rPr lang="hu-HU" sz="3600" dirty="0" smtClean="0">
                <a:latin typeface="+mj-lt"/>
              </a:rPr>
              <a:t>Hány magyar folyóirat található </a:t>
            </a:r>
            <a:r>
              <a:rPr lang="hu-HU" sz="3600" dirty="0">
                <a:latin typeface="+mj-lt"/>
              </a:rPr>
              <a:t>a Science </a:t>
            </a:r>
            <a:r>
              <a:rPr lang="hu-HU" sz="3600" dirty="0" err="1">
                <a:latin typeface="+mj-lt"/>
              </a:rPr>
              <a:t>Citation</a:t>
            </a:r>
            <a:r>
              <a:rPr lang="hu-HU" sz="3600" dirty="0">
                <a:latin typeface="+mj-lt"/>
              </a:rPr>
              <a:t> Index </a:t>
            </a:r>
            <a:r>
              <a:rPr lang="hu-HU" sz="3600" dirty="0" err="1">
                <a:latin typeface="+mj-lt"/>
              </a:rPr>
              <a:t>Expanded-</a:t>
            </a:r>
            <a:r>
              <a:rPr lang="hu-HU" sz="3600" dirty="0">
                <a:latin typeface="+mj-lt"/>
              </a:rPr>
              <a:t> </a:t>
            </a:r>
            <a:r>
              <a:rPr lang="hu-HU" sz="3600" dirty="0" err="1" smtClean="0">
                <a:latin typeface="+mj-lt"/>
              </a:rPr>
              <a:t>ben</a:t>
            </a:r>
            <a:r>
              <a:rPr lang="hu-HU" sz="3600" dirty="0" smtClean="0">
                <a:latin typeface="+mj-lt"/>
              </a:rPr>
              <a:t> 2014-ben? </a:t>
            </a:r>
            <a:r>
              <a:rPr lang="hu-HU" sz="3600" dirty="0">
                <a:latin typeface="+mj-lt"/>
              </a:rPr>
              <a:t>(SCIE)</a:t>
            </a:r>
          </a:p>
          <a:p>
            <a:r>
              <a:rPr lang="hu-HU" sz="3600" dirty="0" smtClean="0">
                <a:latin typeface="+mj-lt"/>
              </a:rPr>
              <a:t>13              444              </a:t>
            </a:r>
            <a:r>
              <a:rPr lang="hu-HU" sz="3600" dirty="0" smtClean="0">
                <a:solidFill>
                  <a:srgbClr val="FF0000"/>
                </a:solidFill>
                <a:latin typeface="+mj-lt"/>
              </a:rPr>
              <a:t>30</a:t>
            </a:r>
            <a:endParaRPr lang="hu-HU" sz="3600" dirty="0">
              <a:solidFill>
                <a:srgbClr val="FF0000"/>
              </a:solidFill>
              <a:latin typeface="+mj-lt"/>
            </a:endParaRPr>
          </a:p>
          <a:p>
            <a:r>
              <a:rPr lang="hu-HU" sz="3600" dirty="0" smtClean="0">
                <a:latin typeface="+mj-lt"/>
              </a:rPr>
              <a:t>Hány magyar </a:t>
            </a:r>
            <a:r>
              <a:rPr lang="hu-HU" sz="3600" dirty="0">
                <a:latin typeface="+mj-lt"/>
              </a:rPr>
              <a:t>folyóirat szerepel </a:t>
            </a:r>
            <a:r>
              <a:rPr lang="hu-HU" sz="3600" dirty="0" smtClean="0">
                <a:latin typeface="+mj-lt"/>
              </a:rPr>
              <a:t>2015-ben a Q3-ban? (SCIE és SSCI)</a:t>
            </a:r>
            <a:endParaRPr lang="hu-HU" sz="3600" dirty="0">
              <a:latin typeface="+mj-lt"/>
            </a:endParaRPr>
          </a:p>
          <a:p>
            <a:r>
              <a:rPr lang="hu-HU" sz="3600" dirty="0" smtClean="0">
                <a:latin typeface="+mj-lt"/>
              </a:rPr>
              <a:t> 2               4                 6           </a:t>
            </a:r>
            <a:r>
              <a:rPr lang="hu-HU" sz="3600" dirty="0" smtClean="0">
                <a:solidFill>
                  <a:srgbClr val="FF0000"/>
                </a:solidFill>
                <a:latin typeface="+mj-lt"/>
              </a:rPr>
              <a:t>      8</a:t>
            </a:r>
          </a:p>
          <a:p>
            <a:r>
              <a:rPr lang="hu-HU" sz="3600" dirty="0" smtClean="0">
                <a:latin typeface="+mj-lt"/>
              </a:rPr>
              <a:t>Hány magyar folyóirat szerepel 2014-ben a Q2-ben? </a:t>
            </a:r>
            <a:r>
              <a:rPr lang="hu-HU" sz="3600" dirty="0">
                <a:latin typeface="+mj-lt"/>
              </a:rPr>
              <a:t>(SCIE és SSCI</a:t>
            </a:r>
            <a:r>
              <a:rPr lang="hu-HU" sz="3600" dirty="0" smtClean="0">
                <a:latin typeface="+mj-lt"/>
              </a:rPr>
              <a:t>)</a:t>
            </a:r>
          </a:p>
          <a:p>
            <a:r>
              <a:rPr lang="hu-HU" sz="3600" dirty="0" smtClean="0">
                <a:solidFill>
                  <a:srgbClr val="FF0000"/>
                </a:solidFill>
                <a:latin typeface="+mj-lt"/>
              </a:rPr>
              <a:t> 6 </a:t>
            </a:r>
            <a:r>
              <a:rPr lang="hu-HU" sz="3600" dirty="0" smtClean="0">
                <a:latin typeface="+mj-lt"/>
              </a:rPr>
              <a:t>               4                8</a:t>
            </a:r>
          </a:p>
          <a:p>
            <a:r>
              <a:rPr lang="hu-HU" sz="3600" dirty="0" smtClean="0">
                <a:latin typeface="+mj-lt"/>
              </a:rPr>
              <a:t>Mennyi német folyóirat szerepel 2013-ban a Q1-ben? (SCIE és SSCI)</a:t>
            </a:r>
          </a:p>
          <a:p>
            <a:r>
              <a:rPr lang="hu-HU" sz="3600" dirty="0" smtClean="0">
                <a:latin typeface="+mj-lt"/>
              </a:rPr>
              <a:t>50             120      </a:t>
            </a:r>
            <a:r>
              <a:rPr lang="hu-HU" sz="3600" dirty="0" smtClean="0">
                <a:solidFill>
                  <a:srgbClr val="FF0000"/>
                </a:solidFill>
                <a:latin typeface="+mj-lt"/>
              </a:rPr>
              <a:t>       153   </a:t>
            </a:r>
            <a:r>
              <a:rPr lang="hu-HU" sz="3600" dirty="0" smtClean="0">
                <a:latin typeface="+mj-lt"/>
              </a:rPr>
              <a:t>             200</a:t>
            </a:r>
            <a:endParaRPr lang="hu-HU" sz="3600" dirty="0">
              <a:latin typeface="+mj-lt"/>
            </a:endParaRP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95990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-1714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Kérdések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 smtClean="0"/>
              <a:t>Hány folyóirat van?</a:t>
            </a:r>
          </a:p>
          <a:p>
            <a:endParaRPr lang="hu-HU" sz="2800" dirty="0" smtClean="0"/>
          </a:p>
          <a:p>
            <a:r>
              <a:rPr lang="hu-HU" sz="2800" dirty="0" smtClean="0"/>
              <a:t>- 2015-ben, Angliából, SCIE kiadású, Q1-es besorolással és nyílt hozzáféréssel</a:t>
            </a:r>
          </a:p>
          <a:p>
            <a:r>
              <a:rPr lang="hu-HU" sz="2800" dirty="0" smtClean="0"/>
              <a:t>0,          40,           </a:t>
            </a:r>
            <a:r>
              <a:rPr lang="hu-HU" sz="2800" dirty="0" smtClean="0">
                <a:solidFill>
                  <a:srgbClr val="FF0000"/>
                </a:solidFill>
              </a:rPr>
              <a:t>70,              </a:t>
            </a:r>
            <a:r>
              <a:rPr lang="hu-HU" sz="2800" dirty="0" smtClean="0"/>
              <a:t>85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/>
              <a:t>- 2011-ben, Angliából, SCIE és SSCI kiadású, </a:t>
            </a:r>
          </a:p>
          <a:p>
            <a:pPr marL="0" indent="0">
              <a:buNone/>
            </a:pPr>
            <a:r>
              <a:rPr lang="hu-HU" sz="2800" dirty="0" smtClean="0"/>
              <a:t>    IF érték 8-10 között</a:t>
            </a:r>
            <a:endParaRPr lang="hu-HU" sz="2800" dirty="0"/>
          </a:p>
          <a:p>
            <a:r>
              <a:rPr lang="hu-HU" sz="2800" dirty="0" smtClean="0"/>
              <a:t>0,           28,           10,              </a:t>
            </a:r>
            <a:r>
              <a:rPr lang="hu-HU" sz="2800" dirty="0" smtClean="0">
                <a:solidFill>
                  <a:srgbClr val="FF0000"/>
                </a:solidFill>
              </a:rPr>
              <a:t>25, </a:t>
            </a:r>
            <a:r>
              <a:rPr lang="hu-HU" sz="2800" dirty="0" smtClean="0"/>
              <a:t>            30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3557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557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Hitelesség, átláthatóság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err="1" smtClean="0"/>
              <a:t>Impaktfaktor</a:t>
            </a:r>
            <a:r>
              <a:rPr lang="hu-HU" sz="2800" dirty="0" smtClean="0"/>
              <a:t> torzulást okozhat</a:t>
            </a:r>
          </a:p>
          <a:p>
            <a:endParaRPr lang="hu-HU" sz="2800" dirty="0"/>
          </a:p>
          <a:p>
            <a:r>
              <a:rPr lang="hu-HU" sz="2800" dirty="0" smtClean="0"/>
              <a:t>a saját folyóiratra történt túlzott hivatkozás</a:t>
            </a:r>
          </a:p>
          <a:p>
            <a:endParaRPr lang="hu-HU" sz="2800" dirty="0"/>
          </a:p>
          <a:p>
            <a:r>
              <a:rPr lang="hu-HU" sz="2800" dirty="0" smtClean="0"/>
              <a:t>Egy adott folyóirat túlzott hivatkozása egy másikra </a:t>
            </a:r>
          </a:p>
          <a:p>
            <a:endParaRPr lang="hu-HU" sz="2800" dirty="0"/>
          </a:p>
          <a:p>
            <a:r>
              <a:rPr lang="hu-HU" sz="2800" dirty="0" smtClean="0"/>
              <a:t>Évenkénti elemzés és felülvizsgálat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2965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Probléma</a:t>
            </a:r>
            <a:br>
              <a:rPr lang="hu-HU" sz="3200" dirty="0" smtClean="0"/>
            </a:br>
            <a:r>
              <a:rPr lang="hu-HU" sz="2800" dirty="0">
                <a:hlinkClick r:id="rId2"/>
              </a:rPr>
              <a:t>http://wokinfo.com/media/pdf/jcr-suppression.pdf</a:t>
            </a:r>
            <a:endParaRPr lang="hu-H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Impaktfaktor</a:t>
            </a:r>
            <a:r>
              <a:rPr lang="hu-HU" sz="3200" dirty="0" smtClean="0"/>
              <a:t> torzulások, bizonyos folyóirat kiszűrése: adott folyóirat </a:t>
            </a:r>
            <a:r>
              <a:rPr lang="hu-HU" sz="3200" dirty="0" err="1" smtClean="0"/>
              <a:t>citáció</a:t>
            </a:r>
            <a:r>
              <a:rPr lang="hu-HU" sz="3200" dirty="0" smtClean="0"/>
              <a:t> halmozása</a:t>
            </a:r>
            <a:endParaRPr lang="hu-H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Hogyan hivatkozunk hivatalosan a JRC forrásra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5719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JCR data year that you are referencing.</a:t>
            </a:r>
            <a:r>
              <a:rPr lang="hu-HU" sz="2400" dirty="0" smtClean="0"/>
              <a:t> - ÉVSZÁM</a:t>
            </a:r>
            <a:endParaRPr lang="en-US" sz="2400" dirty="0" smtClean="0"/>
          </a:p>
          <a:p>
            <a:r>
              <a:rPr lang="en-US" sz="2400" dirty="0" smtClean="0"/>
              <a:t>The full name, Journal Citation Reports. Include the registered </a:t>
            </a:r>
            <a:r>
              <a:rPr lang="hu-HU" sz="2400" dirty="0" smtClean="0"/>
              <a:t>  </a:t>
            </a:r>
            <a:r>
              <a:rPr lang="en-US" sz="2400" dirty="0" smtClean="0"/>
              <a:t>trademark symbol.</a:t>
            </a:r>
          </a:p>
          <a:p>
            <a:r>
              <a:rPr lang="en-US" sz="2400" dirty="0" smtClean="0"/>
              <a:t> Name of the publisher, Thomson Reuters.</a:t>
            </a:r>
            <a:r>
              <a:rPr lang="hu-HU" sz="2400" dirty="0" smtClean="0"/>
              <a:t> A TELJES NÉV</a:t>
            </a:r>
            <a:endParaRPr lang="en-US" sz="2400" dirty="0" smtClean="0"/>
          </a:p>
          <a:p>
            <a:r>
              <a:rPr lang="en-US" sz="2400" dirty="0" smtClean="0"/>
              <a:t>Copyright year. The copyright year appears at the bottom of every page in JCR.</a:t>
            </a:r>
            <a:r>
              <a:rPr lang="hu-HU" sz="2400" dirty="0" smtClean="0"/>
              <a:t> A KIADÁS ÉVE</a:t>
            </a:r>
            <a:endParaRPr lang="en-US" sz="2400" dirty="0" smtClean="0"/>
          </a:p>
          <a:p>
            <a:r>
              <a:rPr lang="hu-HU" sz="2400" dirty="0" err="1" smtClean="0"/>
              <a:t>Examples</a:t>
            </a:r>
            <a:r>
              <a:rPr lang="hu-HU" sz="2400" dirty="0" smtClean="0"/>
              <a:t>: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2015 Journal </a:t>
            </a:r>
            <a:r>
              <a:rPr lang="hu-HU" sz="2400" dirty="0" err="1" smtClean="0">
                <a:solidFill>
                  <a:srgbClr val="FF0000"/>
                </a:solidFill>
              </a:rPr>
              <a:t>Citation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Reports</a:t>
            </a:r>
            <a:r>
              <a:rPr lang="hu-HU" sz="2400" i="1" dirty="0" smtClean="0">
                <a:solidFill>
                  <a:srgbClr val="FF0000"/>
                </a:solidFill>
              </a:rPr>
              <a:t>®</a:t>
            </a:r>
            <a:r>
              <a:rPr lang="hu-HU" sz="2400" dirty="0" smtClean="0">
                <a:solidFill>
                  <a:srgbClr val="FF0000"/>
                </a:solidFill>
              </a:rPr>
              <a:t> Science </a:t>
            </a:r>
            <a:r>
              <a:rPr lang="hu-HU" sz="2400" dirty="0" err="1" smtClean="0">
                <a:solidFill>
                  <a:srgbClr val="FF0000"/>
                </a:solidFill>
              </a:rPr>
              <a:t>Edition</a:t>
            </a:r>
            <a:r>
              <a:rPr lang="hu-HU" sz="2400" dirty="0" smtClean="0">
                <a:solidFill>
                  <a:srgbClr val="FF0000"/>
                </a:solidFill>
              </a:rPr>
              <a:t> (Thomson Reuters, 2015)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2015 Journal </a:t>
            </a:r>
            <a:r>
              <a:rPr lang="hu-HU" sz="2400" dirty="0" err="1" smtClean="0">
                <a:solidFill>
                  <a:srgbClr val="FF0000"/>
                </a:solidFill>
              </a:rPr>
              <a:t>Citation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Reports</a:t>
            </a:r>
            <a:r>
              <a:rPr lang="hu-HU" sz="2400" i="1" dirty="0" smtClean="0">
                <a:solidFill>
                  <a:srgbClr val="FF0000"/>
                </a:solidFill>
              </a:rPr>
              <a:t>®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Social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Sciences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Edition</a:t>
            </a:r>
            <a:r>
              <a:rPr lang="hu-HU" sz="2400" dirty="0" smtClean="0">
                <a:solidFill>
                  <a:srgbClr val="FF0000"/>
                </a:solidFill>
              </a:rPr>
              <a:t> (Thomson Reuters, 2015)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2015 Journal </a:t>
            </a:r>
            <a:r>
              <a:rPr lang="hu-HU" sz="2400" dirty="0" err="1" smtClean="0">
                <a:solidFill>
                  <a:srgbClr val="FF0000"/>
                </a:solidFill>
              </a:rPr>
              <a:t>Citation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Reports</a:t>
            </a:r>
            <a:r>
              <a:rPr lang="hu-HU" sz="2400" i="1" dirty="0" smtClean="0">
                <a:solidFill>
                  <a:srgbClr val="FF0000"/>
                </a:solidFill>
              </a:rPr>
              <a:t>®</a:t>
            </a:r>
            <a:r>
              <a:rPr lang="hu-HU" sz="2400" dirty="0" smtClean="0">
                <a:solidFill>
                  <a:srgbClr val="FF0000"/>
                </a:solidFill>
              </a:rPr>
              <a:t> (Thomson Reuters, 2015) 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err="1" smtClean="0"/>
              <a:t>Scimago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sz="3200" dirty="0">
                <a:hlinkClick r:id="rId2"/>
              </a:rPr>
              <a:t>http://scimagojr.com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smtClean="0"/>
              <a:t> </a:t>
            </a:r>
            <a:br>
              <a:rPr lang="hu-HU" sz="3200" dirty="0" smtClean="0"/>
            </a:b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6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Scimago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96855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b="1" dirty="0" err="1" smtClean="0"/>
              <a:t>SCImago</a:t>
            </a:r>
            <a:r>
              <a:rPr lang="en-US" sz="2800" b="1" dirty="0" smtClean="0"/>
              <a:t> Journal &amp; Country Rank</a:t>
            </a:r>
            <a:r>
              <a:rPr lang="en-US" sz="2800" dirty="0" smtClean="0"/>
              <a:t> is a portal that includes the journals and country scientific indicators developed from the information contained in the </a:t>
            </a:r>
            <a:r>
              <a:rPr lang="en-US" sz="2800" dirty="0" smtClean="0">
                <a:hlinkClick r:id="rId2"/>
              </a:rPr>
              <a:t>Scopus®</a:t>
            </a:r>
            <a:r>
              <a:rPr lang="en-US" sz="2800" dirty="0" smtClean="0"/>
              <a:t> database (</a:t>
            </a:r>
            <a:r>
              <a:rPr lang="en-US" sz="2800" dirty="0" smtClean="0">
                <a:hlinkClick r:id="rId3"/>
              </a:rPr>
              <a:t>Elsevier B.V.</a:t>
            </a:r>
            <a:r>
              <a:rPr lang="en-US" sz="2800" dirty="0" smtClean="0"/>
              <a:t>). </a:t>
            </a:r>
            <a:r>
              <a:rPr lang="en-US" sz="2800" b="1" dirty="0" smtClean="0"/>
              <a:t>These indicators can be used to assess and analyze scientific domains. </a:t>
            </a:r>
            <a:endParaRPr lang="hu-HU" sz="2800" b="1" dirty="0" smtClean="0"/>
          </a:p>
          <a:p>
            <a:pPr marL="0" indent="0">
              <a:buNone/>
            </a:pPr>
            <a:endParaRPr lang="hu-HU" sz="2800" b="1" dirty="0" smtClean="0"/>
          </a:p>
          <a:p>
            <a:r>
              <a:rPr lang="en-US" sz="2800" dirty="0" smtClean="0"/>
              <a:t>This indicator shows the visibility of the journals contained in the </a:t>
            </a:r>
            <a:r>
              <a:rPr lang="en-US" sz="2800" dirty="0" smtClean="0">
                <a:hlinkClick r:id="rId2"/>
              </a:rPr>
              <a:t>Scopus®</a:t>
            </a:r>
            <a:r>
              <a:rPr lang="en-US" sz="2800" dirty="0" smtClean="0"/>
              <a:t> database from 1996. 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1762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3600" u="sng" dirty="0" smtClean="0">
                <a:hlinkClick r:id="rId2"/>
              </a:rPr>
              <a:t>http</a:t>
            </a:r>
            <a:r>
              <a:rPr lang="hu-HU" sz="3600" u="sng" dirty="0">
                <a:hlinkClick r:id="rId2"/>
              </a:rPr>
              <a:t>://scimagojr.com/SCImagoJournalRank.pdf</a:t>
            </a:r>
            <a:endParaRPr lang="hu-H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8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JCR- értékeli és összehasonlítja a folyóiratokat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4116" y="1772816"/>
            <a:ext cx="7931224" cy="3412975"/>
          </a:xfrm>
        </p:spPr>
        <p:txBody>
          <a:bodyPr>
            <a:noAutofit/>
          </a:bodyPr>
          <a:lstStyle/>
          <a:p>
            <a:r>
              <a:rPr lang="hu-HU" sz="2800" dirty="0" smtClean="0"/>
              <a:t>12.000 tudományos folyóiratot és konferencia anyagot tartalmaz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/>
              <a:t>3.300 </a:t>
            </a:r>
            <a:r>
              <a:rPr lang="hu-HU" sz="2800" dirty="0"/>
              <a:t>k</a:t>
            </a:r>
            <a:r>
              <a:rPr lang="hu-HU" sz="2800" dirty="0" smtClean="0"/>
              <a:t>iadótól kb. 60 országból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/>
              <a:t>Tudomány, technika és társadalomtudományok területéről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539552" y="5559387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ipscience-help.thomsonreuters.com/incitesLiveJCR/JCRGroup/jcrOverview.html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28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107504" y="332656"/>
            <a:ext cx="88569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121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7504" y="332656"/>
            <a:ext cx="885698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243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" y="0"/>
            <a:ext cx="91324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79712" y="836712"/>
            <a:ext cx="698477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61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2051720" y="836712"/>
            <a:ext cx="69127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05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4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1907704" y="1052736"/>
            <a:ext cx="7128792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56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zis 2"/>
          <p:cNvSpPr/>
          <p:nvPr/>
        </p:nvSpPr>
        <p:spPr>
          <a:xfrm>
            <a:off x="4355976" y="4581128"/>
            <a:ext cx="64807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92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8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Biochemia</a:t>
            </a:r>
            <a:r>
              <a:rPr lang="hu-HU" sz="3200" dirty="0" smtClean="0"/>
              <a:t> </a:t>
            </a:r>
            <a:r>
              <a:rPr lang="hu-HU" sz="3200" dirty="0" err="1"/>
              <a:t>M</a:t>
            </a:r>
            <a:r>
              <a:rPr lang="hu-HU" sz="3200" dirty="0" err="1" smtClean="0"/>
              <a:t>edica</a:t>
            </a:r>
            <a:endParaRPr lang="hu-HU" sz="32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3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err="1" smtClean="0"/>
              <a:t>Title</a:t>
            </a:r>
            <a:r>
              <a:rPr lang="hu-HU" sz="3200" dirty="0" smtClean="0"/>
              <a:t>: </a:t>
            </a:r>
            <a:r>
              <a:rPr lang="hu-HU" sz="3200" dirty="0" err="1" smtClean="0"/>
              <a:t>Nanomedicine</a:t>
            </a:r>
            <a:r>
              <a:rPr lang="hu-HU" sz="3200" dirty="0" smtClean="0"/>
              <a:t> United </a:t>
            </a:r>
            <a:r>
              <a:rPr lang="hu-HU" sz="3200" dirty="0" err="1" smtClean="0"/>
              <a:t>Kingdom</a:t>
            </a:r>
            <a:r>
              <a:rPr lang="hu-HU" sz="3200" dirty="0"/>
              <a:t> 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sz="3200" dirty="0" smtClean="0"/>
              <a:t>ISSN</a:t>
            </a:r>
            <a:r>
              <a:rPr lang="hu-HU" sz="3200" dirty="0"/>
              <a:t>: 17486963, 17435889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Mi volt ennek a folyóiratnak az  </a:t>
            </a:r>
            <a:r>
              <a:rPr lang="hu-HU" sz="2800" dirty="0"/>
              <a:t>SJR </a:t>
            </a:r>
            <a:r>
              <a:rPr lang="hu-HU" sz="2800" dirty="0" smtClean="0"/>
              <a:t>értéke 2010-ben?  </a:t>
            </a:r>
            <a:endParaRPr lang="hu-HU" sz="2800" dirty="0"/>
          </a:p>
          <a:p>
            <a:endParaRPr lang="hu-HU" sz="2800" dirty="0"/>
          </a:p>
          <a:p>
            <a:r>
              <a:rPr lang="hu-HU" sz="2800" dirty="0" smtClean="0"/>
              <a:t>2,223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 smtClean="0">
                <a:solidFill>
                  <a:srgbClr val="FF0000"/>
                </a:solidFill>
              </a:rPr>
              <a:t>2,312</a:t>
            </a:r>
          </a:p>
          <a:p>
            <a:pPr marL="0" indent="0">
              <a:buNone/>
            </a:pPr>
            <a:endParaRPr lang="hu-HU" sz="2800" dirty="0">
              <a:solidFill>
                <a:srgbClr val="FF0000"/>
              </a:solidFill>
            </a:endParaRPr>
          </a:p>
          <a:p>
            <a:r>
              <a:rPr lang="hu-HU" sz="2800" dirty="0"/>
              <a:t>3, 552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0952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/>
              <a:t>IF </a:t>
            </a:r>
            <a:r>
              <a:rPr lang="hu-HU" sz="3200" dirty="0" smtClean="0"/>
              <a:t>érték </a:t>
            </a:r>
            <a:r>
              <a:rPr lang="hu-HU" sz="3200" dirty="0"/>
              <a:t>– </a:t>
            </a:r>
            <a:r>
              <a:rPr lang="hu-HU" sz="3200" dirty="0" smtClean="0"/>
              <a:t>számítása</a:t>
            </a:r>
            <a:br>
              <a:rPr lang="hu-HU" sz="3200" dirty="0" smtClean="0"/>
            </a:br>
            <a:r>
              <a:rPr lang="hu-HU" sz="3200" dirty="0" smtClean="0">
                <a:solidFill>
                  <a:srgbClr val="FF0000"/>
                </a:solidFill>
              </a:rPr>
              <a:t>hányados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8" y="1340768"/>
            <a:ext cx="9149498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gy sarkán kerekített téglalap 4"/>
          <p:cNvSpPr/>
          <p:nvPr/>
        </p:nvSpPr>
        <p:spPr>
          <a:xfrm>
            <a:off x="1547665" y="3717032"/>
            <a:ext cx="5976664" cy="2088232"/>
          </a:xfrm>
          <a:prstGeom prst="round1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Balra nyíl 5"/>
          <p:cNvSpPr/>
          <p:nvPr/>
        </p:nvSpPr>
        <p:spPr>
          <a:xfrm rot="-1740000">
            <a:off x="4618204" y="3949970"/>
            <a:ext cx="1387859" cy="3331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Balra nyíl 6"/>
          <p:cNvSpPr/>
          <p:nvPr/>
        </p:nvSpPr>
        <p:spPr>
          <a:xfrm rot="1680000">
            <a:off x="4568558" y="4987994"/>
            <a:ext cx="1216293" cy="300305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937388" y="3140968"/>
            <a:ext cx="1147863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számláló</a:t>
            </a:r>
            <a:endParaRPr lang="hu-HU" sz="1200" dirty="0"/>
          </a:p>
        </p:txBody>
      </p:sp>
      <p:sp>
        <p:nvSpPr>
          <p:cNvPr id="9" name="Téglalap 8"/>
          <p:cNvSpPr/>
          <p:nvPr/>
        </p:nvSpPr>
        <p:spPr>
          <a:xfrm>
            <a:off x="5836851" y="5143729"/>
            <a:ext cx="1147863" cy="412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 smtClean="0"/>
              <a:t>nevező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0999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err="1" smtClean="0"/>
              <a:t>About</a:t>
            </a:r>
            <a:r>
              <a:rPr lang="hu-HU" sz="3200" dirty="0" smtClean="0"/>
              <a:t> International </a:t>
            </a:r>
            <a:r>
              <a:rPr lang="hu-HU" sz="3200" dirty="0" err="1"/>
              <a:t>C</a:t>
            </a:r>
            <a:r>
              <a:rPr lang="hu-HU" sz="3200" dirty="0" err="1" smtClean="0"/>
              <a:t>ollaboration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 folyóirat címe: CELL</a:t>
            </a:r>
          </a:p>
          <a:p>
            <a:endParaRPr lang="hu-HU" sz="2800" dirty="0" smtClean="0"/>
          </a:p>
          <a:p>
            <a:r>
              <a:rPr lang="hu-HU" sz="2800" dirty="0"/>
              <a:t>A % </a:t>
            </a:r>
            <a:r>
              <a:rPr lang="hu-HU" sz="2800" dirty="0" err="1" smtClean="0"/>
              <a:t>-os</a:t>
            </a:r>
            <a:r>
              <a:rPr lang="hu-HU" sz="2800" dirty="0" smtClean="0"/>
              <a:t> </a:t>
            </a:r>
            <a:r>
              <a:rPr lang="hu-HU" sz="2800" dirty="0"/>
              <a:t>nemzetközi együttműködés </a:t>
            </a:r>
            <a:r>
              <a:rPr lang="hu-HU" sz="2800" dirty="0" smtClean="0"/>
              <a:t>2014-ben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smtClean="0"/>
              <a:t>10,00             </a:t>
            </a:r>
            <a:endParaRPr lang="hu-HU" sz="2800" dirty="0" smtClean="0"/>
          </a:p>
          <a:p>
            <a:r>
              <a:rPr lang="hu-HU" sz="2800" dirty="0" smtClean="0"/>
              <a:t>20,18                 </a:t>
            </a:r>
          </a:p>
          <a:p>
            <a:r>
              <a:rPr lang="hu-HU" sz="2800" dirty="0" smtClean="0">
                <a:solidFill>
                  <a:srgbClr val="FF0000"/>
                </a:solidFill>
              </a:rPr>
              <a:t>31,37</a:t>
            </a:r>
            <a:r>
              <a:rPr lang="hu-HU" sz="2800" dirty="0" smtClean="0"/>
              <a:t>                </a:t>
            </a:r>
          </a:p>
          <a:p>
            <a:r>
              <a:rPr lang="hu-HU" sz="2800" dirty="0" smtClean="0"/>
              <a:t>40,00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7264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9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37836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Leukémia folyóirat IF számítása</a:t>
            </a:r>
            <a:endParaRPr lang="hu-H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InCite</a:t>
            </a:r>
            <a:r>
              <a:rPr lang="hu-HU" sz="3200" dirty="0" smtClean="0"/>
              <a:t> Journal </a:t>
            </a:r>
            <a:r>
              <a:rPr lang="hu-HU" sz="3200" dirty="0" err="1"/>
              <a:t>C</a:t>
            </a:r>
            <a:r>
              <a:rPr lang="hu-HU" sz="3200" dirty="0" err="1" smtClean="0"/>
              <a:t>itation</a:t>
            </a:r>
            <a:r>
              <a:rPr lang="hu-HU" sz="3200" dirty="0" smtClean="0"/>
              <a:t> </a:t>
            </a:r>
            <a:r>
              <a:rPr lang="hu-HU" sz="3200" dirty="0" err="1" smtClean="0"/>
              <a:t>Reports</a:t>
            </a:r>
            <a:endParaRPr lang="hu-H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5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2339752" y="3577152"/>
            <a:ext cx="15121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6876256" y="980728"/>
            <a:ext cx="151216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2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Folyóirat címre keresés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2800" dirty="0" smtClean="0"/>
              <a:t>Master </a:t>
            </a:r>
            <a:r>
              <a:rPr lang="hu-HU" sz="2800" dirty="0" err="1" smtClean="0"/>
              <a:t>search</a:t>
            </a:r>
            <a:endParaRPr lang="hu-HU" sz="2800" dirty="0" smtClean="0"/>
          </a:p>
          <a:p>
            <a:endParaRPr lang="hu-HU" sz="2800" dirty="0" smtClean="0"/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 smtClean="0"/>
              <a:t>Lehet használni a címből egy szót, rövidítést, teljes címet, ISSN számot ….</a:t>
            </a:r>
          </a:p>
          <a:p>
            <a:endParaRPr lang="hu-HU" sz="3600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28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Master </a:t>
            </a:r>
            <a:r>
              <a:rPr lang="hu-HU" sz="3200" dirty="0"/>
              <a:t>k</a:t>
            </a:r>
            <a:r>
              <a:rPr lang="hu-HU" sz="3200" dirty="0" smtClean="0"/>
              <a:t>eresés</a:t>
            </a:r>
            <a:br>
              <a:rPr lang="hu-HU" sz="3200" dirty="0" smtClean="0"/>
            </a:br>
            <a:r>
              <a:rPr lang="hu-HU" sz="3200" dirty="0" smtClean="0"/>
              <a:t>„Science”</a:t>
            </a:r>
            <a:endParaRPr lang="hu-HU" sz="32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46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Kérdés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2008-ban mi volt a </a:t>
            </a:r>
            <a:r>
              <a:rPr lang="hu-HU" sz="2800" dirty="0" smtClean="0"/>
              <a:t>„</a:t>
            </a:r>
            <a:r>
              <a:rPr lang="hu-HU" sz="2800" dirty="0" err="1" smtClean="0"/>
              <a:t>Lancet</a:t>
            </a:r>
            <a:r>
              <a:rPr lang="hu-HU" sz="2800" dirty="0" smtClean="0"/>
              <a:t>” folyóirat </a:t>
            </a:r>
            <a:r>
              <a:rPr lang="hu-HU" sz="2800" dirty="0" err="1" smtClean="0"/>
              <a:t>IF-je</a:t>
            </a:r>
            <a:r>
              <a:rPr lang="hu-HU" sz="2800" dirty="0" smtClean="0"/>
              <a:t>?</a:t>
            </a:r>
          </a:p>
          <a:p>
            <a:endParaRPr lang="hu-HU" sz="2800" dirty="0" smtClean="0"/>
          </a:p>
          <a:p>
            <a:r>
              <a:rPr lang="hu-HU" sz="2800" dirty="0" smtClean="0"/>
              <a:t>5.440</a:t>
            </a:r>
          </a:p>
          <a:p>
            <a:pPr marL="0" indent="0">
              <a:buNone/>
            </a:pPr>
            <a:endParaRPr lang="hu-HU" sz="2800" dirty="0" smtClean="0"/>
          </a:p>
          <a:p>
            <a:r>
              <a:rPr lang="hu-HU" sz="2800" dirty="0" smtClean="0"/>
              <a:t>28.331</a:t>
            </a:r>
          </a:p>
          <a:p>
            <a:pPr marL="0" indent="0">
              <a:buNone/>
            </a:pPr>
            <a:endParaRPr lang="hu-HU" sz="2800" dirty="0"/>
          </a:p>
          <a:p>
            <a:r>
              <a:rPr lang="hu-HU" sz="2800" dirty="0" smtClean="0">
                <a:solidFill>
                  <a:srgbClr val="FF0000"/>
                </a:solidFill>
              </a:rPr>
              <a:t>28.409</a:t>
            </a:r>
          </a:p>
          <a:p>
            <a:pPr marL="0" indent="0">
              <a:buNone/>
            </a:pPr>
            <a:endParaRPr lang="hu-HU" sz="2800" dirty="0" smtClean="0">
              <a:solidFill>
                <a:srgbClr val="FF0000"/>
              </a:solidFill>
            </a:endParaRPr>
          </a:p>
          <a:p>
            <a:r>
              <a:rPr lang="hu-HU" sz="2800" dirty="0" smtClean="0"/>
              <a:t>32.220</a:t>
            </a:r>
            <a:endParaRPr lang="hu-HU" sz="28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9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597</Words>
  <Application>Microsoft Office PowerPoint</Application>
  <PresentationFormat>Diavetítés a képernyőre (4:3 oldalarány)</PresentationFormat>
  <Paragraphs>152</Paragraphs>
  <Slides>42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3" baseType="lpstr">
      <vt:lpstr>Office-téma</vt:lpstr>
      <vt:lpstr>   A folyóiratok tudományos mérése, presztízs    </vt:lpstr>
      <vt:lpstr>Fontos források</vt:lpstr>
      <vt:lpstr>JCR- értékeli és összehasonlítja a folyóiratokat</vt:lpstr>
      <vt:lpstr>IF érték – számítása hányados</vt:lpstr>
      <vt:lpstr>A Leukémia folyóirat IF számítása</vt:lpstr>
      <vt:lpstr>InCite Journal Citation Reports</vt:lpstr>
      <vt:lpstr>Folyóirat címre keresés</vt:lpstr>
      <vt:lpstr>Master keresés „Science”</vt:lpstr>
      <vt:lpstr>Kérdés</vt:lpstr>
      <vt:lpstr>Mi volt a „Nature”  folyóirat IF-je 2006-ban?</vt:lpstr>
      <vt:lpstr>Kategóriák</vt:lpstr>
      <vt:lpstr>Az onkológia szakterület folyóiratai</vt:lpstr>
      <vt:lpstr>Kategória: Immunológia</vt:lpstr>
      <vt:lpstr>Az „Immunology” szakcsoportban melyik a legalacsonyabb IF érték 2014-ben?</vt:lpstr>
      <vt:lpstr>Kategórián belül….Immunology</vt:lpstr>
      <vt:lpstr> „Quartilis”- ekről … adott folyóirat helyzete saját kategóriájában</vt:lpstr>
      <vt:lpstr>A kiválasztott folyóirat/ok helye a kategóriájukban „Quartile”</vt:lpstr>
      <vt:lpstr>Kérdés</vt:lpstr>
      <vt:lpstr>Kérdés</vt:lpstr>
      <vt:lpstr> 5 folyóirat adatainak összehasonlítása „trends” </vt:lpstr>
      <vt:lpstr>Kérdés</vt:lpstr>
      <vt:lpstr>Kérdések</vt:lpstr>
      <vt:lpstr>Hitelesség, átláthatóság</vt:lpstr>
      <vt:lpstr>Probléma http://wokinfo.com/media/pdf/jcr-suppression.pdf</vt:lpstr>
      <vt:lpstr>Impaktfaktor torzulások, bizonyos folyóirat kiszűrése: adott folyóirat citáció halmozása</vt:lpstr>
      <vt:lpstr>Hogyan hivatkozunk hivatalosan a JRC forrásra</vt:lpstr>
      <vt:lpstr>Scimago http://scimagojr.com/  </vt:lpstr>
      <vt:lpstr>Scimago</vt:lpstr>
      <vt:lpstr>http://scimagojr.com/SCImagoJournalRank.pdf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Biochemia Medica</vt:lpstr>
      <vt:lpstr>PowerPoint bemutató</vt:lpstr>
      <vt:lpstr>Title: Nanomedicine United Kingdom  ISSN: 17486963, 17435889</vt:lpstr>
      <vt:lpstr>About International Collaboration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folyóiratok minősége, InCite – JCR Journal Citation Reports</dc:title>
  <dc:creator>Vasas Lívia</dc:creator>
  <cp:lastModifiedBy>Gere Tamasne</cp:lastModifiedBy>
  <cp:revision>103</cp:revision>
  <dcterms:created xsi:type="dcterms:W3CDTF">2015-08-31T08:41:26Z</dcterms:created>
  <dcterms:modified xsi:type="dcterms:W3CDTF">2017-02-07T13:57:27Z</dcterms:modified>
</cp:coreProperties>
</file>