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sldIdLst>
    <p:sldId id="350" r:id="rId2"/>
    <p:sldId id="352" r:id="rId3"/>
    <p:sldId id="353" r:id="rId4"/>
    <p:sldId id="394" r:id="rId5"/>
    <p:sldId id="441" r:id="rId6"/>
    <p:sldId id="443" r:id="rId7"/>
    <p:sldId id="402" r:id="rId8"/>
    <p:sldId id="354" r:id="rId9"/>
    <p:sldId id="444" r:id="rId10"/>
    <p:sldId id="445" r:id="rId11"/>
    <p:sldId id="446" r:id="rId12"/>
    <p:sldId id="447" r:id="rId13"/>
    <p:sldId id="448" r:id="rId14"/>
    <p:sldId id="449" r:id="rId15"/>
    <p:sldId id="450" r:id="rId16"/>
    <p:sldId id="481" r:id="rId17"/>
    <p:sldId id="451" r:id="rId18"/>
    <p:sldId id="452" r:id="rId19"/>
    <p:sldId id="453" r:id="rId20"/>
    <p:sldId id="454" r:id="rId21"/>
    <p:sldId id="455" r:id="rId22"/>
    <p:sldId id="456" r:id="rId23"/>
    <p:sldId id="457" r:id="rId24"/>
    <p:sldId id="458" r:id="rId25"/>
    <p:sldId id="459" r:id="rId26"/>
    <p:sldId id="460" r:id="rId27"/>
    <p:sldId id="461" r:id="rId28"/>
    <p:sldId id="462" r:id="rId29"/>
    <p:sldId id="463" r:id="rId30"/>
    <p:sldId id="464" r:id="rId31"/>
    <p:sldId id="465" r:id="rId32"/>
    <p:sldId id="466" r:id="rId33"/>
    <p:sldId id="467" r:id="rId34"/>
    <p:sldId id="468" r:id="rId35"/>
    <p:sldId id="469" r:id="rId36"/>
    <p:sldId id="470" r:id="rId37"/>
    <p:sldId id="471" r:id="rId38"/>
    <p:sldId id="472" r:id="rId39"/>
    <p:sldId id="473" r:id="rId40"/>
    <p:sldId id="474" r:id="rId41"/>
    <p:sldId id="475" r:id="rId42"/>
    <p:sldId id="476" r:id="rId43"/>
    <p:sldId id="477" r:id="rId44"/>
    <p:sldId id="478" r:id="rId45"/>
    <p:sldId id="271" r:id="rId46"/>
    <p:sldId id="272" r:id="rId47"/>
    <p:sldId id="479" r:id="rId48"/>
    <p:sldId id="274" r:id="rId4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684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FE4C5-2F8B-47BA-9A24-A4F059F6A264}" type="datetimeFigureOut">
              <a:rPr lang="hu-HU" smtClean="0"/>
              <a:t>2017.02.07.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A52A0-DC44-4B91-9903-B61B153642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454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E9166-7309-407F-BC13-F8367D77C8E1}" type="datetime1">
              <a:rPr lang="hu-HU" smtClean="0"/>
              <a:t>2017.02.07.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049A7B3-CFCC-4F56-8467-5CFC06045E5F}" type="slidenum">
              <a:rPr lang="hu-HU" smtClean="0"/>
              <a:pPr/>
              <a:t>‹#›</a:t>
            </a:fld>
            <a:r>
              <a:rPr lang="hu-HU" dirty="0" smtClean="0"/>
              <a:t>/39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7064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7039B-D8C8-490B-83A7-DB9B46FDA4B1}" type="datetime1">
              <a:rPr lang="hu-HU" smtClean="0"/>
              <a:t>2017.02.07.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049A7B3-CFCC-4F56-8467-5CFC06045E5F}" type="slidenum">
              <a:rPr lang="hu-HU" smtClean="0"/>
              <a:pPr/>
              <a:t>‹#›</a:t>
            </a:fld>
            <a:r>
              <a:rPr lang="hu-HU" dirty="0" smtClean="0"/>
              <a:t>/42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3193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F9C7-7BFE-4A2B-864C-1F433996CEBD}" type="datetime1">
              <a:rPr lang="hu-HU" smtClean="0"/>
              <a:t>2017.02.07.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049A7B3-CFCC-4F56-8467-5CFC06045E5F}" type="slidenum">
              <a:rPr lang="hu-HU" smtClean="0"/>
              <a:pPr/>
              <a:t>‹#›</a:t>
            </a:fld>
            <a:r>
              <a:rPr lang="hu-HU" dirty="0" smtClean="0"/>
              <a:t>/42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7774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0F425B8-3F1E-4115-8EE0-2131311BAC10}" type="datetime1">
              <a:rPr lang="hu-HU" altLang="hu-HU" smtClean="0"/>
              <a:t>2017.02.07.</a:t>
            </a:fld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C74AD41-E44E-4182-836C-6ACD3D89F81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624161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Cím, szöveg és 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DBA59CC-A084-4992-85AA-F04AA747C7BA}" type="datetime1">
              <a:rPr lang="hu-HU" altLang="hu-HU" smtClean="0"/>
              <a:t>2017.02.07.</a:t>
            </a:fld>
            <a:endParaRPr lang="hu-HU" altLang="hu-HU"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8567B53-8F73-4CBF-B796-82B83937522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4586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6EF82-41C1-4B3D-91BD-2908230976EC}" type="datetime1">
              <a:rPr lang="hu-HU" smtClean="0"/>
              <a:t>2017.02.07.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049A7B3-CFCC-4F56-8467-5CFC06045E5F}" type="slidenum">
              <a:rPr lang="hu-HU" smtClean="0"/>
              <a:pPr/>
              <a:t>‹#›</a:t>
            </a:fld>
            <a:r>
              <a:rPr lang="hu-HU" dirty="0" smtClean="0"/>
              <a:t>/42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0471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80FA-33B4-448E-BAEF-0EF5A00EECA6}" type="datetime1">
              <a:rPr lang="hu-HU" smtClean="0"/>
              <a:t>2017.02.07.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049A7B3-CFCC-4F56-8467-5CFC06045E5F}" type="slidenum">
              <a:rPr lang="hu-HU" smtClean="0"/>
              <a:pPr/>
              <a:t>‹#›</a:t>
            </a:fld>
            <a:r>
              <a:rPr lang="hu-HU" dirty="0" smtClean="0"/>
              <a:t>/42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102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057B-00FF-429F-9228-58967B45FC02}" type="datetime1">
              <a:rPr lang="hu-HU" smtClean="0"/>
              <a:t>2017.02.07.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049A7B3-CFCC-4F56-8467-5CFC06045E5F}" type="slidenum">
              <a:rPr lang="hu-HU" smtClean="0"/>
              <a:pPr/>
              <a:t>‹#›</a:t>
            </a:fld>
            <a:r>
              <a:rPr lang="hu-HU" dirty="0" smtClean="0"/>
              <a:t>/42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6977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C0615-9073-425B-8ED6-D3AA4B764DF4}" type="datetime1">
              <a:rPr lang="hu-HU" smtClean="0"/>
              <a:t>2017.02.07.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049A7B3-CFCC-4F56-8467-5CFC06045E5F}" type="slidenum">
              <a:rPr lang="hu-HU" smtClean="0"/>
              <a:pPr/>
              <a:t>‹#›</a:t>
            </a:fld>
            <a:r>
              <a:rPr lang="hu-HU" dirty="0" smtClean="0"/>
              <a:t>/42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9608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C3D4-A59A-492D-837E-EF9D9B196201}" type="datetime1">
              <a:rPr lang="hu-HU" smtClean="0"/>
              <a:t>2017.02.07.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049A7B3-CFCC-4F56-8467-5CFC06045E5F}" type="slidenum">
              <a:rPr lang="hu-HU" smtClean="0"/>
              <a:pPr/>
              <a:t>‹#›</a:t>
            </a:fld>
            <a:r>
              <a:rPr lang="hu-HU" dirty="0" smtClean="0"/>
              <a:t>/42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9136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D0757-B9AB-4741-AA29-A2FA85776AD3}" type="datetime1">
              <a:rPr lang="hu-HU" smtClean="0"/>
              <a:t>2017.02.07.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049A7B3-CFCC-4F56-8467-5CFC06045E5F}" type="slidenum">
              <a:rPr lang="hu-HU" smtClean="0"/>
              <a:pPr/>
              <a:t>‹#›</a:t>
            </a:fld>
            <a:r>
              <a:rPr lang="hu-HU" dirty="0" smtClean="0"/>
              <a:t>/42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5878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AA5E5-97B4-471B-8C7F-52A4FA5E281F}" type="datetime1">
              <a:rPr lang="hu-HU" smtClean="0"/>
              <a:t>2017.02.07.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049A7B3-CFCC-4F56-8467-5CFC06045E5F}" type="slidenum">
              <a:rPr lang="hu-HU" smtClean="0"/>
              <a:pPr/>
              <a:t>‹#›</a:t>
            </a:fld>
            <a:r>
              <a:rPr lang="hu-HU" dirty="0" smtClean="0"/>
              <a:t>/42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8995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3E77E-4BB3-4BBC-8FD3-48C6EF12AD48}" type="datetime1">
              <a:rPr lang="hu-HU" smtClean="0"/>
              <a:t>2017.02.07.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049A7B3-CFCC-4F56-8467-5CFC06045E5F}" type="slidenum">
              <a:rPr lang="hu-HU" smtClean="0"/>
              <a:pPr/>
              <a:t>‹#›</a:t>
            </a:fld>
            <a:r>
              <a:rPr lang="hu-HU" dirty="0" smtClean="0"/>
              <a:t>/42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89087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5595A-EE9A-44A1-A5BF-EA7898075A71}" type="datetime1">
              <a:rPr lang="hu-HU" smtClean="0"/>
              <a:t>2017.02.07.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9A7B3-CFCC-4F56-8467-5CFC06045E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6258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vasas.livia@semmelweis-univ.h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legalcode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doi.org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doaj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doaj.org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en.wikipedia.org/wiki/Creative_Commons_license#Types_of_licenses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www.akademiai.com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rticle_processing_charge" TargetMode="External"/><Relationship Id="rId2" Type="http://schemas.openxmlformats.org/officeDocument/2006/relationships/hyperlink" Target="https://en.wikipedia.org/wiki/Open_access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lirgjournal.org.uk/lir/ojs/index.php/lir/help/view/intro/topic/00000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lib.semmelweis.hu/nav/folyoirat_katalogu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470025"/>
          </a:xfrm>
        </p:spPr>
        <p:txBody>
          <a:bodyPr/>
          <a:lstStyle/>
          <a:p>
            <a:r>
              <a:rPr lang="hu-HU" dirty="0" smtClean="0"/>
              <a:t>Folyóiratok,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kiadói </a:t>
            </a:r>
            <a:r>
              <a:rPr lang="hu-HU" dirty="0"/>
              <a:t>honlapok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1640" y="3573016"/>
            <a:ext cx="6400800" cy="1752600"/>
          </a:xfrm>
        </p:spPr>
        <p:txBody>
          <a:bodyPr>
            <a:noAutofit/>
          </a:bodyPr>
          <a:lstStyle/>
          <a:p>
            <a:r>
              <a:rPr lang="hu-HU" sz="3600" dirty="0" smtClean="0"/>
              <a:t>Vasas Lívia, PhD</a:t>
            </a:r>
          </a:p>
          <a:p>
            <a:r>
              <a:rPr lang="hu-HU" sz="3600" dirty="0" err="1">
                <a:hlinkClick r:id="rId2"/>
              </a:rPr>
              <a:t>v</a:t>
            </a:r>
            <a:r>
              <a:rPr lang="hu-HU" sz="3600" dirty="0" err="1" smtClean="0">
                <a:hlinkClick r:id="rId2"/>
              </a:rPr>
              <a:t>asas.livia</a:t>
            </a:r>
            <a:r>
              <a:rPr lang="hu-HU" sz="3600" dirty="0" smtClean="0">
                <a:hlinkClick r:id="rId2"/>
              </a:rPr>
              <a:t>@</a:t>
            </a:r>
            <a:r>
              <a:rPr lang="hu-HU" sz="3600" dirty="0" err="1" smtClean="0">
                <a:hlinkClick r:id="rId2"/>
              </a:rPr>
              <a:t>semmelweis-univ.hu</a:t>
            </a:r>
            <a:r>
              <a:rPr lang="hu-HU" sz="3600" dirty="0" smtClean="0"/>
              <a:t> </a:t>
            </a:r>
          </a:p>
          <a:p>
            <a:r>
              <a:rPr lang="hu-HU" sz="3600" dirty="0" smtClean="0"/>
              <a:t>2017.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96540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3D2-0D1E-47A4-B44F-764226AC8466}" type="slidenum">
              <a:rPr lang="hu-HU" smtClean="0"/>
              <a:t>10</a:t>
            </a:fld>
            <a:endParaRPr lang="hu-H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" y="0"/>
            <a:ext cx="9144000" cy="704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 flipH="1">
            <a:off x="2429570" y="1773730"/>
            <a:ext cx="1296144" cy="359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602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3D2-0D1E-47A4-B44F-764226AC8466}" type="slidenum">
              <a:rPr lang="hu-HU" smtClean="0"/>
              <a:t>11</a:t>
            </a:fld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 flipH="1">
            <a:off x="1964511" y="2132856"/>
            <a:ext cx="5112568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102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Kérdés</a:t>
            </a:r>
            <a:br>
              <a:rPr lang="hu-HU" sz="3600" dirty="0" smtClean="0"/>
            </a:b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doi</a:t>
            </a:r>
            <a:r>
              <a:rPr lang="hu-HU" dirty="0" smtClean="0"/>
              <a:t>:10.1038/ncb3306</a:t>
            </a:r>
          </a:p>
          <a:p>
            <a:r>
              <a:rPr lang="hu-HU" dirty="0" smtClean="0"/>
              <a:t>Ki a szerző?</a:t>
            </a:r>
          </a:p>
          <a:p>
            <a:r>
              <a:rPr lang="hu-HU" dirty="0" smtClean="0"/>
              <a:t>Smith Andreas</a:t>
            </a:r>
          </a:p>
          <a:p>
            <a:r>
              <a:rPr lang="hu-HU" dirty="0">
                <a:solidFill>
                  <a:srgbClr val="FF0000"/>
                </a:solidFill>
              </a:rPr>
              <a:t>Andreas </a:t>
            </a:r>
            <a:r>
              <a:rPr lang="hu-HU" dirty="0" err="1" smtClean="0">
                <a:solidFill>
                  <a:srgbClr val="FF0000"/>
                </a:solidFill>
              </a:rPr>
              <a:t>Matouschek</a:t>
            </a:r>
            <a:endParaRPr lang="hu-HU" dirty="0" smtClean="0">
              <a:solidFill>
                <a:srgbClr val="FF0000"/>
              </a:solidFill>
            </a:endParaRPr>
          </a:p>
          <a:p>
            <a:endParaRPr lang="hu-HU" dirty="0" smtClean="0"/>
          </a:p>
          <a:p>
            <a:r>
              <a:rPr lang="hu-HU" dirty="0" smtClean="0"/>
              <a:t>Hány ábra található?</a:t>
            </a:r>
          </a:p>
          <a:p>
            <a:r>
              <a:rPr lang="hu-HU" dirty="0" smtClean="0"/>
              <a:t>0      </a:t>
            </a:r>
            <a:r>
              <a:rPr lang="hu-HU" dirty="0" smtClean="0">
                <a:solidFill>
                  <a:srgbClr val="FF0000"/>
                </a:solidFill>
              </a:rPr>
              <a:t>1 </a:t>
            </a:r>
            <a:r>
              <a:rPr lang="hu-HU" dirty="0" smtClean="0"/>
              <a:t>      2        4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686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3D2-0D1E-47A4-B44F-764226AC8466}" type="slidenum">
              <a:rPr lang="hu-HU" smtClean="0"/>
              <a:t>13</a:t>
            </a:fld>
            <a:endParaRPr lang="hu-H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82" y="0"/>
            <a:ext cx="918078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 flipH="1">
            <a:off x="1717940" y="4365104"/>
            <a:ext cx="144016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 flipH="1">
            <a:off x="2621157" y="3717032"/>
            <a:ext cx="1440160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172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3D2-0D1E-47A4-B44F-764226AC8466}" type="slidenum">
              <a:rPr lang="hu-HU" smtClean="0"/>
              <a:t>14</a:t>
            </a:fld>
            <a:endParaRPr lang="hu-H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6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3D2-0D1E-47A4-B44F-764226AC8466}" type="slidenum">
              <a:rPr lang="hu-HU" smtClean="0"/>
              <a:t>15</a:t>
            </a:fld>
            <a:endParaRPr lang="hu-H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15" y="-99391"/>
            <a:ext cx="9144000" cy="695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 flipH="1">
            <a:off x="7092280" y="1556792"/>
            <a:ext cx="1800200" cy="4592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 flipH="1">
            <a:off x="0" y="2060848"/>
            <a:ext cx="4572000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350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14774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Nyílt hozzáférésű folyóiratok előnyei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246043"/>
          </a:xfrm>
        </p:spPr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hu-HU" sz="2400" dirty="0" smtClean="0">
                <a:latin typeface="+mj-lt"/>
              </a:rPr>
              <a:t>- nagyobb olvasottság (összehasonlítva az előfizetett folyóiratokkal</a:t>
            </a:r>
          </a:p>
          <a:p>
            <a:pPr lvl="0">
              <a:lnSpc>
                <a:spcPct val="120000"/>
              </a:lnSpc>
            </a:pPr>
            <a:r>
              <a:rPr lang="hu-HU" sz="2400" dirty="0" smtClean="0">
                <a:latin typeface="+mj-lt"/>
              </a:rPr>
              <a:t>- </a:t>
            </a:r>
            <a:r>
              <a:rPr lang="en-GB" sz="2400" dirty="0" smtClean="0">
                <a:latin typeface="+mj-lt"/>
              </a:rPr>
              <a:t>FREE </a:t>
            </a:r>
            <a:r>
              <a:rPr lang="en-GB" sz="2400" dirty="0">
                <a:latin typeface="+mj-lt"/>
              </a:rPr>
              <a:t>to View: </a:t>
            </a:r>
            <a:r>
              <a:rPr lang="hu-HU" sz="2400" dirty="0" smtClean="0">
                <a:latin typeface="+mj-lt"/>
              </a:rPr>
              <a:t>ingyenesen olvasható, lementhető, nyomtatható</a:t>
            </a:r>
          </a:p>
          <a:p>
            <a:pPr lvl="0">
              <a:lnSpc>
                <a:spcPct val="120000"/>
              </a:lnSpc>
            </a:pPr>
            <a:r>
              <a:rPr lang="hu-HU" sz="2400" dirty="0" smtClean="0">
                <a:latin typeface="+mj-lt"/>
              </a:rPr>
              <a:t>- hivatkozások: potenciálisan nagyobb hivatkozás várható</a:t>
            </a:r>
          </a:p>
          <a:p>
            <a:pPr lvl="0">
              <a:lnSpc>
                <a:spcPct val="120000"/>
              </a:lnSpc>
            </a:pPr>
            <a:r>
              <a:rPr lang="hu-HU" sz="2400" dirty="0" smtClean="0">
                <a:latin typeface="+mj-lt"/>
              </a:rPr>
              <a:t>- </a:t>
            </a:r>
            <a:r>
              <a:rPr lang="en-US" sz="2400" dirty="0" smtClean="0">
                <a:latin typeface="+mj-lt"/>
              </a:rPr>
              <a:t>Creative </a:t>
            </a:r>
            <a:r>
              <a:rPr lang="en-US" sz="2400" dirty="0">
                <a:latin typeface="+mj-lt"/>
              </a:rPr>
              <a:t>Commons License: </a:t>
            </a:r>
            <a:r>
              <a:rPr lang="en-US" sz="2400" dirty="0" smtClean="0">
                <a:latin typeface="+mj-lt"/>
              </a:rPr>
              <a:t>a </a:t>
            </a:r>
            <a:r>
              <a:rPr lang="en-US" sz="2400" dirty="0">
                <a:latin typeface="+mj-lt"/>
              </a:rPr>
              <a:t>Creative Commons Attribution 4.0 International Public License (CC-BY 4.0), </a:t>
            </a:r>
            <a:r>
              <a:rPr lang="hu-HU" sz="2400" dirty="0" smtClean="0">
                <a:latin typeface="+mj-lt"/>
              </a:rPr>
              <a:t>gyakorlatilag szabad felhasználás</a:t>
            </a:r>
          </a:p>
          <a:p>
            <a:pPr lvl="0">
              <a:lnSpc>
                <a:spcPct val="120000"/>
              </a:lnSpc>
            </a:pPr>
            <a:r>
              <a:rPr lang="en-US" sz="2400" u="sng" dirty="0" smtClean="0">
                <a:latin typeface="+mj-lt"/>
                <a:hlinkClick r:id="rId2"/>
              </a:rPr>
              <a:t>https</a:t>
            </a:r>
            <a:r>
              <a:rPr lang="en-US" sz="2400" u="sng" dirty="0">
                <a:latin typeface="+mj-lt"/>
                <a:hlinkClick r:id="rId2"/>
              </a:rPr>
              <a:t>://</a:t>
            </a:r>
            <a:r>
              <a:rPr lang="en-US" sz="2400" u="sng" dirty="0" smtClean="0">
                <a:latin typeface="+mj-lt"/>
                <a:hlinkClick r:id="rId2"/>
              </a:rPr>
              <a:t>creativecommons.org/licenses/by/4.0/legalcode</a:t>
            </a:r>
            <a:endParaRPr lang="en-US" sz="2400" dirty="0">
              <a:latin typeface="+mj-lt"/>
            </a:endParaRPr>
          </a:p>
          <a:p>
            <a:pPr lvl="0">
              <a:lnSpc>
                <a:spcPct val="120000"/>
              </a:lnSpc>
            </a:pPr>
            <a:r>
              <a:rPr lang="hu-HU" sz="2400" dirty="0" smtClean="0">
                <a:latin typeface="+mj-lt"/>
              </a:rPr>
              <a:t>- gyors publikálás</a:t>
            </a:r>
            <a:endParaRPr lang="en-US" sz="2400" dirty="0">
              <a:latin typeface="+mj-lt"/>
            </a:endParaRPr>
          </a:p>
          <a:p>
            <a:pPr lvl="0">
              <a:lnSpc>
                <a:spcPct val="120000"/>
              </a:lnSpc>
            </a:pPr>
            <a:r>
              <a:rPr lang="hu-HU" sz="2400" dirty="0" smtClean="0">
                <a:latin typeface="+mj-lt"/>
              </a:rPr>
              <a:t>- bármilyen </a:t>
            </a:r>
            <a:r>
              <a:rPr lang="hu-HU" sz="2400" dirty="0" err="1">
                <a:latin typeface="+mj-lt"/>
              </a:rPr>
              <a:t>R</a:t>
            </a:r>
            <a:r>
              <a:rPr lang="hu-HU" sz="2400" dirty="0" err="1" smtClean="0">
                <a:latin typeface="+mj-lt"/>
              </a:rPr>
              <a:t>epozitóriumba</a:t>
            </a:r>
            <a:r>
              <a:rPr lang="hu-HU" sz="2400" dirty="0" smtClean="0">
                <a:latin typeface="+mj-lt"/>
              </a:rPr>
              <a:t> elhelyezhető  (</a:t>
            </a:r>
            <a:r>
              <a:rPr lang="en-GB" sz="2400" dirty="0" smtClean="0">
                <a:latin typeface="+mj-lt"/>
              </a:rPr>
              <a:t>Self-Archiving</a:t>
            </a:r>
            <a:r>
              <a:rPr lang="hu-HU" sz="2400" dirty="0" smtClean="0">
                <a:latin typeface="+mj-lt"/>
              </a:rPr>
              <a:t>)</a:t>
            </a:r>
            <a:r>
              <a:rPr lang="en-GB" sz="2400" dirty="0" smtClean="0">
                <a:latin typeface="+mj-lt"/>
              </a:rPr>
              <a:t>: </a:t>
            </a:r>
            <a:r>
              <a:rPr lang="en-GB" sz="2400" dirty="0">
                <a:latin typeface="+mj-lt"/>
              </a:rPr>
              <a:t>     </a:t>
            </a:r>
            <a:endParaRPr lang="hu-HU" sz="2400" dirty="0">
              <a:latin typeface="+mj-lt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3609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3D2-0D1E-47A4-B44F-764226AC8466}" type="slidenum">
              <a:rPr lang="hu-HU" smtClean="0"/>
              <a:t>17</a:t>
            </a:fld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700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3D2-0D1E-47A4-B44F-764226AC8466}" type="slidenum">
              <a:rPr lang="hu-HU" smtClean="0"/>
              <a:t>18</a:t>
            </a:fld>
            <a:endParaRPr lang="hu-H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4" y="-23242"/>
            <a:ext cx="9118476" cy="6881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1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3D2-0D1E-47A4-B44F-764226AC8466}" type="slidenum">
              <a:rPr lang="hu-HU" smtClean="0"/>
              <a:t>19</a:t>
            </a:fld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43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 flipH="1">
            <a:off x="179512" y="188640"/>
            <a:ext cx="90060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744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hu-HU" altLang="hu-HU" sz="3600" dirty="0"/>
              <a:t>Papír kiadású folyóiratok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628800"/>
            <a:ext cx="4392488" cy="52292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endParaRPr lang="hu-HU" altLang="hu-HU" sz="4000" dirty="0" smtClean="0">
              <a:effectLst/>
              <a:latin typeface="+mj-lt"/>
            </a:endParaRPr>
          </a:p>
          <a:p>
            <a:pPr algn="ctr">
              <a:buFont typeface="Wingdings" pitchFamily="2" charset="2"/>
              <a:buNone/>
            </a:pPr>
            <a:r>
              <a:rPr lang="hu-HU" altLang="hu-HU" sz="3600" dirty="0" smtClean="0">
                <a:effectLst/>
                <a:latin typeface="+mj-lt"/>
              </a:rPr>
              <a:t>Az </a:t>
            </a:r>
            <a:endParaRPr lang="hu-HU" altLang="hu-HU" sz="3600" dirty="0">
              <a:effectLst/>
              <a:latin typeface="+mj-lt"/>
            </a:endParaRPr>
          </a:p>
          <a:p>
            <a:pPr algn="ctr">
              <a:buFont typeface="Wingdings" pitchFamily="2" charset="2"/>
              <a:buNone/>
            </a:pPr>
            <a:r>
              <a:rPr lang="hu-HU" altLang="hu-HU" sz="3600" b="1" dirty="0">
                <a:solidFill>
                  <a:schemeClr val="accent1"/>
                </a:solidFill>
                <a:latin typeface="+mj-lt"/>
              </a:rPr>
              <a:t>Orvosi Hetilap</a:t>
            </a:r>
          </a:p>
          <a:p>
            <a:pPr algn="ctr">
              <a:buFont typeface="Wingdings" pitchFamily="2" charset="2"/>
              <a:buNone/>
            </a:pPr>
            <a:r>
              <a:rPr lang="hu-HU" altLang="hu-HU" sz="3600" dirty="0">
                <a:effectLst/>
                <a:latin typeface="+mj-lt"/>
              </a:rPr>
              <a:t>címoldala</a:t>
            </a:r>
          </a:p>
          <a:p>
            <a:pPr algn="ctr">
              <a:buFont typeface="Wingdings" pitchFamily="2" charset="2"/>
              <a:buNone/>
            </a:pPr>
            <a:r>
              <a:rPr lang="hu-HU" altLang="hu-HU" sz="3600" dirty="0" smtClean="0">
                <a:effectLst/>
                <a:latin typeface="+mj-lt"/>
              </a:rPr>
              <a:t>1857. </a:t>
            </a:r>
            <a:r>
              <a:rPr lang="hu-HU" altLang="hu-HU" sz="3600" dirty="0" err="1">
                <a:effectLst/>
                <a:latin typeface="+mj-lt"/>
              </a:rPr>
              <a:t>Vol</a:t>
            </a:r>
            <a:r>
              <a:rPr lang="hu-HU" altLang="hu-HU" sz="3600" dirty="0">
                <a:effectLst/>
                <a:latin typeface="+mj-lt"/>
              </a:rPr>
              <a:t>. </a:t>
            </a:r>
            <a:r>
              <a:rPr lang="hu-HU" altLang="hu-HU" sz="3600" dirty="0" smtClean="0">
                <a:effectLst/>
                <a:latin typeface="+mj-lt"/>
              </a:rPr>
              <a:t>1.</a:t>
            </a:r>
            <a:endParaRPr lang="hu-HU" altLang="hu-HU" sz="3600" dirty="0">
              <a:effectLst/>
              <a:latin typeface="+mj-lt"/>
            </a:endParaRPr>
          </a:p>
        </p:txBody>
      </p:sp>
      <p:pic>
        <p:nvPicPr>
          <p:cNvPr id="74756" name="Picture 4" descr="Kép2 0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24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00200"/>
            <a:ext cx="454531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02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-99392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Cikk információ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3D2-0D1E-47A4-B44F-764226AC8466}" type="slidenum">
              <a:rPr lang="hu-HU" smtClean="0"/>
              <a:t>20</a:t>
            </a:fld>
            <a:endParaRPr lang="hu-H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80728"/>
            <a:ext cx="9144000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 flipH="1">
            <a:off x="1" y="1988840"/>
            <a:ext cx="7200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780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4309" y="-99392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Cikk információ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3D2-0D1E-47A4-B44F-764226AC8466}" type="slidenum">
              <a:rPr lang="hu-HU" smtClean="0"/>
              <a:t>21</a:t>
            </a:fld>
            <a:endParaRPr lang="hu-H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867" y="908720"/>
            <a:ext cx="9144000" cy="594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 flipH="1">
            <a:off x="-32225" y="5085184"/>
            <a:ext cx="8712968" cy="177281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383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32048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BMC </a:t>
            </a:r>
            <a:r>
              <a:rPr lang="hu-HU" sz="3200" dirty="0" err="1" smtClean="0"/>
              <a:t>BioMed</a:t>
            </a:r>
            <a:r>
              <a:rPr lang="hu-HU" sz="3200" dirty="0" smtClean="0"/>
              <a:t> </a:t>
            </a:r>
            <a:r>
              <a:rPr lang="hu-HU" sz="3200" dirty="0" err="1"/>
              <a:t>C</a:t>
            </a:r>
            <a:r>
              <a:rPr lang="hu-HU" sz="3200" dirty="0" err="1" smtClean="0"/>
              <a:t>entral</a:t>
            </a:r>
            <a:endParaRPr lang="hu-HU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98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BMC ….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3D2-0D1E-47A4-B44F-764226AC8466}" type="slidenum">
              <a:rPr lang="hu-HU" smtClean="0"/>
              <a:t>23</a:t>
            </a:fld>
            <a:endParaRPr lang="hu-H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3999" cy="587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 flipH="1">
            <a:off x="4535938" y="3389059"/>
            <a:ext cx="1412527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672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3D2-0D1E-47A4-B44F-764226AC8466}" type="slidenum">
              <a:rPr lang="hu-HU" smtClean="0"/>
              <a:t>24</a:t>
            </a:fld>
            <a:endParaRPr lang="hu-H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 flipH="1">
            <a:off x="6876256" y="2449146"/>
            <a:ext cx="2088232" cy="19159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 flipH="1" flipV="1">
            <a:off x="395536" y="3600451"/>
            <a:ext cx="1944216" cy="6214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045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3D2-0D1E-47A4-B44F-764226AC8466}" type="slidenum">
              <a:rPr lang="hu-HU" smtClean="0"/>
              <a:t>25</a:t>
            </a:fld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5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3D2-0D1E-47A4-B44F-764226AC8466}" type="slidenum">
              <a:rPr lang="hu-HU" smtClean="0"/>
              <a:t>26</a:t>
            </a:fld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46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Autofit/>
          </a:bodyPr>
          <a:lstStyle/>
          <a:p>
            <a:r>
              <a:rPr lang="hu-HU" sz="3200" b="1" dirty="0"/>
              <a:t>DOI: </a:t>
            </a:r>
            <a:r>
              <a:rPr lang="hu-HU" sz="3200" dirty="0" smtClean="0"/>
              <a:t>10.1186/s12863-016-0333-1</a:t>
            </a:r>
            <a:br>
              <a:rPr lang="hu-HU" sz="3200" dirty="0" smtClean="0"/>
            </a:br>
            <a:r>
              <a:rPr lang="hu-HU" sz="3200" dirty="0" err="1" smtClean="0">
                <a:hlinkClick r:id="rId2"/>
              </a:rPr>
              <a:t>www.doi.org</a:t>
            </a:r>
            <a:r>
              <a:rPr lang="hu-HU" sz="3200" dirty="0" smtClean="0"/>
              <a:t> használata</a:t>
            </a:r>
            <a:endParaRPr lang="hu-HU" sz="3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A7B3-CFCC-4F56-8467-5CFC06045E5F}" type="slidenum">
              <a:rPr lang="hu-HU" smtClean="0"/>
              <a:pPr/>
              <a:t>27</a:t>
            </a:fld>
            <a:r>
              <a:rPr lang="hu-HU" smtClean="0"/>
              <a:t>/42</a:t>
            </a:r>
            <a:endParaRPr lang="hu-H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3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err="1" smtClean="0"/>
              <a:t>Membership</a:t>
            </a:r>
            <a:r>
              <a:rPr lang="hu-HU" sz="3200" dirty="0" smtClean="0"/>
              <a:t> program.. 500 intézet</a:t>
            </a:r>
            <a:endParaRPr lang="hu-HU" sz="3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3D2-0D1E-47A4-B44F-764226AC8466}" type="slidenum">
              <a:rPr lang="hu-HU" smtClean="0"/>
              <a:t>28</a:t>
            </a:fld>
            <a:endParaRPr lang="hu-H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4" y="908720"/>
            <a:ext cx="9144000" cy="593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16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Legfontosabb kiadók: DOAJ </a:t>
            </a:r>
            <a:r>
              <a:rPr lang="hu-HU" sz="3200" dirty="0">
                <a:hlinkClick r:id="rId2"/>
              </a:rPr>
              <a:t>https://doaj.org</a:t>
            </a:r>
            <a:r>
              <a:rPr lang="hu-HU" sz="3200" dirty="0" smtClean="0">
                <a:hlinkClick r:id="rId2"/>
              </a:rPr>
              <a:t>/</a:t>
            </a:r>
            <a:r>
              <a:rPr lang="hu-HU" sz="3200" dirty="0" smtClean="0"/>
              <a:t> 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6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9007" y="44624"/>
            <a:ext cx="8229600" cy="1143000"/>
          </a:xfrm>
        </p:spPr>
        <p:txBody>
          <a:bodyPr>
            <a:normAutofit/>
          </a:bodyPr>
          <a:lstStyle/>
          <a:p>
            <a:r>
              <a:rPr lang="hu-HU" altLang="hu-HU" sz="3600" dirty="0"/>
              <a:t>Papír kiadású folyóiratok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5733256"/>
            <a:ext cx="3299718" cy="792957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2400" b="1" dirty="0" err="1">
                <a:latin typeface="+mj-lt"/>
              </a:rPr>
              <a:t>Nature</a:t>
            </a:r>
            <a:r>
              <a:rPr lang="hu-HU" altLang="hu-HU" sz="2400" b="1" dirty="0">
                <a:latin typeface="+mj-lt"/>
              </a:rPr>
              <a:t> címoldala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hu-HU" altLang="hu-HU" sz="2400" b="1" dirty="0">
                <a:latin typeface="+mj-lt"/>
              </a:rPr>
              <a:t>1880, </a:t>
            </a:r>
            <a:r>
              <a:rPr lang="hu-HU" altLang="hu-HU" sz="2400" b="1" dirty="0" err="1" smtClean="0">
                <a:latin typeface="+mj-lt"/>
              </a:rPr>
              <a:t>Vol</a:t>
            </a:r>
            <a:r>
              <a:rPr lang="hu-HU" altLang="hu-HU" sz="2400" b="1" dirty="0" smtClean="0">
                <a:latin typeface="+mj-lt"/>
              </a:rPr>
              <a:t>. </a:t>
            </a:r>
            <a:r>
              <a:rPr lang="hu-HU" altLang="hu-HU" sz="2400" b="1" dirty="0">
                <a:latin typeface="+mj-lt"/>
              </a:rPr>
              <a:t>22.</a:t>
            </a:r>
          </a:p>
        </p:txBody>
      </p:sp>
      <p:pic>
        <p:nvPicPr>
          <p:cNvPr id="73732" name="Picture 4" descr="Kép2 02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lum bright="24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684610"/>
            <a:ext cx="3024187" cy="4032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734" name="Picture 6" descr="Kép2 03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56844" y="1701006"/>
            <a:ext cx="3024187" cy="4032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736" name="Text Box 8"/>
          <p:cNvSpPr txBox="1">
            <a:spLocks noChangeArrowheads="1"/>
          </p:cNvSpPr>
          <p:nvPr/>
        </p:nvSpPr>
        <p:spPr bwMode="auto">
          <a:xfrm>
            <a:off x="3839270" y="5733256"/>
            <a:ext cx="4859337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hu-HU" altLang="hu-HU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„</a:t>
            </a:r>
            <a:r>
              <a:rPr lang="hu-HU" altLang="hu-H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Elektromos kísérlet légritka térben”</a:t>
            </a:r>
          </a:p>
          <a:p>
            <a:pPr algn="ctr">
              <a:spcBef>
                <a:spcPct val="20000"/>
              </a:spcBef>
            </a:pPr>
            <a:r>
              <a:rPr lang="hu-HU" altLang="hu-HU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Nature</a:t>
            </a:r>
            <a:r>
              <a:rPr lang="hu-HU" altLang="hu-H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, 1880, </a:t>
            </a:r>
            <a:r>
              <a:rPr lang="hu-HU" altLang="hu-HU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V</a:t>
            </a:r>
            <a:r>
              <a:rPr lang="hu-HU" altLang="hu-HU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ol</a:t>
            </a:r>
            <a:r>
              <a:rPr lang="hu-HU" altLang="hu-HU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. 22.</a:t>
            </a:r>
            <a:endParaRPr lang="hu-HU" altLang="hu-HU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929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>
                <a:hlinkClick r:id="rId2"/>
              </a:rPr>
              <a:t>https://doaj.org</a:t>
            </a:r>
            <a:r>
              <a:rPr lang="hu-HU" sz="3200" dirty="0" smtClean="0">
                <a:hlinkClick r:id="rId2"/>
              </a:rPr>
              <a:t>/</a:t>
            </a:r>
            <a:r>
              <a:rPr lang="hu-HU" sz="3200" dirty="0" smtClean="0"/>
              <a:t> 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3D2-0D1E-47A4-B44F-764226AC8466}" type="slidenum">
              <a:rPr lang="hu-HU" smtClean="0"/>
              <a:t>30</a:t>
            </a:fld>
            <a:endParaRPr lang="hu-H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8720"/>
            <a:ext cx="9144000" cy="594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12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 tartalom</a:t>
            </a:r>
            <a:endParaRPr lang="hu-HU" sz="3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3D2-0D1E-47A4-B44F-764226AC8466}" type="slidenum">
              <a:rPr lang="hu-HU" smtClean="0"/>
              <a:t>31</a:t>
            </a:fld>
            <a:endParaRPr lang="hu-HU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églalap 8"/>
          <p:cNvSpPr/>
          <p:nvPr/>
        </p:nvSpPr>
        <p:spPr>
          <a:xfrm flipH="1">
            <a:off x="0" y="5337212"/>
            <a:ext cx="2411760" cy="16201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25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3D2-0D1E-47A4-B44F-764226AC8466}" type="slidenum">
              <a:rPr lang="hu-HU" smtClean="0"/>
              <a:t>32</a:t>
            </a:fld>
            <a:endParaRPr lang="hu-H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 flipH="1">
            <a:off x="33798" y="2060491"/>
            <a:ext cx="2377962" cy="23766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628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3D2-0D1E-47A4-B44F-764226AC8466}" type="slidenum">
              <a:rPr lang="hu-HU" smtClean="0"/>
              <a:t>33</a:t>
            </a:fld>
            <a:endParaRPr lang="hu-H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 flipH="1">
            <a:off x="0" y="1988840"/>
            <a:ext cx="1907704" cy="28803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81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3D2-0D1E-47A4-B44F-764226AC8466}" type="slidenum">
              <a:rPr lang="hu-HU" smtClean="0"/>
              <a:t>34</a:t>
            </a:fld>
            <a:endParaRPr lang="hu-H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 flipH="1">
            <a:off x="467544" y="1556792"/>
            <a:ext cx="2736304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 flipH="1">
            <a:off x="467544" y="4653136"/>
            <a:ext cx="6408712" cy="122413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720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A7B3-CFCC-4F56-8467-5CFC06045E5F}" type="slidenum">
              <a:rPr lang="hu-HU" smtClean="0"/>
              <a:pPr/>
              <a:t>35</a:t>
            </a:fld>
            <a:r>
              <a:rPr lang="hu-HU" smtClean="0"/>
              <a:t>/42</a:t>
            </a:r>
            <a:endParaRPr lang="hu-H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65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A7B3-CFCC-4F56-8467-5CFC06045E5F}" type="slidenum">
              <a:rPr lang="hu-HU" smtClean="0"/>
              <a:pPr/>
              <a:t>36</a:t>
            </a:fld>
            <a:r>
              <a:rPr lang="hu-HU" smtClean="0"/>
              <a:t>/42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79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3D2-0D1E-47A4-B44F-764226AC8466}" type="slidenum">
              <a:rPr lang="hu-HU" smtClean="0"/>
              <a:t>37</a:t>
            </a:fld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7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3D2-0D1E-47A4-B44F-764226AC8466}" type="slidenum">
              <a:rPr lang="hu-HU" smtClean="0"/>
              <a:t>38</a:t>
            </a:fld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016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3D2-0D1E-47A4-B44F-764226AC8466}" type="slidenum">
              <a:rPr lang="hu-HU" smtClean="0"/>
              <a:t>39</a:t>
            </a:fld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755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Rövid történet a folyóiratok kiadásáról…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hu-HU" dirty="0" smtClean="0">
                <a:latin typeface="+mj-lt"/>
              </a:rPr>
              <a:t>Nyomtatott</a:t>
            </a:r>
            <a:r>
              <a:rPr lang="hu-HU" sz="3500" dirty="0" smtClean="0">
                <a:latin typeface="+mj-lt"/>
              </a:rPr>
              <a:t>- előfizetett</a:t>
            </a:r>
          </a:p>
          <a:p>
            <a:pPr>
              <a:lnSpc>
                <a:spcPct val="120000"/>
              </a:lnSpc>
            </a:pPr>
            <a:r>
              <a:rPr lang="hu-HU" sz="3500" b="1" i="1" dirty="0">
                <a:latin typeface="+mj-lt"/>
              </a:rPr>
              <a:t> </a:t>
            </a:r>
            <a:r>
              <a:rPr lang="hu-HU" sz="3500" b="1" i="1" dirty="0" smtClean="0">
                <a:latin typeface="+mj-lt"/>
              </a:rPr>
              <a:t>                     </a:t>
            </a:r>
            <a:r>
              <a:rPr lang="fr-FR" b="1" i="1" dirty="0" smtClean="0">
                <a:latin typeface="+mj-lt"/>
              </a:rPr>
              <a:t>Journal </a:t>
            </a:r>
            <a:r>
              <a:rPr lang="fr-FR" b="1" i="1" dirty="0">
                <a:latin typeface="+mj-lt"/>
              </a:rPr>
              <a:t>des sçavans</a:t>
            </a:r>
            <a:r>
              <a:rPr lang="fr-FR" dirty="0">
                <a:latin typeface="+mj-lt"/>
              </a:rPr>
              <a:t> </a:t>
            </a:r>
            <a:r>
              <a:rPr lang="hu-HU" dirty="0">
                <a:latin typeface="+mj-lt"/>
              </a:rPr>
              <a:t> -</a:t>
            </a:r>
            <a:r>
              <a:rPr lang="fr-FR" dirty="0">
                <a:latin typeface="+mj-lt"/>
              </a:rPr>
              <a:t> 1665</a:t>
            </a:r>
            <a:endParaRPr lang="hu-HU" sz="2700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hu-HU" dirty="0" smtClean="0">
                <a:latin typeface="+mj-lt"/>
              </a:rPr>
              <a:t>Nyomtatott + elektronikus (azonos tartalmú) </a:t>
            </a:r>
            <a:r>
              <a:rPr lang="hu-HU" sz="3500" dirty="0" smtClean="0">
                <a:solidFill>
                  <a:srgbClr val="FF0000"/>
                </a:solidFill>
                <a:latin typeface="+mj-lt"/>
              </a:rPr>
              <a:t>előfizetett</a:t>
            </a:r>
            <a:endParaRPr lang="hu-HU" sz="35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endParaRPr lang="hu-HU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hu-HU" dirty="0" smtClean="0">
                <a:latin typeface="+mj-lt"/>
              </a:rPr>
              <a:t>Nyomtatott </a:t>
            </a:r>
            <a:r>
              <a:rPr lang="hu-HU" dirty="0">
                <a:latin typeface="+mj-lt"/>
              </a:rPr>
              <a:t>+ </a:t>
            </a:r>
            <a:r>
              <a:rPr lang="hu-HU" dirty="0" smtClean="0">
                <a:latin typeface="+mj-lt"/>
              </a:rPr>
              <a:t>elektronikus/online  </a:t>
            </a:r>
            <a:r>
              <a:rPr lang="hu-HU" dirty="0" err="1" smtClean="0">
                <a:latin typeface="+mj-lt"/>
              </a:rPr>
              <a:t>ed</a:t>
            </a:r>
            <a:r>
              <a:rPr lang="hu-HU" dirty="0" smtClean="0">
                <a:latin typeface="+mj-lt"/>
              </a:rPr>
              <a:t> (</a:t>
            </a:r>
            <a:r>
              <a:rPr lang="hu-HU" dirty="0" err="1" smtClean="0">
                <a:latin typeface="+mj-lt"/>
              </a:rPr>
              <a:t>electronic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ed</a:t>
            </a:r>
            <a:r>
              <a:rPr lang="hu-HU" dirty="0" smtClean="0">
                <a:latin typeface="+mj-lt"/>
              </a:rPr>
              <a:t>.   </a:t>
            </a:r>
            <a:r>
              <a:rPr lang="hu-HU" dirty="0" err="1" smtClean="0">
                <a:latin typeface="+mj-lt"/>
              </a:rPr>
              <a:t>Suppl</a:t>
            </a:r>
            <a:r>
              <a:rPr lang="hu-HU" dirty="0" smtClean="0">
                <a:latin typeface="+mj-lt"/>
              </a:rPr>
              <a:t>. </a:t>
            </a:r>
            <a:r>
              <a:rPr lang="hu-HU" dirty="0" err="1" smtClean="0">
                <a:latin typeface="+mj-lt"/>
              </a:rPr>
              <a:t>information</a:t>
            </a:r>
            <a:r>
              <a:rPr lang="hu-HU" dirty="0" smtClean="0">
                <a:latin typeface="+mj-lt"/>
              </a:rPr>
              <a:t>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hu-HU" sz="3500" dirty="0" smtClean="0">
                <a:solidFill>
                  <a:srgbClr val="FF0000"/>
                </a:solidFill>
                <a:latin typeface="+mj-lt"/>
              </a:rPr>
              <a:t>	                                                                                             előfizetett</a:t>
            </a:r>
            <a:endParaRPr lang="hu-HU" sz="35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hu-HU" dirty="0" smtClean="0">
                <a:latin typeface="+mj-lt"/>
              </a:rPr>
              <a:t>Online </a:t>
            </a:r>
            <a:r>
              <a:rPr lang="hu-HU" dirty="0" err="1" smtClean="0">
                <a:latin typeface="+mj-lt"/>
              </a:rPr>
              <a:t>ed</a:t>
            </a:r>
            <a:r>
              <a:rPr lang="hu-HU" dirty="0" smtClean="0">
                <a:latin typeface="+mj-lt"/>
              </a:rPr>
              <a:t>.</a:t>
            </a:r>
            <a:r>
              <a:rPr lang="hu-HU" dirty="0">
                <a:latin typeface="+mj-lt"/>
              </a:rPr>
              <a:t> </a:t>
            </a:r>
            <a:r>
              <a:rPr lang="hu-HU" dirty="0" smtClean="0">
                <a:latin typeface="+mj-lt"/>
              </a:rPr>
              <a:t> </a:t>
            </a:r>
            <a:r>
              <a:rPr lang="hu-HU" sz="3500" dirty="0" smtClean="0">
                <a:latin typeface="+mj-lt"/>
              </a:rPr>
              <a:t>- </a:t>
            </a:r>
            <a:r>
              <a:rPr lang="hu-HU" sz="3500" dirty="0" smtClean="0">
                <a:solidFill>
                  <a:srgbClr val="FF0000"/>
                </a:solidFill>
                <a:latin typeface="+mj-lt"/>
              </a:rPr>
              <a:t>előfizetett</a:t>
            </a:r>
            <a:endParaRPr lang="hu-HU" sz="35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endParaRPr lang="hu-HU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hu-HU" dirty="0" smtClean="0">
                <a:latin typeface="+mj-lt"/>
              </a:rPr>
              <a:t>Online, nyílt hozzáférésű kiadás- </a:t>
            </a:r>
            <a:r>
              <a:rPr lang="hu-HU" dirty="0" smtClean="0">
                <a:solidFill>
                  <a:srgbClr val="FF0000"/>
                </a:solidFill>
                <a:latin typeface="+mj-lt"/>
              </a:rPr>
              <a:t>free – </a:t>
            </a:r>
            <a:r>
              <a:rPr lang="hu-HU" dirty="0" err="1" smtClean="0">
                <a:solidFill>
                  <a:srgbClr val="FF0000"/>
                </a:solidFill>
                <a:latin typeface="+mj-lt"/>
              </a:rPr>
              <a:t>fully</a:t>
            </a:r>
            <a:r>
              <a:rPr lang="hu-HU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rgbClr val="FF0000"/>
                </a:solidFill>
                <a:latin typeface="+mj-lt"/>
              </a:rPr>
              <a:t>gold</a:t>
            </a:r>
            <a:endParaRPr lang="hu-HU" dirty="0" smtClean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120000"/>
              </a:lnSpc>
            </a:pPr>
            <a:endParaRPr lang="hu-HU" dirty="0" smtClean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hu-HU" dirty="0">
                <a:latin typeface="+mj-lt"/>
              </a:rPr>
              <a:t>MIXED – </a:t>
            </a:r>
            <a:r>
              <a:rPr lang="hu-HU" dirty="0" smtClean="0">
                <a:latin typeface="+mj-lt"/>
              </a:rPr>
              <a:t>előfizetett folyóirat, de csak a nyílt hozzáférésű cikkek</a:t>
            </a:r>
          </a:p>
          <a:p>
            <a:pPr>
              <a:lnSpc>
                <a:spcPct val="120000"/>
              </a:lnSpc>
            </a:pPr>
            <a:r>
              <a:rPr lang="hu-HU" dirty="0" smtClean="0">
                <a:solidFill>
                  <a:srgbClr val="FF0000"/>
                </a:solidFill>
                <a:latin typeface="+mj-lt"/>
              </a:rPr>
              <a:t>                                                        </a:t>
            </a:r>
            <a:r>
              <a:rPr lang="hu-HU" dirty="0" err="1" smtClean="0">
                <a:solidFill>
                  <a:srgbClr val="FF0000"/>
                </a:solidFill>
                <a:latin typeface="+mj-lt"/>
              </a:rPr>
              <a:t>hybrid</a:t>
            </a:r>
            <a:r>
              <a:rPr lang="hu-HU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hu-HU" dirty="0" err="1">
                <a:solidFill>
                  <a:srgbClr val="FF0000"/>
                </a:solidFill>
                <a:latin typeface="+mj-lt"/>
              </a:rPr>
              <a:t>gold</a:t>
            </a:r>
            <a:r>
              <a:rPr lang="hu-HU" dirty="0">
                <a:solidFill>
                  <a:srgbClr val="FF0000"/>
                </a:solidFill>
                <a:latin typeface="+mj-lt"/>
              </a:rPr>
              <a:t> -  „</a:t>
            </a:r>
            <a:r>
              <a:rPr lang="hu-HU" dirty="0" err="1">
                <a:solidFill>
                  <a:srgbClr val="FF0000"/>
                </a:solidFill>
                <a:latin typeface="+mj-lt"/>
              </a:rPr>
              <a:t>double</a:t>
            </a:r>
            <a:r>
              <a:rPr lang="hu-HU" dirty="0">
                <a:solidFill>
                  <a:srgbClr val="FF0000"/>
                </a:solidFill>
                <a:latin typeface="+mj-lt"/>
              </a:rPr>
              <a:t> </a:t>
            </a:r>
            <a:r>
              <a:rPr lang="hu-HU" dirty="0" err="1">
                <a:solidFill>
                  <a:srgbClr val="FF0000"/>
                </a:solidFill>
                <a:latin typeface="+mj-lt"/>
              </a:rPr>
              <a:t>dipping</a:t>
            </a:r>
            <a:r>
              <a:rPr lang="hu-HU" dirty="0">
                <a:solidFill>
                  <a:srgbClr val="FF0000"/>
                </a:solidFill>
                <a:latin typeface="+mj-lt"/>
              </a:rPr>
              <a:t>”</a:t>
            </a:r>
          </a:p>
          <a:p>
            <a:pPr>
              <a:lnSpc>
                <a:spcPct val="120000"/>
              </a:lnSpc>
            </a:pP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 flipH="1">
            <a:off x="3861048" y="4221088"/>
            <a:ext cx="1872208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/>
          <p:cNvSpPr/>
          <p:nvPr/>
        </p:nvSpPr>
        <p:spPr>
          <a:xfrm flipH="1">
            <a:off x="3779912" y="5337212"/>
            <a:ext cx="309634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971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3D2-0D1E-47A4-B44F-764226AC8466}" type="slidenum">
              <a:rPr lang="hu-HU" smtClean="0"/>
              <a:t>40</a:t>
            </a:fld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3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199" y="0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 smtClean="0"/>
              <a:t>A </a:t>
            </a:r>
            <a:r>
              <a:rPr lang="hu-HU" sz="3200" dirty="0" err="1" smtClean="0"/>
              <a:t>licenszelésről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A7B3-CFCC-4F56-8467-5CFC06045E5F}" type="slidenum">
              <a:rPr lang="hu-HU" smtClean="0"/>
              <a:pPr/>
              <a:t>41</a:t>
            </a:fld>
            <a:r>
              <a:rPr lang="hu-HU" smtClean="0"/>
              <a:t>/42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3999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 flipH="1">
            <a:off x="1115615" y="6093296"/>
            <a:ext cx="3960437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02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17289" y="116632"/>
            <a:ext cx="8229600" cy="1143000"/>
          </a:xfrm>
        </p:spPr>
        <p:txBody>
          <a:bodyPr>
            <a:normAutofit/>
          </a:bodyPr>
          <a:lstStyle/>
          <a:p>
            <a:r>
              <a:rPr lang="hu-HU" sz="3200" dirty="0">
                <a:hlinkClick r:id="rId2"/>
              </a:rPr>
              <a:t>https://</a:t>
            </a:r>
            <a:r>
              <a:rPr lang="hu-HU" sz="3200" dirty="0" smtClean="0">
                <a:hlinkClick r:id="rId2"/>
              </a:rPr>
              <a:t>en.wikipedia.org/wiki/Creative_Commons_license#Types_of_licenses</a:t>
            </a:r>
            <a:r>
              <a:rPr lang="hu-HU" sz="3200" dirty="0" smtClean="0"/>
              <a:t> 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A7B3-CFCC-4F56-8467-5CFC06045E5F}" type="slidenum">
              <a:rPr lang="hu-HU" smtClean="0"/>
              <a:pPr/>
              <a:t>42</a:t>
            </a:fld>
            <a:r>
              <a:rPr lang="hu-HU" smtClean="0"/>
              <a:t>/42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3999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964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A7B3-CFCC-4F56-8467-5CFC06045E5F}" type="slidenum">
              <a:rPr lang="hu-HU" smtClean="0"/>
              <a:pPr/>
              <a:t>43</a:t>
            </a:fld>
            <a:r>
              <a:rPr lang="hu-HU" smtClean="0"/>
              <a:t>/42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86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A7B3-CFCC-4F56-8467-5CFC06045E5F}" type="slidenum">
              <a:rPr lang="hu-HU" smtClean="0"/>
              <a:pPr/>
              <a:t>44</a:t>
            </a:fld>
            <a:r>
              <a:rPr lang="hu-HU" smtClean="0"/>
              <a:t>/42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2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hu-HU" sz="3200" dirty="0" smtClean="0"/>
              <a:t>Akadémiai Kiadó</a:t>
            </a:r>
            <a:br>
              <a:rPr lang="hu-HU" sz="3200" dirty="0" smtClean="0"/>
            </a:br>
            <a:r>
              <a:rPr lang="hu-HU" sz="3200" dirty="0" err="1" smtClean="0">
                <a:hlinkClick r:id="rId2"/>
              </a:rPr>
              <a:t>www.akademiai.com</a:t>
            </a:r>
            <a:r>
              <a:rPr lang="hu-HU" sz="3200" dirty="0" smtClean="0"/>
              <a:t> </a:t>
            </a:r>
            <a:endParaRPr lang="hu-HU" sz="3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A7B3-CFCC-4F56-8467-5CFC06045E5F}" type="slidenum">
              <a:rPr lang="hu-HU" smtClean="0"/>
              <a:pPr/>
              <a:t>45</a:t>
            </a:fld>
            <a:r>
              <a:rPr lang="hu-HU" smtClean="0"/>
              <a:t>/42</a:t>
            </a:r>
            <a:endParaRPr lang="hu-H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15858" r="20993" b="16206"/>
          <a:stretch/>
        </p:blipFill>
        <p:spPr bwMode="auto">
          <a:xfrm>
            <a:off x="0" y="1268760"/>
            <a:ext cx="9144000" cy="558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0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sz="3600" dirty="0" smtClean="0"/>
              <a:t>Akadémiai Kiadó</a:t>
            </a:r>
            <a:br>
              <a:rPr lang="hu-HU" sz="3600" dirty="0" smtClean="0"/>
            </a:br>
            <a:endParaRPr lang="hu-HU" sz="3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A7B3-CFCC-4F56-8467-5CFC06045E5F}" type="slidenum">
              <a:rPr lang="hu-HU" smtClean="0"/>
              <a:pPr/>
              <a:t>46</a:t>
            </a:fld>
            <a:r>
              <a:rPr lang="hu-HU" smtClean="0"/>
              <a:t>/42</a:t>
            </a:r>
            <a:endParaRPr lang="hu-HU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2" t="16021" r="22028" b="3796"/>
          <a:stretch/>
        </p:blipFill>
        <p:spPr bwMode="auto">
          <a:xfrm>
            <a:off x="31457" y="980728"/>
            <a:ext cx="9144000" cy="5877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35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 smtClean="0"/>
              <a:t>„</a:t>
            </a:r>
            <a:r>
              <a:rPr lang="hu-HU" sz="3200" dirty="0" err="1" smtClean="0"/>
              <a:t>Predatory</a:t>
            </a:r>
            <a:r>
              <a:rPr lang="hu-HU" sz="3200" dirty="0" smtClean="0"/>
              <a:t>” parazita folyóiratok . . 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2800" dirty="0" err="1" smtClean="0"/>
              <a:t>Pr</a:t>
            </a:r>
            <a:r>
              <a:rPr lang="en-US" sz="2800" dirty="0" err="1" smtClean="0"/>
              <a:t>edatory</a:t>
            </a:r>
            <a:r>
              <a:rPr lang="en-US" sz="2800" dirty="0" smtClean="0"/>
              <a:t> </a:t>
            </a:r>
            <a:r>
              <a:rPr lang="en-US" sz="2800" dirty="0"/>
              <a:t>open access </a:t>
            </a:r>
            <a:r>
              <a:rPr lang="hu-HU" sz="2800" dirty="0" smtClean="0"/>
              <a:t>publikálás </a:t>
            </a:r>
          </a:p>
          <a:p>
            <a:pPr>
              <a:lnSpc>
                <a:spcPct val="150000"/>
              </a:lnSpc>
            </a:pPr>
            <a:r>
              <a:rPr lang="hu-HU" sz="2800" dirty="0" smtClean="0"/>
              <a:t>- kihasználja az </a:t>
            </a:r>
            <a:r>
              <a:rPr lang="en-US" sz="2800" dirty="0" smtClean="0"/>
              <a:t> </a:t>
            </a:r>
            <a:r>
              <a:rPr lang="en-US" sz="2800" dirty="0">
                <a:hlinkClick r:id="rId2" tooltip="Open access"/>
              </a:rPr>
              <a:t>open-access</a:t>
            </a:r>
            <a:r>
              <a:rPr lang="en-US" sz="2800" dirty="0"/>
              <a:t> </a:t>
            </a:r>
            <a:r>
              <a:rPr lang="hu-HU" sz="2800" dirty="0" smtClean="0"/>
              <a:t>publikálási modellt</a:t>
            </a:r>
          </a:p>
          <a:p>
            <a:pPr>
              <a:lnSpc>
                <a:spcPct val="150000"/>
              </a:lnSpc>
            </a:pPr>
            <a:r>
              <a:rPr lang="hu-HU" sz="2800" dirty="0" smtClean="0"/>
              <a:t>- a szerzőktől kér publikálási díjat</a:t>
            </a:r>
            <a:r>
              <a:rPr lang="en-US" sz="2800" dirty="0" smtClean="0"/>
              <a:t> </a:t>
            </a:r>
            <a:r>
              <a:rPr lang="en-US" sz="2800" dirty="0">
                <a:hlinkClick r:id="rId3" tooltip="Article processing charge"/>
              </a:rPr>
              <a:t>publication fees</a:t>
            </a:r>
            <a:r>
              <a:rPr lang="en-US" sz="2800" dirty="0"/>
              <a:t> </a:t>
            </a:r>
            <a:r>
              <a:rPr lang="hu-HU" sz="2800" dirty="0" smtClean="0"/>
              <a:t>anélkül, hogy a </a:t>
            </a:r>
            <a:r>
              <a:rPr lang="hu-HU" sz="2800" dirty="0" err="1" smtClean="0"/>
              <a:t>per-review</a:t>
            </a:r>
            <a:r>
              <a:rPr lang="hu-HU" sz="2800" dirty="0" smtClean="0"/>
              <a:t> folyamatot elvégezné (gyakran hamis adatok a honlapon, stb.)</a:t>
            </a:r>
            <a:endParaRPr lang="hu-HU" sz="2800" dirty="0">
              <a:solidFill>
                <a:srgbClr val="FF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1464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3600" dirty="0" smtClean="0"/>
          </a:p>
          <a:p>
            <a:pPr marL="0" indent="0" algn="ctr">
              <a:buNone/>
            </a:pPr>
            <a:endParaRPr lang="hu-HU" sz="3600" dirty="0"/>
          </a:p>
          <a:p>
            <a:pPr marL="0" indent="0" algn="ctr">
              <a:buNone/>
            </a:pPr>
            <a:r>
              <a:rPr lang="hu-HU" sz="4400" dirty="0" smtClean="0"/>
              <a:t>Köszönöm a figyelmet!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68214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/>
          </a:bodyPr>
          <a:lstStyle/>
          <a:p>
            <a:r>
              <a:rPr lang="hu-HU" sz="1800" dirty="0">
                <a:hlinkClick r:id="rId2"/>
              </a:rPr>
              <a:t>http://</a:t>
            </a:r>
            <a:r>
              <a:rPr lang="hu-HU" sz="1800" dirty="0" smtClean="0">
                <a:hlinkClick r:id="rId2"/>
              </a:rPr>
              <a:t>www.lirgjournal.org.uk/lir/ojs/index.php/lir/help/view/intro/topic/000000</a:t>
            </a:r>
            <a:r>
              <a:rPr lang="hu-HU" sz="1800" dirty="0" smtClean="0"/>
              <a:t> </a:t>
            </a:r>
            <a:endParaRPr lang="hu-HU" sz="1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01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200" dirty="0" smtClean="0"/>
              <a:t>A „</a:t>
            </a:r>
            <a:r>
              <a:rPr lang="hu-HU" sz="3200" dirty="0" err="1" smtClean="0"/>
              <a:t>reviewer</a:t>
            </a:r>
            <a:r>
              <a:rPr lang="hu-HU" sz="3200" dirty="0" smtClean="0"/>
              <a:t>” feladata: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 smtClean="0"/>
              <a:t>Visszautasíthatja a kéziratot</a:t>
            </a:r>
            <a:r>
              <a:rPr lang="en-US" sz="2800" dirty="0" smtClean="0"/>
              <a:t>;</a:t>
            </a:r>
            <a:endParaRPr lang="hu-HU" sz="2800" dirty="0" smtClean="0"/>
          </a:p>
          <a:p>
            <a:endParaRPr lang="hu-HU" sz="2800" dirty="0"/>
          </a:p>
          <a:p>
            <a:r>
              <a:rPr lang="hu-HU" sz="2800" dirty="0" smtClean="0"/>
              <a:t>Elfogadja   - kisebb változtatásokkal</a:t>
            </a:r>
          </a:p>
          <a:p>
            <a:r>
              <a:rPr lang="hu-HU" sz="2800" dirty="0"/>
              <a:t> </a:t>
            </a:r>
            <a:r>
              <a:rPr lang="hu-HU" sz="2800" dirty="0" smtClean="0"/>
              <a:t>                   - nagyobb változtatásokkal,       			      kiegészítésekkel</a:t>
            </a:r>
          </a:p>
          <a:p>
            <a:endParaRPr lang="hu-HU" sz="2800" dirty="0"/>
          </a:p>
          <a:p>
            <a:r>
              <a:rPr lang="hu-HU" sz="2800" dirty="0" smtClean="0"/>
              <a:t>                     - változtatás nélkül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720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hu-HU" sz="3600" dirty="0" smtClean="0"/>
              <a:t>Minden folyóirat – ISSN</a:t>
            </a:r>
            <a:br>
              <a:rPr lang="hu-HU" sz="3600" dirty="0" smtClean="0"/>
            </a:br>
            <a:r>
              <a:rPr lang="hu-HU" sz="3600" dirty="0" smtClean="0"/>
              <a:t>kötet – füzet - tartalomjegyzék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A7B3-CFCC-4F56-8467-5CFC06045E5F}" type="slidenum">
              <a:rPr lang="hu-HU" smtClean="0"/>
              <a:pPr/>
              <a:t>7</a:t>
            </a:fld>
            <a:r>
              <a:rPr lang="hu-HU" smtClean="0"/>
              <a:t>/42</a:t>
            </a:r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3999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805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/>
          </a:bodyPr>
          <a:lstStyle/>
          <a:p>
            <a:r>
              <a:rPr lang="hu-HU" sz="3600" dirty="0" smtClean="0"/>
              <a:t>A Semmelweis Egyetem </a:t>
            </a:r>
            <a:r>
              <a:rPr lang="hu-HU" sz="3600" dirty="0"/>
              <a:t>folyóiratai</a:t>
            </a:r>
            <a:br>
              <a:rPr lang="hu-HU" sz="3600" dirty="0"/>
            </a:br>
            <a:r>
              <a:rPr lang="hu-HU" sz="3100" dirty="0">
                <a:hlinkClick r:id="rId2"/>
              </a:rPr>
              <a:t>http://</a:t>
            </a:r>
            <a:r>
              <a:rPr lang="hu-HU" sz="3100" dirty="0" smtClean="0">
                <a:hlinkClick r:id="rId2"/>
              </a:rPr>
              <a:t>lib.semmelweis.hu/nav/folyoirat_katalogus</a:t>
            </a:r>
            <a:r>
              <a:rPr lang="hu-HU" sz="3100" dirty="0" smtClean="0"/>
              <a:t> </a:t>
            </a:r>
            <a:endParaRPr lang="hu-HU" sz="31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5963"/>
          </a:xfrm>
        </p:spPr>
        <p:txBody>
          <a:bodyPr/>
          <a:lstStyle/>
          <a:p>
            <a:endParaRPr lang="hu-HU" dirty="0" smtClean="0"/>
          </a:p>
          <a:p>
            <a:r>
              <a:rPr lang="hu-HU" dirty="0" smtClean="0"/>
              <a:t>Nyomtatott: 122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 smtClean="0"/>
              <a:t>Online: 5889</a:t>
            </a:r>
          </a:p>
          <a:p>
            <a:endParaRPr lang="hu-HU" dirty="0" smtClean="0"/>
          </a:p>
          <a:p>
            <a:r>
              <a:rPr lang="hu-HU" dirty="0" smtClean="0"/>
              <a:t>Nyílt hozzáférés: 1896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385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E13D2-0D1E-47A4-B44F-764226AC8466}" type="slidenum">
              <a:rPr lang="hu-HU" smtClean="0"/>
              <a:t>9</a:t>
            </a:fld>
            <a:endParaRPr lang="hu-H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églalap 5"/>
          <p:cNvSpPr/>
          <p:nvPr/>
        </p:nvSpPr>
        <p:spPr>
          <a:xfrm flipH="1">
            <a:off x="0" y="620688"/>
            <a:ext cx="6042831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10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2398</TotalTime>
  <Words>322</Words>
  <Application>Microsoft Office PowerPoint</Application>
  <PresentationFormat>Diavetítés a képernyőre (4:3 oldalarány)</PresentationFormat>
  <Paragraphs>116</Paragraphs>
  <Slides>48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48</vt:i4>
      </vt:variant>
    </vt:vector>
  </HeadingPairs>
  <TitlesOfParts>
    <vt:vector size="49" baseType="lpstr">
      <vt:lpstr>Office-téma</vt:lpstr>
      <vt:lpstr>Folyóiratok, kiadói honlapok</vt:lpstr>
      <vt:lpstr>Papír kiadású folyóiratok</vt:lpstr>
      <vt:lpstr>Papír kiadású folyóiratok</vt:lpstr>
      <vt:lpstr>Rövid történet a folyóiratok kiadásáról…</vt:lpstr>
      <vt:lpstr>http://www.lirgjournal.org.uk/lir/ojs/index.php/lir/help/view/intro/topic/000000 </vt:lpstr>
      <vt:lpstr>A „reviewer” feladata:</vt:lpstr>
      <vt:lpstr>Minden folyóirat – ISSN kötet – füzet - tartalomjegyzék </vt:lpstr>
      <vt:lpstr>A Semmelweis Egyetem folyóiratai http://lib.semmelweis.hu/nav/folyoirat_katalogus </vt:lpstr>
      <vt:lpstr>PowerPoint bemutató</vt:lpstr>
      <vt:lpstr>PowerPoint bemutató</vt:lpstr>
      <vt:lpstr>PowerPoint bemutató</vt:lpstr>
      <vt:lpstr>Kérdés </vt:lpstr>
      <vt:lpstr>PowerPoint bemutató</vt:lpstr>
      <vt:lpstr>PowerPoint bemutató</vt:lpstr>
      <vt:lpstr>PowerPoint bemutató</vt:lpstr>
      <vt:lpstr>Nyílt hozzáférésű folyóiratok előnyei</vt:lpstr>
      <vt:lpstr>PowerPoint bemutató</vt:lpstr>
      <vt:lpstr>PowerPoint bemutató</vt:lpstr>
      <vt:lpstr>PowerPoint bemutató</vt:lpstr>
      <vt:lpstr>Cikk információ</vt:lpstr>
      <vt:lpstr>Cikk információ</vt:lpstr>
      <vt:lpstr>BMC BioMed Central</vt:lpstr>
      <vt:lpstr>BMC ….</vt:lpstr>
      <vt:lpstr>PowerPoint bemutató</vt:lpstr>
      <vt:lpstr>PowerPoint bemutató</vt:lpstr>
      <vt:lpstr>PowerPoint bemutató</vt:lpstr>
      <vt:lpstr>DOI: 10.1186/s12863-016-0333-1 www.doi.org használata</vt:lpstr>
      <vt:lpstr>Membership program.. 500 intézet</vt:lpstr>
      <vt:lpstr>Legfontosabb kiadók: DOAJ https://doaj.org/ </vt:lpstr>
      <vt:lpstr>https://doaj.org/ </vt:lpstr>
      <vt:lpstr>A tartalom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 licenszelésről</vt:lpstr>
      <vt:lpstr>https://en.wikipedia.org/wiki/Creative_Commons_license#Types_of_licenses </vt:lpstr>
      <vt:lpstr>PowerPoint bemutató</vt:lpstr>
      <vt:lpstr>PowerPoint bemutató</vt:lpstr>
      <vt:lpstr>Akadémiai Kiadó www.akademiai.com </vt:lpstr>
      <vt:lpstr> Akadémiai Kiadó </vt:lpstr>
      <vt:lpstr>„Predatory” parazita folyóiratok . . 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Springer www.springerlink.com</dc:title>
  <dc:creator>Szluka Zoltán</dc:creator>
  <cp:lastModifiedBy>Gere Tamasne</cp:lastModifiedBy>
  <cp:revision>187</cp:revision>
  <dcterms:created xsi:type="dcterms:W3CDTF">2012-06-14T10:23:40Z</dcterms:created>
  <dcterms:modified xsi:type="dcterms:W3CDTF">2017-02-07T13:54:20Z</dcterms:modified>
</cp:coreProperties>
</file>