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307" r:id="rId6"/>
    <p:sldId id="308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24" r:id="rId15"/>
    <p:sldId id="325" r:id="rId16"/>
    <p:sldId id="320" r:id="rId17"/>
    <p:sldId id="317" r:id="rId18"/>
    <p:sldId id="318" r:id="rId19"/>
    <p:sldId id="319" r:id="rId20"/>
    <p:sldId id="321" r:id="rId21"/>
    <p:sldId id="285" r:id="rId22"/>
    <p:sldId id="322" r:id="rId23"/>
    <p:sldId id="323" r:id="rId24"/>
    <p:sldId id="278" r:id="rId2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72" y="-14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6821-DAE6-4BEE-B9FA-A7D282F07D99}" type="datetimeFigureOut">
              <a:rPr lang="hu-HU" smtClean="0"/>
              <a:t>2017.03.02.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0BB24-CD81-4813-83D9-1C79DC552F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6813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6821-DAE6-4BEE-B9FA-A7D282F07D99}" type="datetimeFigureOut">
              <a:rPr lang="hu-HU" smtClean="0"/>
              <a:t>2017.03.02.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0BB24-CD81-4813-83D9-1C79DC552F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6132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6821-DAE6-4BEE-B9FA-A7D282F07D99}" type="datetimeFigureOut">
              <a:rPr lang="hu-HU" smtClean="0"/>
              <a:t>2017.03.02.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0BB24-CD81-4813-83D9-1C79DC552F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8541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6821-DAE6-4BEE-B9FA-A7D282F07D99}" type="datetimeFigureOut">
              <a:rPr lang="hu-HU" smtClean="0"/>
              <a:t>2017.03.02.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0BB24-CD81-4813-83D9-1C79DC552F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034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6821-DAE6-4BEE-B9FA-A7D282F07D99}" type="datetimeFigureOut">
              <a:rPr lang="hu-HU" smtClean="0"/>
              <a:t>2017.03.02.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0BB24-CD81-4813-83D9-1C79DC552F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094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6821-DAE6-4BEE-B9FA-A7D282F07D99}" type="datetimeFigureOut">
              <a:rPr lang="hu-HU" smtClean="0"/>
              <a:t>2017.03.02.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0BB24-CD81-4813-83D9-1C79DC552F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8575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6821-DAE6-4BEE-B9FA-A7D282F07D99}" type="datetimeFigureOut">
              <a:rPr lang="hu-HU" smtClean="0"/>
              <a:t>2017.03.02.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0BB24-CD81-4813-83D9-1C79DC552F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0630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6821-DAE6-4BEE-B9FA-A7D282F07D99}" type="datetimeFigureOut">
              <a:rPr lang="hu-HU" smtClean="0"/>
              <a:t>2017.03.02.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0BB24-CD81-4813-83D9-1C79DC552F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039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6821-DAE6-4BEE-B9FA-A7D282F07D99}" type="datetimeFigureOut">
              <a:rPr lang="hu-HU" smtClean="0"/>
              <a:t>2017.03.02.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0BB24-CD81-4813-83D9-1C79DC552F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44099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6821-DAE6-4BEE-B9FA-A7D282F07D99}" type="datetimeFigureOut">
              <a:rPr lang="hu-HU" smtClean="0"/>
              <a:t>2017.03.02.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0BB24-CD81-4813-83D9-1C79DC552F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1287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6821-DAE6-4BEE-B9FA-A7D282F07D99}" type="datetimeFigureOut">
              <a:rPr lang="hu-HU" smtClean="0"/>
              <a:t>2017.03.02.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0BB24-CD81-4813-83D9-1C79DC552F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611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66821-DAE6-4BEE-B9FA-A7D282F07D99}" type="datetimeFigureOut">
              <a:rPr lang="hu-HU" smtClean="0"/>
              <a:t>2017.03.02.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0BB24-CD81-4813-83D9-1C79DC552F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8904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vasas.livia@semmelweis-univ.h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016/S0140-6736(15)61284-3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dx.doi.org/10.3889/oamjms.2015.00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470025"/>
          </a:xfrm>
        </p:spPr>
        <p:txBody>
          <a:bodyPr/>
          <a:lstStyle/>
          <a:p>
            <a:r>
              <a:rPr lang="hu-HU" dirty="0" smtClean="0"/>
              <a:t>Gyakorlatok 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solidFill>
                  <a:schemeClr val="tx1"/>
                </a:solidFill>
              </a:rPr>
              <a:t>Vasas Lívia, PhD</a:t>
            </a:r>
          </a:p>
          <a:p>
            <a:r>
              <a:rPr lang="hu-HU" dirty="0" err="1">
                <a:hlinkClick r:id="rId2"/>
              </a:rPr>
              <a:t>v</a:t>
            </a:r>
            <a:r>
              <a:rPr lang="hu-HU" dirty="0" err="1" smtClean="0">
                <a:hlinkClick r:id="rId2"/>
              </a:rPr>
              <a:t>asas.livia</a:t>
            </a:r>
            <a:r>
              <a:rPr lang="hu-HU" dirty="0" smtClean="0">
                <a:hlinkClick r:id="rId2"/>
              </a:rPr>
              <a:t>@</a:t>
            </a:r>
            <a:r>
              <a:rPr lang="hu-HU" dirty="0" err="1" smtClean="0">
                <a:hlinkClick r:id="rId2"/>
              </a:rPr>
              <a:t>semmelweis-univ.hu</a:t>
            </a:r>
            <a:endParaRPr lang="hu-HU" dirty="0" smtClean="0"/>
          </a:p>
          <a:p>
            <a:r>
              <a:rPr lang="hu-HU" dirty="0" smtClean="0">
                <a:solidFill>
                  <a:schemeClr val="tx1"/>
                </a:solidFill>
              </a:rPr>
              <a:t>2017</a:t>
            </a:r>
          </a:p>
          <a:p>
            <a:endParaRPr lang="hu-H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97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err="1" smtClean="0">
                <a:hlinkClick r:id="rId2"/>
              </a:rPr>
              <a:t>doi</a:t>
            </a:r>
            <a:r>
              <a:rPr lang="hu-HU" sz="3200" dirty="0" smtClean="0">
                <a:hlinkClick r:id="rId2"/>
              </a:rPr>
              <a:t>: </a:t>
            </a:r>
            <a:r>
              <a:rPr lang="hu-HU" sz="3200" i="1" dirty="0" smtClean="0">
                <a:hlinkClick r:id="rId2"/>
              </a:rPr>
              <a:t>10.1016/S0140-6736(15)61284-3</a:t>
            </a:r>
            <a:endParaRPr lang="hu-HU" sz="3200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latin typeface="+mj-lt"/>
              </a:rPr>
              <a:t>Mi a publikáció </a:t>
            </a:r>
            <a:r>
              <a:rPr lang="hu-HU" sz="2800" dirty="0" smtClean="0">
                <a:latin typeface="+mj-lt"/>
              </a:rPr>
              <a:t>típusa</a:t>
            </a:r>
            <a:r>
              <a:rPr lang="hu-HU" sz="2800" dirty="0" smtClean="0">
                <a:latin typeface="+mj-lt"/>
              </a:rPr>
              <a:t>? </a:t>
            </a:r>
            <a:endParaRPr lang="hu-HU" sz="2800" dirty="0">
              <a:latin typeface="+mj-lt"/>
            </a:endParaRPr>
          </a:p>
          <a:p>
            <a:r>
              <a:rPr lang="hu-HU" sz="2800" dirty="0" err="1" smtClean="0">
                <a:latin typeface="+mj-lt"/>
              </a:rPr>
              <a:t>Letter</a:t>
            </a:r>
            <a:r>
              <a:rPr lang="hu-HU" sz="2800" dirty="0" smtClean="0">
                <a:latin typeface="+mj-lt"/>
              </a:rPr>
              <a:t>           </a:t>
            </a:r>
            <a:r>
              <a:rPr lang="hu-HU" sz="2800" dirty="0" smtClean="0">
                <a:solidFill>
                  <a:srgbClr val="FF0000"/>
                </a:solidFill>
                <a:latin typeface="+mj-lt"/>
              </a:rPr>
              <a:t>Comment</a:t>
            </a:r>
            <a:r>
              <a:rPr lang="hu-HU" sz="2800" dirty="0" smtClean="0">
                <a:latin typeface="+mj-lt"/>
              </a:rPr>
              <a:t>	           </a:t>
            </a:r>
            <a:r>
              <a:rPr lang="hu-HU" sz="2800" dirty="0" err="1" smtClean="0">
                <a:latin typeface="+mj-lt"/>
              </a:rPr>
              <a:t>Article</a:t>
            </a:r>
            <a:r>
              <a:rPr lang="hu-HU" sz="2800" dirty="0" smtClean="0">
                <a:latin typeface="+mj-lt"/>
              </a:rPr>
              <a:t> 	     </a:t>
            </a:r>
            <a:r>
              <a:rPr lang="hu-HU" sz="2800" dirty="0" err="1" smtClean="0">
                <a:latin typeface="+mj-lt"/>
              </a:rPr>
              <a:t>Review</a:t>
            </a:r>
            <a:endParaRPr lang="hu-HU" sz="2800" dirty="0" smtClean="0">
              <a:latin typeface="+mj-lt"/>
            </a:endParaRPr>
          </a:p>
          <a:p>
            <a:endParaRPr lang="hu-HU" sz="2800" dirty="0" smtClean="0">
              <a:latin typeface="+mj-lt"/>
            </a:endParaRPr>
          </a:p>
          <a:p>
            <a:r>
              <a:rPr lang="hu-HU" sz="2800" dirty="0" smtClean="0">
                <a:latin typeface="+mj-lt"/>
              </a:rPr>
              <a:t>Hány tételből áll a </a:t>
            </a:r>
            <a:r>
              <a:rPr lang="hu-HU" sz="2800" dirty="0" err="1" smtClean="0">
                <a:latin typeface="+mj-lt"/>
              </a:rPr>
              <a:t>referensz</a:t>
            </a:r>
            <a:r>
              <a:rPr lang="hu-HU" sz="2800" dirty="0" smtClean="0">
                <a:latin typeface="+mj-lt"/>
              </a:rPr>
              <a:t> listája?</a:t>
            </a:r>
          </a:p>
          <a:p>
            <a:r>
              <a:rPr lang="hu-HU" sz="2800" dirty="0" smtClean="0">
                <a:solidFill>
                  <a:srgbClr val="FF0000"/>
                </a:solidFill>
                <a:latin typeface="+mj-lt"/>
              </a:rPr>
              <a:t>6 </a:t>
            </a:r>
            <a:r>
              <a:rPr lang="hu-HU" sz="2800" dirty="0" smtClean="0">
                <a:latin typeface="+mj-lt"/>
              </a:rPr>
              <a:t>         10            20           30	         40               50</a:t>
            </a:r>
          </a:p>
          <a:p>
            <a:endParaRPr lang="hu-HU" sz="2800" dirty="0" smtClean="0">
              <a:latin typeface="+mj-lt"/>
            </a:endParaRPr>
          </a:p>
          <a:p>
            <a:r>
              <a:rPr lang="hu-HU" sz="2800" dirty="0" smtClean="0">
                <a:latin typeface="+mj-lt"/>
              </a:rPr>
              <a:t>Hány képet tartalmaz?</a:t>
            </a:r>
          </a:p>
          <a:p>
            <a:r>
              <a:rPr lang="hu-HU" sz="2800" dirty="0" smtClean="0">
                <a:latin typeface="+mj-lt"/>
              </a:rPr>
              <a:t>0            </a:t>
            </a:r>
            <a:r>
              <a:rPr lang="hu-HU" sz="2800" dirty="0" smtClean="0">
                <a:solidFill>
                  <a:srgbClr val="FF0000"/>
                </a:solidFill>
                <a:latin typeface="+mj-lt"/>
              </a:rPr>
              <a:t>1</a:t>
            </a:r>
            <a:r>
              <a:rPr lang="hu-HU" sz="2800" dirty="0" smtClean="0">
                <a:latin typeface="+mj-lt"/>
              </a:rPr>
              <a:t>	            2	        3                4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6520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err="1" smtClean="0"/>
              <a:t>InCite</a:t>
            </a:r>
            <a:r>
              <a:rPr lang="hu-HU" sz="3200" dirty="0" smtClean="0"/>
              <a:t> – JCR</a:t>
            </a:r>
            <a:br>
              <a:rPr lang="hu-HU" sz="3200" dirty="0" smtClean="0"/>
            </a:br>
            <a:r>
              <a:rPr lang="hu-HU" sz="3200" dirty="0" err="1" smtClean="0"/>
              <a:t>master</a:t>
            </a:r>
            <a:r>
              <a:rPr lang="hu-HU" sz="3200" dirty="0" smtClean="0"/>
              <a:t> keresés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>
                <a:latin typeface="+mj-lt"/>
              </a:rPr>
              <a:t>Mennyi az IF értéke az </a:t>
            </a:r>
            <a:r>
              <a:rPr lang="hu-HU" sz="2800" b="1" dirty="0" smtClean="0">
                <a:latin typeface="+mj-lt"/>
              </a:rPr>
              <a:t>EUROPACE </a:t>
            </a:r>
            <a:r>
              <a:rPr lang="hu-HU" sz="2800" dirty="0" smtClean="0">
                <a:latin typeface="+mj-lt"/>
              </a:rPr>
              <a:t>folyóiratnak</a:t>
            </a:r>
            <a:endParaRPr lang="hu-HU" sz="2800" dirty="0">
              <a:latin typeface="+mj-lt"/>
            </a:endParaRPr>
          </a:p>
          <a:p>
            <a:r>
              <a:rPr lang="hu-HU" sz="2800" dirty="0" smtClean="0">
                <a:latin typeface="+mj-lt"/>
              </a:rPr>
              <a:t>(ISSN</a:t>
            </a:r>
            <a:r>
              <a:rPr lang="hu-HU" sz="2800" dirty="0">
                <a:latin typeface="+mj-lt"/>
              </a:rPr>
              <a:t>: </a:t>
            </a:r>
            <a:r>
              <a:rPr lang="hu-HU" sz="2800" dirty="0" smtClean="0">
                <a:latin typeface="+mj-lt"/>
              </a:rPr>
              <a:t>1099-5129 ) 2010-ben?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b="1" dirty="0" smtClean="0"/>
          </a:p>
          <a:p>
            <a:endParaRPr lang="hu-HU" dirty="0"/>
          </a:p>
          <a:p>
            <a:r>
              <a:rPr lang="hu-HU" sz="2800" dirty="0" err="1" smtClean="0">
                <a:latin typeface="+mj-lt"/>
              </a:rPr>
              <a:t>Or</a:t>
            </a:r>
            <a:r>
              <a:rPr lang="hu-HU" sz="2800" dirty="0" smtClean="0">
                <a:latin typeface="+mj-lt"/>
              </a:rPr>
              <a:t> </a:t>
            </a:r>
            <a:r>
              <a:rPr lang="hu-HU" dirty="0" smtClean="0"/>
              <a:t>      </a:t>
            </a:r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062288"/>
            <a:ext cx="5040560" cy="1446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797152"/>
            <a:ext cx="4896543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993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-27384"/>
            <a:ext cx="8229600" cy="1143000"/>
          </a:xfrm>
        </p:spPr>
        <p:txBody>
          <a:bodyPr>
            <a:normAutofit/>
          </a:bodyPr>
          <a:lstStyle/>
          <a:p>
            <a:r>
              <a:rPr lang="hu-HU" sz="3200" dirty="0" err="1" smtClean="0"/>
              <a:t>InCite</a:t>
            </a:r>
            <a:r>
              <a:rPr lang="hu-HU" sz="3200" dirty="0" smtClean="0"/>
              <a:t> Journal </a:t>
            </a:r>
            <a:r>
              <a:rPr lang="hu-HU" sz="3200" dirty="0" err="1"/>
              <a:t>C</a:t>
            </a:r>
            <a:r>
              <a:rPr lang="hu-HU" sz="3200" dirty="0" err="1" smtClean="0"/>
              <a:t>itation</a:t>
            </a:r>
            <a:r>
              <a:rPr lang="hu-HU" sz="3200" dirty="0" smtClean="0"/>
              <a:t> </a:t>
            </a:r>
            <a:r>
              <a:rPr lang="hu-HU" sz="3200" dirty="0" err="1" smtClean="0"/>
              <a:t>Reports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196752"/>
            <a:ext cx="8856984" cy="53285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sz="2800" dirty="0" smtClean="0">
                <a:latin typeface="+mj-lt"/>
              </a:rPr>
              <a:t>Hány folyóirat van a „</a:t>
            </a:r>
            <a:r>
              <a:rPr lang="hu-HU" sz="2800" dirty="0" err="1" smtClean="0">
                <a:latin typeface="+mj-lt"/>
              </a:rPr>
              <a:t>pediatrics</a:t>
            </a:r>
            <a:r>
              <a:rPr lang="hu-HU" sz="2800" dirty="0" smtClean="0">
                <a:latin typeface="+mj-lt"/>
              </a:rPr>
              <a:t>” kategóriában 2014 </a:t>
            </a:r>
            <a:r>
              <a:rPr lang="hu-HU" sz="2800" dirty="0" err="1" smtClean="0">
                <a:latin typeface="+mj-lt"/>
              </a:rPr>
              <a:t>-ben</a:t>
            </a:r>
            <a:r>
              <a:rPr lang="hu-HU" sz="2800" dirty="0" smtClean="0">
                <a:latin typeface="+mj-lt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hu-HU" sz="2800" dirty="0" smtClean="0">
                <a:latin typeface="+mj-lt"/>
              </a:rPr>
              <a:t>100    	        110     	            </a:t>
            </a:r>
            <a:r>
              <a:rPr lang="hu-HU" sz="2800" dirty="0" smtClean="0">
                <a:solidFill>
                  <a:srgbClr val="FF0000"/>
                </a:solidFill>
                <a:latin typeface="+mj-lt"/>
              </a:rPr>
              <a:t>120</a:t>
            </a:r>
            <a:r>
              <a:rPr lang="hu-HU" sz="2800" dirty="0" smtClean="0">
                <a:latin typeface="+mj-lt"/>
              </a:rPr>
              <a:t>       	    121</a:t>
            </a:r>
          </a:p>
          <a:p>
            <a:pPr>
              <a:lnSpc>
                <a:spcPct val="150000"/>
              </a:lnSpc>
            </a:pPr>
            <a:r>
              <a:rPr lang="hu-HU" sz="2800" dirty="0" smtClean="0">
                <a:latin typeface="+mj-lt"/>
              </a:rPr>
              <a:t>A legmagasabb IF érték ebben a kategóriában?</a:t>
            </a:r>
          </a:p>
          <a:p>
            <a:pPr>
              <a:lnSpc>
                <a:spcPct val="150000"/>
              </a:lnSpc>
            </a:pPr>
            <a:r>
              <a:rPr lang="hu-HU" sz="2800" dirty="0" smtClean="0">
                <a:latin typeface="+mj-lt"/>
              </a:rPr>
              <a:t>2,001                5,260                  </a:t>
            </a:r>
            <a:r>
              <a:rPr lang="hu-HU" sz="2800" dirty="0" smtClean="0">
                <a:solidFill>
                  <a:srgbClr val="FF0000"/>
                </a:solidFill>
                <a:latin typeface="+mj-lt"/>
              </a:rPr>
              <a:t>7,260 </a:t>
            </a:r>
            <a:r>
              <a:rPr lang="hu-HU" sz="2800" dirty="0" smtClean="0">
                <a:latin typeface="+mj-lt"/>
              </a:rPr>
              <a:t>                8,550</a:t>
            </a:r>
          </a:p>
          <a:p>
            <a:pPr>
              <a:lnSpc>
                <a:spcPct val="150000"/>
              </a:lnSpc>
            </a:pPr>
            <a:r>
              <a:rPr lang="hu-HU" sz="2800" dirty="0" smtClean="0">
                <a:latin typeface="+mj-lt"/>
              </a:rPr>
              <a:t>A legalacsonyabb IF érték ebben a kategóriában?</a:t>
            </a:r>
          </a:p>
          <a:p>
            <a:pPr>
              <a:lnSpc>
                <a:spcPct val="150000"/>
              </a:lnSpc>
            </a:pPr>
            <a:r>
              <a:rPr lang="hu-HU" sz="2800" dirty="0" smtClean="0">
                <a:latin typeface="+mj-lt"/>
              </a:rPr>
              <a:t>0,001  	         0,102                  </a:t>
            </a:r>
            <a:r>
              <a:rPr lang="hu-HU" sz="2800" dirty="0" smtClean="0">
                <a:solidFill>
                  <a:srgbClr val="FF0000"/>
                </a:solidFill>
                <a:latin typeface="+mj-lt"/>
              </a:rPr>
              <a:t>0,133 </a:t>
            </a:r>
            <a:r>
              <a:rPr lang="hu-HU" sz="2800" dirty="0" smtClean="0">
                <a:latin typeface="+mj-lt"/>
              </a:rPr>
              <a:t>                0,136</a:t>
            </a:r>
          </a:p>
          <a:p>
            <a:pPr>
              <a:lnSpc>
                <a:spcPct val="150000"/>
              </a:lnSpc>
            </a:pP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3307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r>
              <a:rPr lang="hu-HU" sz="3200" dirty="0" smtClean="0"/>
              <a:t>Melyik az a folyóirat, amely az elmúlt 3 évben az JCR adatbázis alapján a legjobb helyzetben van? Kategória: ONCOLOGY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4525963"/>
          </a:xfrm>
        </p:spPr>
        <p:txBody>
          <a:bodyPr/>
          <a:lstStyle/>
          <a:p>
            <a:endParaRPr lang="hu-HU" dirty="0" smtClean="0"/>
          </a:p>
          <a:p>
            <a:r>
              <a:rPr lang="hu-HU" sz="2800" dirty="0" err="1" smtClean="0">
                <a:solidFill>
                  <a:srgbClr val="FF0000"/>
                </a:solidFill>
                <a:latin typeface="+mj-lt"/>
              </a:rPr>
              <a:t>Lancet</a:t>
            </a:r>
            <a:r>
              <a:rPr lang="hu-HU" sz="28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hu-HU" sz="2800" dirty="0" err="1" smtClean="0">
                <a:solidFill>
                  <a:srgbClr val="FF0000"/>
                </a:solidFill>
                <a:latin typeface="+mj-lt"/>
              </a:rPr>
              <a:t>Oncology</a:t>
            </a:r>
            <a:endParaRPr lang="hu-HU" sz="2800" dirty="0" smtClean="0">
              <a:solidFill>
                <a:srgbClr val="FF0000"/>
              </a:solidFill>
              <a:latin typeface="+mj-lt"/>
            </a:endParaRPr>
          </a:p>
          <a:p>
            <a:endParaRPr lang="hu-HU" sz="2800" dirty="0" smtClean="0">
              <a:latin typeface="+mj-lt"/>
            </a:endParaRPr>
          </a:p>
          <a:p>
            <a:r>
              <a:rPr lang="hu-HU" sz="2800" dirty="0" err="1" smtClean="0">
                <a:latin typeface="+mj-lt"/>
              </a:rPr>
              <a:t>Leukemia</a:t>
            </a:r>
            <a:endParaRPr lang="hu-HU" sz="2800" dirty="0" smtClean="0">
              <a:latin typeface="+mj-lt"/>
            </a:endParaRPr>
          </a:p>
          <a:p>
            <a:endParaRPr lang="hu-HU" sz="2800" dirty="0" smtClean="0">
              <a:latin typeface="+mj-lt"/>
            </a:endParaRPr>
          </a:p>
          <a:p>
            <a:r>
              <a:rPr lang="hu-HU" sz="2800" dirty="0" err="1" smtClean="0">
                <a:latin typeface="+mj-lt"/>
              </a:rPr>
              <a:t>Seminars</a:t>
            </a:r>
            <a:r>
              <a:rPr lang="hu-HU" sz="2800" dirty="0" smtClean="0">
                <a:latin typeface="+mj-lt"/>
              </a:rPr>
              <a:t> </a:t>
            </a:r>
            <a:r>
              <a:rPr lang="hu-HU" sz="2800" dirty="0" err="1" smtClean="0">
                <a:latin typeface="+mj-lt"/>
              </a:rPr>
              <a:t>in</a:t>
            </a:r>
            <a:r>
              <a:rPr lang="hu-HU" sz="2800" dirty="0" smtClean="0">
                <a:latin typeface="+mj-lt"/>
              </a:rPr>
              <a:t> </a:t>
            </a:r>
            <a:r>
              <a:rPr lang="hu-HU" sz="2800" dirty="0" err="1">
                <a:latin typeface="+mj-lt"/>
              </a:rPr>
              <a:t>O</a:t>
            </a:r>
            <a:r>
              <a:rPr lang="hu-HU" sz="2800" dirty="0" err="1" smtClean="0">
                <a:latin typeface="+mj-lt"/>
              </a:rPr>
              <a:t>ncology</a:t>
            </a:r>
            <a:endParaRPr lang="hu-HU" sz="2800" dirty="0" smtClean="0">
              <a:latin typeface="+mj-lt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5782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err="1" smtClean="0"/>
              <a:t>Scimago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/>
              <a:t>Mennyi a „</a:t>
            </a:r>
            <a:r>
              <a:rPr lang="hu-HU" sz="2800" dirty="0" err="1"/>
              <a:t>Cell</a:t>
            </a:r>
            <a:r>
              <a:rPr lang="hu-HU" sz="2800" dirty="0"/>
              <a:t>” folyóirat SJR értéke </a:t>
            </a:r>
            <a:r>
              <a:rPr lang="hu-HU" sz="2800" dirty="0" smtClean="0"/>
              <a:t>2012-ben</a:t>
            </a:r>
            <a:r>
              <a:rPr lang="hu-HU" sz="2800" dirty="0" smtClean="0">
                <a:latin typeface="+mj-lt"/>
              </a:rPr>
              <a:t>?</a:t>
            </a:r>
          </a:p>
          <a:p>
            <a:endParaRPr lang="hu-HU" sz="2800" dirty="0" smtClean="0">
              <a:latin typeface="+mj-lt"/>
            </a:endParaRPr>
          </a:p>
          <a:p>
            <a:r>
              <a:rPr lang="hu-HU" sz="2800" dirty="0" smtClean="0">
                <a:latin typeface="+mj-lt"/>
              </a:rPr>
              <a:t>22.560                    </a:t>
            </a:r>
            <a:r>
              <a:rPr lang="hu-HU" sz="2800" dirty="0" smtClean="0">
                <a:solidFill>
                  <a:srgbClr val="FF0000"/>
                </a:solidFill>
                <a:latin typeface="+mj-lt"/>
              </a:rPr>
              <a:t>24.778  </a:t>
            </a:r>
            <a:r>
              <a:rPr lang="hu-HU" sz="2800" dirty="0" smtClean="0">
                <a:latin typeface="+mj-lt"/>
              </a:rPr>
              <a:t>                     26.844</a:t>
            </a:r>
          </a:p>
          <a:p>
            <a:endParaRPr lang="hu-HU" sz="2800" dirty="0" smtClean="0">
              <a:latin typeface="+mj-lt"/>
            </a:endParaRPr>
          </a:p>
          <a:p>
            <a:r>
              <a:rPr lang="hu-HU" sz="2800" dirty="0" smtClean="0"/>
              <a:t>Melyik </a:t>
            </a:r>
            <a:r>
              <a:rPr lang="hu-HU" sz="2800" dirty="0" err="1"/>
              <a:t>Quartiles</a:t>
            </a:r>
            <a:r>
              <a:rPr lang="hu-HU" sz="2800" dirty="0"/>
              <a:t> érték a helyes?</a:t>
            </a:r>
          </a:p>
          <a:p>
            <a:endParaRPr lang="hu-HU" sz="2800" dirty="0" smtClean="0">
              <a:latin typeface="+mj-lt"/>
            </a:endParaRPr>
          </a:p>
          <a:p>
            <a:pPr marL="0" indent="0">
              <a:buNone/>
            </a:pPr>
            <a:endParaRPr lang="hu-HU" sz="2800" dirty="0" smtClean="0">
              <a:latin typeface="+mj-lt"/>
            </a:endParaRPr>
          </a:p>
          <a:p>
            <a:r>
              <a:rPr lang="hu-HU" sz="2800" dirty="0" smtClean="0">
                <a:solidFill>
                  <a:srgbClr val="FF0000"/>
                </a:solidFill>
                <a:latin typeface="+mj-lt"/>
              </a:rPr>
              <a:t>Q1 </a:t>
            </a:r>
            <a:r>
              <a:rPr lang="hu-HU" sz="2800" dirty="0" smtClean="0">
                <a:latin typeface="+mj-lt"/>
              </a:rPr>
              <a:t>                  Q2                  Q3                   Q4</a:t>
            </a:r>
            <a:endParaRPr lang="hu-HU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667551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hu-HU" sz="3200" dirty="0" smtClean="0"/>
              <a:t>Kezdje a keresést a </a:t>
            </a:r>
            <a:r>
              <a:rPr lang="en-US" sz="3200" dirty="0" err="1" smtClean="0"/>
              <a:t>Scimago</a:t>
            </a:r>
            <a:r>
              <a:rPr lang="hu-HU" sz="3200" dirty="0" err="1" smtClean="0"/>
              <a:t>-ban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10000"/>
          </a:bodyPr>
          <a:lstStyle/>
          <a:p>
            <a:r>
              <a:rPr lang="hu-HU" sz="3000" dirty="0" smtClean="0">
                <a:latin typeface="+mj-lt"/>
              </a:rPr>
              <a:t>Mennyi tétel szerepel az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"</a:t>
            </a:r>
            <a:r>
              <a:rPr lang="en-US" sz="3000" dirty="0" smtClean="0">
                <a:latin typeface="+mj-lt"/>
              </a:rPr>
              <a:t>immunology„</a:t>
            </a:r>
            <a:r>
              <a:rPr lang="hu-HU" sz="3000" dirty="0" smtClean="0">
                <a:latin typeface="+mj-lt"/>
              </a:rPr>
              <a:t> kategóriában</a:t>
            </a:r>
            <a:r>
              <a:rPr lang="en-US" sz="3000" dirty="0" smtClean="0">
                <a:latin typeface="+mj-lt"/>
              </a:rPr>
              <a:t> 2013</a:t>
            </a:r>
            <a:r>
              <a:rPr lang="hu-HU" sz="3000" dirty="0" err="1" smtClean="0">
                <a:latin typeface="+mj-lt"/>
              </a:rPr>
              <a:t>-ban</a:t>
            </a:r>
            <a:r>
              <a:rPr lang="hu-HU" sz="3000" dirty="0">
                <a:latin typeface="+mj-lt"/>
              </a:rPr>
              <a:t>,</a:t>
            </a:r>
            <a:r>
              <a:rPr lang="en-US" sz="3000" dirty="0" smtClean="0">
                <a:latin typeface="+mj-lt"/>
              </a:rPr>
              <a:t> „</a:t>
            </a:r>
            <a:r>
              <a:rPr lang="hu-HU" sz="3000" dirty="0" smtClean="0">
                <a:latin typeface="+mj-lt"/>
              </a:rPr>
              <a:t>nyílt hozzáféréssel</a:t>
            </a:r>
            <a:r>
              <a:rPr lang="en-US" sz="3000" dirty="0" smtClean="0">
                <a:latin typeface="+mj-lt"/>
              </a:rPr>
              <a:t>"?</a:t>
            </a:r>
            <a:endParaRPr lang="hu-HU" sz="3000" dirty="0" smtClean="0">
              <a:latin typeface="+mj-lt"/>
            </a:endParaRPr>
          </a:p>
          <a:p>
            <a:pPr marL="0" indent="0">
              <a:buNone/>
            </a:pPr>
            <a:endParaRPr lang="hu-HU" sz="2800" dirty="0" smtClean="0">
              <a:latin typeface="+mj-lt"/>
            </a:endParaRPr>
          </a:p>
          <a:p>
            <a:r>
              <a:rPr lang="hu-HU" sz="3000" dirty="0" smtClean="0">
                <a:latin typeface="+mj-lt"/>
              </a:rPr>
              <a:t>9</a:t>
            </a:r>
          </a:p>
          <a:p>
            <a:pPr marL="0" indent="0">
              <a:buNone/>
            </a:pPr>
            <a:endParaRPr lang="hu-HU" sz="3000" dirty="0" smtClean="0">
              <a:latin typeface="+mj-lt"/>
            </a:endParaRPr>
          </a:p>
          <a:p>
            <a:r>
              <a:rPr lang="hu-HU" sz="3000" dirty="0" smtClean="0">
                <a:latin typeface="+mj-lt"/>
              </a:rPr>
              <a:t>19</a:t>
            </a:r>
          </a:p>
          <a:p>
            <a:pPr marL="0" indent="0">
              <a:buNone/>
            </a:pPr>
            <a:endParaRPr lang="hu-HU" sz="3000" dirty="0" smtClean="0">
              <a:latin typeface="+mj-lt"/>
            </a:endParaRPr>
          </a:p>
          <a:p>
            <a:r>
              <a:rPr lang="hu-HU" sz="3000" dirty="0" smtClean="0">
                <a:latin typeface="+mj-lt"/>
              </a:rPr>
              <a:t>29</a:t>
            </a:r>
          </a:p>
          <a:p>
            <a:pPr marL="0" indent="0">
              <a:buNone/>
            </a:pPr>
            <a:endParaRPr lang="hu-HU" sz="3000" dirty="0" smtClean="0">
              <a:latin typeface="+mj-lt"/>
            </a:endParaRPr>
          </a:p>
          <a:p>
            <a:r>
              <a:rPr lang="hu-HU" sz="3000" dirty="0" smtClean="0">
                <a:solidFill>
                  <a:srgbClr val="FF0000"/>
                </a:solidFill>
                <a:latin typeface="+mj-lt"/>
              </a:rPr>
              <a:t>39</a:t>
            </a:r>
            <a:endParaRPr lang="hu-HU" sz="30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353654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hu-HU" sz="3200" dirty="0" smtClean="0"/>
              <a:t>10.1371/journal.pmed.1001880</a:t>
            </a:r>
            <a:br>
              <a:rPr lang="hu-HU" sz="3200" dirty="0" smtClean="0"/>
            </a:br>
            <a:r>
              <a:rPr lang="hu-HU" sz="3200" dirty="0" smtClean="0"/>
              <a:t>(</a:t>
            </a:r>
            <a:r>
              <a:rPr lang="hu-HU" sz="3200" dirty="0" err="1" smtClean="0"/>
              <a:t>PubMed</a:t>
            </a:r>
            <a:r>
              <a:rPr lang="hu-HU" sz="3200" dirty="0" smtClean="0"/>
              <a:t>)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latin typeface="+mj-lt"/>
              </a:rPr>
              <a:t>Mikor publikálták? </a:t>
            </a:r>
          </a:p>
          <a:p>
            <a:r>
              <a:rPr lang="hu-HU" sz="2800" dirty="0" smtClean="0">
                <a:latin typeface="+mj-lt"/>
              </a:rPr>
              <a:t>Január 5.          Február 7.          </a:t>
            </a:r>
            <a:r>
              <a:rPr lang="hu-HU" sz="2800" dirty="0" smtClean="0">
                <a:solidFill>
                  <a:srgbClr val="FF0000"/>
                </a:solidFill>
                <a:latin typeface="+mj-lt"/>
              </a:rPr>
              <a:t>Szeptember 29.</a:t>
            </a:r>
          </a:p>
          <a:p>
            <a:endParaRPr lang="hu-HU" sz="2800" dirty="0" smtClean="0">
              <a:solidFill>
                <a:srgbClr val="FF0000"/>
              </a:solidFill>
              <a:latin typeface="+mj-lt"/>
            </a:endParaRPr>
          </a:p>
          <a:p>
            <a:r>
              <a:rPr lang="hu-HU" sz="2800" dirty="0" smtClean="0">
                <a:latin typeface="+mj-lt"/>
              </a:rPr>
              <a:t>Mennyi ábra található ebben a közleményben? </a:t>
            </a:r>
          </a:p>
          <a:p>
            <a:r>
              <a:rPr lang="hu-HU" sz="2800" dirty="0" smtClean="0">
                <a:latin typeface="+mj-lt"/>
              </a:rPr>
              <a:t>2                </a:t>
            </a:r>
            <a:r>
              <a:rPr lang="hu-HU" sz="2800" dirty="0" smtClean="0">
                <a:solidFill>
                  <a:srgbClr val="FF0000"/>
                </a:solidFill>
                <a:latin typeface="+mj-lt"/>
              </a:rPr>
              <a:t>4  </a:t>
            </a:r>
            <a:r>
              <a:rPr lang="hu-HU" sz="2800" dirty="0" smtClean="0">
                <a:latin typeface="+mj-lt"/>
              </a:rPr>
              <a:t>                  6</a:t>
            </a:r>
          </a:p>
          <a:p>
            <a:pPr marL="0" indent="0">
              <a:buNone/>
            </a:pPr>
            <a:endParaRPr lang="hu-HU" sz="2800" dirty="0" smtClean="0">
              <a:solidFill>
                <a:srgbClr val="FF0000"/>
              </a:solidFill>
              <a:latin typeface="+mj-lt"/>
            </a:endParaRPr>
          </a:p>
          <a:p>
            <a:r>
              <a:rPr lang="hu-HU" sz="2800" dirty="0" smtClean="0">
                <a:latin typeface="+mj-lt"/>
              </a:rPr>
              <a:t>Hány tétel található a </a:t>
            </a:r>
            <a:r>
              <a:rPr lang="hu-HU" sz="2800" dirty="0" err="1" smtClean="0">
                <a:latin typeface="+mj-lt"/>
              </a:rPr>
              <a:t>referensz</a:t>
            </a:r>
            <a:r>
              <a:rPr lang="hu-HU" sz="2800" dirty="0" smtClean="0">
                <a:latin typeface="+mj-lt"/>
              </a:rPr>
              <a:t> listában?</a:t>
            </a:r>
          </a:p>
          <a:p>
            <a:r>
              <a:rPr lang="hu-HU" sz="2800" dirty="0">
                <a:latin typeface="+mj-lt"/>
              </a:rPr>
              <a:t> </a:t>
            </a:r>
            <a:r>
              <a:rPr lang="hu-HU" sz="2800" dirty="0" smtClean="0">
                <a:latin typeface="+mj-lt"/>
              </a:rPr>
              <a:t>10            45            50   </a:t>
            </a:r>
            <a:r>
              <a:rPr lang="hu-HU" sz="2800" dirty="0" smtClean="0">
                <a:solidFill>
                  <a:srgbClr val="FF0000"/>
                </a:solidFill>
                <a:latin typeface="+mj-lt"/>
              </a:rPr>
              <a:t>          68                </a:t>
            </a:r>
            <a:r>
              <a:rPr lang="hu-HU" sz="2800" dirty="0" smtClean="0">
                <a:latin typeface="+mj-lt"/>
              </a:rPr>
              <a:t>80</a:t>
            </a:r>
            <a:endParaRPr lang="hu-HU" sz="2800" dirty="0">
              <a:latin typeface="+mj-lt"/>
            </a:endParaRPr>
          </a:p>
          <a:p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-108520" y="4293096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769470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hu-HU" sz="3200" dirty="0" err="1" smtClean="0"/>
              <a:t>PubMed</a:t>
            </a:r>
            <a:r>
              <a:rPr lang="hu-HU" sz="3200" dirty="0"/>
              <a:t> </a:t>
            </a:r>
            <a:r>
              <a:rPr lang="hu-HU" sz="3200" dirty="0" err="1" smtClean="0"/>
              <a:t>basic</a:t>
            </a:r>
            <a:r>
              <a:rPr lang="hu-HU" sz="3200" dirty="0" smtClean="0"/>
              <a:t> </a:t>
            </a:r>
            <a:r>
              <a:rPr lang="hu-HU" sz="3200" dirty="0" err="1" smtClean="0"/>
              <a:t>search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484784"/>
            <a:ext cx="8424936" cy="5112568"/>
          </a:xfrm>
        </p:spPr>
        <p:txBody>
          <a:bodyPr>
            <a:normAutofit/>
          </a:bodyPr>
          <a:lstStyle/>
          <a:p>
            <a:r>
              <a:rPr lang="hu-HU" sz="2800" dirty="0" smtClean="0">
                <a:latin typeface="+mj-lt"/>
              </a:rPr>
              <a:t>Szabad szavas keresés: </a:t>
            </a:r>
            <a:r>
              <a:rPr lang="hu-HU" sz="2800" dirty="0" err="1" smtClean="0">
                <a:latin typeface="+mj-lt"/>
              </a:rPr>
              <a:t>dementia</a:t>
            </a:r>
            <a:r>
              <a:rPr lang="hu-HU" sz="2800" dirty="0" smtClean="0">
                <a:latin typeface="+mj-lt"/>
              </a:rPr>
              <a:t> </a:t>
            </a:r>
            <a:r>
              <a:rPr lang="hu-HU" sz="2800" dirty="0" err="1" smtClean="0">
                <a:latin typeface="+mj-lt"/>
              </a:rPr>
              <a:t>home</a:t>
            </a:r>
            <a:r>
              <a:rPr lang="hu-HU" sz="2800" dirty="0" smtClean="0">
                <a:latin typeface="+mj-lt"/>
              </a:rPr>
              <a:t> </a:t>
            </a:r>
            <a:r>
              <a:rPr lang="hu-HU" sz="2800" dirty="0" err="1" smtClean="0">
                <a:latin typeface="+mj-lt"/>
              </a:rPr>
              <a:t>care</a:t>
            </a:r>
            <a:r>
              <a:rPr lang="hu-HU" sz="2800" dirty="0" smtClean="0">
                <a:latin typeface="+mj-lt"/>
              </a:rPr>
              <a:t> </a:t>
            </a:r>
            <a:r>
              <a:rPr lang="hu-HU" sz="2800" dirty="0" err="1" smtClean="0">
                <a:latin typeface="+mj-lt"/>
              </a:rPr>
              <a:t>elderly</a:t>
            </a:r>
            <a:endParaRPr lang="hu-HU" sz="2800" dirty="0" smtClean="0">
              <a:latin typeface="+mj-lt"/>
            </a:endParaRPr>
          </a:p>
          <a:p>
            <a:r>
              <a:rPr lang="hu-HU" sz="2800" dirty="0" smtClean="0">
                <a:latin typeface="+mj-lt"/>
              </a:rPr>
              <a:t>Hány rekord  van a filterben „</a:t>
            </a:r>
            <a:r>
              <a:rPr lang="hu-HU" sz="2800" dirty="0" err="1" smtClean="0">
                <a:latin typeface="+mj-lt"/>
              </a:rPr>
              <a:t>review</a:t>
            </a:r>
            <a:r>
              <a:rPr lang="hu-HU" sz="2800" dirty="0" smtClean="0">
                <a:latin typeface="+mj-lt"/>
              </a:rPr>
              <a:t>” </a:t>
            </a:r>
            <a:r>
              <a:rPr lang="hu-HU" sz="2800" dirty="0" err="1" smtClean="0">
                <a:latin typeface="+mj-lt"/>
              </a:rPr>
              <a:t>-ként</a:t>
            </a:r>
            <a:r>
              <a:rPr lang="hu-HU" sz="2800" dirty="0" smtClean="0">
                <a:latin typeface="+mj-lt"/>
              </a:rPr>
              <a:t>?</a:t>
            </a:r>
          </a:p>
          <a:p>
            <a:pPr marL="0" indent="0">
              <a:buNone/>
            </a:pPr>
            <a:endParaRPr lang="hu-HU" sz="2800" dirty="0" smtClean="0">
              <a:latin typeface="+mj-lt"/>
            </a:endParaRPr>
          </a:p>
          <a:p>
            <a:r>
              <a:rPr lang="hu-HU" sz="2800" dirty="0" smtClean="0">
                <a:latin typeface="+mj-lt"/>
              </a:rPr>
              <a:t> 0-110                   600-650                   </a:t>
            </a:r>
            <a:r>
              <a:rPr lang="hu-HU" sz="2800" dirty="0">
                <a:solidFill>
                  <a:srgbClr val="FF0000"/>
                </a:solidFill>
                <a:latin typeface="+mj-lt"/>
              </a:rPr>
              <a:t>7</a:t>
            </a:r>
            <a:r>
              <a:rPr lang="hu-HU" sz="2800" dirty="0" smtClean="0">
                <a:solidFill>
                  <a:srgbClr val="FF0000"/>
                </a:solidFill>
                <a:latin typeface="+mj-lt"/>
              </a:rPr>
              <a:t>00-1200 </a:t>
            </a:r>
            <a:r>
              <a:rPr lang="hu-HU" sz="2800" dirty="0" smtClean="0">
                <a:latin typeface="+mj-lt"/>
              </a:rPr>
              <a:t> </a:t>
            </a:r>
          </a:p>
          <a:p>
            <a:pPr marL="0" indent="0">
              <a:buNone/>
            </a:pPr>
            <a:r>
              <a:rPr lang="hu-HU" sz="2800" dirty="0" smtClean="0">
                <a:latin typeface="+mj-lt"/>
              </a:rPr>
              <a:t>  </a:t>
            </a:r>
            <a:r>
              <a:rPr lang="hu-HU" sz="2800" dirty="0" smtClean="0">
                <a:latin typeface="+mj-lt"/>
              </a:rPr>
              <a:t>  Összetett keresés</a:t>
            </a:r>
            <a:endParaRPr lang="hu-HU" sz="2800" dirty="0" smtClean="0">
              <a:solidFill>
                <a:srgbClr val="FF0000"/>
              </a:solidFill>
              <a:latin typeface="+mj-lt"/>
            </a:endParaRPr>
          </a:p>
          <a:p>
            <a:r>
              <a:rPr lang="hu-HU" sz="2800" dirty="0" smtClean="0">
                <a:latin typeface="+mj-lt"/>
              </a:rPr>
              <a:t>Utolsó szerző „</a:t>
            </a:r>
            <a:r>
              <a:rPr lang="hu-HU" sz="2800" dirty="0" err="1" smtClean="0">
                <a:latin typeface="+mj-lt"/>
              </a:rPr>
              <a:t>Merkely</a:t>
            </a:r>
            <a:r>
              <a:rPr lang="hu-HU" sz="2800" dirty="0" smtClean="0">
                <a:latin typeface="+mj-lt"/>
              </a:rPr>
              <a:t> B”</a:t>
            </a:r>
          </a:p>
          <a:p>
            <a:r>
              <a:rPr lang="hu-HU" sz="2800" dirty="0" smtClean="0">
                <a:latin typeface="+mj-lt"/>
              </a:rPr>
              <a:t>Hány „</a:t>
            </a:r>
            <a:r>
              <a:rPr lang="hu-HU" sz="2800" dirty="0" err="1" smtClean="0">
                <a:latin typeface="+mj-lt"/>
              </a:rPr>
              <a:t>review</a:t>
            </a:r>
            <a:r>
              <a:rPr lang="hu-HU" sz="2800" dirty="0" smtClean="0">
                <a:latin typeface="+mj-lt"/>
              </a:rPr>
              <a:t>” rekordot talál?</a:t>
            </a:r>
          </a:p>
          <a:p>
            <a:pPr marL="0" indent="0">
              <a:buNone/>
            </a:pPr>
            <a:endParaRPr lang="hu-HU" sz="2800" dirty="0" smtClean="0">
              <a:latin typeface="+mj-lt"/>
            </a:endParaRPr>
          </a:p>
          <a:p>
            <a:r>
              <a:rPr lang="hu-HU" sz="2800" dirty="0" smtClean="0">
                <a:solidFill>
                  <a:srgbClr val="FF0000"/>
                </a:solidFill>
                <a:latin typeface="+mj-lt"/>
              </a:rPr>
              <a:t>0-10</a:t>
            </a:r>
            <a:r>
              <a:rPr lang="hu-HU" sz="2800" dirty="0" smtClean="0">
                <a:latin typeface="+mj-lt"/>
              </a:rPr>
              <a:t>                </a:t>
            </a:r>
            <a:r>
              <a:rPr lang="hu-HU" sz="2800" dirty="0" smtClean="0">
                <a:latin typeface="+mj-lt"/>
              </a:rPr>
              <a:t>11-20                   21-30                   40-70</a:t>
            </a:r>
            <a:endParaRPr lang="hu-HU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9123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smtClean="0"/>
              <a:t>PubMed</a:t>
            </a:r>
            <a:r>
              <a:rPr lang="hu-HU" sz="3200" dirty="0" smtClean="0"/>
              <a:t> </a:t>
            </a:r>
            <a:r>
              <a:rPr lang="hu-HU" sz="3200" dirty="0" err="1" smtClean="0"/>
              <a:t>Clinical</a:t>
            </a:r>
            <a:r>
              <a:rPr lang="hu-HU" sz="3200" dirty="0" smtClean="0"/>
              <a:t> </a:t>
            </a:r>
            <a:r>
              <a:rPr lang="hu-HU" sz="3200" dirty="0" err="1" smtClean="0"/>
              <a:t>Queries</a:t>
            </a:r>
            <a:r>
              <a:rPr lang="hu-HU" b="1" dirty="0"/>
              <a:t/>
            </a:r>
            <a:br>
              <a:rPr lang="hu-HU" b="1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r>
              <a:rPr lang="hu-HU" sz="2800" dirty="0" smtClean="0">
                <a:latin typeface="+mj-lt"/>
              </a:rPr>
              <a:t>A kulcsszavak: </a:t>
            </a:r>
            <a:r>
              <a:rPr lang="hu-HU" sz="2800" dirty="0" err="1" smtClean="0">
                <a:latin typeface="+mj-lt"/>
              </a:rPr>
              <a:t>Klinefelter</a:t>
            </a:r>
            <a:r>
              <a:rPr lang="hu-HU" sz="2800" dirty="0" smtClean="0">
                <a:latin typeface="+mj-lt"/>
              </a:rPr>
              <a:t> </a:t>
            </a:r>
            <a:r>
              <a:rPr lang="hu-HU" sz="2800" dirty="0" err="1" smtClean="0">
                <a:latin typeface="+mj-lt"/>
              </a:rPr>
              <a:t>syndrome</a:t>
            </a:r>
            <a:r>
              <a:rPr lang="hu-HU" sz="2800" dirty="0" smtClean="0">
                <a:latin typeface="+mj-lt"/>
              </a:rPr>
              <a:t> </a:t>
            </a:r>
            <a:r>
              <a:rPr lang="hu-HU" sz="2800" dirty="0" err="1" smtClean="0">
                <a:latin typeface="+mj-lt"/>
              </a:rPr>
              <a:t>fertility</a:t>
            </a:r>
            <a:endParaRPr lang="hu-HU" sz="2800" dirty="0" smtClean="0">
              <a:latin typeface="+mj-lt"/>
            </a:endParaRPr>
          </a:p>
          <a:p>
            <a:endParaRPr lang="hu-HU" sz="2800" dirty="0" smtClean="0">
              <a:latin typeface="+mj-lt"/>
            </a:endParaRPr>
          </a:p>
          <a:p>
            <a:r>
              <a:rPr lang="hu-HU" sz="2800" dirty="0" smtClean="0">
                <a:latin typeface="+mj-lt"/>
              </a:rPr>
              <a:t>Hány tétel van a „</a:t>
            </a:r>
            <a:r>
              <a:rPr lang="hu-HU" sz="2800" dirty="0" err="1" smtClean="0">
                <a:latin typeface="+mj-lt"/>
              </a:rPr>
              <a:t>Medical</a:t>
            </a:r>
            <a:r>
              <a:rPr lang="hu-HU" sz="2800" dirty="0" smtClean="0">
                <a:latin typeface="+mj-lt"/>
              </a:rPr>
              <a:t> </a:t>
            </a:r>
            <a:r>
              <a:rPr lang="hu-HU" sz="2800" dirty="0" err="1" smtClean="0">
                <a:latin typeface="+mj-lt"/>
              </a:rPr>
              <a:t>genetics</a:t>
            </a:r>
            <a:r>
              <a:rPr lang="hu-HU" sz="2800" dirty="0" smtClean="0">
                <a:latin typeface="+mj-lt"/>
              </a:rPr>
              <a:t>” szekcióban?</a:t>
            </a:r>
          </a:p>
          <a:p>
            <a:endParaRPr lang="hu-HU" sz="2800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hu-HU" sz="2800" dirty="0" smtClean="0">
                <a:latin typeface="+mj-lt"/>
              </a:rPr>
              <a:t>0-50      		 </a:t>
            </a:r>
          </a:p>
          <a:p>
            <a:pPr>
              <a:lnSpc>
                <a:spcPct val="150000"/>
              </a:lnSpc>
            </a:pPr>
            <a:r>
              <a:rPr lang="hu-HU" sz="2800" dirty="0" smtClean="0">
                <a:solidFill>
                  <a:srgbClr val="FF0000"/>
                </a:solidFill>
                <a:latin typeface="+mj-lt"/>
              </a:rPr>
              <a:t>51-100</a:t>
            </a:r>
            <a:r>
              <a:rPr lang="hu-HU" sz="2800" dirty="0" smtClean="0">
                <a:latin typeface="+mj-lt"/>
              </a:rPr>
              <a:t>              </a:t>
            </a:r>
          </a:p>
          <a:p>
            <a:pPr>
              <a:lnSpc>
                <a:spcPct val="150000"/>
              </a:lnSpc>
            </a:pPr>
            <a:r>
              <a:rPr lang="hu-HU" sz="2800" dirty="0" smtClean="0">
                <a:latin typeface="+mj-lt"/>
              </a:rPr>
              <a:t>101-200</a:t>
            </a:r>
            <a:endParaRPr lang="hu-HU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2083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>
            <a:normAutofit/>
          </a:bodyPr>
          <a:lstStyle/>
          <a:p>
            <a:r>
              <a:rPr lang="hu-HU" sz="3200" dirty="0" smtClean="0"/>
              <a:t>Kezdje a keresést a </a:t>
            </a:r>
            <a:r>
              <a:rPr lang="hu-HU" sz="3200" dirty="0" err="1" smtClean="0"/>
              <a:t>MeSH-ben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hu-HU" sz="2800" dirty="0" err="1" smtClean="0">
                <a:latin typeface="+mj-lt"/>
              </a:rPr>
              <a:t>MeSH</a:t>
            </a:r>
            <a:r>
              <a:rPr lang="hu-HU" sz="2800" dirty="0" smtClean="0">
                <a:latin typeface="+mj-lt"/>
              </a:rPr>
              <a:t> </a:t>
            </a:r>
            <a:r>
              <a:rPr lang="hu-HU" sz="2800" dirty="0" err="1" smtClean="0">
                <a:latin typeface="+mj-lt"/>
              </a:rPr>
              <a:t>term</a:t>
            </a:r>
            <a:r>
              <a:rPr lang="hu-HU" sz="2800" dirty="0" smtClean="0">
                <a:latin typeface="+mj-lt"/>
              </a:rPr>
              <a:t>: „</a:t>
            </a:r>
            <a:r>
              <a:rPr lang="hu-HU" sz="2800" dirty="0" err="1" smtClean="0">
                <a:latin typeface="+mj-lt"/>
              </a:rPr>
              <a:t>dementia</a:t>
            </a:r>
            <a:r>
              <a:rPr lang="hu-HU" sz="2800" dirty="0" smtClean="0">
                <a:latin typeface="+mj-lt"/>
              </a:rPr>
              <a:t>” </a:t>
            </a:r>
            <a:r>
              <a:rPr lang="hu-HU" sz="2800" dirty="0" err="1" smtClean="0">
                <a:latin typeface="+mj-lt"/>
              </a:rPr>
              <a:t>subheading</a:t>
            </a:r>
            <a:r>
              <a:rPr lang="hu-HU" sz="2800" dirty="0" smtClean="0">
                <a:latin typeface="+mj-lt"/>
              </a:rPr>
              <a:t>  „</a:t>
            </a:r>
            <a:r>
              <a:rPr lang="hu-HU" sz="2800" dirty="0" err="1" smtClean="0">
                <a:latin typeface="+mj-lt"/>
              </a:rPr>
              <a:t>nursing</a:t>
            </a:r>
            <a:r>
              <a:rPr lang="hu-HU" sz="2800" dirty="0" smtClean="0">
                <a:latin typeface="+mj-lt"/>
              </a:rPr>
              <a:t>”, a másik </a:t>
            </a:r>
            <a:r>
              <a:rPr lang="hu-HU" sz="2800" dirty="0" err="1" smtClean="0">
                <a:latin typeface="+mj-lt"/>
              </a:rPr>
              <a:t>MeSH</a:t>
            </a:r>
            <a:r>
              <a:rPr lang="hu-HU" sz="2800" dirty="0" smtClean="0">
                <a:latin typeface="+mj-lt"/>
              </a:rPr>
              <a:t> </a:t>
            </a:r>
            <a:r>
              <a:rPr lang="hu-HU" sz="2800" dirty="0" err="1" smtClean="0">
                <a:latin typeface="+mj-lt"/>
              </a:rPr>
              <a:t>term</a:t>
            </a:r>
            <a:r>
              <a:rPr lang="hu-HU" sz="2800" dirty="0" smtClean="0">
                <a:latin typeface="+mj-lt"/>
              </a:rPr>
              <a:t>:</a:t>
            </a:r>
          </a:p>
          <a:p>
            <a:r>
              <a:rPr lang="hu-HU" sz="2800" dirty="0" smtClean="0">
                <a:latin typeface="+mj-lt"/>
              </a:rPr>
              <a:t>„</a:t>
            </a:r>
            <a:r>
              <a:rPr lang="hu-HU" sz="2800" dirty="0" err="1" smtClean="0">
                <a:latin typeface="+mj-lt"/>
              </a:rPr>
              <a:t>home</a:t>
            </a:r>
            <a:r>
              <a:rPr lang="hu-HU" sz="2800" dirty="0" smtClean="0">
                <a:latin typeface="+mj-lt"/>
              </a:rPr>
              <a:t> </a:t>
            </a:r>
            <a:r>
              <a:rPr lang="hu-HU" sz="2800" dirty="0" err="1" smtClean="0">
                <a:latin typeface="+mj-lt"/>
              </a:rPr>
              <a:t>care</a:t>
            </a:r>
            <a:r>
              <a:rPr lang="hu-HU" sz="2800" dirty="0" smtClean="0">
                <a:latin typeface="+mj-lt"/>
              </a:rPr>
              <a:t> </a:t>
            </a:r>
            <a:r>
              <a:rPr lang="hu-HU" sz="2800" dirty="0" err="1" smtClean="0">
                <a:latin typeface="+mj-lt"/>
              </a:rPr>
              <a:t>services</a:t>
            </a:r>
            <a:r>
              <a:rPr lang="hu-HU" sz="2800" dirty="0" smtClean="0">
                <a:latin typeface="+mj-lt"/>
              </a:rPr>
              <a:t>”</a:t>
            </a:r>
          </a:p>
          <a:p>
            <a:endParaRPr lang="hu-HU" sz="2800" dirty="0" smtClean="0">
              <a:latin typeface="+mj-lt"/>
            </a:endParaRPr>
          </a:p>
          <a:p>
            <a:r>
              <a:rPr lang="hu-HU" sz="2800" dirty="0" smtClean="0">
                <a:latin typeface="+mj-lt"/>
              </a:rPr>
              <a:t>Mennyi cikket publikáltak az elmúlt 5 évben?</a:t>
            </a:r>
          </a:p>
          <a:p>
            <a:pPr marL="0" indent="0">
              <a:buNone/>
            </a:pPr>
            <a:endParaRPr lang="hu-HU" sz="2800" dirty="0" smtClean="0">
              <a:latin typeface="+mj-lt"/>
            </a:endParaRPr>
          </a:p>
          <a:p>
            <a:r>
              <a:rPr lang="hu-HU" sz="2800" dirty="0" smtClean="0">
                <a:latin typeface="+mj-lt"/>
              </a:rPr>
              <a:t>0-60   		</a:t>
            </a:r>
            <a:r>
              <a:rPr lang="hu-HU" sz="2800" dirty="0" smtClean="0">
                <a:solidFill>
                  <a:srgbClr val="FF0000"/>
                </a:solidFill>
                <a:latin typeface="+mj-lt"/>
              </a:rPr>
              <a:t>70-100  </a:t>
            </a:r>
            <a:r>
              <a:rPr lang="hu-HU" sz="2800" dirty="0" smtClean="0">
                <a:latin typeface="+mj-lt"/>
              </a:rPr>
              <a:t>                       110-160</a:t>
            </a:r>
            <a:endParaRPr lang="hu-HU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7850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hu-HU" sz="3200" dirty="0" smtClean="0"/>
              <a:t>NLM katalógus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000" dirty="0" smtClean="0">
                <a:latin typeface="+mj-lt"/>
              </a:rPr>
              <a:t>A cím: </a:t>
            </a:r>
            <a:r>
              <a:rPr lang="en-US" sz="3000" dirty="0" smtClean="0">
                <a:latin typeface="+mj-lt"/>
              </a:rPr>
              <a:t>Medical terminology : an illustrated guide</a:t>
            </a:r>
          </a:p>
          <a:p>
            <a:pPr marL="0" indent="0">
              <a:buNone/>
            </a:pPr>
            <a:r>
              <a:rPr lang="hu-HU" sz="3000" dirty="0">
                <a:latin typeface="+mj-lt"/>
              </a:rPr>
              <a:t> </a:t>
            </a:r>
            <a:r>
              <a:rPr lang="hu-HU" sz="3000" dirty="0" smtClean="0">
                <a:latin typeface="+mj-lt"/>
              </a:rPr>
              <a:t>   8th </a:t>
            </a:r>
            <a:r>
              <a:rPr lang="hu-HU" sz="3000" dirty="0" err="1" smtClean="0">
                <a:latin typeface="+mj-lt"/>
              </a:rPr>
              <a:t>edition</a:t>
            </a:r>
            <a:r>
              <a:rPr lang="hu-HU" sz="3000" dirty="0" smtClean="0">
                <a:latin typeface="+mj-lt"/>
              </a:rPr>
              <a:t>.</a:t>
            </a:r>
          </a:p>
          <a:p>
            <a:r>
              <a:rPr lang="hu-HU" sz="3000" dirty="0" smtClean="0">
                <a:latin typeface="+mj-lt"/>
              </a:rPr>
              <a:t>--------------------------------------------------------------</a:t>
            </a:r>
          </a:p>
          <a:p>
            <a:r>
              <a:rPr lang="hu-HU" sz="3000" dirty="0" smtClean="0">
                <a:latin typeface="+mj-lt"/>
              </a:rPr>
              <a:t>Kik a szerzők?</a:t>
            </a:r>
          </a:p>
          <a:p>
            <a:r>
              <a:rPr lang="hu-HU" sz="3000" dirty="0" smtClean="0">
                <a:solidFill>
                  <a:srgbClr val="FF0000"/>
                </a:solidFill>
                <a:latin typeface="+mj-lt"/>
              </a:rPr>
              <a:t>Cohen Barbara J.</a:t>
            </a:r>
          </a:p>
          <a:p>
            <a:r>
              <a:rPr lang="hu-HU" sz="3000" dirty="0" err="1" smtClean="0">
                <a:latin typeface="+mj-lt"/>
              </a:rPr>
              <a:t>Benzel</a:t>
            </a:r>
            <a:r>
              <a:rPr lang="hu-HU" sz="3000" dirty="0" smtClean="0">
                <a:latin typeface="+mj-lt"/>
              </a:rPr>
              <a:t>, Edward</a:t>
            </a:r>
          </a:p>
          <a:p>
            <a:r>
              <a:rPr lang="hu-HU" sz="3000" dirty="0" smtClean="0">
                <a:latin typeface="+mj-lt"/>
              </a:rPr>
              <a:t>Johnson F Johnson</a:t>
            </a:r>
          </a:p>
          <a:p>
            <a:r>
              <a:rPr lang="hu-HU" sz="3000" dirty="0" err="1" smtClean="0">
                <a:solidFill>
                  <a:srgbClr val="FF0000"/>
                </a:solidFill>
                <a:latin typeface="+mj-lt"/>
              </a:rPr>
              <a:t>DePetris</a:t>
            </a:r>
            <a:r>
              <a:rPr lang="hu-HU" sz="3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hu-HU" sz="3000" dirty="0" err="1" smtClean="0">
                <a:solidFill>
                  <a:srgbClr val="FF0000"/>
                </a:solidFill>
                <a:latin typeface="+mj-lt"/>
              </a:rPr>
              <a:t>Ann</a:t>
            </a:r>
            <a:endParaRPr lang="hu-HU" sz="3000" dirty="0" smtClean="0">
              <a:solidFill>
                <a:srgbClr val="FF0000"/>
              </a:solidFill>
              <a:latin typeface="+mj-lt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6097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E13D2-0D1E-47A4-B44F-764226AC8466}" type="slidenum">
              <a:rPr lang="hu-HU" smtClean="0"/>
              <a:t>20</a:t>
            </a:fld>
            <a:endParaRPr lang="hu-H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397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3689" y="0"/>
            <a:ext cx="8229600" cy="1143000"/>
          </a:xfrm>
        </p:spPr>
        <p:txBody>
          <a:bodyPr>
            <a:normAutofit/>
          </a:bodyPr>
          <a:lstStyle/>
          <a:p>
            <a:r>
              <a:rPr lang="hu-HU" sz="3200" dirty="0" smtClean="0"/>
              <a:t>A </a:t>
            </a:r>
            <a:r>
              <a:rPr lang="hu-HU" sz="3200" dirty="0" err="1" smtClean="0"/>
              <a:t>liszenszről</a:t>
            </a:r>
            <a:r>
              <a:rPr lang="hu-HU" sz="3200" dirty="0" smtClean="0"/>
              <a:t> 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736"/>
            <a:ext cx="9144000" cy="5805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148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/>
              <a:t>DOI: 10.3889/oamjms.2015.013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086892"/>
            <a:ext cx="8229600" cy="4525963"/>
          </a:xfrm>
        </p:spPr>
        <p:txBody>
          <a:bodyPr>
            <a:normAutofit/>
          </a:bodyPr>
          <a:lstStyle/>
          <a:p>
            <a:r>
              <a:rPr lang="hu-HU" sz="2800" dirty="0" smtClean="0">
                <a:latin typeface="+mj-lt"/>
              </a:rPr>
              <a:t>Melyik a közlemény helyes </a:t>
            </a:r>
            <a:r>
              <a:rPr lang="hu-HU" sz="2800" dirty="0" err="1" smtClean="0">
                <a:latin typeface="+mj-lt"/>
              </a:rPr>
              <a:t>liszensze</a:t>
            </a:r>
            <a:r>
              <a:rPr lang="hu-HU" sz="2800" dirty="0" smtClean="0">
                <a:latin typeface="+mj-lt"/>
              </a:rPr>
              <a:t>?</a:t>
            </a:r>
            <a:endParaRPr lang="hu-HU" sz="2800" dirty="0">
              <a:latin typeface="+mj-lt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745419"/>
            <a:ext cx="2736304" cy="1208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745419"/>
            <a:ext cx="2448272" cy="1208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21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r>
              <a:rPr lang="hu-HU" sz="3200" dirty="0" smtClean="0"/>
              <a:t>DOI: </a:t>
            </a:r>
            <a:r>
              <a:rPr lang="hu-HU" sz="3200" dirty="0">
                <a:hlinkClick r:id="rId2"/>
              </a:rPr>
              <a:t>10.3889/oamjms.2015.004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525963"/>
          </a:xfrm>
        </p:spPr>
        <p:txBody>
          <a:bodyPr/>
          <a:lstStyle/>
          <a:p>
            <a:r>
              <a:rPr lang="hu-HU" dirty="0"/>
              <a:t>Melyik a közlemény helyes </a:t>
            </a:r>
            <a:r>
              <a:rPr lang="hu-HU" dirty="0" err="1" smtClean="0"/>
              <a:t>liszensze</a:t>
            </a:r>
            <a:r>
              <a:rPr lang="hu-HU" dirty="0" smtClean="0"/>
              <a:t>?</a:t>
            </a:r>
          </a:p>
          <a:p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996952"/>
            <a:ext cx="2693093" cy="1220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653136"/>
            <a:ext cx="3168352" cy="12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780928"/>
            <a:ext cx="2571406" cy="1271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335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2894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u-HU" sz="4400" dirty="0" smtClean="0"/>
          </a:p>
          <a:p>
            <a:pPr marL="0" indent="0" algn="ctr">
              <a:buNone/>
            </a:pPr>
            <a:endParaRPr lang="hu-HU" sz="4400" dirty="0"/>
          </a:p>
          <a:p>
            <a:pPr marL="0" indent="0" algn="ctr">
              <a:buNone/>
            </a:pPr>
            <a:endParaRPr lang="hu-HU" sz="4400" dirty="0"/>
          </a:p>
          <a:p>
            <a:pPr marL="0" indent="0" algn="ctr">
              <a:buNone/>
            </a:pPr>
            <a:r>
              <a:rPr lang="hu-HU" sz="4400" dirty="0" smtClean="0"/>
              <a:t>Köszönöm a figyelmet!</a:t>
            </a:r>
            <a:endParaRPr lang="hu-HU" sz="4400" dirty="0"/>
          </a:p>
        </p:txBody>
      </p:sp>
    </p:spTree>
    <p:extLst>
      <p:ext uri="{BB962C8B-B14F-4D97-AF65-F5344CB8AC3E}">
        <p14:creationId xmlns:p14="http://schemas.microsoft.com/office/powerpoint/2010/main" val="273876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hu-HU" sz="3200" dirty="0" smtClean="0"/>
              <a:t>NLM katalógus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60000"/>
              </a:lnSpc>
            </a:pPr>
            <a:r>
              <a:rPr lang="hu-HU" sz="2800" dirty="0" smtClean="0">
                <a:latin typeface="+mj-lt"/>
              </a:rPr>
              <a:t>A szerzők: </a:t>
            </a:r>
            <a:r>
              <a:rPr lang="pt-BR" sz="2800" dirty="0" smtClean="0">
                <a:latin typeface="+mj-lt"/>
              </a:rPr>
              <a:t>Saad, Wael E A, Khaja, Minhaj S, </a:t>
            </a:r>
            <a:endParaRPr lang="hu-HU" sz="2800" dirty="0" smtClean="0">
              <a:latin typeface="+mj-lt"/>
            </a:endParaRPr>
          </a:p>
          <a:p>
            <a:pPr>
              <a:lnSpc>
                <a:spcPct val="160000"/>
              </a:lnSpc>
            </a:pPr>
            <a:r>
              <a:rPr lang="pt-BR" sz="2800" dirty="0" smtClean="0">
                <a:latin typeface="+mj-lt"/>
              </a:rPr>
              <a:t>Vedantham, Suresh, Saad, Nael E A</a:t>
            </a:r>
            <a:endParaRPr lang="hu-HU" sz="2800" dirty="0" smtClean="0">
              <a:latin typeface="+mj-lt"/>
            </a:endParaRPr>
          </a:p>
          <a:p>
            <a:pPr>
              <a:lnSpc>
                <a:spcPct val="160000"/>
              </a:lnSpc>
            </a:pPr>
            <a:r>
              <a:rPr lang="hu-HU" sz="2800" dirty="0" smtClean="0">
                <a:latin typeface="+mj-lt"/>
              </a:rPr>
              <a:t>Mikor publikálták a művet?</a:t>
            </a:r>
          </a:p>
          <a:p>
            <a:pPr>
              <a:lnSpc>
                <a:spcPct val="160000"/>
              </a:lnSpc>
            </a:pPr>
            <a:r>
              <a:rPr lang="hu-HU" sz="2800" dirty="0" smtClean="0">
                <a:latin typeface="+mj-lt"/>
              </a:rPr>
              <a:t>2015                   2016                      </a:t>
            </a:r>
            <a:r>
              <a:rPr lang="hu-HU" sz="2800" dirty="0" smtClean="0">
                <a:solidFill>
                  <a:srgbClr val="FF0000"/>
                </a:solidFill>
                <a:latin typeface="+mj-lt"/>
              </a:rPr>
              <a:t>2017</a:t>
            </a:r>
          </a:p>
          <a:p>
            <a:pPr>
              <a:lnSpc>
                <a:spcPct val="160000"/>
              </a:lnSpc>
            </a:pPr>
            <a:r>
              <a:rPr lang="hu-HU" sz="2800" dirty="0" smtClean="0">
                <a:latin typeface="+mj-lt"/>
              </a:rPr>
              <a:t>A kiadó : </a:t>
            </a:r>
          </a:p>
          <a:p>
            <a:pPr>
              <a:lnSpc>
                <a:spcPct val="160000"/>
              </a:lnSpc>
            </a:pPr>
            <a:r>
              <a:rPr lang="hu-HU" sz="2800" dirty="0" smtClean="0">
                <a:latin typeface="+mj-lt"/>
              </a:rPr>
              <a:t>Springer                    </a:t>
            </a:r>
            <a:r>
              <a:rPr lang="hu-HU" sz="2800" dirty="0" err="1" smtClean="0">
                <a:solidFill>
                  <a:srgbClr val="FF0000"/>
                </a:solidFill>
                <a:latin typeface="+mj-lt"/>
              </a:rPr>
              <a:t>Elsevier</a:t>
            </a:r>
            <a:r>
              <a:rPr lang="hu-HU" sz="28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hu-HU" sz="2800" dirty="0" smtClean="0">
                <a:latin typeface="+mj-lt"/>
              </a:rPr>
              <a:t>                     </a:t>
            </a:r>
            <a:r>
              <a:rPr lang="hu-HU" sz="2800" dirty="0" err="1" smtClean="0">
                <a:latin typeface="+mj-lt"/>
              </a:rPr>
              <a:t>Wiley</a:t>
            </a:r>
            <a:endParaRPr lang="hu-HU" sz="2800" dirty="0" smtClean="0">
              <a:latin typeface="+mj-lt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7883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565436" y="908720"/>
            <a:ext cx="789499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hu-HU" sz="2800" dirty="0" smtClean="0">
                <a:latin typeface="+mj-lt"/>
              </a:rPr>
              <a:t>Hány mű van az NLM katalógusában, ahol a címben szerepel „….down </a:t>
            </a:r>
            <a:r>
              <a:rPr lang="hu-HU" sz="2800" dirty="0" err="1" smtClean="0">
                <a:latin typeface="+mj-lt"/>
              </a:rPr>
              <a:t>syndrome</a:t>
            </a:r>
            <a:r>
              <a:rPr lang="hu-HU" sz="2800" dirty="0" smtClean="0">
                <a:latin typeface="+mj-lt"/>
              </a:rPr>
              <a:t>…..”</a:t>
            </a:r>
          </a:p>
          <a:p>
            <a:endParaRPr lang="hu-HU" sz="2800" dirty="0">
              <a:latin typeface="+mj-lt"/>
            </a:endParaRPr>
          </a:p>
          <a:p>
            <a:endParaRPr lang="hu-HU" sz="2800" dirty="0">
              <a:latin typeface="+mj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hu-HU" sz="2800" dirty="0" smtClean="0">
                <a:latin typeface="+mj-lt"/>
              </a:rPr>
              <a:t>	0-99		</a:t>
            </a:r>
            <a:r>
              <a:rPr lang="hu-HU" sz="2800" dirty="0" smtClean="0">
                <a:solidFill>
                  <a:srgbClr val="FF0000"/>
                </a:solidFill>
                <a:latin typeface="+mj-lt"/>
              </a:rPr>
              <a:t>100-200</a:t>
            </a:r>
            <a:r>
              <a:rPr lang="hu-HU" sz="2800" dirty="0" smtClean="0">
                <a:latin typeface="+mj-lt"/>
              </a:rPr>
              <a:t>		201-300</a:t>
            </a:r>
          </a:p>
          <a:p>
            <a:endParaRPr lang="hu-HU" sz="2800" dirty="0" smtClean="0">
              <a:latin typeface="+mj-lt"/>
            </a:endParaRPr>
          </a:p>
          <a:p>
            <a:endParaRPr lang="hu-HU" sz="2800" dirty="0" smtClean="0">
              <a:latin typeface="+mj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hu-HU" sz="2800" dirty="0" smtClean="0">
                <a:latin typeface="+mj-lt"/>
              </a:rPr>
              <a:t>- Ebből mennyi spanyol nyelvű?</a:t>
            </a:r>
          </a:p>
          <a:p>
            <a:endParaRPr lang="hu-HU" sz="2800" dirty="0" smtClean="0">
              <a:latin typeface="+mj-lt"/>
            </a:endParaRPr>
          </a:p>
          <a:p>
            <a:endParaRPr lang="hu-HU" sz="2800" dirty="0" smtClean="0">
              <a:latin typeface="+mj-lt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hu-HU" sz="2800" dirty="0" smtClean="0">
                <a:solidFill>
                  <a:srgbClr val="FF0000"/>
                </a:solidFill>
                <a:latin typeface="+mj-lt"/>
              </a:rPr>
              <a:t>  0-10	</a:t>
            </a:r>
            <a:r>
              <a:rPr lang="hu-HU" sz="2800" dirty="0" smtClean="0">
                <a:latin typeface="+mj-lt"/>
              </a:rPr>
              <a:t>	   11-20		   1-30 </a:t>
            </a:r>
            <a:endParaRPr lang="hu-HU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5176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hu-HU" sz="3200" dirty="0" smtClean="0"/>
              <a:t>Semmelweis University</a:t>
            </a:r>
            <a:br>
              <a:rPr lang="hu-HU" sz="3200" dirty="0" smtClean="0"/>
            </a:br>
            <a:r>
              <a:rPr lang="hu-HU" sz="3200" dirty="0" smtClean="0"/>
              <a:t>Folyóirat katalógusa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968552"/>
          </a:xfrm>
        </p:spPr>
        <p:txBody>
          <a:bodyPr>
            <a:noAutofit/>
          </a:bodyPr>
          <a:lstStyle/>
          <a:p>
            <a:r>
              <a:rPr lang="hu-HU" sz="2800" dirty="0" smtClean="0">
                <a:latin typeface="+mj-lt"/>
              </a:rPr>
              <a:t>Mennyi elektronikus, nyílt hozzáférésű folyóirat van ebben a katalógusban?</a:t>
            </a:r>
          </a:p>
          <a:p>
            <a:endParaRPr lang="hu-HU" sz="2800" dirty="0">
              <a:latin typeface="+mj-lt"/>
            </a:endParaRPr>
          </a:p>
          <a:p>
            <a:r>
              <a:rPr lang="hu-HU" sz="2800" dirty="0" smtClean="0">
                <a:latin typeface="+mj-lt"/>
              </a:rPr>
              <a:t>100-800 		</a:t>
            </a:r>
            <a:r>
              <a:rPr lang="hu-HU" sz="2800" dirty="0" smtClean="0">
                <a:solidFill>
                  <a:srgbClr val="FF0000"/>
                </a:solidFill>
                <a:latin typeface="+mj-lt"/>
              </a:rPr>
              <a:t>1500-2200</a:t>
            </a:r>
            <a:r>
              <a:rPr lang="hu-HU" sz="2800" dirty="0" smtClean="0">
                <a:latin typeface="+mj-lt"/>
              </a:rPr>
              <a:t>		3000-6000</a:t>
            </a:r>
          </a:p>
          <a:p>
            <a:endParaRPr lang="hu-HU" sz="2800" dirty="0" smtClean="0">
              <a:latin typeface="+mj-lt"/>
            </a:endParaRPr>
          </a:p>
          <a:p>
            <a:r>
              <a:rPr lang="hu-HU" sz="2800" dirty="0" smtClean="0">
                <a:latin typeface="+mj-lt"/>
              </a:rPr>
              <a:t>Hány elektronikus, nyílt hozzáférésű folyóirat van „</a:t>
            </a:r>
            <a:r>
              <a:rPr lang="hu-HU" sz="2800" dirty="0" err="1" smtClean="0">
                <a:latin typeface="+mj-lt"/>
              </a:rPr>
              <a:t>biophysics</a:t>
            </a:r>
            <a:r>
              <a:rPr lang="hu-HU" sz="2800" dirty="0" smtClean="0">
                <a:latin typeface="+mj-lt"/>
              </a:rPr>
              <a:t>” témakörben ebben a katalógusban?</a:t>
            </a:r>
          </a:p>
          <a:p>
            <a:endParaRPr lang="hu-HU" sz="2800" dirty="0">
              <a:latin typeface="+mj-lt"/>
            </a:endParaRPr>
          </a:p>
          <a:p>
            <a:r>
              <a:rPr lang="hu-HU" sz="2800" dirty="0" smtClean="0">
                <a:latin typeface="+mj-lt"/>
              </a:rPr>
              <a:t>    </a:t>
            </a:r>
            <a:r>
              <a:rPr lang="hu-HU" sz="2800" dirty="0" smtClean="0">
                <a:solidFill>
                  <a:srgbClr val="FF0000"/>
                </a:solidFill>
                <a:latin typeface="+mj-lt"/>
              </a:rPr>
              <a:t>0-10 </a:t>
            </a:r>
            <a:r>
              <a:rPr lang="hu-HU" sz="2800" dirty="0" smtClean="0">
                <a:latin typeface="+mj-lt"/>
              </a:rPr>
              <a:t>                   20-40                      60-80</a:t>
            </a:r>
          </a:p>
        </p:txBody>
      </p:sp>
    </p:spTree>
    <p:extLst>
      <p:ext uri="{BB962C8B-B14F-4D97-AF65-F5344CB8AC3E}">
        <p14:creationId xmlns:p14="http://schemas.microsoft.com/office/powerpoint/2010/main" val="414698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hu-HU" sz="3200" dirty="0" smtClean="0"/>
              <a:t>Semmelweis Egyetem </a:t>
            </a:r>
            <a:br>
              <a:rPr lang="hu-HU" sz="3200" dirty="0" smtClean="0"/>
            </a:br>
            <a:r>
              <a:rPr lang="hu-HU" sz="3200" dirty="0" smtClean="0"/>
              <a:t>Folyóirat katalógus</a:t>
            </a:r>
            <a:endParaRPr lang="hu-HU" sz="3200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395536" y="1358350"/>
            <a:ext cx="814724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dirty="0" smtClean="0">
                <a:latin typeface="+mj-lt"/>
              </a:rPr>
              <a:t>Mennyi  nyílt hozzáférésű folyóirat van „bőrgyógyászat” témakörben, angolul a folyóirat katalógusban?</a:t>
            </a:r>
          </a:p>
          <a:p>
            <a:pPr marL="0" indent="0">
              <a:buNone/>
            </a:pPr>
            <a:endParaRPr lang="hu-HU" sz="2800" dirty="0" smtClean="0">
              <a:latin typeface="+mj-lt"/>
            </a:endParaRPr>
          </a:p>
          <a:p>
            <a:r>
              <a:rPr lang="hu-HU" sz="2800" dirty="0" smtClean="0">
                <a:latin typeface="+mj-lt"/>
              </a:rPr>
              <a:t>0-10  		</a:t>
            </a:r>
            <a:r>
              <a:rPr lang="hu-HU" sz="2800" dirty="0" smtClean="0">
                <a:solidFill>
                  <a:srgbClr val="FF0000"/>
                </a:solidFill>
                <a:latin typeface="+mj-lt"/>
              </a:rPr>
              <a:t>11-20 </a:t>
            </a:r>
            <a:r>
              <a:rPr lang="hu-HU" sz="2800" dirty="0" smtClean="0">
                <a:latin typeface="+mj-lt"/>
              </a:rPr>
              <a:t>                       21-40</a:t>
            </a:r>
          </a:p>
          <a:p>
            <a:pPr marL="0" indent="0">
              <a:buNone/>
            </a:pPr>
            <a:endParaRPr lang="hu-HU" sz="2800" dirty="0" smtClean="0">
              <a:latin typeface="+mj-lt"/>
            </a:endParaRPr>
          </a:p>
          <a:p>
            <a:r>
              <a:rPr lang="hu-HU" sz="2800" dirty="0" smtClean="0">
                <a:latin typeface="+mj-lt"/>
              </a:rPr>
              <a:t>A teljes katalógusban mennyi francia nyelvű folyóirat található?</a:t>
            </a:r>
          </a:p>
          <a:p>
            <a:endParaRPr lang="hu-HU" sz="2800" dirty="0" smtClean="0">
              <a:latin typeface="+mj-lt"/>
            </a:endParaRPr>
          </a:p>
          <a:p>
            <a:r>
              <a:rPr lang="hu-HU" sz="2800" dirty="0" smtClean="0">
                <a:latin typeface="+mj-lt"/>
              </a:rPr>
              <a:t>0-5   	6-10   	           11-20   	    </a:t>
            </a:r>
            <a:r>
              <a:rPr lang="hu-HU" sz="2800" dirty="0" smtClean="0">
                <a:solidFill>
                  <a:srgbClr val="FF0000"/>
                </a:solidFill>
                <a:latin typeface="+mj-lt"/>
              </a:rPr>
              <a:t>21-45</a:t>
            </a:r>
            <a:r>
              <a:rPr lang="hu-HU" sz="2800" dirty="0" smtClean="0">
                <a:latin typeface="+mj-lt"/>
              </a:rPr>
              <a:t>	</a:t>
            </a:r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90523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328592"/>
          </a:xfrm>
        </p:spPr>
        <p:txBody>
          <a:bodyPr>
            <a:normAutofit/>
          </a:bodyPr>
          <a:lstStyle/>
          <a:p>
            <a:r>
              <a:rPr lang="hu-HU" sz="2800" dirty="0" smtClean="0">
                <a:latin typeface="+mj-lt"/>
              </a:rPr>
              <a:t>Mennyi folyóiratot bocsát ki a Springer Kiadó „sebészet” témakörben? </a:t>
            </a:r>
          </a:p>
          <a:p>
            <a:endParaRPr lang="hu-HU" sz="2800" dirty="0" smtClean="0">
              <a:latin typeface="+mj-lt"/>
            </a:endParaRPr>
          </a:p>
          <a:p>
            <a:r>
              <a:rPr lang="hu-HU" sz="2800" dirty="0" smtClean="0">
                <a:latin typeface="+mj-lt"/>
              </a:rPr>
              <a:t>0-20 		  </a:t>
            </a:r>
            <a:r>
              <a:rPr lang="hu-HU" sz="2800" dirty="0" smtClean="0">
                <a:solidFill>
                  <a:srgbClr val="FF0000"/>
                </a:solidFill>
                <a:latin typeface="+mj-lt"/>
              </a:rPr>
              <a:t>21-30</a:t>
            </a:r>
            <a:r>
              <a:rPr lang="hu-HU" sz="2800" dirty="0" smtClean="0">
                <a:latin typeface="+mj-lt"/>
              </a:rPr>
              <a:t>		      31-50	</a:t>
            </a:r>
          </a:p>
          <a:p>
            <a:endParaRPr lang="hu-HU" sz="2800" dirty="0">
              <a:latin typeface="+mj-lt"/>
            </a:endParaRPr>
          </a:p>
          <a:p>
            <a:r>
              <a:rPr lang="hu-HU" sz="2800" dirty="0" smtClean="0">
                <a:latin typeface="+mj-lt"/>
              </a:rPr>
              <a:t>A folyóirat címe: </a:t>
            </a:r>
            <a:r>
              <a:rPr lang="hu-HU" sz="2800" dirty="0" err="1" smtClean="0">
                <a:latin typeface="+mj-lt"/>
              </a:rPr>
              <a:t>Gynecological</a:t>
            </a:r>
            <a:r>
              <a:rPr lang="hu-HU" sz="2800" dirty="0" smtClean="0">
                <a:latin typeface="+mj-lt"/>
              </a:rPr>
              <a:t> </a:t>
            </a:r>
            <a:r>
              <a:rPr lang="hu-HU" sz="2800" dirty="0" err="1" smtClean="0">
                <a:latin typeface="+mj-lt"/>
              </a:rPr>
              <a:t>Surgery</a:t>
            </a:r>
            <a:r>
              <a:rPr lang="hu-HU" sz="2800" dirty="0" smtClean="0">
                <a:latin typeface="+mj-lt"/>
              </a:rPr>
              <a:t>,</a:t>
            </a:r>
          </a:p>
          <a:p>
            <a:pPr marL="0" indent="0">
              <a:buNone/>
            </a:pPr>
            <a:r>
              <a:rPr lang="hu-HU" sz="2800" dirty="0">
                <a:latin typeface="+mj-lt"/>
              </a:rPr>
              <a:t> </a:t>
            </a:r>
            <a:r>
              <a:rPr lang="hu-HU" sz="2800" dirty="0" smtClean="0">
                <a:latin typeface="+mj-lt"/>
              </a:rPr>
              <a:t>   mikortól hozzáférhető a teljes szöveg?</a:t>
            </a:r>
          </a:p>
          <a:p>
            <a:pPr marL="0" indent="0">
              <a:buNone/>
            </a:pPr>
            <a:endParaRPr lang="hu-HU" sz="2800" dirty="0" smtClean="0">
              <a:latin typeface="+mj-lt"/>
            </a:endParaRPr>
          </a:p>
          <a:p>
            <a:r>
              <a:rPr lang="hu-HU" sz="2800" dirty="0" smtClean="0">
                <a:latin typeface="+mj-lt"/>
              </a:rPr>
              <a:t>1900            1999                2002                </a:t>
            </a:r>
            <a:r>
              <a:rPr lang="hu-HU" sz="2800" dirty="0" smtClean="0">
                <a:solidFill>
                  <a:srgbClr val="FF0000"/>
                </a:solidFill>
                <a:latin typeface="+mj-lt"/>
              </a:rPr>
              <a:t>2004</a:t>
            </a:r>
            <a:endParaRPr lang="hu-HU" sz="28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347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err="1" smtClean="0"/>
              <a:t>Lancet</a:t>
            </a:r>
            <a:r>
              <a:rPr lang="hu-HU" sz="3200" dirty="0" smtClean="0"/>
              <a:t> folyóirat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sz="4000" dirty="0" smtClean="0"/>
          </a:p>
          <a:p>
            <a:r>
              <a:rPr lang="hu-HU" sz="2800" dirty="0" smtClean="0">
                <a:latin typeface="+mj-lt"/>
              </a:rPr>
              <a:t>A teljes szöveg mikortól hozzáférhető?</a:t>
            </a:r>
          </a:p>
          <a:p>
            <a:endParaRPr lang="hu-HU" sz="2800" dirty="0">
              <a:latin typeface="+mj-lt"/>
            </a:endParaRPr>
          </a:p>
          <a:p>
            <a:r>
              <a:rPr lang="hu-HU" sz="2800" dirty="0" smtClean="0">
                <a:latin typeface="+mj-lt"/>
              </a:rPr>
              <a:t>1810	</a:t>
            </a:r>
          </a:p>
          <a:p>
            <a:r>
              <a:rPr lang="hu-HU" sz="2800" dirty="0" smtClean="0">
                <a:latin typeface="+mj-lt"/>
              </a:rPr>
              <a:t>1999     </a:t>
            </a:r>
          </a:p>
          <a:p>
            <a:r>
              <a:rPr lang="hu-HU" sz="2800" dirty="0" smtClean="0">
                <a:solidFill>
                  <a:srgbClr val="FF0000"/>
                </a:solidFill>
                <a:latin typeface="+mj-lt"/>
              </a:rPr>
              <a:t>1823</a:t>
            </a:r>
            <a:r>
              <a:rPr lang="hu-HU" sz="2800" dirty="0" smtClean="0">
                <a:latin typeface="+mj-lt"/>
              </a:rPr>
              <a:t>	    </a:t>
            </a:r>
          </a:p>
          <a:p>
            <a:r>
              <a:rPr lang="hu-HU" sz="2800" dirty="0" smtClean="0">
                <a:latin typeface="+mj-lt"/>
              </a:rPr>
              <a:t>1900	  </a:t>
            </a:r>
          </a:p>
          <a:p>
            <a:r>
              <a:rPr lang="hu-HU" sz="2800" dirty="0" smtClean="0">
                <a:latin typeface="+mj-lt"/>
              </a:rPr>
              <a:t>2000</a:t>
            </a:r>
            <a:endParaRPr lang="hu-HU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930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hu-HU" sz="3200" dirty="0" smtClean="0"/>
              <a:t>DOI:  </a:t>
            </a:r>
            <a:r>
              <a:rPr lang="hu-HU" sz="3200" dirty="0" smtClean="0"/>
              <a:t>10.1007/s11552-014-9734-7</a:t>
            </a:r>
            <a:br>
              <a:rPr lang="hu-HU" sz="3200" dirty="0" smtClean="0"/>
            </a:br>
            <a:r>
              <a:rPr lang="hu-HU" sz="3200" dirty="0" err="1" smtClean="0"/>
              <a:t>Pubmed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340768"/>
            <a:ext cx="8517632" cy="5328592"/>
          </a:xfrm>
        </p:spPr>
        <p:txBody>
          <a:bodyPr>
            <a:normAutofit/>
          </a:bodyPr>
          <a:lstStyle/>
          <a:p>
            <a:r>
              <a:rPr lang="hu-HU" sz="2800" dirty="0" smtClean="0">
                <a:latin typeface="+mj-lt"/>
              </a:rPr>
              <a:t>Mi a publikáció típusa?</a:t>
            </a:r>
          </a:p>
          <a:p>
            <a:r>
              <a:rPr lang="hu-HU" sz="2800" dirty="0" err="1" smtClean="0">
                <a:latin typeface="+mj-lt"/>
              </a:rPr>
              <a:t>Letter</a:t>
            </a:r>
            <a:r>
              <a:rPr lang="hu-HU" sz="2800" dirty="0" smtClean="0">
                <a:latin typeface="+mj-lt"/>
              </a:rPr>
              <a:t>  	   </a:t>
            </a:r>
            <a:r>
              <a:rPr lang="hu-HU" sz="2800" dirty="0" err="1" smtClean="0">
                <a:solidFill>
                  <a:srgbClr val="FF0000"/>
                </a:solidFill>
                <a:latin typeface="+mj-lt"/>
              </a:rPr>
              <a:t>Article</a:t>
            </a:r>
            <a:r>
              <a:rPr lang="hu-HU" sz="2800" dirty="0" smtClean="0">
                <a:latin typeface="+mj-lt"/>
              </a:rPr>
              <a:t>	    </a:t>
            </a:r>
            <a:r>
              <a:rPr lang="hu-HU" sz="2800" dirty="0" err="1" smtClean="0">
                <a:latin typeface="+mj-lt"/>
              </a:rPr>
              <a:t>Review</a:t>
            </a:r>
            <a:r>
              <a:rPr lang="hu-HU" sz="2800" dirty="0" smtClean="0">
                <a:latin typeface="+mj-lt"/>
              </a:rPr>
              <a:t>  	      Comment</a:t>
            </a:r>
          </a:p>
          <a:p>
            <a:r>
              <a:rPr lang="hu-HU" sz="2800" dirty="0" smtClean="0">
                <a:latin typeface="+mj-lt"/>
              </a:rPr>
              <a:t>Hány szerzője van a közleménynek?</a:t>
            </a:r>
          </a:p>
          <a:p>
            <a:r>
              <a:rPr lang="hu-HU" sz="2800" dirty="0" smtClean="0">
                <a:latin typeface="+mj-lt"/>
              </a:rPr>
              <a:t>1            2            </a:t>
            </a:r>
            <a:r>
              <a:rPr lang="hu-HU" sz="2800" dirty="0" smtClean="0">
                <a:solidFill>
                  <a:srgbClr val="FF0000"/>
                </a:solidFill>
                <a:latin typeface="+mj-lt"/>
              </a:rPr>
              <a:t>4</a:t>
            </a:r>
            <a:r>
              <a:rPr lang="hu-HU" sz="2800" dirty="0" smtClean="0">
                <a:latin typeface="+mj-lt"/>
              </a:rPr>
              <a:t>               5              7</a:t>
            </a:r>
          </a:p>
          <a:p>
            <a:r>
              <a:rPr lang="hu-HU" sz="2800" dirty="0" smtClean="0">
                <a:latin typeface="+mj-lt"/>
              </a:rPr>
              <a:t>Hány kulcsszava van?</a:t>
            </a:r>
          </a:p>
          <a:p>
            <a:r>
              <a:rPr lang="hu-HU" sz="2800" dirty="0" smtClean="0">
                <a:latin typeface="+mj-lt"/>
              </a:rPr>
              <a:t>1            3     </a:t>
            </a:r>
            <a:r>
              <a:rPr lang="hu-HU" sz="2800" dirty="0" smtClean="0">
                <a:solidFill>
                  <a:srgbClr val="FF0000"/>
                </a:solidFill>
                <a:latin typeface="+mj-lt"/>
              </a:rPr>
              <a:t>        5              </a:t>
            </a:r>
            <a:r>
              <a:rPr lang="hu-HU" sz="2800" dirty="0" smtClean="0">
                <a:latin typeface="+mj-lt"/>
              </a:rPr>
              <a:t>6              8 </a:t>
            </a:r>
          </a:p>
          <a:p>
            <a:r>
              <a:rPr lang="hu-HU" sz="2800" dirty="0" smtClean="0">
                <a:latin typeface="+mj-lt"/>
              </a:rPr>
              <a:t>Hány tételből áll a </a:t>
            </a:r>
            <a:r>
              <a:rPr lang="hu-HU" sz="2800" dirty="0" err="1" smtClean="0">
                <a:latin typeface="+mj-lt"/>
              </a:rPr>
              <a:t>referensz</a:t>
            </a:r>
            <a:r>
              <a:rPr lang="hu-HU" sz="2800" dirty="0" smtClean="0">
                <a:latin typeface="+mj-lt"/>
              </a:rPr>
              <a:t> listája?</a:t>
            </a:r>
          </a:p>
          <a:p>
            <a:r>
              <a:rPr lang="hu-HU" sz="2800" dirty="0" smtClean="0">
                <a:latin typeface="+mj-lt"/>
              </a:rPr>
              <a:t>  10 	 </a:t>
            </a:r>
            <a:r>
              <a:rPr lang="hu-HU" sz="2800" dirty="0" smtClean="0">
                <a:solidFill>
                  <a:srgbClr val="FF0000"/>
                </a:solidFill>
                <a:latin typeface="+mj-lt"/>
              </a:rPr>
              <a:t>19</a:t>
            </a:r>
            <a:r>
              <a:rPr lang="hu-HU" sz="2800" dirty="0" smtClean="0">
                <a:latin typeface="+mj-lt"/>
              </a:rPr>
              <a:t>	          20                 60               80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014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919</TotalTime>
  <Words>440</Words>
  <Application>Microsoft Office PowerPoint</Application>
  <PresentationFormat>Diavetítés a képernyőre (4:3 oldalarány)</PresentationFormat>
  <Paragraphs>165</Paragraphs>
  <Slides>24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24</vt:i4>
      </vt:variant>
    </vt:vector>
  </HeadingPairs>
  <TitlesOfParts>
    <vt:vector size="25" baseType="lpstr">
      <vt:lpstr>Office-téma</vt:lpstr>
      <vt:lpstr>Gyakorlatok </vt:lpstr>
      <vt:lpstr>NLM katalógus</vt:lpstr>
      <vt:lpstr>NLM katalógus</vt:lpstr>
      <vt:lpstr>PowerPoint bemutató</vt:lpstr>
      <vt:lpstr>Semmelweis University Folyóirat katalógusa</vt:lpstr>
      <vt:lpstr>Semmelweis Egyetem  Folyóirat katalógus</vt:lpstr>
      <vt:lpstr>PowerPoint bemutató</vt:lpstr>
      <vt:lpstr>Lancet folyóirat</vt:lpstr>
      <vt:lpstr>DOI:  10.1007/s11552-014-9734-7 Pubmed</vt:lpstr>
      <vt:lpstr>doi: 10.1016/S0140-6736(15)61284-3</vt:lpstr>
      <vt:lpstr>InCite – JCR master keresés</vt:lpstr>
      <vt:lpstr>InCite Journal Citation Reports</vt:lpstr>
      <vt:lpstr>Melyik az a folyóirat, amely az elmúlt 3 évben az JCR adatbázis alapján a legjobb helyzetben van? Kategória: ONCOLOGY</vt:lpstr>
      <vt:lpstr>Scimago</vt:lpstr>
      <vt:lpstr>Kezdje a keresést a Scimago-ban</vt:lpstr>
      <vt:lpstr>10.1371/journal.pmed.1001880 (PubMed)</vt:lpstr>
      <vt:lpstr>PubMed basic search</vt:lpstr>
      <vt:lpstr>PubMed Clinical Queries </vt:lpstr>
      <vt:lpstr>Kezdje a keresést a MeSH-ben</vt:lpstr>
      <vt:lpstr>PowerPoint bemutató</vt:lpstr>
      <vt:lpstr>A liszenszről </vt:lpstr>
      <vt:lpstr>DOI: 10.3889/oamjms.2015.013</vt:lpstr>
      <vt:lpstr> DOI: 10.3889/oamjms.2015.004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Vasas Lívia</dc:creator>
  <cp:lastModifiedBy>Gere Tamasne</cp:lastModifiedBy>
  <cp:revision>58</cp:revision>
  <dcterms:created xsi:type="dcterms:W3CDTF">2015-10-06T11:54:21Z</dcterms:created>
  <dcterms:modified xsi:type="dcterms:W3CDTF">2017-03-02T14:35:02Z</dcterms:modified>
</cp:coreProperties>
</file>