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72" r:id="rId4"/>
    <p:sldId id="276" r:id="rId5"/>
    <p:sldId id="280" r:id="rId6"/>
    <p:sldId id="277" r:id="rId7"/>
    <p:sldId id="273" r:id="rId8"/>
    <p:sldId id="274" r:id="rId9"/>
    <p:sldId id="275" r:id="rId10"/>
    <p:sldId id="300" r:id="rId11"/>
    <p:sldId id="278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7" r:id="rId24"/>
    <p:sldId id="298" r:id="rId25"/>
    <p:sldId id="292" r:id="rId26"/>
    <p:sldId id="293" r:id="rId27"/>
    <p:sldId id="295" r:id="rId28"/>
    <p:sldId id="296" r:id="rId29"/>
    <p:sldId id="294" r:id="rId30"/>
    <p:sldId id="301" r:id="rId31"/>
    <p:sldId id="302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299" r:id="rId4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A8F36-E2B7-4490-8D5F-373028EEDB7B}" type="datetimeFigureOut">
              <a:rPr lang="hu-HU" smtClean="0"/>
              <a:t>2017.02.15.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C1F74-2400-483C-8846-28E6A62408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466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A76A-D56B-4636-8F73-31998D31A879}" type="datetime1">
              <a:rPr lang="hu-HU" smtClean="0"/>
              <a:t>2017.02.15.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266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E6AB-BF54-4A19-8F76-3980CA0CB7C5}" type="datetime1">
              <a:rPr lang="hu-HU" smtClean="0"/>
              <a:t>2017.02.15.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6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9643-2CE6-4EF0-92D5-7C1510A4F49B}" type="datetime1">
              <a:rPr lang="hu-HU" smtClean="0"/>
              <a:t>2017.02.15.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219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9BB0-A3B2-4DB6-B0D3-D9F6F0C15EBE}" type="datetime1">
              <a:rPr lang="hu-HU" smtClean="0"/>
              <a:t>2017.02.15.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645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9B1-F1CD-4FEB-9090-64AEEC65830B}" type="datetime1">
              <a:rPr lang="hu-HU" smtClean="0"/>
              <a:t>2017.02.15.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47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FD2B-A341-47EB-827B-9095FFC30D09}" type="datetime1">
              <a:rPr lang="hu-HU" smtClean="0"/>
              <a:t>2017.02.15.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90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E160-7C57-4CA0-9AC2-940EAC1A045E}" type="datetime1">
              <a:rPr lang="hu-HU" smtClean="0"/>
              <a:t>2017.02.15.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485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63A6-D73B-48B8-B69D-4ACF96CE78B3}" type="datetime1">
              <a:rPr lang="hu-HU" smtClean="0"/>
              <a:t>2017.02.15.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567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C6A0-F567-4EA4-8222-794435DCCC8B}" type="datetime1">
              <a:rPr lang="hu-HU" smtClean="0"/>
              <a:t>2017.02.15.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234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D547-B336-41CF-BECC-1EC760313930}" type="datetime1">
              <a:rPr lang="hu-HU" smtClean="0"/>
              <a:t>2017.02.15.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08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A271-FDAC-4F36-B832-57906BC08567}" type="datetime1">
              <a:rPr lang="hu-HU" smtClean="0"/>
              <a:t>2017.02.15.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71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36D22-AEA1-4EE9-B241-4B056CF60043}" type="datetime1">
              <a:rPr lang="hu-HU" smtClean="0"/>
              <a:t>2017.02.15.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AA2F3-1706-43D2-9AB1-3D51B06D48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16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skulteti@lib.sote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ogpile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earch.carrot2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Internet tudományos használata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Skultéti Attila</a:t>
            </a:r>
          </a:p>
          <a:p>
            <a:r>
              <a:rPr lang="hu-HU" dirty="0" err="1" smtClean="0">
                <a:hlinkClick r:id="rId2"/>
              </a:rPr>
              <a:t>s</a:t>
            </a:r>
            <a:r>
              <a:rPr lang="hu-HU" dirty="0" err="1" smtClean="0">
                <a:hlinkClick r:id="rId2"/>
              </a:rPr>
              <a:t>kulteti.attila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semmelweis-univ.hu</a:t>
            </a:r>
            <a:endParaRPr lang="hu-HU" dirty="0" smtClean="0"/>
          </a:p>
          <a:p>
            <a:r>
              <a:rPr lang="hu-HU" dirty="0" smtClean="0"/>
              <a:t>2017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53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4864" y="-171400"/>
            <a:ext cx="8229600" cy="1143000"/>
          </a:xfrm>
        </p:spPr>
        <p:txBody>
          <a:bodyPr/>
          <a:lstStyle/>
          <a:p>
            <a:r>
              <a:rPr lang="hu-HU" dirty="0"/>
              <a:t>Carrot2 - Eredmény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10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60305" cy="558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17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Tudományos források Web2-es szolgáltatásai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RSS</a:t>
            </a:r>
          </a:p>
          <a:p>
            <a:r>
              <a:rPr lang="hu-HU" dirty="0" err="1" smtClean="0"/>
              <a:t>Twitter</a:t>
            </a:r>
            <a:endParaRPr lang="hu-HU" dirty="0" smtClean="0"/>
          </a:p>
          <a:p>
            <a:r>
              <a:rPr lang="hu-HU" dirty="0" err="1" smtClean="0"/>
              <a:t>Blog</a:t>
            </a:r>
            <a:endParaRPr lang="hu-HU" dirty="0" smtClean="0"/>
          </a:p>
          <a:p>
            <a:r>
              <a:rPr lang="hu-HU" dirty="0" smtClean="0"/>
              <a:t>Közösségi média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0085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Rss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Rich Site </a:t>
            </a:r>
            <a:r>
              <a:rPr lang="hu-HU" dirty="0" err="1" smtClean="0"/>
              <a:t>Summary</a:t>
            </a:r>
            <a:r>
              <a:rPr lang="hu-HU" dirty="0" smtClean="0"/>
              <a:t> vagy </a:t>
            </a:r>
            <a:r>
              <a:rPr lang="hu-HU" dirty="0" err="1" smtClean="0"/>
              <a:t>Really</a:t>
            </a:r>
            <a:r>
              <a:rPr lang="hu-HU" dirty="0" smtClean="0"/>
              <a:t> </a:t>
            </a:r>
            <a:r>
              <a:rPr lang="hu-HU" dirty="0" err="1" smtClean="0"/>
              <a:t>Simple</a:t>
            </a:r>
            <a:r>
              <a:rPr lang="hu-HU" dirty="0" smtClean="0"/>
              <a:t> </a:t>
            </a:r>
            <a:r>
              <a:rPr lang="hu-HU" dirty="0" err="1" smtClean="0"/>
              <a:t>Syndication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Egy </a:t>
            </a:r>
            <a:r>
              <a:rPr lang="hu-HU" dirty="0" err="1" smtClean="0"/>
              <a:t>RSS-t</a:t>
            </a:r>
            <a:r>
              <a:rPr lang="hu-HU" dirty="0" smtClean="0"/>
              <a:t> használó forrásból, egy program segítségével (általában böngésző) automatikusan lekérhetőek az új tartalmak kivonatai (keresésben új találat, új </a:t>
            </a:r>
            <a:r>
              <a:rPr lang="hu-HU" dirty="0" err="1" smtClean="0"/>
              <a:t>blog</a:t>
            </a:r>
            <a:r>
              <a:rPr lang="hu-HU" dirty="0" smtClean="0"/>
              <a:t> post stb.)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Az adott oldal rendszeres látogatása nélkül értesülhetünk az új tartalmakról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7863"/>
            <a:ext cx="15716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1706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695" y="116632"/>
            <a:ext cx="8229600" cy="1143000"/>
          </a:xfrm>
        </p:spPr>
        <p:txBody>
          <a:bodyPr/>
          <a:lstStyle/>
          <a:p>
            <a:r>
              <a:rPr lang="hu-HU" dirty="0" smtClean="0"/>
              <a:t>RSS példa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97" y="1052736"/>
            <a:ext cx="8425383" cy="512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kerekített téglalap 4"/>
          <p:cNvSpPr/>
          <p:nvPr/>
        </p:nvSpPr>
        <p:spPr>
          <a:xfrm>
            <a:off x="323528" y="4149080"/>
            <a:ext cx="4968552" cy="23762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216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7" y="908719"/>
            <a:ext cx="89249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912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Twitter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Rövid szöveges üzenetek, linkek megosztására szolgáló felület (</a:t>
            </a:r>
            <a:r>
              <a:rPr lang="hu-HU" dirty="0" err="1" smtClean="0"/>
              <a:t>mikroblog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r>
              <a:rPr lang="hu-HU" dirty="0" smtClean="0"/>
              <a:t>Fel lehet iratkozni egyes személyek/honlapok/folyóiratok </a:t>
            </a:r>
            <a:r>
              <a:rPr lang="hu-HU" dirty="0" err="1" smtClean="0"/>
              <a:t>twitter</a:t>
            </a:r>
            <a:r>
              <a:rPr lang="hu-HU" dirty="0" smtClean="0"/>
              <a:t> </a:t>
            </a:r>
            <a:r>
              <a:rPr lang="hu-HU" dirty="0" err="1" smtClean="0"/>
              <a:t>feedjére</a:t>
            </a:r>
            <a:r>
              <a:rPr lang="hu-HU" dirty="0" smtClean="0"/>
              <a:t>, így naprakész információhoz juthatunk, de regisztráció nélkül is lehet böngészni rajtuk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952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734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/>
          <a:lstStyle/>
          <a:p>
            <a:r>
              <a:rPr lang="hu-HU" dirty="0" err="1" smtClean="0"/>
              <a:t>Twitter</a:t>
            </a:r>
            <a:r>
              <a:rPr lang="hu-HU" dirty="0" smtClean="0"/>
              <a:t> példa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920880" cy="539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2324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Blog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blog</a:t>
            </a:r>
            <a:r>
              <a:rPr lang="hu-HU" dirty="0" smtClean="0"/>
              <a:t> egy rendszeres bejegyzések sorozatából álló weboldal, jellemzője, hogy nagyon egyszerű a beüzemelése, illetve a bejegyzések frissítése</a:t>
            </a:r>
          </a:p>
          <a:p>
            <a:endParaRPr lang="hu-HU" dirty="0" smtClean="0"/>
          </a:p>
          <a:p>
            <a:r>
              <a:rPr lang="hu-HU" dirty="0" smtClean="0"/>
              <a:t>Tudományos világban a friss információ, új eredmények, érdekességek megosztásának egy formája lehet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8111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14560"/>
            <a:ext cx="8229600" cy="779264"/>
          </a:xfrm>
        </p:spPr>
        <p:txBody>
          <a:bodyPr/>
          <a:lstStyle/>
          <a:p>
            <a:r>
              <a:rPr lang="hu-HU" dirty="0" err="1" smtClean="0"/>
              <a:t>Blog</a:t>
            </a:r>
            <a:r>
              <a:rPr lang="hu-HU" dirty="0" smtClean="0"/>
              <a:t> példa</a:t>
            </a:r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6445"/>
            <a:ext cx="8784976" cy="613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2783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u-HU" dirty="0" smtClean="0"/>
              <a:t>Közösségi média jelenlét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51471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568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err="1" smtClean="0"/>
              <a:t>Metakeresők</a:t>
            </a:r>
            <a:endParaRPr lang="hu-HU" dirty="0" smtClean="0"/>
          </a:p>
          <a:p>
            <a:r>
              <a:rPr lang="hu-HU" dirty="0" smtClean="0"/>
              <a:t>Vizuális keresők</a:t>
            </a:r>
          </a:p>
          <a:p>
            <a:r>
              <a:rPr lang="hu-HU" dirty="0" smtClean="0"/>
              <a:t>Web2: </a:t>
            </a:r>
            <a:r>
              <a:rPr lang="hu-HU" dirty="0" err="1" smtClean="0"/>
              <a:t>Blog</a:t>
            </a:r>
            <a:r>
              <a:rPr lang="hu-HU" dirty="0" smtClean="0"/>
              <a:t>/</a:t>
            </a:r>
            <a:r>
              <a:rPr lang="hu-HU" dirty="0" err="1" smtClean="0"/>
              <a:t>twitter</a:t>
            </a:r>
            <a:r>
              <a:rPr lang="hu-HU" dirty="0" smtClean="0"/>
              <a:t>/RSS stb.</a:t>
            </a:r>
          </a:p>
          <a:p>
            <a:r>
              <a:rPr lang="hu-HU" dirty="0" smtClean="0"/>
              <a:t>Tudományos közösségi média (</a:t>
            </a:r>
            <a:r>
              <a:rPr lang="hu-HU" dirty="0" err="1" smtClean="0"/>
              <a:t>Linkedin</a:t>
            </a:r>
            <a:r>
              <a:rPr lang="hu-HU" dirty="0" smtClean="0"/>
              <a:t>, </a:t>
            </a:r>
            <a:r>
              <a:rPr lang="hu-HU" dirty="0" err="1" smtClean="0"/>
              <a:t>Mendeley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63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Tudományos közösségi média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olyan közösségi hálózat, amely a szakemberek összekapcsolására szolgál</a:t>
            </a:r>
          </a:p>
          <a:p>
            <a:r>
              <a:rPr lang="hu-HU" dirty="0" smtClean="0"/>
              <a:t>Segíti a tudományos kollaborációt (lehetséges szerzőtársak, társintézmények felkeresése)</a:t>
            </a:r>
          </a:p>
          <a:p>
            <a:r>
              <a:rPr lang="hu-HU" dirty="0" smtClean="0"/>
              <a:t>Hasznos lehet álláskeresésnél és potenciális munkatársak keresésénél is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3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Linkedin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www.linkedin.com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340768"/>
            <a:ext cx="89535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24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u-HU" dirty="0" err="1" smtClean="0"/>
              <a:t>Sign</a:t>
            </a:r>
            <a:r>
              <a:rPr lang="hu-HU" dirty="0" smtClean="0"/>
              <a:t> </a:t>
            </a:r>
            <a:r>
              <a:rPr lang="hu-HU" dirty="0" err="1" smtClean="0"/>
              <a:t>up</a:t>
            </a:r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130760" cy="520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37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53266"/>
            <a:ext cx="8229600" cy="1143000"/>
          </a:xfrm>
        </p:spPr>
        <p:txBody>
          <a:bodyPr/>
          <a:lstStyle/>
          <a:p>
            <a:r>
              <a:rPr lang="hu-HU" dirty="0" err="1" smtClean="0"/>
              <a:t>Linkedin</a:t>
            </a:r>
            <a:r>
              <a:rPr lang="hu-HU" dirty="0" smtClean="0"/>
              <a:t> regisztráció</a:t>
            </a:r>
            <a:endParaRPr lang="hu-H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332370" cy="4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91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0486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850590"/>
            <a:ext cx="81248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6" y="1700808"/>
            <a:ext cx="80295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098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u-HU" dirty="0" smtClean="0"/>
              <a:t>Profil</a:t>
            </a:r>
            <a:endParaRPr lang="hu-H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704856" cy="512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8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ReseachGate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https://www.researchgate.net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96231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54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881245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09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3813" y="12073"/>
            <a:ext cx="8229600" cy="1143000"/>
          </a:xfrm>
        </p:spPr>
        <p:txBody>
          <a:bodyPr/>
          <a:lstStyle/>
          <a:p>
            <a:r>
              <a:rPr lang="hu-HU" dirty="0" smtClean="0"/>
              <a:t>Profil</a:t>
            </a:r>
            <a:endParaRPr lang="hu-H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6765"/>
            <a:ext cx="831125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34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Profil - Publikációk</a:t>
            </a:r>
            <a:endParaRPr lang="hu-HU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27495" cy="49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37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Jobs</a:t>
            </a:r>
            <a:endParaRPr lang="hu-H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173559" cy="474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880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Metakeresők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Speciális keresőgépek, amik egyszerre több forrásban, akár több keresőgép egyidejű használatával végzik a keresést</a:t>
            </a:r>
          </a:p>
          <a:p>
            <a:endParaRPr lang="hu-HU" dirty="0"/>
          </a:p>
          <a:p>
            <a:r>
              <a:rPr lang="hu-HU" dirty="0" smtClean="0"/>
              <a:t>Tudományos forrásokban történő keresésre fejlesztett </a:t>
            </a:r>
            <a:r>
              <a:rPr lang="hu-HU" dirty="0" err="1" smtClean="0"/>
              <a:t>metakeresők</a:t>
            </a:r>
            <a:r>
              <a:rPr lang="hu-HU" dirty="0" smtClean="0"/>
              <a:t>, amik a hagyományos keresőgépek által nincsenek feltérképezve (mély web)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4813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Mendeley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Ingyenes hivatkozás kezelő alkalmazás és közösségi háló</a:t>
            </a:r>
          </a:p>
          <a:p>
            <a:endParaRPr lang="hu-HU" dirty="0" smtClean="0"/>
          </a:p>
          <a:p>
            <a:r>
              <a:rPr lang="hu-HU" dirty="0" smtClean="0"/>
              <a:t>Szövegszerkesztő eszköztár</a:t>
            </a:r>
          </a:p>
          <a:p>
            <a:endParaRPr lang="hu-HU" dirty="0" smtClean="0"/>
          </a:p>
          <a:p>
            <a:r>
              <a:rPr lang="hu-HU" dirty="0" smtClean="0"/>
              <a:t>PDF csatolmányok kezelése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78514-98DF-433C-ACD5-D60E4E17B2C6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53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7013" y="24978"/>
            <a:ext cx="8229600" cy="1143000"/>
          </a:xfrm>
        </p:spPr>
        <p:txBody>
          <a:bodyPr/>
          <a:lstStyle/>
          <a:p>
            <a:r>
              <a:rPr lang="hu-HU" dirty="0"/>
              <a:t>https://www.mendeley.com/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59247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78514-98DF-433C-ACD5-D60E4E17B2C6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07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13743"/>
            <a:ext cx="8127015" cy="476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hu-HU" dirty="0" smtClean="0"/>
              <a:t>Kezdőoldal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78514-98DF-433C-ACD5-D60E4E17B2C6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3131840" y="1113743"/>
            <a:ext cx="4608512" cy="5747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962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244408" cy="499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7333" y="0"/>
            <a:ext cx="8229600" cy="1143000"/>
          </a:xfrm>
        </p:spPr>
        <p:txBody>
          <a:bodyPr/>
          <a:lstStyle/>
          <a:p>
            <a:r>
              <a:rPr lang="hu-HU" dirty="0" err="1" smtClean="0"/>
              <a:t>Download</a:t>
            </a:r>
            <a:endParaRPr lang="hu-HU" dirty="0"/>
          </a:p>
        </p:txBody>
      </p:sp>
      <p:sp>
        <p:nvSpPr>
          <p:cNvPr id="7" name="Lekerekített téglalap 6"/>
          <p:cNvSpPr/>
          <p:nvPr/>
        </p:nvSpPr>
        <p:spPr>
          <a:xfrm>
            <a:off x="7020272" y="908720"/>
            <a:ext cx="1763688" cy="24276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78514-98DF-433C-ACD5-D60E4E17B2C6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31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848872" cy="521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u-HU" dirty="0" err="1" smtClean="0"/>
              <a:t>Download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78514-98DF-433C-ACD5-D60E4E17B2C6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1759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" y="657825"/>
            <a:ext cx="91630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9204" y="-12729"/>
            <a:ext cx="8229600" cy="1143000"/>
          </a:xfrm>
        </p:spPr>
        <p:txBody>
          <a:bodyPr/>
          <a:lstStyle/>
          <a:p>
            <a:r>
              <a:rPr lang="hu-HU" dirty="0" err="1" smtClean="0"/>
              <a:t>Papers</a:t>
            </a:r>
            <a:endParaRPr lang="hu-HU" dirty="0"/>
          </a:p>
        </p:txBody>
      </p:sp>
      <p:sp>
        <p:nvSpPr>
          <p:cNvPr id="5" name="Lekerekített téglalap feliratnak 4"/>
          <p:cNvSpPr/>
          <p:nvPr/>
        </p:nvSpPr>
        <p:spPr>
          <a:xfrm>
            <a:off x="6516216" y="2852936"/>
            <a:ext cx="2448272" cy="2448272"/>
          </a:xfrm>
          <a:prstGeom prst="wedgeRoundRectCallout">
            <a:avLst>
              <a:gd name="adj1" fmla="val -135105"/>
              <a:gd name="adj2" fmla="val -758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dirty="0" err="1">
                <a:solidFill>
                  <a:schemeClr val="tx1"/>
                </a:solidFill>
              </a:rPr>
              <a:t>M</a:t>
            </a:r>
            <a:r>
              <a:rPr lang="hu-HU" dirty="0" err="1" smtClean="0">
                <a:solidFill>
                  <a:schemeClr val="tx1"/>
                </a:solidFill>
              </a:rPr>
              <a:t>endeley</a:t>
            </a:r>
            <a:r>
              <a:rPr lang="hu-HU" dirty="0" smtClean="0">
                <a:solidFill>
                  <a:schemeClr val="tx1"/>
                </a:solidFill>
              </a:rPr>
              <a:t> közössége által felépített cikk adatbázis kereshető, a cikkek átemelhetőek a saját hivatkozásaink közé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6876256" y="836712"/>
            <a:ext cx="1008112" cy="5747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2339752" y="1484784"/>
            <a:ext cx="5040560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78514-98DF-433C-ACD5-D60E4E17B2C6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059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Papers</a:t>
            </a:r>
            <a:r>
              <a:rPr lang="hu-HU" dirty="0" smtClean="0"/>
              <a:t> – </a:t>
            </a:r>
            <a:r>
              <a:rPr lang="hu-HU" dirty="0" err="1" smtClean="0"/>
              <a:t>advanced</a:t>
            </a:r>
            <a:r>
              <a:rPr lang="hu-HU" dirty="0" smtClean="0"/>
              <a:t> </a:t>
            </a:r>
            <a:r>
              <a:rPr lang="hu-HU" dirty="0" err="1" smtClean="0"/>
              <a:t>search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2" y="1124744"/>
            <a:ext cx="872201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kerekített téglalap feliratnak 4"/>
          <p:cNvSpPr/>
          <p:nvPr/>
        </p:nvSpPr>
        <p:spPr>
          <a:xfrm>
            <a:off x="6012160" y="2924944"/>
            <a:ext cx="2448272" cy="2448272"/>
          </a:xfrm>
          <a:prstGeom prst="wedgeRoundRectCallout">
            <a:avLst>
              <a:gd name="adj1" fmla="val -113928"/>
              <a:gd name="adj2" fmla="val -127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keresést tovább lehet finomítani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78514-98DF-433C-ACD5-D60E4E17B2C6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545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01000" cy="496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u-HU" dirty="0" smtClean="0"/>
              <a:t>Csoportok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5580112" y="1270057"/>
            <a:ext cx="1008112" cy="5747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feliratnak 5"/>
          <p:cNvSpPr/>
          <p:nvPr/>
        </p:nvSpPr>
        <p:spPr>
          <a:xfrm>
            <a:off x="6084168" y="3573016"/>
            <a:ext cx="2448272" cy="2736304"/>
          </a:xfrm>
          <a:prstGeom prst="wedgeRoundRectCallout">
            <a:avLst>
              <a:gd name="adj1" fmla="val -135490"/>
              <a:gd name="adj2" fmla="val -5046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közösség által létrehozott csoportokat lehet követni, illetve csatlakozni, ha csatlakoztunk, a csoportban tárolt cikkekhez is hozzáférünk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78514-98DF-433C-ACD5-D60E4E17B2C6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737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3"/>
            <a:ext cx="8758985" cy="547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kerekített téglalap feliratnak 4"/>
          <p:cNvSpPr/>
          <p:nvPr/>
        </p:nvSpPr>
        <p:spPr>
          <a:xfrm>
            <a:off x="6723689" y="188640"/>
            <a:ext cx="2448272" cy="2736304"/>
          </a:xfrm>
          <a:prstGeom prst="wedgeRoundRectCallout">
            <a:avLst>
              <a:gd name="adj1" fmla="val -55017"/>
              <a:gd name="adj2" fmla="val 14590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Csoportot létre is tudunk hozni, 3 féle jogosultsági szinten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78514-98DF-433C-ACD5-D60E4E17B2C6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776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33110"/>
            <a:ext cx="7636020" cy="522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1980"/>
            <a:ext cx="8229600" cy="1143000"/>
          </a:xfrm>
        </p:spPr>
        <p:txBody>
          <a:bodyPr/>
          <a:lstStyle/>
          <a:p>
            <a:r>
              <a:rPr lang="hu-HU" dirty="0" err="1" smtClean="0"/>
              <a:t>People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6300192" y="1033110"/>
            <a:ext cx="1008112" cy="5747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feliratnak 5"/>
          <p:cNvSpPr/>
          <p:nvPr/>
        </p:nvSpPr>
        <p:spPr>
          <a:xfrm>
            <a:off x="6516216" y="3646701"/>
            <a:ext cx="2448272" cy="2736304"/>
          </a:xfrm>
          <a:prstGeom prst="wedgeRoundRectCallout">
            <a:avLst>
              <a:gd name="adj1" fmla="val -107382"/>
              <a:gd name="adj2" fmla="val -8801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regisztrált felhasználók között tudunk keresni, tudjuk Őket követni, valamint megnézhetjük ki követ minket.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4067944" y="4344418"/>
            <a:ext cx="1481054" cy="5747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78514-98DF-433C-ACD5-D60E4E17B2C6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285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Metakereső</a:t>
            </a:r>
            <a:r>
              <a:rPr lang="hu-HU" dirty="0" smtClean="0"/>
              <a:t> – példa</a:t>
            </a:r>
            <a:r>
              <a:rPr lang="hu-HU" dirty="0"/>
              <a:t/>
            </a:r>
            <a:br>
              <a:rPr lang="hu-HU" dirty="0"/>
            </a:br>
            <a:r>
              <a:rPr lang="hu-HU" dirty="0" err="1"/>
              <a:t>Dogpile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hlinkClick r:id="rId2"/>
              </a:rPr>
              <a:t>http://www.dogpile.com</a:t>
            </a:r>
            <a:r>
              <a:rPr lang="hu-HU" dirty="0" smtClean="0">
                <a:hlinkClick r:id="rId2"/>
              </a:rPr>
              <a:t>/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8" y="1748006"/>
            <a:ext cx="8691790" cy="508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1805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78514-98DF-433C-ACD5-D60E4E17B2C6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920880" cy="539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kerekített téglalap 5"/>
          <p:cNvSpPr/>
          <p:nvPr/>
        </p:nvSpPr>
        <p:spPr>
          <a:xfrm>
            <a:off x="4283968" y="980728"/>
            <a:ext cx="1008112" cy="5747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147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78514-98DF-433C-ACD5-D60E4E17B2C6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8810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kerekített téglalap 5"/>
          <p:cNvSpPr/>
          <p:nvPr/>
        </p:nvSpPr>
        <p:spPr>
          <a:xfrm>
            <a:off x="4932040" y="836712"/>
            <a:ext cx="1008112" cy="5747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403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My</a:t>
            </a:r>
            <a:r>
              <a:rPr lang="hu-HU" dirty="0" smtClean="0"/>
              <a:t> </a:t>
            </a:r>
            <a:r>
              <a:rPr lang="hu-HU" dirty="0" err="1" smtClean="0"/>
              <a:t>library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3" y="1209606"/>
            <a:ext cx="8491243" cy="54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kerekített téglalap feliratnak 4"/>
          <p:cNvSpPr/>
          <p:nvPr/>
        </p:nvSpPr>
        <p:spPr>
          <a:xfrm>
            <a:off x="6484446" y="3356992"/>
            <a:ext cx="2448272" cy="2736304"/>
          </a:xfrm>
          <a:prstGeom prst="wedgeRoundRectCallout">
            <a:avLst>
              <a:gd name="adj1" fmla="val -113158"/>
              <a:gd name="adj2" fmla="val -1015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Egy külön oldalon tudjuk megtekinteni az általunk gyűjtött cikkeket, rendszerezhetjük, szerkeszthetjük ezeket, illetve újakat is vehetünk fel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78514-98DF-433C-ACD5-D60E4E17B2C6}" type="slidenum">
              <a:rPr lang="hu-HU" smtClean="0"/>
              <a:pPr>
                <a:defRPr/>
              </a:pPr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12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136904" cy="582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Szövegszerkesztő eszköztár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78514-98DF-433C-ACD5-D60E4E17B2C6}" type="slidenum">
              <a:rPr lang="hu-HU" smtClean="0"/>
              <a:pPr>
                <a:defRPr/>
              </a:pPr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0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u-HU" dirty="0" smtClean="0"/>
          </a:p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4800" dirty="0" smtClean="0"/>
              <a:t>Köszönöm a figyelmet!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4331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6926" y="116632"/>
            <a:ext cx="8229600" cy="1143000"/>
          </a:xfrm>
        </p:spPr>
        <p:txBody>
          <a:bodyPr/>
          <a:lstStyle/>
          <a:p>
            <a:r>
              <a:rPr lang="hu-HU" dirty="0" err="1" smtClean="0"/>
              <a:t>Dogpile</a:t>
            </a:r>
            <a:r>
              <a:rPr lang="hu-HU" dirty="0" smtClean="0"/>
              <a:t> keresési eredmény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" y="1124744"/>
            <a:ext cx="909637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33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Metakereső</a:t>
            </a:r>
            <a:r>
              <a:rPr lang="hu-HU" dirty="0" smtClean="0"/>
              <a:t> – tudományos forrásokban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err="1" smtClean="0"/>
              <a:t>Pl</a:t>
            </a:r>
            <a:r>
              <a:rPr lang="hu-HU" dirty="0" smtClean="0"/>
              <a:t>:</a:t>
            </a:r>
            <a:endParaRPr lang="hu-HU" dirty="0"/>
          </a:p>
          <a:p>
            <a:r>
              <a:rPr lang="hu-HU" dirty="0" smtClean="0"/>
              <a:t>EBSCO </a:t>
            </a:r>
            <a:r>
              <a:rPr lang="hu-HU" dirty="0" err="1"/>
              <a:t>D</a:t>
            </a:r>
            <a:r>
              <a:rPr lang="hu-HU" dirty="0" err="1" smtClean="0"/>
              <a:t>iscovery</a:t>
            </a:r>
            <a:r>
              <a:rPr lang="hu-HU" dirty="0" smtClean="0"/>
              <a:t> Service</a:t>
            </a:r>
          </a:p>
          <a:p>
            <a:r>
              <a:rPr lang="hu-HU" dirty="0" err="1" smtClean="0"/>
              <a:t>ProQuest</a:t>
            </a:r>
            <a:r>
              <a:rPr lang="hu-HU" dirty="0" smtClean="0"/>
              <a:t> </a:t>
            </a:r>
            <a:r>
              <a:rPr lang="hu-HU" dirty="0" err="1" smtClean="0"/>
              <a:t>Summon</a:t>
            </a:r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Jellemzőjük, hogy az adott intézmény összes kívánt forrását indexelik, azokban egyidejű keresést tesznek lehetővé, azonban ezek szintén fizetős szolgáltatások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629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Vizuális keresők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Keresési találatok vizuális megjelenítése, kulcsszavak, témakörök szerint</a:t>
            </a:r>
          </a:p>
          <a:p>
            <a:endParaRPr lang="hu-HU" dirty="0"/>
          </a:p>
          <a:p>
            <a:r>
              <a:rPr lang="hu-HU" dirty="0" smtClean="0"/>
              <a:t>A keresési eredmények könnyedén szűrhetőek</a:t>
            </a:r>
          </a:p>
          <a:p>
            <a:endParaRPr lang="hu-HU" dirty="0"/>
          </a:p>
          <a:p>
            <a:r>
              <a:rPr lang="hu-HU" dirty="0" smtClean="0"/>
              <a:t>Adott témakör kapcsolódó kulcsszavainak feltárása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956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Vizuális keresők </a:t>
            </a:r>
            <a:r>
              <a:rPr lang="hu-HU" dirty="0"/>
              <a:t>– Carrot2</a:t>
            </a:r>
            <a:br>
              <a:rPr lang="hu-HU" dirty="0"/>
            </a:br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search.carrot2.org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9" y="1452718"/>
            <a:ext cx="81629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433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7158" y="56948"/>
            <a:ext cx="8229600" cy="1143000"/>
          </a:xfrm>
        </p:spPr>
        <p:txBody>
          <a:bodyPr/>
          <a:lstStyle/>
          <a:p>
            <a:r>
              <a:rPr lang="hu-HU" dirty="0" smtClean="0"/>
              <a:t>Carrot2 - Eredmény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063917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2F3-1706-43D2-9AB1-3D51B06D485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8314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460</Words>
  <Application>Microsoft Office PowerPoint</Application>
  <PresentationFormat>Diavetítés a képernyőre (4:3 oldalarány)</PresentationFormat>
  <Paragraphs>134</Paragraphs>
  <Slides>44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44</vt:i4>
      </vt:variant>
    </vt:vector>
  </HeadingPairs>
  <TitlesOfParts>
    <vt:vector size="45" baseType="lpstr">
      <vt:lpstr>Office-téma</vt:lpstr>
      <vt:lpstr>Internet tudományos használata</vt:lpstr>
      <vt:lpstr>Tartalom</vt:lpstr>
      <vt:lpstr>Metakeresők</vt:lpstr>
      <vt:lpstr>Metakereső – példa Dogpile http://www.dogpile.com/ </vt:lpstr>
      <vt:lpstr>Dogpile keresési eredmény</vt:lpstr>
      <vt:lpstr>Metakereső – tudományos forrásokban</vt:lpstr>
      <vt:lpstr>Vizuális keresők</vt:lpstr>
      <vt:lpstr>Vizuális keresők – Carrot2 http://search.carrot2.org </vt:lpstr>
      <vt:lpstr>Carrot2 - Eredmény</vt:lpstr>
      <vt:lpstr>Carrot2 - Eredmény</vt:lpstr>
      <vt:lpstr>Tudományos források Web2-es szolgáltatásai </vt:lpstr>
      <vt:lpstr>Rss</vt:lpstr>
      <vt:lpstr>RSS példa</vt:lpstr>
      <vt:lpstr>PowerPoint bemutató</vt:lpstr>
      <vt:lpstr>Twitter</vt:lpstr>
      <vt:lpstr>Twitter példa</vt:lpstr>
      <vt:lpstr>Blog</vt:lpstr>
      <vt:lpstr>Blog példa</vt:lpstr>
      <vt:lpstr>Közösségi média jelenlét</vt:lpstr>
      <vt:lpstr>Tudományos közösségi média</vt:lpstr>
      <vt:lpstr>Linkedin https://www.linkedin.com </vt:lpstr>
      <vt:lpstr>Sign up</vt:lpstr>
      <vt:lpstr>Linkedin regisztráció</vt:lpstr>
      <vt:lpstr>Profil</vt:lpstr>
      <vt:lpstr>ReseachGate https://www.researchgate.net</vt:lpstr>
      <vt:lpstr>PowerPoint bemutató</vt:lpstr>
      <vt:lpstr>Profil</vt:lpstr>
      <vt:lpstr>Profil - Publikációk</vt:lpstr>
      <vt:lpstr>Jobs</vt:lpstr>
      <vt:lpstr>Mendeley</vt:lpstr>
      <vt:lpstr>https://www.mendeley.com/</vt:lpstr>
      <vt:lpstr>Kezdőoldal</vt:lpstr>
      <vt:lpstr>Download</vt:lpstr>
      <vt:lpstr>Download</vt:lpstr>
      <vt:lpstr>Papers</vt:lpstr>
      <vt:lpstr>Papers – advanced search</vt:lpstr>
      <vt:lpstr>Csoportok</vt:lpstr>
      <vt:lpstr>PowerPoint bemutató</vt:lpstr>
      <vt:lpstr>People</vt:lpstr>
      <vt:lpstr>PowerPoint bemutató</vt:lpstr>
      <vt:lpstr>PowerPoint bemutató</vt:lpstr>
      <vt:lpstr>My library</vt:lpstr>
      <vt:lpstr>Szövegszerkesztő eszköztár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tudományos használata</dc:title>
  <dc:creator>Skultéti Attila</dc:creator>
  <cp:lastModifiedBy>Skultéti Attila</cp:lastModifiedBy>
  <cp:revision>46</cp:revision>
  <dcterms:created xsi:type="dcterms:W3CDTF">2015-03-16T09:23:43Z</dcterms:created>
  <dcterms:modified xsi:type="dcterms:W3CDTF">2017-02-15T13:15:55Z</dcterms:modified>
</cp:coreProperties>
</file>