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5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67" r:id="rId15"/>
    <p:sldId id="271" r:id="rId16"/>
    <p:sldId id="272" r:id="rId17"/>
    <p:sldId id="277" r:id="rId18"/>
    <p:sldId id="278" r:id="rId19"/>
    <p:sldId id="279" r:id="rId20"/>
    <p:sldId id="276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BC396-EFDA-4610-B35A-C44953F561FC}" type="datetimeFigureOut">
              <a:rPr lang="hu-HU" smtClean="0"/>
              <a:t>2017.02.21.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5022D-E995-4AFC-8A39-AD25191284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044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15CF-F591-4B45-98A2-74CF2E034545}" type="datetime1">
              <a:rPr lang="hu-HU" smtClean="0"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1F97-AE28-4B89-A6C7-B4E5A13BC5AD}" type="slidenum">
              <a:rPr lang="hu-HU" smtClean="0"/>
              <a:pPr/>
              <a:t>‹#›</a:t>
            </a:fld>
            <a:r>
              <a:rPr lang="hu-HU" dirty="0" smtClean="0"/>
              <a:t>/19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212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2D07-2B21-42D0-9634-BC31C6805244}" type="datetime1">
              <a:rPr lang="hu-HU" smtClean="0"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1F97-AE28-4B89-A6C7-B4E5A13BC5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39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55DE-3CA1-4173-B3B6-F30F6199784D}" type="datetime1">
              <a:rPr lang="hu-HU" smtClean="0"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1F97-AE28-4B89-A6C7-B4E5A13BC5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866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F4B2-EE2D-493C-9DAF-0DF7A7998BB1}" type="datetime1">
              <a:rPr lang="hu-HU" smtClean="0"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1F97-AE28-4B89-A6C7-B4E5A13BC5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703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EB73-493A-479E-B122-8ACF982E3E01}" type="datetime1">
              <a:rPr lang="hu-HU" smtClean="0"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1F97-AE28-4B89-A6C7-B4E5A13BC5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898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DBFF-EE70-403D-8A7A-ABC99B035A3B}" type="datetime1">
              <a:rPr lang="hu-HU" smtClean="0"/>
              <a:t>2017.02.21.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1F97-AE28-4B89-A6C7-B4E5A13BC5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614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5EC4-61E6-4EA3-AB51-044FC2A0CD0C}" type="datetime1">
              <a:rPr lang="hu-HU" smtClean="0"/>
              <a:t>2017.02.21.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1F97-AE28-4B89-A6C7-B4E5A13BC5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710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451A-B379-487C-9EBE-BB712A9B0D9D}" type="datetime1">
              <a:rPr lang="hu-HU" smtClean="0"/>
              <a:t>2017.02.21.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1F97-AE28-4B89-A6C7-B4E5A13BC5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146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4564-BD66-4C46-9929-6C190EE1CB3D}" type="datetime1">
              <a:rPr lang="hu-HU" smtClean="0"/>
              <a:t>2017.02.21.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1F97-AE28-4B89-A6C7-B4E5A13BC5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76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9608-F14E-46E3-B013-A9BB3E3021F8}" type="datetime1">
              <a:rPr lang="hu-HU" smtClean="0"/>
              <a:t>2017.02.21.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1F97-AE28-4B89-A6C7-B4E5A13BC5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071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5C4B-293E-48B8-84C5-FCAAD4028884}" type="datetime1">
              <a:rPr lang="hu-HU" smtClean="0"/>
              <a:t>2017.02.21.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1F97-AE28-4B89-A6C7-B4E5A13BC5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46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3A5B9-5647-4C2E-80C0-B6AA5BF06F66}" type="datetime1">
              <a:rPr lang="hu-HU" smtClean="0"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1F97-AE28-4B89-A6C7-B4E5A13BC5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39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asas.livia@semmelweis-univ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atarka.h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ob.gyemszi.hu/simplesearch.jsp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arka.h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/>
          <a:lstStyle/>
          <a:p>
            <a:r>
              <a:rPr lang="hu-HU" dirty="0" smtClean="0"/>
              <a:t>Magyar Bibliográfiai Adatbázisok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>
            <a:noAutofit/>
          </a:bodyPr>
          <a:lstStyle/>
          <a:p>
            <a:r>
              <a:rPr lang="hu-HU" sz="3600" dirty="0" smtClean="0"/>
              <a:t>Vasas Lívia, PhD</a:t>
            </a:r>
          </a:p>
          <a:p>
            <a:r>
              <a:rPr lang="hu-HU" sz="3600" dirty="0" err="1">
                <a:hlinkClick r:id="rId2"/>
              </a:rPr>
              <a:t>v</a:t>
            </a:r>
            <a:r>
              <a:rPr lang="hu-HU" sz="3600" dirty="0" err="1" smtClean="0">
                <a:hlinkClick r:id="rId2"/>
              </a:rPr>
              <a:t>asas.livia</a:t>
            </a:r>
            <a:r>
              <a:rPr lang="hu-HU" sz="3600" dirty="0" smtClean="0">
                <a:hlinkClick r:id="rId2"/>
              </a:rPr>
              <a:t>@</a:t>
            </a:r>
            <a:r>
              <a:rPr lang="hu-HU" sz="3600" dirty="0" err="1" smtClean="0">
                <a:hlinkClick r:id="rId2"/>
              </a:rPr>
              <a:t>semmelweis-univ.hu</a:t>
            </a:r>
            <a:r>
              <a:rPr lang="hu-HU" sz="3600" dirty="0" smtClean="0"/>
              <a:t> </a:t>
            </a:r>
          </a:p>
          <a:p>
            <a:r>
              <a:rPr lang="hu-HU" sz="3600" dirty="0" smtClean="0"/>
              <a:t>2017</a:t>
            </a:r>
          </a:p>
          <a:p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40918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nyitóoldal </a:t>
            </a:r>
            <a:br>
              <a:rPr lang="hu-HU" sz="3200" dirty="0" smtClean="0"/>
            </a:br>
            <a:r>
              <a:rPr lang="hu-HU" sz="3200" dirty="0">
                <a:hlinkClick r:id="rId2"/>
              </a:rPr>
              <a:t>http://www.matarka.hu/</a:t>
            </a:r>
            <a:endParaRPr lang="hu-H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08912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4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782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1F97-AE28-4B89-A6C7-B4E5A13BC5AD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03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7" y="1"/>
            <a:ext cx="930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1F97-AE28-4B89-A6C7-B4E5A13BC5AD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71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37"/>
            <a:ext cx="941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6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dirty="0" smtClean="0"/>
              <a:t>MTMT </a:t>
            </a:r>
            <a:br>
              <a:rPr lang="hu-HU" sz="3200" dirty="0" smtClean="0"/>
            </a:br>
            <a:r>
              <a:rPr lang="hu-HU" sz="3200" dirty="0" smtClean="0"/>
              <a:t>Magyar Tudományos Művek Tára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  <a:cs typeface="Times New Roman" panose="02020603050405020304" pitchFamily="18" charset="0"/>
              </a:rPr>
              <a:t>Nyilvános, </a:t>
            </a:r>
            <a:r>
              <a:rPr lang="hu-HU" dirty="0" smtClean="0">
                <a:latin typeface="+mj-lt"/>
                <a:cs typeface="Times New Roman" panose="02020603050405020304" pitchFamily="18" charset="0"/>
              </a:rPr>
              <a:t>multidiszciplináris,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+mj-lt"/>
                <a:cs typeface="Times New Roman" panose="02020603050405020304" pitchFamily="18" charset="0"/>
              </a:rPr>
              <a:t>bibliográfiai adatbázis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  <a:cs typeface="Times New Roman" panose="02020603050405020304" pitchFamily="18" charset="0"/>
              </a:rPr>
              <a:t>Forrásadatokat 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(folyóiratokban megjelent közlemények, könyvek, </a:t>
            </a:r>
            <a:r>
              <a:rPr lang="hu-HU" dirty="0" smtClean="0">
                <a:latin typeface="+mj-lt"/>
                <a:cs typeface="Times New Roman" panose="02020603050405020304" pitchFamily="18" charset="0"/>
              </a:rPr>
              <a:t>stb.) 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és idézeteket is </a:t>
            </a:r>
            <a:r>
              <a:rPr lang="hu-HU" dirty="0" smtClean="0">
                <a:latin typeface="+mj-lt"/>
                <a:cs typeface="Times New Roman" panose="02020603050405020304" pitchFamily="18" charset="0"/>
              </a:rPr>
              <a:t>tartalmaz</a:t>
            </a:r>
            <a:endParaRPr lang="hu-HU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>
                <a:latin typeface="+mj-lt"/>
                <a:cs typeface="Times New Roman" panose="02020603050405020304" pitchFamily="18" charset="0"/>
              </a:rPr>
              <a:t>Kutatók / Könyvtárosok </a:t>
            </a:r>
            <a:r>
              <a:rPr lang="hu-HU" dirty="0" smtClean="0">
                <a:latin typeface="+mj-lt"/>
                <a:cs typeface="Times New Roman" panose="02020603050405020304" pitchFamily="18" charset="0"/>
              </a:rPr>
              <a:t>építik</a:t>
            </a:r>
            <a:endParaRPr lang="hu-HU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>
                <a:latin typeface="+mj-lt"/>
                <a:cs typeface="Times New Roman" panose="02020603050405020304" pitchFamily="18" charset="0"/>
              </a:rPr>
              <a:t>regisztráció csak az adatfeltöltéshez </a:t>
            </a:r>
            <a:r>
              <a:rPr lang="hu-HU" dirty="0" smtClean="0">
                <a:latin typeface="+mj-lt"/>
                <a:cs typeface="Times New Roman" panose="02020603050405020304" pitchFamily="18" charset="0"/>
              </a:rPr>
              <a:t>szükséges</a:t>
            </a:r>
            <a:endParaRPr lang="hu-HU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>
                <a:latin typeface="+mj-lt"/>
                <a:cs typeface="Times New Roman" panose="02020603050405020304" pitchFamily="18" charset="0"/>
              </a:rPr>
              <a:t>Felhasználható: pályázatok, Önéletrajz, fokozatszerzés, </a:t>
            </a:r>
            <a:r>
              <a:rPr lang="hu-HU" dirty="0" smtClean="0">
                <a:latin typeface="+mj-lt"/>
                <a:cs typeface="Times New Roman" panose="02020603050405020304" pitchFamily="18" charset="0"/>
              </a:rPr>
              <a:t>stb.</a:t>
            </a:r>
            <a:endParaRPr lang="hu-HU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7621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dirty="0" smtClean="0"/>
              <a:t>Regisztráció</a:t>
            </a:r>
            <a:br>
              <a:rPr lang="hu-HU" sz="3200" dirty="0" smtClean="0"/>
            </a:br>
            <a:r>
              <a:rPr lang="hu-HU" sz="3200" dirty="0" smtClean="0"/>
              <a:t>Semmelweis Egyetem - külső kutató </a:t>
            </a:r>
            <a:endParaRPr lang="hu-HU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1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Nyilvános felület</a:t>
            </a:r>
            <a:endParaRPr lang="hu-HU" sz="3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3999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02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1F97-AE28-4B89-A6C7-B4E5A13BC5AD}" type="slidenum">
              <a:rPr lang="hu-HU" smtClean="0"/>
              <a:t>17</a:t>
            </a:fld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95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61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1F97-AE28-4B89-A6C7-B4E5A13BC5AD}" type="slidenum">
              <a:rPr lang="hu-HU" smtClean="0"/>
              <a:t>18</a:t>
            </a:fld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8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1F97-AE28-4B89-A6C7-B4E5A13BC5AD}" type="slidenum">
              <a:rPr lang="hu-HU" smtClean="0"/>
              <a:t>19</a:t>
            </a:fld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MOB, </a:t>
            </a:r>
            <a:r>
              <a:rPr lang="hu-HU" sz="3200" dirty="0" err="1" smtClean="0"/>
              <a:t>Matarka</a:t>
            </a:r>
            <a:r>
              <a:rPr lang="hu-HU" sz="3200" dirty="0" smtClean="0"/>
              <a:t>,  MTMT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58011"/>
          </a:xfrm>
        </p:spPr>
        <p:txBody>
          <a:bodyPr>
            <a:noAutofit/>
          </a:bodyPr>
          <a:lstStyle/>
          <a:p>
            <a:r>
              <a:rPr lang="hu-HU" sz="2800" dirty="0" smtClean="0">
                <a:latin typeface="+mj-lt"/>
              </a:rPr>
              <a:t>Előfizetés nélkül, térítésmentesen bárki használhatja</a:t>
            </a:r>
          </a:p>
          <a:p>
            <a:pPr marL="0" indent="0">
              <a:buNone/>
            </a:pPr>
            <a:endParaRPr lang="hu-HU" sz="2800" dirty="0">
              <a:latin typeface="+mj-lt"/>
            </a:endParaRPr>
          </a:p>
          <a:p>
            <a:r>
              <a:rPr lang="hu-HU" sz="2800" dirty="0" smtClean="0">
                <a:latin typeface="+mj-lt"/>
              </a:rPr>
              <a:t>Hasznos a regisztráció</a:t>
            </a:r>
          </a:p>
          <a:p>
            <a:pPr marL="0" indent="0">
              <a:buNone/>
            </a:pPr>
            <a:endParaRPr lang="hu-HU" sz="2800" dirty="0" smtClean="0">
              <a:latin typeface="+mj-lt"/>
            </a:endParaRPr>
          </a:p>
          <a:p>
            <a:r>
              <a:rPr lang="hu-HU" sz="2800" dirty="0" smtClean="0">
                <a:latin typeface="+mj-lt"/>
              </a:rPr>
              <a:t>Specialitások:</a:t>
            </a:r>
          </a:p>
          <a:p>
            <a:pPr marL="0" indent="0">
              <a:buNone/>
            </a:pPr>
            <a:r>
              <a:rPr lang="hu-HU" sz="2800" dirty="0" smtClean="0">
                <a:latin typeface="+mj-lt"/>
              </a:rPr>
              <a:t>	Pl. MOB: csonkolás % </a:t>
            </a:r>
          </a:p>
          <a:p>
            <a:pPr marL="0" indent="0">
              <a:buNone/>
            </a:pPr>
            <a:r>
              <a:rPr lang="hu-HU" sz="2800" dirty="0">
                <a:latin typeface="+mj-lt"/>
              </a:rPr>
              <a:t>	</a:t>
            </a:r>
            <a:r>
              <a:rPr lang="hu-HU" sz="2800" dirty="0" smtClean="0">
                <a:latin typeface="+mj-lt"/>
              </a:rPr>
              <a:t>karakterhelyettesítés _ stb.</a:t>
            </a:r>
            <a:endParaRPr lang="hu-H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496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sz="4400" dirty="0" smtClean="0"/>
              <a:t>Köszönöm a figyelmet!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29894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/>
              <a:t>MOB</a:t>
            </a:r>
            <a:br>
              <a:rPr lang="hu-HU" sz="3200" dirty="0"/>
            </a:br>
            <a:r>
              <a:rPr lang="hu-HU" sz="3200" dirty="0">
                <a:hlinkClick r:id="rId2"/>
              </a:rPr>
              <a:t>http://mob.gyemszi.hu/simplesearch.jsp</a:t>
            </a:r>
            <a:r>
              <a:rPr lang="hu-HU" sz="3200" dirty="0"/>
              <a:t> 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0" y="1844823"/>
            <a:ext cx="4906771" cy="501317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2800" dirty="0" smtClean="0">
                <a:latin typeface="+mj-lt"/>
                <a:cs typeface="Times New Roman" panose="02020603050405020304" pitchFamily="18" charset="0"/>
              </a:rPr>
              <a:t>1957 </a:t>
            </a:r>
            <a:r>
              <a:rPr lang="hu-HU" sz="2800" dirty="0">
                <a:latin typeface="+mj-lt"/>
                <a:cs typeface="Times New Roman" panose="02020603050405020304" pitchFamily="18" charset="0"/>
              </a:rPr>
              <a:t>óta dolgozza fel a hazai </a:t>
            </a:r>
            <a:r>
              <a:rPr lang="hu-HU" sz="2800" dirty="0" smtClean="0">
                <a:latin typeface="+mj-lt"/>
                <a:cs typeface="Times New Roman" panose="02020603050405020304" pitchFamily="18" charset="0"/>
              </a:rPr>
              <a:t>orvosi folyóiratokban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2800" dirty="0" smtClean="0">
                <a:latin typeface="+mj-lt"/>
                <a:cs typeface="Times New Roman" panose="02020603050405020304" pitchFamily="18" charset="0"/>
              </a:rPr>
              <a:t>publikált szakirodalmat</a:t>
            </a:r>
            <a:r>
              <a:rPr lang="hu-HU" sz="2800" dirty="0">
                <a:latin typeface="+mj-lt"/>
                <a:cs typeface="Times New Roman" panose="02020603050405020304" pitchFamily="18" charset="0"/>
              </a:rPr>
              <a:t>, </a:t>
            </a:r>
            <a:endParaRPr lang="hu-HU" sz="28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2800" dirty="0" smtClean="0">
                <a:latin typeface="+mj-lt"/>
                <a:cs typeface="Times New Roman" panose="02020603050405020304" pitchFamily="18" charset="0"/>
              </a:rPr>
              <a:t>válogatottan </a:t>
            </a:r>
            <a:r>
              <a:rPr lang="hu-HU" sz="2800" dirty="0">
                <a:latin typeface="+mj-lt"/>
                <a:cs typeface="Times New Roman" panose="02020603050405020304" pitchFamily="18" charset="0"/>
              </a:rPr>
              <a:t>a magyar </a:t>
            </a:r>
            <a:endParaRPr lang="hu-HU" sz="28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2800" dirty="0" smtClean="0">
                <a:latin typeface="+mj-lt"/>
                <a:cs typeface="Times New Roman" panose="02020603050405020304" pitchFamily="18" charset="0"/>
              </a:rPr>
              <a:t>szerzők </a:t>
            </a:r>
            <a:r>
              <a:rPr lang="hu-HU" sz="2800" dirty="0">
                <a:latin typeface="+mj-lt"/>
                <a:cs typeface="Times New Roman" panose="02020603050405020304" pitchFamily="18" charset="0"/>
              </a:rPr>
              <a:t>külföldön, idegen </a:t>
            </a:r>
            <a:endParaRPr lang="hu-HU" sz="2800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u-HU" sz="2800" dirty="0" smtClean="0">
                <a:latin typeface="+mj-lt"/>
                <a:cs typeface="Times New Roman" panose="02020603050405020304" pitchFamily="18" charset="0"/>
              </a:rPr>
              <a:t>nyelven </a:t>
            </a:r>
            <a:r>
              <a:rPr lang="hu-HU" sz="2800" dirty="0">
                <a:latin typeface="+mj-lt"/>
                <a:cs typeface="Times New Roman" panose="02020603050405020304" pitchFamily="18" charset="0"/>
              </a:rPr>
              <a:t>megjelent munkáit</a:t>
            </a:r>
          </a:p>
          <a:p>
            <a:pPr marL="0" indent="0">
              <a:buNone/>
            </a:pPr>
            <a:endParaRPr lang="hu-HU" sz="36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556792"/>
            <a:ext cx="421196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 </a:t>
            </a:r>
            <a:r>
              <a:rPr lang="hu-HU" sz="3200" dirty="0" smtClean="0"/>
              <a:t>A használatról….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908720"/>
            <a:ext cx="8496944" cy="561662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hu-HU" sz="6000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hu-HU" sz="8600" dirty="0" smtClean="0">
                <a:latin typeface="+mj-lt"/>
              </a:rPr>
              <a:t>csonkolás % : karakterhelyettesítés _</a:t>
            </a:r>
            <a:br>
              <a:rPr lang="hu-HU" sz="8600" dirty="0" smtClean="0">
                <a:latin typeface="+mj-lt"/>
              </a:rPr>
            </a:br>
            <a:r>
              <a:rPr lang="hu-HU" sz="8600" dirty="0" smtClean="0">
                <a:latin typeface="+mj-lt"/>
              </a:rPr>
              <a:t>A cím eleji névelőket nem kell beírni a keresésnél. </a:t>
            </a:r>
          </a:p>
          <a:p>
            <a:pPr>
              <a:lnSpc>
                <a:spcPct val="120000"/>
              </a:lnSpc>
            </a:pPr>
            <a:r>
              <a:rPr lang="hu-HU" sz="8600" dirty="0" smtClean="0">
                <a:latin typeface="+mj-lt"/>
              </a:rPr>
              <a:t>A címre kattintva az adott tétel részletes leírását és az összefoglalóját tekinthetjük meg. </a:t>
            </a:r>
          </a:p>
          <a:p>
            <a:pPr>
              <a:lnSpc>
                <a:spcPct val="120000"/>
              </a:lnSpc>
            </a:pPr>
            <a:r>
              <a:rPr lang="hu-HU" sz="8600" dirty="0" smtClean="0">
                <a:latin typeface="+mj-lt"/>
              </a:rPr>
              <a:t>A részletes leírás tartalmazza "A cikk állandó MOB linkjét" amely azt a célt szolgálja, hogy a más adatbázisokba vagy internetes alkalmazásokba beemelve, mindig erre a cikkre fog mutatni. Kiválaszthatjuk a minket érdeklő egyes tételeket úgy, hogy a tételszám melletti jelölő négyzetbe kattintunk, vagy lehetőségünk van az összes (maximum 50) találat részletes leírásának a megjelenítésére ISBD formátumban (összefoglalók nélkül).</a:t>
            </a:r>
            <a:br>
              <a:rPr lang="hu-HU" sz="8600" dirty="0" smtClean="0">
                <a:latin typeface="+mj-lt"/>
              </a:rPr>
            </a:br>
            <a:r>
              <a:rPr lang="hu-HU" sz="8600" dirty="0" smtClean="0">
                <a:latin typeface="+mj-lt"/>
              </a:rPr>
              <a:t>Egyszerre mindig csak egy találati oldalból jelölhetünk ki tételeket.</a:t>
            </a:r>
          </a:p>
          <a:p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99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11430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Részletes leírás</a:t>
            </a:r>
            <a:endParaRPr lang="hu-H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73716" cy="592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7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Böngészés – a tárgyszavak megismerése</a:t>
            </a:r>
            <a:endParaRPr lang="hu-H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6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Összetett keresés</a:t>
            </a:r>
            <a:endParaRPr lang="hu-H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0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9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4900" dirty="0" err="1" smtClean="0"/>
              <a:t>Matarka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hlinkClick r:id="rId2"/>
              </a:rPr>
              <a:t>http://www.matarka.hu</a:t>
            </a:r>
            <a:r>
              <a:rPr lang="hu-HU" dirty="0" smtClean="0">
                <a:hlinkClick r:id="rId2"/>
              </a:rPr>
              <a:t>/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569" y="1340768"/>
            <a:ext cx="9144000" cy="551723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hu-HU" dirty="0">
                <a:latin typeface="+mj-lt"/>
              </a:rPr>
              <a:t>MATARKA </a:t>
            </a:r>
            <a:r>
              <a:rPr lang="hu-HU" dirty="0" smtClean="0">
                <a:latin typeface="+mj-lt"/>
              </a:rPr>
              <a:t>2002 óta,  </a:t>
            </a:r>
            <a:r>
              <a:rPr lang="hu-HU" dirty="0">
                <a:latin typeface="+mj-lt"/>
              </a:rPr>
              <a:t>Magyarországon megjelenő tudományos és szakmai folyóiratok tartalomjegyzékeinek kereshetőségét és böngészését </a:t>
            </a:r>
            <a:r>
              <a:rPr lang="hu-HU" dirty="0" smtClean="0">
                <a:latin typeface="+mj-lt"/>
              </a:rPr>
              <a:t>teszi lehetővé.</a:t>
            </a:r>
          </a:p>
          <a:p>
            <a:pPr>
              <a:lnSpc>
                <a:spcPct val="120000"/>
              </a:lnSpc>
            </a:pPr>
            <a:r>
              <a:rPr lang="hu-HU" dirty="0" smtClean="0">
                <a:latin typeface="+mj-lt"/>
              </a:rPr>
              <a:t>Az adatbázist több </a:t>
            </a:r>
            <a:r>
              <a:rPr lang="hu-HU" dirty="0">
                <a:latin typeface="+mj-lt"/>
              </a:rPr>
              <a:t>mint 35 könyvtár, 30 feletti szerkesztőség, 8 magánszemély </a:t>
            </a:r>
            <a:r>
              <a:rPr lang="hu-HU" dirty="0" smtClean="0">
                <a:latin typeface="+mj-lt"/>
              </a:rPr>
              <a:t>építi.</a:t>
            </a:r>
          </a:p>
          <a:p>
            <a:pPr>
              <a:lnSpc>
                <a:spcPct val="120000"/>
              </a:lnSpc>
            </a:pPr>
            <a:r>
              <a:rPr lang="hu-HU" dirty="0" smtClean="0">
                <a:latin typeface="+mj-lt"/>
              </a:rPr>
              <a:t> </a:t>
            </a:r>
            <a:r>
              <a:rPr lang="hu-HU" dirty="0">
                <a:latin typeface="+mj-lt"/>
              </a:rPr>
              <a:t>Alapfunkcióin túl elvezet a feldolgozott folyóiratok honlapjára, hozzáférést ad ugrópontok segítségével a cikkek teljes szövegéhez, ha azok szabadon elérhetők az interneten, illetve ha nem, akkor közvetítésével a cikkek másolata megrendelhető az Országos Széchényi Könyvtártól. </a:t>
            </a:r>
            <a:endParaRPr lang="hu-HU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hu-HU" dirty="0" smtClean="0">
                <a:latin typeface="+mj-lt"/>
              </a:rPr>
              <a:t>A </a:t>
            </a:r>
            <a:r>
              <a:rPr lang="hu-HU" dirty="0" err="1" smtClean="0">
                <a:latin typeface="+mj-lt"/>
              </a:rPr>
              <a:t>MATARKA-t</a:t>
            </a:r>
            <a:r>
              <a:rPr lang="hu-HU" dirty="0" smtClean="0">
                <a:latin typeface="+mj-lt"/>
              </a:rPr>
              <a:t> </a:t>
            </a:r>
            <a:r>
              <a:rPr lang="hu-HU" dirty="0">
                <a:latin typeface="+mj-lt"/>
              </a:rPr>
              <a:t>évente </a:t>
            </a:r>
            <a:r>
              <a:rPr lang="hu-HU" dirty="0" smtClean="0">
                <a:latin typeface="+mj-lt"/>
              </a:rPr>
              <a:t>kb. </a:t>
            </a:r>
            <a:r>
              <a:rPr lang="hu-HU" dirty="0">
                <a:latin typeface="+mj-lt"/>
              </a:rPr>
              <a:t>másfél </a:t>
            </a:r>
            <a:r>
              <a:rPr lang="hu-HU" dirty="0" smtClean="0">
                <a:latin typeface="+mj-lt"/>
              </a:rPr>
              <a:t>millióan használják, </a:t>
            </a:r>
            <a:r>
              <a:rPr lang="hu-HU" dirty="0">
                <a:latin typeface="+mj-lt"/>
              </a:rPr>
              <a:t>a feldolgozott cikkek száma több mint 2 millió, a folyóiratok száma 1500 felett van és majd fél millió cikk teljes szövegéhez lehet </a:t>
            </a:r>
            <a:r>
              <a:rPr lang="hu-HU" dirty="0" smtClean="0">
                <a:latin typeface="+mj-lt"/>
              </a:rPr>
              <a:t>hozzáférni.</a:t>
            </a: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5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226</Words>
  <Application>Microsoft Office PowerPoint</Application>
  <PresentationFormat>Diavetítés a képernyőre (4:3 oldalarány)</PresentationFormat>
  <Paragraphs>48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Office-téma</vt:lpstr>
      <vt:lpstr>Magyar Bibliográfiai Adatbázisok</vt:lpstr>
      <vt:lpstr>MOB, Matarka,  MTMT</vt:lpstr>
      <vt:lpstr>MOB http://mob.gyemszi.hu/simplesearch.jsp </vt:lpstr>
      <vt:lpstr> A használatról….</vt:lpstr>
      <vt:lpstr>Részletes leírás</vt:lpstr>
      <vt:lpstr>Böngészés – a tárgyszavak megismerése</vt:lpstr>
      <vt:lpstr>Összetett keresés</vt:lpstr>
      <vt:lpstr>PowerPoint bemutató</vt:lpstr>
      <vt:lpstr>Matarka http://www.matarka.hu/ </vt:lpstr>
      <vt:lpstr>a nyitóoldal  http://www.matarka.hu/</vt:lpstr>
      <vt:lpstr>PowerPoint bemutató</vt:lpstr>
      <vt:lpstr>PowerPoint bemutató</vt:lpstr>
      <vt:lpstr>PowerPoint bemutató</vt:lpstr>
      <vt:lpstr>MTMT  Magyar Tudományos Művek Tára</vt:lpstr>
      <vt:lpstr>Regisztráció Semmelweis Egyetem - külső kutató </vt:lpstr>
      <vt:lpstr>Nyilvános felület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Bibliográfiai Adatbázisok</dc:title>
  <dc:creator>Vasas Lívia</dc:creator>
  <cp:lastModifiedBy>Dr. Vasas Livia</cp:lastModifiedBy>
  <cp:revision>29</cp:revision>
  <dcterms:created xsi:type="dcterms:W3CDTF">2015-09-09T09:11:50Z</dcterms:created>
  <dcterms:modified xsi:type="dcterms:W3CDTF">2017-02-21T13:15:14Z</dcterms:modified>
</cp:coreProperties>
</file>