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61"/>
  </p:notesMasterIdLst>
  <p:sldIdLst>
    <p:sldId id="259" r:id="rId2"/>
    <p:sldId id="269" r:id="rId3"/>
    <p:sldId id="304" r:id="rId4"/>
    <p:sldId id="305" r:id="rId5"/>
    <p:sldId id="479" r:id="rId6"/>
    <p:sldId id="462" r:id="rId7"/>
    <p:sldId id="463" r:id="rId8"/>
    <p:sldId id="464" r:id="rId9"/>
    <p:sldId id="465" r:id="rId10"/>
    <p:sldId id="333" r:id="rId11"/>
    <p:sldId id="466" r:id="rId12"/>
    <p:sldId id="480" r:id="rId13"/>
    <p:sldId id="399" r:id="rId14"/>
    <p:sldId id="478" r:id="rId15"/>
    <p:sldId id="401" r:id="rId16"/>
    <p:sldId id="433" r:id="rId17"/>
    <p:sldId id="367" r:id="rId18"/>
    <p:sldId id="468" r:id="rId19"/>
    <p:sldId id="469" r:id="rId20"/>
    <p:sldId id="435" r:id="rId21"/>
    <p:sldId id="493" r:id="rId22"/>
    <p:sldId id="494" r:id="rId23"/>
    <p:sldId id="398" r:id="rId24"/>
    <p:sldId id="447" r:id="rId25"/>
    <p:sldId id="448" r:id="rId26"/>
    <p:sldId id="449" r:id="rId27"/>
    <p:sldId id="495" r:id="rId28"/>
    <p:sldId id="470" r:id="rId29"/>
    <p:sldId id="482" r:id="rId30"/>
    <p:sldId id="483" r:id="rId31"/>
    <p:sldId id="484" r:id="rId32"/>
    <p:sldId id="485" r:id="rId33"/>
    <p:sldId id="486" r:id="rId34"/>
    <p:sldId id="471" r:id="rId35"/>
    <p:sldId id="472" r:id="rId36"/>
    <p:sldId id="473" r:id="rId37"/>
    <p:sldId id="488" r:id="rId38"/>
    <p:sldId id="487" r:id="rId39"/>
    <p:sldId id="490" r:id="rId40"/>
    <p:sldId id="414" r:id="rId41"/>
    <p:sldId id="415" r:id="rId42"/>
    <p:sldId id="416" r:id="rId43"/>
    <p:sldId id="418" r:id="rId44"/>
    <p:sldId id="419" r:id="rId45"/>
    <p:sldId id="420" r:id="rId46"/>
    <p:sldId id="457" r:id="rId47"/>
    <p:sldId id="491" r:id="rId48"/>
    <p:sldId id="492" r:id="rId49"/>
    <p:sldId id="421" r:id="rId50"/>
    <p:sldId id="422" r:id="rId51"/>
    <p:sldId id="423" r:id="rId52"/>
    <p:sldId id="424" r:id="rId53"/>
    <p:sldId id="458" r:id="rId54"/>
    <p:sldId id="461" r:id="rId55"/>
    <p:sldId id="460" r:id="rId56"/>
    <p:sldId id="349" r:id="rId57"/>
    <p:sldId id="477" r:id="rId58"/>
    <p:sldId id="476" r:id="rId59"/>
    <p:sldId id="285" r:id="rId6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9" autoAdjust="0"/>
    <p:restoredTop sz="94718" autoAdjust="0"/>
  </p:normalViewPr>
  <p:slideViewPr>
    <p:cSldViewPr>
      <p:cViewPr>
        <p:scale>
          <a:sx n="80" d="100"/>
          <a:sy n="80" d="100"/>
        </p:scale>
        <p:origin x="-882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6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C944-F66B-4A1B-B614-33BDD186AB6C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3EE5-43BE-49DA-AD69-54DF7090304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2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A3EE5-43BE-49DA-AD69-54DF7090304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26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816E-6A9A-47A3-A657-7212BD1E2340}" type="datetime1">
              <a:rPr lang="hu-HU" smtClean="0"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/47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37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4219-5965-4615-8AEE-C3A5EFF4BF69}" type="datetime1">
              <a:rPr lang="hu-HU" smtClean="0"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605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BC94-84C2-4CAD-8D8D-6F68A400120C}" type="datetime1">
              <a:rPr lang="hu-HU" smtClean="0"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77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2544-EB5C-4CB1-A707-A150FCA92354}" type="datetime1">
              <a:rPr lang="hu-HU" smtClean="0"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86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4496E-CF54-4BF0-8D6F-2155AB12D1D5}" type="datetime1">
              <a:rPr lang="hu-HU" smtClean="0"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4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8645-81BE-4D3E-B1C2-9439781E8882}" type="datetime1">
              <a:rPr lang="hu-HU" smtClean="0"/>
              <a:t>2017.02.09.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00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9DC-C925-4BC9-9A17-44AF7869EB70}" type="datetime1">
              <a:rPr lang="hu-HU" smtClean="0"/>
              <a:t>2017.02.09.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61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E784-75F2-47E8-8190-AFFE78C4167F}" type="datetime1">
              <a:rPr lang="hu-HU" smtClean="0"/>
              <a:t>2017.02.09.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36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98CD-1E5F-4B97-B502-4995760A8D87}" type="datetime1">
              <a:rPr lang="hu-HU" smtClean="0"/>
              <a:t>2017.02.09.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367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27DA-428F-4363-A4C5-4277BAB03132}" type="datetime1">
              <a:rPr lang="hu-HU" smtClean="0"/>
              <a:t>2017.02.09.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958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5B1-FBD4-4004-85E7-00960BC7FBC0}" type="datetime1">
              <a:rPr lang="hu-HU" smtClean="0"/>
              <a:t>2017.02.09.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1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7A38-099A-424D-8D05-91D3B8F1B6A6}" type="datetime1">
              <a:rPr lang="hu-HU" smtClean="0"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7D3A-770A-4989-ADDA-78CE494A9ACA}" type="slidenum">
              <a:rPr lang="hu-HU" smtClean="0"/>
              <a:pPr/>
              <a:t>‹#›</a:t>
            </a:fld>
            <a:r>
              <a:rPr lang="hu-HU" smtClean="0"/>
              <a:t>/35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921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sas.livia@semmelweis-univ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nlm.gov/ntc/2015/04/06/pubmed-display-changes-citation-status-tag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books/NBK14376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pubs/factsheets/pubmed.html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featherr/how-to-conduct-a-systematic-search-10966748?related=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nlm.nih.gov/medlineplus/panicdisorde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merriam-webster.com/medlineplus/klinefelte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lm.nih.gov/bsd/disted/pubmedtutorial/015_010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 </a:t>
            </a:r>
            <a:br>
              <a:rPr lang="hu-HU" dirty="0" smtClean="0"/>
            </a:br>
            <a:r>
              <a:rPr lang="hu-HU" sz="4900" dirty="0" smtClean="0"/>
              <a:t>A </a:t>
            </a:r>
            <a:r>
              <a:rPr lang="hu-HU" sz="4900" dirty="0" err="1" smtClean="0"/>
              <a:t>Nation</a:t>
            </a:r>
            <a:r>
              <a:rPr lang="hu-HU" sz="4900" dirty="0" smtClean="0"/>
              <a:t> Library of </a:t>
            </a:r>
            <a:r>
              <a:rPr lang="hu-HU" sz="4900" dirty="0" err="1" smtClean="0"/>
              <a:t>Medicine</a:t>
            </a:r>
            <a:r>
              <a:rPr lang="hu-HU" sz="4900" dirty="0" smtClean="0"/>
              <a:t> </a:t>
            </a:r>
            <a:br>
              <a:rPr lang="hu-HU" sz="4900" dirty="0" smtClean="0"/>
            </a:br>
            <a:r>
              <a:rPr lang="hu-HU" sz="4900" dirty="0" smtClean="0"/>
              <a:t>és adatbázisai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2664296"/>
          </a:xfrm>
        </p:spPr>
        <p:txBody>
          <a:bodyPr>
            <a:normAutofit/>
          </a:bodyPr>
          <a:lstStyle/>
          <a:p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Vasas Lívia, PhD</a:t>
            </a:r>
            <a:r>
              <a:rPr lang="hu-HU" dirty="0" smtClean="0">
                <a:solidFill>
                  <a:schemeClr val="accent1"/>
                </a:solidFill>
              </a:rPr>
              <a:t/>
            </a:r>
            <a:br>
              <a:rPr lang="hu-HU" dirty="0" smtClean="0">
                <a:solidFill>
                  <a:schemeClr val="accent1"/>
                </a:solidFill>
              </a:rPr>
            </a:br>
            <a:r>
              <a:rPr lang="hu-HU" dirty="0" err="1" smtClean="0">
                <a:solidFill>
                  <a:schemeClr val="tx2"/>
                </a:solidFill>
                <a:hlinkClick r:id="rId3"/>
              </a:rPr>
              <a:t>vasas.livia</a:t>
            </a:r>
            <a:r>
              <a:rPr lang="hu-HU" dirty="0" smtClean="0">
                <a:solidFill>
                  <a:schemeClr val="tx2"/>
                </a:solidFill>
                <a:hlinkClick r:id="rId3"/>
              </a:rPr>
              <a:t>@</a:t>
            </a:r>
            <a:r>
              <a:rPr lang="hu-HU" dirty="0" err="1" smtClean="0">
                <a:solidFill>
                  <a:schemeClr val="tx2"/>
                </a:solidFill>
                <a:hlinkClick r:id="rId3"/>
              </a:rPr>
              <a:t>semmelweis-univ.hu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br>
              <a:rPr lang="hu-HU" dirty="0" smtClean="0">
                <a:solidFill>
                  <a:schemeClr val="tx2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>2017.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PubMed</a:t>
            </a:r>
            <a:r>
              <a:rPr lang="hu-HU" sz="3200" dirty="0" smtClean="0"/>
              <a:t> szabad szavas keresés</a:t>
            </a:r>
            <a:br>
              <a:rPr lang="hu-HU" sz="3200" dirty="0" smtClean="0"/>
            </a:br>
            <a:r>
              <a:rPr lang="hu-HU" sz="3200" dirty="0" smtClean="0"/>
              <a:t>(</a:t>
            </a:r>
            <a:r>
              <a:rPr lang="hu-HU" sz="3200" dirty="0" err="1" smtClean="0"/>
              <a:t>basic</a:t>
            </a:r>
            <a:r>
              <a:rPr lang="hu-HU" sz="3200" dirty="0" smtClean="0"/>
              <a:t> </a:t>
            </a:r>
            <a:r>
              <a:rPr lang="hu-HU" sz="3200" dirty="0" err="1" smtClean="0"/>
              <a:t>search</a:t>
            </a:r>
            <a:r>
              <a:rPr lang="hu-HU" sz="3200" dirty="0" smtClean="0"/>
              <a:t>)</a:t>
            </a:r>
            <a:endParaRPr lang="hu-H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0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7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4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136904" cy="172819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sz="3200" dirty="0" err="1" smtClean="0"/>
              <a:t>Mozilla</a:t>
            </a:r>
            <a:r>
              <a:rPr lang="hu-HU" sz="3200" dirty="0" smtClean="0"/>
              <a:t> böngészőből indítva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147248" cy="4209331"/>
          </a:xfrm>
        </p:spPr>
        <p:txBody>
          <a:bodyPr>
            <a:normAutofit/>
          </a:bodyPr>
          <a:lstStyle/>
          <a:p>
            <a:r>
              <a:rPr lang="hu-HU" sz="2800" dirty="0" err="1"/>
              <a:t>Sign</a:t>
            </a:r>
            <a:r>
              <a:rPr lang="hu-HU" sz="2800" dirty="0"/>
              <a:t> </a:t>
            </a:r>
            <a:r>
              <a:rPr lang="hu-HU" sz="2800" dirty="0" err="1"/>
              <a:t>in</a:t>
            </a:r>
            <a:r>
              <a:rPr lang="hu-HU" sz="2800" dirty="0"/>
              <a:t> </a:t>
            </a:r>
            <a:r>
              <a:rPr lang="hu-HU" sz="2800" dirty="0" smtClean="0"/>
              <a:t>lehetőség  (2005-től)</a:t>
            </a:r>
          </a:p>
          <a:p>
            <a:pPr eaLnBrk="1" hangingPunct="1"/>
            <a:r>
              <a:rPr lang="hu-HU" sz="2800" dirty="0" smtClean="0"/>
              <a:t>Regisztrációnál ne használjunk speciális karaktereket (pl. * . : á Ö ; szóköz)</a:t>
            </a:r>
          </a:p>
          <a:p>
            <a:pPr eaLnBrk="1" hangingPunct="1"/>
            <a:r>
              <a:rPr lang="hu-HU" sz="2800" dirty="0" smtClean="0"/>
              <a:t> - </a:t>
            </a:r>
            <a:r>
              <a:rPr lang="hu-HU" sz="2800" dirty="0" err="1" smtClean="0"/>
              <a:t>Google</a:t>
            </a:r>
            <a:r>
              <a:rPr lang="hu-HU" sz="2800" dirty="0" smtClean="0"/>
              <a:t> – </a:t>
            </a:r>
            <a:r>
              <a:rPr lang="hu-HU" sz="2800" dirty="0" err="1" smtClean="0"/>
              <a:t>on</a:t>
            </a:r>
            <a:r>
              <a:rPr lang="hu-HU" sz="2800" dirty="0" smtClean="0"/>
              <a:t> keresztül</a:t>
            </a:r>
          </a:p>
          <a:p>
            <a:pPr eaLnBrk="1" hangingPunct="1"/>
            <a:r>
              <a:rPr lang="hu-HU" sz="2800" dirty="0" smtClean="0"/>
              <a:t> - Közvetlenül az </a:t>
            </a:r>
            <a:r>
              <a:rPr lang="hu-HU" sz="2800" dirty="0" err="1" smtClean="0"/>
              <a:t>NCBI-ba</a:t>
            </a:r>
            <a:endParaRPr lang="hu-HU" sz="2800" dirty="0" smtClean="0"/>
          </a:p>
          <a:p>
            <a:r>
              <a:rPr lang="hu-HU" sz="2800" dirty="0" smtClean="0"/>
              <a:t>                     </a:t>
            </a:r>
            <a:r>
              <a:rPr lang="hu-HU" sz="2800" dirty="0" err="1" smtClean="0"/>
              <a:t>register</a:t>
            </a:r>
            <a:r>
              <a:rPr lang="hu-HU" sz="2800" dirty="0" smtClean="0"/>
              <a:t> </a:t>
            </a:r>
            <a:r>
              <a:rPr lang="hu-HU" sz="2800" dirty="0" err="1"/>
              <a:t>for</a:t>
            </a:r>
            <a:r>
              <a:rPr lang="hu-HU" sz="2800" dirty="0"/>
              <a:t> an account</a:t>
            </a:r>
            <a:endParaRPr lang="hu-HU" sz="2800" dirty="0" smtClean="0"/>
          </a:p>
          <a:p>
            <a:pPr eaLnBrk="1" hangingPunct="1"/>
            <a:endParaRPr lang="hu-HU" sz="2800" dirty="0"/>
          </a:p>
          <a:p>
            <a:pPr eaLnBrk="1" hangingPunct="1"/>
            <a:endParaRPr lang="hu-HU" sz="2800" dirty="0" smtClean="0"/>
          </a:p>
          <a:p>
            <a:pPr eaLnBrk="1" hangingPunct="1"/>
            <a:endParaRPr lang="hu-HU" sz="2800" dirty="0"/>
          </a:p>
          <a:p>
            <a:pPr eaLnBrk="1" hangingPunct="1"/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5934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en-US" sz="3600" dirty="0" smtClean="0"/>
              <a:t>My </a:t>
            </a:r>
            <a:r>
              <a:rPr lang="en-US" sz="3600" dirty="0"/>
              <a:t>NCBI: </a:t>
            </a:r>
            <a:r>
              <a:rPr lang="hu-HU" sz="3600" dirty="0" smtClean="0"/>
              <a:t>regisztráció utáni előnyök</a:t>
            </a:r>
            <a:r>
              <a:rPr lang="hu-HU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hu-HU" b="1" dirty="0" smtClean="0"/>
              <a:t> 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hu-HU" sz="2800" dirty="0" smtClean="0">
                <a:latin typeface="+mj-lt"/>
              </a:rPr>
              <a:t>A keresés mentése 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Save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searches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hu-HU" sz="28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Értesítők beállítása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Set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up automatic email alerts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hu-HU" sz="28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hu-HU" sz="2800" dirty="0" smtClean="0">
                <a:latin typeface="+mj-lt"/>
              </a:rPr>
              <a:t>Saját gyűjtemény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Create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collections of citations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hu-HU" sz="2800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hu-HU" sz="2800" dirty="0" smtClean="0">
                <a:latin typeface="+mj-lt"/>
              </a:rPr>
              <a:t>Igény szerint megosztás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Share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collections of citations.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16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Filterek beállítása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41987"/>
          </a:xfrm>
        </p:spPr>
        <p:txBody>
          <a:bodyPr>
            <a:noAutofit/>
          </a:bodyPr>
          <a:lstStyle/>
          <a:p>
            <a:r>
              <a:rPr lang="hu-HU" sz="2800" dirty="0" err="1" smtClean="0">
                <a:latin typeface="+mj-lt"/>
              </a:rPr>
              <a:t>Manage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Filters</a:t>
            </a:r>
            <a:r>
              <a:rPr lang="hu-HU" sz="2800" dirty="0" smtClean="0">
                <a:latin typeface="+mj-lt"/>
              </a:rPr>
              <a:t> …..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Properties</a:t>
            </a:r>
            <a:r>
              <a:rPr lang="hu-HU" sz="2800" dirty="0" smtClean="0">
                <a:latin typeface="+mj-lt"/>
              </a:rPr>
              <a:t> -  </a:t>
            </a:r>
            <a:r>
              <a:rPr lang="hu-HU" sz="2800" dirty="0" err="1" smtClean="0">
                <a:latin typeface="+mj-lt"/>
              </a:rPr>
              <a:t>Subsets</a:t>
            </a:r>
            <a:r>
              <a:rPr lang="hu-HU" sz="2800" dirty="0" smtClean="0">
                <a:latin typeface="+mj-lt"/>
              </a:rPr>
              <a:t>:   MEDLINE </a:t>
            </a:r>
            <a:r>
              <a:rPr lang="hu-HU" sz="2800" dirty="0" err="1" smtClean="0">
                <a:latin typeface="+mj-lt"/>
              </a:rPr>
              <a:t>records</a:t>
            </a:r>
            <a:endParaRPr lang="hu-HU" sz="2800" dirty="0" smtClean="0">
              <a:latin typeface="+mj-lt"/>
            </a:endParaRP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>
                <a:latin typeface="+mj-lt"/>
                <a:hlinkClick r:id="rId2"/>
              </a:rPr>
              <a:t>http://nnlm.gov/ntc/2015/04/06/pubmed-display-changes-citation-status-tags</a:t>
            </a:r>
            <a:r>
              <a:rPr lang="hu-HU" sz="2800" dirty="0" smtClean="0">
                <a:latin typeface="+mj-lt"/>
                <a:hlinkClick r:id="rId2"/>
              </a:rPr>
              <a:t>/</a:t>
            </a:r>
            <a:r>
              <a:rPr lang="hu-HU" sz="2800" dirty="0" smtClean="0">
                <a:latin typeface="+mj-lt"/>
              </a:rPr>
              <a:t> </a:t>
            </a: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err="1" smtClean="0">
                <a:latin typeface="+mj-lt"/>
              </a:rPr>
              <a:t>Create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custom</a:t>
            </a:r>
            <a:r>
              <a:rPr lang="hu-HU" sz="2800" dirty="0" smtClean="0">
                <a:latin typeface="+mj-lt"/>
              </a:rPr>
              <a:t> filter  „in </a:t>
            </a:r>
            <a:r>
              <a:rPr lang="hu-HU" sz="2800" dirty="0" err="1" smtClean="0">
                <a:latin typeface="+mj-lt"/>
              </a:rPr>
              <a:t>process</a:t>
            </a:r>
            <a:r>
              <a:rPr lang="hu-HU" sz="2800" dirty="0" smtClean="0">
                <a:latin typeface="+mj-lt"/>
              </a:rPr>
              <a:t>”</a:t>
            </a:r>
          </a:p>
          <a:p>
            <a:pPr marL="0" indent="0">
              <a:buNone/>
            </a:pPr>
            <a:r>
              <a:rPr lang="hu-HU" sz="3600" i="1" dirty="0" smtClean="0"/>
              <a:t> 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215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err="1" smtClean="0"/>
              <a:t>Author</a:t>
            </a:r>
            <a:r>
              <a:rPr lang="hu-HU" sz="3200" dirty="0" smtClean="0"/>
              <a:t> </a:t>
            </a:r>
            <a:r>
              <a:rPr lang="hu-HU" sz="3200" dirty="0" err="1" smtClean="0"/>
              <a:t>information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err="1" smtClean="0"/>
              <a:t>My</a:t>
            </a:r>
            <a:r>
              <a:rPr lang="hu-HU" sz="3200" dirty="0" smtClean="0"/>
              <a:t> </a:t>
            </a:r>
            <a:r>
              <a:rPr lang="hu-HU" sz="3200" dirty="0"/>
              <a:t>NCBI – </a:t>
            </a:r>
            <a:r>
              <a:rPr lang="hu-HU" sz="3200" dirty="0" err="1"/>
              <a:t>NCBI</a:t>
            </a:r>
            <a:r>
              <a:rPr lang="hu-HU" sz="3200" dirty="0"/>
              <a:t> Site </a:t>
            </a:r>
            <a:r>
              <a:rPr lang="hu-HU" sz="3200" dirty="0" err="1"/>
              <a:t>Preferencies</a:t>
            </a:r>
            <a:r>
              <a:rPr lang="hu-HU" sz="3200" dirty="0"/>
              <a:t> – </a:t>
            </a:r>
            <a:r>
              <a:rPr lang="hu-HU" sz="3200" dirty="0" err="1"/>
              <a:t>Author</a:t>
            </a:r>
            <a:r>
              <a:rPr lang="hu-HU" sz="3200" dirty="0"/>
              <a:t> </a:t>
            </a:r>
            <a:r>
              <a:rPr lang="hu-HU" sz="3200" dirty="0" err="1"/>
              <a:t>Information</a:t>
            </a:r>
            <a:r>
              <a:rPr lang="hu-HU" sz="3200" dirty="0"/>
              <a:t> - 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28800"/>
            <a:ext cx="9143999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7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7636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err="1"/>
              <a:t>PubMed</a:t>
            </a:r>
            <a:r>
              <a:rPr lang="hu-HU" sz="3200" dirty="0"/>
              <a:t> </a:t>
            </a:r>
            <a:r>
              <a:rPr lang="hu-HU" sz="3200" dirty="0" smtClean="0"/>
              <a:t>lehetőségek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hu-HU" sz="3000" dirty="0">
                <a:latin typeface="+mj-lt"/>
              </a:rPr>
              <a:t>Show </a:t>
            </a:r>
            <a:r>
              <a:rPr lang="hu-HU" sz="3000" dirty="0" err="1">
                <a:latin typeface="+mj-lt"/>
              </a:rPr>
              <a:t>additional</a:t>
            </a:r>
            <a:r>
              <a:rPr lang="hu-HU" sz="3000" dirty="0">
                <a:latin typeface="+mj-lt"/>
              </a:rPr>
              <a:t> </a:t>
            </a:r>
            <a:r>
              <a:rPr lang="hu-HU" sz="3000" dirty="0" err="1" smtClean="0">
                <a:latin typeface="+mj-lt"/>
              </a:rPr>
              <a:t>filters</a:t>
            </a:r>
            <a:endParaRPr lang="hu-HU" sz="3000" dirty="0" smtClean="0">
              <a:latin typeface="+mj-lt"/>
            </a:endParaRPr>
          </a:p>
          <a:p>
            <a:r>
              <a:rPr lang="hu-HU" sz="3000" dirty="0" err="1" smtClean="0">
                <a:latin typeface="+mj-lt"/>
              </a:rPr>
              <a:t>Send</a:t>
            </a:r>
            <a:r>
              <a:rPr lang="hu-HU" sz="3000" dirty="0" smtClean="0">
                <a:latin typeface="+mj-lt"/>
              </a:rPr>
              <a:t> to, </a:t>
            </a:r>
            <a:r>
              <a:rPr lang="hu-HU" sz="3000" dirty="0" err="1" smtClean="0">
                <a:latin typeface="+mj-lt"/>
              </a:rPr>
              <a:t>Save</a:t>
            </a:r>
            <a:r>
              <a:rPr lang="hu-HU" sz="3000" dirty="0" smtClean="0">
                <a:latin typeface="+mj-lt"/>
              </a:rPr>
              <a:t> </a:t>
            </a:r>
            <a:r>
              <a:rPr lang="hu-HU" sz="3000" dirty="0" err="1">
                <a:latin typeface="+mj-lt"/>
              </a:rPr>
              <a:t>search</a:t>
            </a:r>
            <a:endParaRPr lang="hu-HU" sz="3000" dirty="0">
              <a:latin typeface="+mj-lt"/>
            </a:endParaRPr>
          </a:p>
          <a:p>
            <a:r>
              <a:rPr lang="hu-HU" sz="3000" dirty="0">
                <a:latin typeface="+mj-lt"/>
              </a:rPr>
              <a:t>Advanced </a:t>
            </a:r>
            <a:r>
              <a:rPr lang="hu-HU" sz="3000" dirty="0" err="1">
                <a:latin typeface="+mj-lt"/>
              </a:rPr>
              <a:t>search</a:t>
            </a:r>
            <a:endParaRPr lang="hu-HU" sz="3000" dirty="0">
              <a:latin typeface="+mj-lt"/>
            </a:endParaRPr>
          </a:p>
          <a:p>
            <a:r>
              <a:rPr lang="hu-HU" sz="3000" dirty="0" err="1">
                <a:latin typeface="+mj-lt"/>
              </a:rPr>
              <a:t>Results</a:t>
            </a:r>
            <a:r>
              <a:rPr lang="hu-HU" sz="3000" dirty="0">
                <a:latin typeface="+mj-lt"/>
              </a:rPr>
              <a:t> </a:t>
            </a:r>
            <a:r>
              <a:rPr lang="hu-HU" sz="3000" dirty="0" err="1">
                <a:latin typeface="+mj-lt"/>
              </a:rPr>
              <a:t>by</a:t>
            </a:r>
            <a:r>
              <a:rPr lang="hu-HU" sz="3000" dirty="0">
                <a:latin typeface="+mj-lt"/>
              </a:rPr>
              <a:t> </a:t>
            </a:r>
            <a:r>
              <a:rPr lang="hu-HU" sz="3000" dirty="0" err="1" smtClean="0">
                <a:latin typeface="+mj-lt"/>
              </a:rPr>
              <a:t>year</a:t>
            </a:r>
            <a:r>
              <a:rPr lang="hu-HU" sz="3000" dirty="0" smtClean="0">
                <a:latin typeface="+mj-lt"/>
              </a:rPr>
              <a:t>, </a:t>
            </a:r>
            <a:r>
              <a:rPr lang="hu-HU" sz="3000" dirty="0" err="1" smtClean="0">
                <a:latin typeface="+mj-lt"/>
              </a:rPr>
              <a:t>by</a:t>
            </a:r>
            <a:r>
              <a:rPr lang="hu-HU" sz="3000" dirty="0" smtClean="0">
                <a:latin typeface="+mj-lt"/>
              </a:rPr>
              <a:t> </a:t>
            </a:r>
            <a:r>
              <a:rPr lang="hu-HU" sz="3000" dirty="0" err="1" smtClean="0">
                <a:latin typeface="+mj-lt"/>
              </a:rPr>
              <a:t>relevance</a:t>
            </a:r>
            <a:endParaRPr lang="hu-HU" sz="3000" dirty="0">
              <a:latin typeface="+mj-lt"/>
            </a:endParaRPr>
          </a:p>
          <a:p>
            <a:r>
              <a:rPr lang="hu-HU" sz="3000" dirty="0">
                <a:latin typeface="+mj-lt"/>
              </a:rPr>
              <a:t>PMC </a:t>
            </a:r>
            <a:r>
              <a:rPr lang="hu-HU" sz="3000" dirty="0" err="1">
                <a:latin typeface="+mj-lt"/>
              </a:rPr>
              <a:t>images</a:t>
            </a:r>
            <a:r>
              <a:rPr lang="hu-HU" sz="3000" dirty="0">
                <a:latin typeface="+mj-lt"/>
              </a:rPr>
              <a:t> </a:t>
            </a:r>
            <a:r>
              <a:rPr lang="hu-HU" sz="3000" dirty="0" err="1">
                <a:latin typeface="+mj-lt"/>
              </a:rPr>
              <a:t>search</a:t>
            </a:r>
            <a:r>
              <a:rPr lang="hu-HU" sz="3000" dirty="0">
                <a:latin typeface="+mj-lt"/>
              </a:rPr>
              <a:t> </a:t>
            </a:r>
            <a:r>
              <a:rPr lang="hu-HU" sz="3000" dirty="0" err="1">
                <a:latin typeface="+mj-lt"/>
              </a:rPr>
              <a:t>for</a:t>
            </a:r>
            <a:endParaRPr lang="hu-HU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Titles with your search terms</a:t>
            </a:r>
          </a:p>
          <a:p>
            <a:r>
              <a:rPr lang="en-US" sz="3000" dirty="0">
                <a:latin typeface="+mj-lt"/>
              </a:rPr>
              <a:t>free full-text articles in </a:t>
            </a:r>
            <a:r>
              <a:rPr lang="en-US" sz="3000" dirty="0" smtClean="0">
                <a:latin typeface="+mj-lt"/>
              </a:rPr>
              <a:t>P</a:t>
            </a:r>
            <a:r>
              <a:rPr lang="hu-HU" sz="3000" dirty="0" smtClean="0">
                <a:latin typeface="+mj-lt"/>
              </a:rPr>
              <a:t>MC </a:t>
            </a:r>
          </a:p>
          <a:p>
            <a:r>
              <a:rPr lang="hu-HU" sz="3000" dirty="0" err="1" smtClean="0">
                <a:latin typeface="+mj-lt"/>
              </a:rPr>
              <a:t>Search</a:t>
            </a:r>
            <a:r>
              <a:rPr lang="hu-HU" sz="3000" dirty="0" smtClean="0">
                <a:latin typeface="+mj-lt"/>
              </a:rPr>
              <a:t> </a:t>
            </a:r>
            <a:r>
              <a:rPr lang="hu-HU" sz="3000" dirty="0" err="1" smtClean="0">
                <a:latin typeface="+mj-lt"/>
              </a:rPr>
              <a:t>details</a:t>
            </a:r>
            <a:r>
              <a:rPr lang="hu-HU" sz="3000" dirty="0" smtClean="0">
                <a:latin typeface="+mj-lt"/>
              </a:rPr>
              <a:t>, </a:t>
            </a:r>
            <a:r>
              <a:rPr lang="hu-HU" sz="3000" dirty="0" err="1" smtClean="0">
                <a:latin typeface="+mj-lt"/>
              </a:rPr>
              <a:t>Recent</a:t>
            </a:r>
            <a:r>
              <a:rPr lang="hu-HU" sz="3000" dirty="0" smtClean="0">
                <a:latin typeface="+mj-lt"/>
              </a:rPr>
              <a:t> </a:t>
            </a:r>
            <a:r>
              <a:rPr lang="hu-HU" sz="3000" dirty="0" err="1">
                <a:latin typeface="+mj-lt"/>
              </a:rPr>
              <a:t>activities</a:t>
            </a:r>
            <a:endParaRPr lang="hu-HU" sz="3000" dirty="0">
              <a:latin typeface="+mj-lt"/>
            </a:endParaRPr>
          </a:p>
          <a:p>
            <a:r>
              <a:rPr lang="hu-HU" sz="3000" dirty="0" err="1">
                <a:latin typeface="+mj-lt"/>
              </a:rPr>
              <a:t>PubMed</a:t>
            </a:r>
            <a:r>
              <a:rPr lang="hu-HU" sz="3000" dirty="0">
                <a:latin typeface="+mj-lt"/>
              </a:rPr>
              <a:t> </a:t>
            </a:r>
            <a:r>
              <a:rPr lang="hu-HU" sz="3000" dirty="0" err="1" smtClean="0">
                <a:latin typeface="+mj-lt"/>
              </a:rPr>
              <a:t>Commons</a:t>
            </a:r>
            <a:r>
              <a:rPr lang="hu-HU" sz="3000" dirty="0" smtClean="0">
                <a:latin typeface="+mj-lt"/>
              </a:rPr>
              <a:t> </a:t>
            </a:r>
          </a:p>
          <a:p>
            <a:r>
              <a:rPr lang="hu-HU" sz="3000" dirty="0">
                <a:latin typeface="+mj-lt"/>
              </a:rPr>
              <a:t>s</a:t>
            </a:r>
            <a:r>
              <a:rPr lang="hu-HU" sz="3000" dirty="0" smtClean="0">
                <a:latin typeface="+mj-lt"/>
              </a:rPr>
              <a:t>tb.</a:t>
            </a:r>
            <a:endParaRPr lang="hu-HU" sz="3000" dirty="0">
              <a:latin typeface="+mj-lt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539">
            <a:off x="4182901" y="2741456"/>
            <a:ext cx="4698339" cy="9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/>
              <a:t>Save</a:t>
            </a:r>
            <a:r>
              <a:rPr lang="hu-HU" sz="3200" dirty="0"/>
              <a:t> </a:t>
            </a:r>
            <a:r>
              <a:rPr lang="hu-HU" sz="3200" dirty="0" err="1"/>
              <a:t>search</a:t>
            </a:r>
            <a:r>
              <a:rPr lang="hu-HU" sz="3200" dirty="0"/>
              <a:t> …</a:t>
            </a:r>
            <a:r>
              <a:rPr lang="hu-HU" sz="3200" dirty="0" err="1" smtClean="0"/>
              <a:t>Create</a:t>
            </a:r>
            <a:r>
              <a:rPr lang="hu-HU" sz="3200" dirty="0" smtClean="0"/>
              <a:t> </a:t>
            </a:r>
            <a:r>
              <a:rPr lang="hu-HU" sz="3200" dirty="0" err="1" smtClean="0"/>
              <a:t>alert</a:t>
            </a:r>
            <a:r>
              <a:rPr lang="hu-HU" sz="3200" dirty="0" smtClean="0"/>
              <a:t> …</a:t>
            </a:r>
            <a:endParaRPr lang="hu-H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Kollekciók …</a:t>
            </a:r>
            <a:endParaRPr lang="hu-H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47248" cy="92211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sz="3200" dirty="0" smtClean="0"/>
              <a:t>Rövidítések, összefüggések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892480" cy="5544616"/>
          </a:xfrm>
        </p:spPr>
        <p:txBody>
          <a:bodyPr>
            <a:noAutofit/>
          </a:bodyPr>
          <a:lstStyle/>
          <a:p>
            <a:endParaRPr lang="hu-HU" sz="2600" b="1" dirty="0" smtClean="0"/>
          </a:p>
          <a:p>
            <a:r>
              <a:rPr lang="hu-HU" sz="2600" b="1" dirty="0" smtClean="0">
                <a:latin typeface="+mj-lt"/>
              </a:rPr>
              <a:t>NIH</a:t>
            </a:r>
            <a:r>
              <a:rPr lang="hu-HU" sz="2600" dirty="0">
                <a:latin typeface="+mj-lt"/>
              </a:rPr>
              <a:t>: </a:t>
            </a:r>
            <a:r>
              <a:rPr lang="en-US" sz="2600" dirty="0">
                <a:latin typeface="+mj-lt"/>
              </a:rPr>
              <a:t>National Institutes of Health </a:t>
            </a:r>
            <a:endParaRPr lang="hu-HU" sz="2600" dirty="0">
              <a:latin typeface="+mj-lt"/>
            </a:endParaRPr>
          </a:p>
          <a:p>
            <a:r>
              <a:rPr lang="hu-HU" sz="2600" b="1" dirty="0" smtClean="0">
                <a:latin typeface="+mj-lt"/>
              </a:rPr>
              <a:t>NLM</a:t>
            </a:r>
            <a:r>
              <a:rPr lang="hu-HU" sz="2600" dirty="0">
                <a:latin typeface="+mj-lt"/>
              </a:rPr>
              <a:t>: National Library of </a:t>
            </a:r>
            <a:r>
              <a:rPr lang="hu-HU" sz="2600" dirty="0" err="1">
                <a:latin typeface="+mj-lt"/>
              </a:rPr>
              <a:t>Medicine</a:t>
            </a:r>
            <a:r>
              <a:rPr lang="hu-HU" sz="2600" dirty="0">
                <a:latin typeface="+mj-lt"/>
              </a:rPr>
              <a:t>:</a:t>
            </a:r>
          </a:p>
          <a:p>
            <a:r>
              <a:rPr lang="hu-HU" sz="2600" b="1" dirty="0" smtClean="0">
                <a:latin typeface="+mj-lt"/>
              </a:rPr>
              <a:t>NCBI</a:t>
            </a:r>
            <a:r>
              <a:rPr lang="hu-HU" sz="2600" b="1" dirty="0">
                <a:latin typeface="+mj-lt"/>
              </a:rPr>
              <a:t>:</a:t>
            </a:r>
            <a:r>
              <a:rPr lang="hu-HU" sz="2600" dirty="0">
                <a:latin typeface="+mj-lt"/>
              </a:rPr>
              <a:t> National Center for </a:t>
            </a:r>
            <a:r>
              <a:rPr lang="hu-HU" sz="2600" dirty="0" err="1">
                <a:latin typeface="+mj-lt"/>
              </a:rPr>
              <a:t>Biotechnology</a:t>
            </a:r>
            <a:r>
              <a:rPr lang="hu-HU" sz="2600" dirty="0">
                <a:latin typeface="+mj-lt"/>
              </a:rPr>
              <a:t> </a:t>
            </a:r>
            <a:r>
              <a:rPr lang="hu-HU" sz="2600" dirty="0" err="1">
                <a:latin typeface="+mj-lt"/>
              </a:rPr>
              <a:t>Information</a:t>
            </a:r>
            <a:r>
              <a:rPr lang="hu-HU" sz="2600" dirty="0">
                <a:latin typeface="+mj-lt"/>
              </a:rPr>
              <a:t> </a:t>
            </a:r>
            <a:endParaRPr lang="hu-HU" sz="2600" dirty="0" smtClean="0">
              <a:latin typeface="+mj-lt"/>
            </a:endParaRPr>
          </a:p>
          <a:p>
            <a:r>
              <a:rPr lang="hu-HU" sz="2600" b="1" dirty="0" err="1" smtClean="0">
                <a:latin typeface="+mj-lt"/>
              </a:rPr>
              <a:t>MeSH</a:t>
            </a:r>
            <a:r>
              <a:rPr lang="hu-HU" sz="2600" dirty="0" smtClean="0">
                <a:latin typeface="+mj-lt"/>
              </a:rPr>
              <a:t>: </a:t>
            </a:r>
            <a:r>
              <a:rPr lang="hu-HU" sz="2600" dirty="0" err="1" smtClean="0">
                <a:latin typeface="+mj-lt"/>
              </a:rPr>
              <a:t>Medical</a:t>
            </a:r>
            <a:r>
              <a:rPr lang="hu-HU" sz="2600" dirty="0" smtClean="0">
                <a:latin typeface="+mj-lt"/>
              </a:rPr>
              <a:t> </a:t>
            </a:r>
            <a:r>
              <a:rPr lang="hu-HU" sz="2600" dirty="0" err="1" smtClean="0">
                <a:latin typeface="+mj-lt"/>
              </a:rPr>
              <a:t>Subject</a:t>
            </a:r>
            <a:r>
              <a:rPr lang="hu-HU" sz="2600" dirty="0" smtClean="0">
                <a:latin typeface="+mj-lt"/>
              </a:rPr>
              <a:t> </a:t>
            </a:r>
            <a:r>
              <a:rPr lang="hu-HU" sz="2600" dirty="0" err="1" smtClean="0">
                <a:latin typeface="+mj-lt"/>
              </a:rPr>
              <a:t>Heading</a:t>
            </a:r>
            <a:endParaRPr lang="hu-HU" sz="2600" dirty="0" smtClean="0">
              <a:latin typeface="+mj-lt"/>
            </a:endParaRPr>
          </a:p>
          <a:p>
            <a:r>
              <a:rPr lang="hu-HU" sz="2600" b="1" dirty="0">
                <a:latin typeface="+mj-lt"/>
              </a:rPr>
              <a:t>PMC</a:t>
            </a:r>
            <a:r>
              <a:rPr lang="hu-HU" sz="2600" dirty="0">
                <a:latin typeface="+mj-lt"/>
              </a:rPr>
              <a:t>: </a:t>
            </a:r>
            <a:r>
              <a:rPr lang="hu-HU" sz="2600" dirty="0" err="1">
                <a:latin typeface="+mj-lt"/>
              </a:rPr>
              <a:t>PubMed</a:t>
            </a:r>
            <a:r>
              <a:rPr lang="hu-HU" sz="2600" dirty="0">
                <a:latin typeface="+mj-lt"/>
              </a:rPr>
              <a:t> </a:t>
            </a:r>
            <a:r>
              <a:rPr lang="hu-HU" sz="2600" dirty="0" err="1" smtClean="0">
                <a:latin typeface="+mj-lt"/>
              </a:rPr>
              <a:t>Central</a:t>
            </a:r>
            <a:endParaRPr lang="hu-HU" sz="2600" dirty="0" smtClean="0">
              <a:latin typeface="+mj-lt"/>
            </a:endParaRPr>
          </a:p>
          <a:p>
            <a:pPr eaLnBrk="1" hangingPunct="1"/>
            <a:r>
              <a:rPr lang="hu-HU" sz="2600" b="1" dirty="0" smtClean="0">
                <a:latin typeface="+mj-lt"/>
              </a:rPr>
              <a:t>AID</a:t>
            </a:r>
            <a:r>
              <a:rPr lang="hu-HU" sz="2600" b="1" dirty="0">
                <a:latin typeface="+mj-lt"/>
              </a:rPr>
              <a:t>: </a:t>
            </a:r>
            <a:r>
              <a:rPr lang="hu-HU" sz="2600" dirty="0" err="1">
                <a:latin typeface="+mj-lt"/>
              </a:rPr>
              <a:t>Article</a:t>
            </a:r>
            <a:r>
              <a:rPr lang="hu-HU" sz="2600" dirty="0">
                <a:latin typeface="+mj-lt"/>
              </a:rPr>
              <a:t> </a:t>
            </a:r>
            <a:r>
              <a:rPr lang="hu-HU" sz="2600" dirty="0" err="1">
                <a:latin typeface="+mj-lt"/>
              </a:rPr>
              <a:t>Identifier</a:t>
            </a:r>
            <a:endParaRPr lang="hu-HU" sz="2600" dirty="0">
              <a:latin typeface="+mj-lt"/>
            </a:endParaRPr>
          </a:p>
          <a:p>
            <a:r>
              <a:rPr lang="hu-HU" sz="2600" b="1" dirty="0">
                <a:latin typeface="+mj-lt"/>
              </a:rPr>
              <a:t>DOI: </a:t>
            </a:r>
            <a:r>
              <a:rPr lang="hu-HU" sz="2600" dirty="0">
                <a:latin typeface="+mj-lt"/>
              </a:rPr>
              <a:t>Digital </a:t>
            </a:r>
            <a:r>
              <a:rPr lang="hu-HU" sz="2600" dirty="0" err="1">
                <a:latin typeface="+mj-lt"/>
              </a:rPr>
              <a:t>Object</a:t>
            </a:r>
            <a:r>
              <a:rPr lang="hu-HU" sz="2600" dirty="0">
                <a:latin typeface="+mj-lt"/>
              </a:rPr>
              <a:t> </a:t>
            </a:r>
            <a:r>
              <a:rPr lang="hu-HU" sz="2600" dirty="0" err="1">
                <a:latin typeface="+mj-lt"/>
              </a:rPr>
              <a:t>Identifier</a:t>
            </a:r>
            <a:r>
              <a:rPr lang="hu-HU" sz="2600" dirty="0">
                <a:latin typeface="+mj-lt"/>
              </a:rPr>
              <a:t> </a:t>
            </a:r>
          </a:p>
          <a:p>
            <a:r>
              <a:rPr lang="hu-HU" sz="2600" b="1" dirty="0">
                <a:latin typeface="+mj-lt"/>
              </a:rPr>
              <a:t>ISSN: </a:t>
            </a:r>
            <a:r>
              <a:rPr lang="hu-HU" sz="2600" dirty="0">
                <a:latin typeface="+mj-lt"/>
              </a:rPr>
              <a:t>International Standard </a:t>
            </a:r>
            <a:r>
              <a:rPr lang="hu-HU" sz="2600" dirty="0" err="1">
                <a:latin typeface="+mj-lt"/>
              </a:rPr>
              <a:t>Serial</a:t>
            </a:r>
            <a:r>
              <a:rPr lang="hu-HU" sz="2600" dirty="0">
                <a:latin typeface="+mj-lt"/>
              </a:rPr>
              <a:t>  </a:t>
            </a:r>
            <a:r>
              <a:rPr lang="hu-HU" sz="2600" dirty="0" err="1" smtClean="0">
                <a:latin typeface="+mj-lt"/>
              </a:rPr>
              <a:t>Number</a:t>
            </a:r>
            <a:endParaRPr lang="hu-HU" sz="2600" dirty="0" smtClean="0">
              <a:latin typeface="+mj-lt"/>
            </a:endParaRPr>
          </a:p>
          <a:p>
            <a:r>
              <a:rPr lang="hu-HU" sz="2600" dirty="0" smtClean="0">
                <a:latin typeface="+mj-lt"/>
              </a:rPr>
              <a:t>Az </a:t>
            </a:r>
            <a:r>
              <a:rPr lang="en-US" sz="2600" dirty="0">
                <a:latin typeface="+mj-lt"/>
              </a:rPr>
              <a:t>NCBI </a:t>
            </a:r>
            <a:r>
              <a:rPr lang="hu-HU" sz="2600" dirty="0">
                <a:latin typeface="+mj-lt"/>
              </a:rPr>
              <a:t>az </a:t>
            </a:r>
            <a:r>
              <a:rPr lang="en-US" sz="2600" dirty="0">
                <a:latin typeface="+mj-lt"/>
              </a:rPr>
              <a:t>NLM</a:t>
            </a:r>
            <a:r>
              <a:rPr lang="hu-HU" sz="2600" dirty="0" err="1">
                <a:latin typeface="+mj-lt"/>
              </a:rPr>
              <a:t>-hez</a:t>
            </a:r>
            <a:r>
              <a:rPr lang="hu-HU" sz="2600" dirty="0">
                <a:latin typeface="+mj-lt"/>
              </a:rPr>
              <a:t> tartozik, az NLM pedig az NIH </a:t>
            </a:r>
            <a:r>
              <a:rPr lang="hu-HU" sz="2600" dirty="0" smtClean="0">
                <a:latin typeface="+mj-lt"/>
              </a:rPr>
              <a:t>ágazata</a:t>
            </a:r>
          </a:p>
          <a:p>
            <a:r>
              <a:rPr lang="hu-HU" sz="2600" dirty="0" smtClean="0">
                <a:latin typeface="+mj-lt"/>
              </a:rPr>
              <a:t>Több információ: </a:t>
            </a:r>
            <a:r>
              <a:rPr lang="hu-HU" sz="2600" dirty="0" err="1" smtClean="0">
                <a:latin typeface="+mj-lt"/>
                <a:hlinkClick r:id="rId2"/>
              </a:rPr>
              <a:t>www.ncbi.nlm.nih.gov</a:t>
            </a:r>
            <a:r>
              <a:rPr lang="hu-HU" sz="2600" dirty="0" smtClean="0">
                <a:latin typeface="+mj-lt"/>
                <a:hlinkClick r:id="rId2"/>
              </a:rPr>
              <a:t>/</a:t>
            </a:r>
            <a:r>
              <a:rPr lang="hu-HU" sz="2600" dirty="0" err="1" smtClean="0">
                <a:latin typeface="+mj-lt"/>
                <a:hlinkClick r:id="rId2"/>
              </a:rPr>
              <a:t>books</a:t>
            </a:r>
            <a:r>
              <a:rPr lang="hu-HU" sz="2600" dirty="0" smtClean="0">
                <a:latin typeface="+mj-lt"/>
                <a:hlinkClick r:id="rId2"/>
              </a:rPr>
              <a:t>/NBK143764/</a:t>
            </a:r>
            <a:r>
              <a:rPr lang="hu-HU" sz="2600" dirty="0" smtClean="0">
                <a:latin typeface="+mj-lt"/>
              </a:rPr>
              <a:t> </a:t>
            </a:r>
            <a:endParaRPr lang="hu-HU" sz="2600" dirty="0">
              <a:latin typeface="+mj-lt"/>
            </a:endParaRPr>
          </a:p>
          <a:p>
            <a:endParaRPr lang="hu-HU" sz="2600" dirty="0" smtClean="0"/>
          </a:p>
          <a:p>
            <a:pPr eaLnBrk="1" hangingPunct="1"/>
            <a:endParaRPr lang="hu-HU" sz="2800" dirty="0" smtClean="0"/>
          </a:p>
          <a:p>
            <a:pPr eaLnBrk="1" hangingPunct="1">
              <a:buFontTx/>
              <a:buNone/>
            </a:pPr>
            <a:r>
              <a:rPr lang="hu-HU" sz="2800" dirty="0" smtClean="0"/>
              <a:t>	</a:t>
            </a:r>
            <a:br>
              <a:rPr lang="hu-HU" sz="2800" dirty="0" smtClean="0"/>
            </a:br>
            <a:r>
              <a:rPr lang="hu-HU" sz="2800" dirty="0" smtClean="0"/>
              <a:t>.</a:t>
            </a:r>
            <a:endParaRPr lang="en-US" sz="2800" dirty="0" smtClean="0"/>
          </a:p>
          <a:p>
            <a:pPr eaLnBrk="1" hangingPunct="1">
              <a:buFontTx/>
              <a:buNone/>
            </a:pPr>
            <a:endParaRPr lang="hu-H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Advanced </a:t>
            </a:r>
            <a:r>
              <a:rPr lang="hu-HU" sz="3200" dirty="0" err="1"/>
              <a:t>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Összetett keresés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6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1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Feladat</a:t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Állítson be egy értesítést </a:t>
            </a:r>
          </a:p>
          <a:p>
            <a:r>
              <a:rPr lang="hu-HU" sz="2800" dirty="0" smtClean="0">
                <a:latin typeface="+mj-lt"/>
              </a:rPr>
              <a:t>- egy adott témáról</a:t>
            </a:r>
          </a:p>
          <a:p>
            <a:r>
              <a:rPr lang="hu-HU" sz="2800" dirty="0" smtClean="0">
                <a:latin typeface="+mj-lt"/>
              </a:rPr>
              <a:t>- egy személyről</a:t>
            </a:r>
          </a:p>
          <a:p>
            <a:endParaRPr lang="hu-HU" sz="2800" dirty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Hozzon létre egy kollekciót egy tetszőleges  témáról, mely 4 rekordot tartalmaz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0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MeSH-ből</a:t>
            </a:r>
            <a:r>
              <a:rPr lang="hu-HU" sz="3200" dirty="0" smtClean="0"/>
              <a:t> indított keresés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6804248" y="692696"/>
            <a:ext cx="2088232" cy="987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5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From</a:t>
            </a:r>
            <a:r>
              <a:rPr lang="hu-HU" sz="3200" dirty="0" smtClean="0"/>
              <a:t> MESH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4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Feladat</a:t>
            </a:r>
            <a:br>
              <a:rPr lang="hu-HU" sz="3200" dirty="0" smtClean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Az AIDS- </a:t>
            </a:r>
            <a:r>
              <a:rPr lang="hu-HU" sz="2800" dirty="0" err="1" smtClean="0">
                <a:latin typeface="+mj-lt"/>
              </a:rPr>
              <a:t>MeSH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term-ként</a:t>
            </a:r>
            <a:r>
              <a:rPr lang="hu-HU" sz="2800" dirty="0" smtClean="0">
                <a:latin typeface="+mj-lt"/>
              </a:rPr>
              <a:t> történt bevezetése a </a:t>
            </a:r>
            <a:r>
              <a:rPr lang="hu-HU" sz="2800" dirty="0" err="1" smtClean="0">
                <a:latin typeface="+mj-lt"/>
              </a:rPr>
              <a:t>MeSH</a:t>
            </a:r>
            <a:r>
              <a:rPr lang="hu-HU" sz="2800" dirty="0" smtClean="0">
                <a:latin typeface="+mj-lt"/>
              </a:rPr>
              <a:t> adatbázisba mikor történt?</a:t>
            </a:r>
          </a:p>
          <a:p>
            <a:r>
              <a:rPr lang="hu-HU" sz="2800" dirty="0" smtClean="0">
                <a:latin typeface="+mj-lt"/>
              </a:rPr>
              <a:t>1980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1983</a:t>
            </a:r>
            <a:r>
              <a:rPr lang="hu-HU" sz="2800" dirty="0" smtClean="0">
                <a:latin typeface="+mj-lt"/>
              </a:rPr>
              <a:t>                    1990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AIDS-es betegek rehabilitációja és a vírusbetegségeik együttes előfordulásával kapcsolatos </a:t>
            </a:r>
            <a:r>
              <a:rPr lang="hu-HU" sz="2800" dirty="0" err="1" smtClean="0">
                <a:latin typeface="+mj-lt"/>
              </a:rPr>
              <a:t>review</a:t>
            </a:r>
            <a:r>
              <a:rPr lang="hu-HU" sz="2800" dirty="0" smtClean="0">
                <a:latin typeface="+mj-lt"/>
              </a:rPr>
              <a:t> típusú rekordok száma a </a:t>
            </a:r>
            <a:r>
              <a:rPr lang="hu-HU" sz="2800" dirty="0" err="1" smtClean="0">
                <a:latin typeface="+mj-lt"/>
              </a:rPr>
              <a:t>PubMedben</a:t>
            </a:r>
            <a:r>
              <a:rPr lang="hu-HU" sz="2800" dirty="0" smtClean="0">
                <a:latin typeface="+mj-lt"/>
              </a:rPr>
              <a:t>. Indítsa a keresést a </a:t>
            </a:r>
            <a:r>
              <a:rPr lang="hu-HU" sz="2800" dirty="0" err="1" smtClean="0">
                <a:latin typeface="+mj-lt"/>
              </a:rPr>
              <a:t>MeSH-ből</a:t>
            </a: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0-10      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15-30</a:t>
            </a:r>
            <a:r>
              <a:rPr lang="hu-HU" sz="2800" dirty="0" smtClean="0">
                <a:latin typeface="+mj-lt"/>
              </a:rPr>
              <a:t>                    30-40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8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sz="3600" dirty="0" smtClean="0"/>
              <a:t>MEDLINE – </a:t>
            </a:r>
            <a:r>
              <a:rPr lang="en-GB" sz="3600" dirty="0"/>
              <a:t> </a:t>
            </a:r>
            <a:r>
              <a:rPr lang="hu-HU" sz="3600" dirty="0" smtClean="0"/>
              <a:t>Az NLM gondozásában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51740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3000" dirty="0" smtClean="0">
                <a:latin typeface="+mj-lt"/>
              </a:rPr>
              <a:t>A MEDLINE adatbázis az alábbi adatbázisok elektronikus változata 1996-tól ingyenes </a:t>
            </a:r>
            <a:r>
              <a:rPr lang="hu-HU" sz="3000" dirty="0" err="1" smtClean="0">
                <a:latin typeface="+mj-lt"/>
              </a:rPr>
              <a:t>PubMed</a:t>
            </a:r>
            <a:endParaRPr lang="hu-HU" sz="30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3000" dirty="0" smtClean="0">
                <a:latin typeface="+mj-lt"/>
              </a:rPr>
              <a:t>Index </a:t>
            </a:r>
            <a:r>
              <a:rPr lang="en-GB" sz="3000" dirty="0" err="1">
                <a:latin typeface="+mj-lt"/>
              </a:rPr>
              <a:t>Medicus</a:t>
            </a:r>
            <a:r>
              <a:rPr lang="en-GB" sz="3000" dirty="0">
                <a:latin typeface="+mj-lt"/>
              </a:rPr>
              <a:t>®, </a:t>
            </a:r>
            <a:endParaRPr lang="hu-HU" sz="3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sz="3000" dirty="0" smtClean="0">
                <a:latin typeface="+mj-lt"/>
              </a:rPr>
              <a:t>Index </a:t>
            </a:r>
            <a:r>
              <a:rPr lang="en-GB" sz="3000" dirty="0">
                <a:latin typeface="+mj-lt"/>
              </a:rPr>
              <a:t>to Dental Literature, </a:t>
            </a:r>
            <a:r>
              <a:rPr lang="hu-HU" sz="3000" dirty="0" smtClean="0">
                <a:latin typeface="+mj-lt"/>
              </a:rPr>
              <a:t>és</a:t>
            </a:r>
            <a:r>
              <a:rPr lang="en-GB" sz="3000" dirty="0" smtClean="0">
                <a:latin typeface="+mj-lt"/>
              </a:rPr>
              <a:t> </a:t>
            </a:r>
            <a:endParaRPr lang="hu-HU" sz="3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sz="3000" dirty="0" smtClean="0">
                <a:latin typeface="+mj-lt"/>
              </a:rPr>
              <a:t>T</a:t>
            </a:r>
            <a:r>
              <a:rPr lang="en-GB" sz="3000" dirty="0" smtClean="0">
                <a:latin typeface="+mj-lt"/>
              </a:rPr>
              <a:t>he </a:t>
            </a:r>
            <a:r>
              <a:rPr lang="en-GB" sz="3000" dirty="0">
                <a:latin typeface="+mj-lt"/>
              </a:rPr>
              <a:t>International Nursing </a:t>
            </a:r>
            <a:r>
              <a:rPr lang="en-GB" sz="3000" dirty="0" smtClean="0">
                <a:latin typeface="+mj-lt"/>
              </a:rPr>
              <a:t>Index,</a:t>
            </a:r>
            <a:endParaRPr lang="hu-HU" sz="3000" dirty="0">
              <a:solidFill>
                <a:srgbClr val="FF33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sz="3000" dirty="0" smtClean="0">
                <a:solidFill>
                  <a:srgbClr val="FF3300"/>
                </a:solidFill>
                <a:latin typeface="+mj-lt"/>
              </a:rPr>
              <a:t>A MEDLINE a leggyakrabban használt orvostudományi bibliográfiai adatbázis</a:t>
            </a:r>
            <a:endParaRPr lang="en-GB" sz="30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0067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Konkrét folyóirat füzetre történő keresés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9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elé nyíl 3"/>
          <p:cNvSpPr/>
          <p:nvPr/>
        </p:nvSpPr>
        <p:spPr>
          <a:xfrm rot="2455144">
            <a:off x="4501846" y="1961415"/>
            <a:ext cx="320795" cy="13018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/>
              <a:t>Klinikai lekérdezések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elé nyíl 4"/>
          <p:cNvSpPr/>
          <p:nvPr/>
        </p:nvSpPr>
        <p:spPr>
          <a:xfrm rot="3206140">
            <a:off x="5481366" y="4998997"/>
            <a:ext cx="299229" cy="15184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5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38" y="1"/>
            <a:ext cx="917083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1268761"/>
            <a:ext cx="269979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6012160" y="1268761"/>
            <a:ext cx="2520280" cy="6480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0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972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PMC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0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26243"/>
            <a:ext cx="8352928" cy="2146250"/>
          </a:xfrm>
        </p:spPr>
        <p:txBody>
          <a:bodyPr>
            <a:normAutofit/>
          </a:bodyPr>
          <a:lstStyle/>
          <a:p>
            <a:r>
              <a:rPr lang="hu-HU" sz="3200" dirty="0"/>
              <a:t>MEDLINE -</a:t>
            </a:r>
            <a:r>
              <a:rPr lang="hu-HU" sz="3200" dirty="0" smtClean="0"/>
              <a:t>1960         </a:t>
            </a:r>
            <a:r>
              <a:rPr lang="hu-HU" sz="3200" dirty="0" err="1" smtClean="0"/>
              <a:t>PubMed</a:t>
            </a:r>
            <a:r>
              <a:rPr lang="hu-HU" sz="3200" dirty="0" smtClean="0"/>
              <a:t> - 1996</a:t>
            </a:r>
            <a:br>
              <a:rPr lang="hu-HU" sz="3200" dirty="0" smtClean="0"/>
            </a:br>
            <a:r>
              <a:rPr lang="hu-HU" sz="3200" dirty="0" smtClean="0"/>
              <a:t>orvostudományi bibliográfiai </a:t>
            </a:r>
            <a:r>
              <a:rPr lang="hu-HU" sz="3200" dirty="0"/>
              <a:t>adatbázis</a:t>
            </a:r>
            <a:br>
              <a:rPr lang="hu-HU" sz="3200" dirty="0"/>
            </a:br>
            <a:r>
              <a:rPr lang="hu-HU" sz="3200" dirty="0" err="1" smtClean="0">
                <a:hlinkClick r:id="rId2"/>
              </a:rPr>
              <a:t>www.nlm.nih.gov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err="1" smtClean="0">
                <a:hlinkClick r:id="rId2"/>
              </a:rPr>
              <a:t>pubs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err="1" smtClean="0">
                <a:hlinkClick r:id="rId2"/>
              </a:rPr>
              <a:t>factsheets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err="1" smtClean="0">
                <a:hlinkClick r:id="rId2"/>
              </a:rPr>
              <a:t>pubmed.html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2204864"/>
            <a:ext cx="8064897" cy="4104456"/>
          </a:xfrm>
        </p:spPr>
        <p:txBody>
          <a:bodyPr>
            <a:normAutofit/>
          </a:bodyPr>
          <a:lstStyle/>
          <a:p>
            <a:r>
              <a:rPr lang="hu-HU" dirty="0" smtClean="0"/>
              <a:t>Több, mint 26 millió rekord, 5600 folyóiratból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(orvosi, fogászati, ápolástan, </a:t>
            </a:r>
            <a:br>
              <a:rPr lang="hu-HU" dirty="0" smtClean="0"/>
            </a:br>
            <a:r>
              <a:rPr lang="hu-HU" dirty="0" smtClean="0"/>
              <a:t>     egészségügyi,</a:t>
            </a:r>
            <a:r>
              <a:rPr lang="en-US" dirty="0"/>
              <a:t> </a:t>
            </a:r>
            <a:r>
              <a:rPr lang="hu-HU" dirty="0"/>
              <a:t>orvostörténeti folyóiratok, </a:t>
            </a:r>
            <a:r>
              <a:rPr lang="hu-HU" dirty="0" smtClean="0"/>
              <a:t>valamint</a:t>
            </a:r>
            <a:br>
              <a:rPr lang="hu-HU" dirty="0" smtClean="0"/>
            </a:br>
            <a:r>
              <a:rPr lang="hu-HU" dirty="0" smtClean="0"/>
              <a:t>     </a:t>
            </a:r>
            <a:r>
              <a:rPr lang="hu-HU" dirty="0"/>
              <a:t>online könyvek is indexelve vannak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     A MEDLINE rekordok </a:t>
            </a:r>
            <a:r>
              <a:rPr lang="en-US" dirty="0" err="1" smtClean="0"/>
              <a:t>MeSH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Medical</a:t>
            </a:r>
            <a:r>
              <a:rPr lang="hu-HU" dirty="0" smtClean="0"/>
              <a:t> </a:t>
            </a:r>
            <a:r>
              <a:rPr lang="hu-HU" dirty="0" err="1" smtClean="0"/>
              <a:t>Subject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dirty="0" err="1" smtClean="0"/>
              <a:t>Headings</a:t>
            </a:r>
            <a:r>
              <a:rPr lang="hu-HU" dirty="0"/>
              <a:t>) tárgyszavakat tartalmaznak</a:t>
            </a:r>
            <a:endParaRPr lang="hu-HU" dirty="0" smtClean="0"/>
          </a:p>
          <a:p>
            <a:r>
              <a:rPr lang="hu-HU" dirty="0" smtClean="0"/>
              <a:t>A legtöbb rekord angol nyelvű, valamint absztrakt is olvasható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47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/>
              <a:t>Ez a keresés még mindig nem jó ….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58011"/>
          </a:xfrm>
        </p:spPr>
        <p:txBody>
          <a:bodyPr/>
          <a:lstStyle/>
          <a:p>
            <a:r>
              <a:rPr lang="hu-HU" sz="2800" dirty="0">
                <a:latin typeface="+mj-lt"/>
              </a:rPr>
              <a:t>Kevés – sok találat -  relevánsabb kulcsszavak – újragondolni a keresési folyamatot</a:t>
            </a:r>
          </a:p>
          <a:p>
            <a:r>
              <a:rPr lang="hu-HU" sz="2800" dirty="0">
                <a:latin typeface="+mj-lt"/>
              </a:rPr>
              <a:t>Csonkolás:  * (</a:t>
            </a:r>
            <a:r>
              <a:rPr lang="hu-HU" sz="2800" dirty="0" err="1">
                <a:latin typeface="+mj-lt"/>
              </a:rPr>
              <a:t>inflammmatory</a:t>
            </a:r>
            <a:r>
              <a:rPr lang="hu-HU" sz="2800" dirty="0">
                <a:latin typeface="+mj-lt"/>
              </a:rPr>
              <a:t>, </a:t>
            </a:r>
            <a:r>
              <a:rPr lang="hu-HU" sz="2800" dirty="0" err="1">
                <a:latin typeface="+mj-lt"/>
              </a:rPr>
              <a:t>inflammation</a:t>
            </a:r>
            <a:r>
              <a:rPr lang="hu-HU" sz="2800" dirty="0">
                <a:latin typeface="+mj-lt"/>
              </a:rPr>
              <a:t>, </a:t>
            </a:r>
            <a:r>
              <a:rPr lang="hu-HU" sz="2800" dirty="0" smtClean="0">
                <a:latin typeface="+mj-lt"/>
              </a:rPr>
              <a:t>stb.</a:t>
            </a:r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A közleménytípusokra kiemelt figyelem</a:t>
            </a:r>
            <a:r>
              <a:rPr lang="hu-HU" sz="2800" dirty="0" smtClean="0">
                <a:latin typeface="+mj-lt"/>
              </a:rPr>
              <a:t>…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8446">
            <a:off x="3376945" y="3766291"/>
            <a:ext cx="2307590" cy="23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595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1520" y="585413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err="1" smtClean="0">
                <a:hlinkClick r:id="rId3"/>
              </a:rPr>
              <a:t>www.slideshare.net</a:t>
            </a:r>
            <a:r>
              <a:rPr lang="hu-HU" sz="2800" dirty="0" smtClean="0">
                <a:hlinkClick r:id="rId3"/>
              </a:rPr>
              <a:t>/</a:t>
            </a:r>
            <a:r>
              <a:rPr lang="hu-HU" sz="2800" dirty="0" err="1" smtClean="0">
                <a:hlinkClick r:id="rId3"/>
              </a:rPr>
              <a:t>featherr</a:t>
            </a:r>
            <a:r>
              <a:rPr lang="hu-HU" sz="2800" dirty="0" smtClean="0">
                <a:hlinkClick r:id="rId3"/>
              </a:rPr>
              <a:t>/how-to-conduct-a-systematic-search-10966748?</a:t>
            </a:r>
            <a:r>
              <a:rPr lang="hu-HU" sz="2800" dirty="0" err="1" smtClean="0">
                <a:hlinkClick r:id="rId3"/>
              </a:rPr>
              <a:t>related</a:t>
            </a:r>
            <a:r>
              <a:rPr lang="hu-HU" sz="2800" dirty="0" smtClean="0">
                <a:hlinkClick r:id="rId3"/>
              </a:rPr>
              <a:t>=1</a:t>
            </a:r>
            <a:r>
              <a:rPr lang="hu-HU" sz="2800" dirty="0" smtClean="0"/>
              <a:t>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455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/>
              <a:t>Helyes irodalomkeresési módszer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hu-HU" dirty="0"/>
          </a:p>
          <a:p>
            <a:r>
              <a:rPr lang="hu-HU" sz="2800" dirty="0">
                <a:latin typeface="+mj-lt"/>
              </a:rPr>
              <a:t>Kiválasztani az adatbázist </a:t>
            </a:r>
          </a:p>
          <a:p>
            <a:pPr marL="0" indent="0">
              <a:buNone/>
            </a:pPr>
            <a:r>
              <a:rPr lang="hu-HU" sz="2800" dirty="0">
                <a:latin typeface="+mj-lt"/>
              </a:rPr>
              <a:t>    (</a:t>
            </a:r>
            <a:r>
              <a:rPr lang="hu-HU" sz="2800" dirty="0" err="1">
                <a:latin typeface="+mj-lt"/>
              </a:rPr>
              <a:t>PubMed</a:t>
            </a:r>
            <a:r>
              <a:rPr lang="hu-HU" sz="2800" dirty="0">
                <a:latin typeface="+mj-lt"/>
              </a:rPr>
              <a:t>, PMC, </a:t>
            </a:r>
            <a:r>
              <a:rPr lang="hu-HU" sz="2800" dirty="0" err="1">
                <a:latin typeface="+mj-lt"/>
              </a:rPr>
              <a:t>stb</a:t>
            </a:r>
            <a:r>
              <a:rPr lang="hu-HU" sz="2800" dirty="0" smtClean="0">
                <a:latin typeface="+mj-lt"/>
              </a:rPr>
              <a:t>…)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Átgondolni a keresési </a:t>
            </a:r>
            <a:r>
              <a:rPr lang="hu-HU" sz="2800" dirty="0" smtClean="0">
                <a:latin typeface="+mj-lt"/>
              </a:rPr>
              <a:t>stratégiát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Lépésről lépésre végrehajtani (</a:t>
            </a:r>
            <a:r>
              <a:rPr lang="hu-HU" sz="2800" dirty="0" err="1">
                <a:latin typeface="+mj-lt"/>
              </a:rPr>
              <a:t>MeSH</a:t>
            </a:r>
            <a:r>
              <a:rPr lang="hu-HU" sz="2800" dirty="0">
                <a:latin typeface="+mj-lt"/>
              </a:rPr>
              <a:t>/ szabad szavas keresés, szűrők használata)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7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/>
              <a:t>Saját adatbázis a hasznos rekordokból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0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/>
              <a:t>2013 – </a:t>
            </a:r>
            <a:r>
              <a:rPr lang="hu-HU" sz="3200" dirty="0" err="1"/>
              <a:t>PubMed</a:t>
            </a:r>
            <a:r>
              <a:rPr lang="hu-HU" sz="3200" dirty="0"/>
              <a:t> </a:t>
            </a:r>
            <a:r>
              <a:rPr lang="hu-HU" sz="3200" dirty="0" err="1"/>
              <a:t>Commons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hozzászólások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9144000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5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2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-10893"/>
            <a:ext cx="504056" cy="279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2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0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939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MedlinePlus</a:t>
            </a:r>
            <a:r>
              <a:rPr lang="hu-HU" sz="3200" dirty="0" smtClean="0"/>
              <a:t> </a:t>
            </a:r>
            <a:r>
              <a:rPr lang="hu-HU" sz="3200" dirty="0"/>
              <a:t>H</a:t>
            </a:r>
            <a:r>
              <a:rPr lang="hu-HU" sz="3200" dirty="0" smtClean="0"/>
              <a:t>ealth információ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2400" u="sng" dirty="0">
                <a:hlinkClick r:id="rId2"/>
              </a:rPr>
              <a:t>http://www.nlm.nih.gov/medlineplus/panicdisorder.html</a:t>
            </a:r>
            <a:endParaRPr lang="hu-H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MEDLINE – a </a:t>
            </a:r>
            <a:r>
              <a:rPr lang="hu-HU" sz="3200" dirty="0" err="1" smtClean="0"/>
              <a:t>subset</a:t>
            </a:r>
            <a:r>
              <a:rPr lang="hu-HU" sz="3200" dirty="0" smtClean="0"/>
              <a:t> of </a:t>
            </a:r>
            <a:r>
              <a:rPr lang="hu-HU" sz="3200" dirty="0" err="1"/>
              <a:t>P</a:t>
            </a:r>
            <a:r>
              <a:rPr lang="hu-HU" sz="3200" dirty="0" err="1" smtClean="0"/>
              <a:t>ubMed</a:t>
            </a:r>
            <a:endParaRPr lang="hu-H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>
                <a:hlinkClick r:id="rId2"/>
              </a:rPr>
              <a:t>http://www.merriam-webster.com/medlineplus/klinefelter</a:t>
            </a:r>
            <a:r>
              <a:rPr lang="hu-HU" sz="3200" dirty="0"/>
              <a:t>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9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Kérdések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</a:t>
            </a:r>
            <a:r>
              <a:rPr lang="hu-HU" dirty="0" smtClean="0"/>
              <a:t> </a:t>
            </a:r>
            <a:r>
              <a:rPr lang="hu-HU" sz="2800" dirty="0" smtClean="0">
                <a:latin typeface="+mj-lt"/>
              </a:rPr>
              <a:t>MEDLINE kevesebb rekordot tartalmaz, mint a </a:t>
            </a:r>
            <a:r>
              <a:rPr lang="hu-HU" sz="2800" dirty="0" err="1" smtClean="0">
                <a:latin typeface="+mj-lt"/>
              </a:rPr>
              <a:t>PubMed</a:t>
            </a:r>
            <a:r>
              <a:rPr lang="hu-HU" sz="2800" dirty="0" smtClean="0">
                <a:latin typeface="+mj-lt"/>
              </a:rPr>
              <a:t>.</a:t>
            </a:r>
          </a:p>
          <a:p>
            <a:r>
              <a:rPr lang="hu-H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Igaz         	         </a:t>
            </a:r>
            <a:r>
              <a:rPr lang="hu-HU" sz="2800" dirty="0" smtClean="0">
                <a:latin typeface="+mj-lt"/>
              </a:rPr>
              <a:t>Hamis</a:t>
            </a:r>
            <a:endParaRPr lang="hu-HU" sz="2800" dirty="0">
              <a:latin typeface="+mj-lt"/>
            </a:endParaRP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A DOI száma: 10.1167/iovs.13-13562</a:t>
            </a:r>
          </a:p>
          <a:p>
            <a:r>
              <a:rPr lang="hu-HU" sz="2800" dirty="0" smtClean="0">
                <a:latin typeface="+mj-lt"/>
              </a:rPr>
              <a:t>A közlemény szerzője Szél </a:t>
            </a:r>
            <a:r>
              <a:rPr lang="hu-HU" sz="2800" dirty="0">
                <a:latin typeface="+mj-lt"/>
              </a:rPr>
              <a:t>Á</a:t>
            </a:r>
            <a:r>
              <a:rPr lang="hu-HU" sz="2800" dirty="0" smtClean="0">
                <a:latin typeface="+mj-lt"/>
              </a:rPr>
              <a:t> .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Igaz                   </a:t>
            </a:r>
            <a:r>
              <a:rPr lang="hu-HU" sz="2800" dirty="0" smtClean="0">
                <a:latin typeface="+mj-lt"/>
              </a:rPr>
              <a:t>Hamis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98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972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2800" dirty="0" smtClean="0">
                <a:latin typeface="+mj-lt"/>
              </a:rPr>
              <a:t>A „</a:t>
            </a:r>
            <a:r>
              <a:rPr lang="hu-HU" sz="2800" dirty="0" err="1" smtClean="0">
                <a:latin typeface="+mj-lt"/>
              </a:rPr>
              <a:t>Cardiology</a:t>
            </a:r>
            <a:r>
              <a:rPr lang="hu-HU" sz="2800" dirty="0" smtClean="0">
                <a:latin typeface="+mj-lt"/>
              </a:rPr>
              <a:t>”  </a:t>
            </a:r>
            <a:r>
              <a:rPr lang="hu-HU" sz="2800" dirty="0" err="1" smtClean="0">
                <a:latin typeface="+mj-lt"/>
              </a:rPr>
              <a:t>MeSH</a:t>
            </a:r>
            <a:r>
              <a:rPr lang="hu-HU" sz="2800" dirty="0" smtClean="0">
                <a:latin typeface="+mj-lt"/>
              </a:rPr>
              <a:t>  </a:t>
            </a:r>
            <a:r>
              <a:rPr lang="hu-HU" sz="2800" dirty="0" err="1" smtClean="0">
                <a:latin typeface="+mj-lt"/>
              </a:rPr>
              <a:t>term</a:t>
            </a:r>
            <a:r>
              <a:rPr lang="hu-HU" sz="2800" dirty="0" smtClean="0">
                <a:latin typeface="+mj-lt"/>
              </a:rPr>
              <a:t>, </a:t>
            </a:r>
            <a:r>
              <a:rPr lang="hu-HU" sz="2800" dirty="0" err="1" smtClean="0">
                <a:latin typeface="+mj-lt"/>
              </a:rPr>
              <a:t>altárgyszava</a:t>
            </a:r>
            <a:r>
              <a:rPr lang="hu-HU" sz="2800" dirty="0" smtClean="0">
                <a:latin typeface="+mj-lt"/>
              </a:rPr>
              <a:t> „</a:t>
            </a:r>
            <a:r>
              <a:rPr lang="hu-HU" sz="2800" dirty="0" err="1" smtClean="0">
                <a:latin typeface="+mj-lt"/>
              </a:rPr>
              <a:t>trends</a:t>
            </a:r>
            <a:r>
              <a:rPr lang="hu-HU" sz="2800" dirty="0" smtClean="0">
                <a:latin typeface="+mj-lt"/>
              </a:rPr>
              <a:t>”, mennyi „</a:t>
            </a:r>
            <a:r>
              <a:rPr lang="hu-HU" sz="2800" dirty="0" err="1" smtClean="0">
                <a:latin typeface="+mj-lt"/>
              </a:rPr>
              <a:t>clinical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err="1" smtClean="0">
                <a:latin typeface="+mj-lt"/>
              </a:rPr>
              <a:t>trial</a:t>
            </a:r>
            <a:r>
              <a:rPr lang="hu-HU" sz="2800" dirty="0" smtClean="0">
                <a:latin typeface="+mj-lt"/>
              </a:rPr>
              <a:t>”típusú rekordot tartalmaz a </a:t>
            </a:r>
            <a:r>
              <a:rPr lang="hu-HU" sz="2800" dirty="0" err="1" smtClean="0">
                <a:latin typeface="+mj-lt"/>
              </a:rPr>
              <a:t>PubMed</a:t>
            </a:r>
            <a:r>
              <a:rPr lang="hu-HU" sz="2800" dirty="0" smtClean="0">
                <a:latin typeface="+mj-lt"/>
              </a:rPr>
              <a:t> adatbázis?</a:t>
            </a:r>
          </a:p>
          <a:p>
            <a:pPr>
              <a:lnSpc>
                <a:spcPct val="120000"/>
              </a:lnSpc>
            </a:pP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0-15           </a:t>
            </a:r>
            <a:r>
              <a:rPr lang="hu-HU" sz="2800" dirty="0" smtClean="0">
                <a:latin typeface="+mj-lt"/>
              </a:rPr>
              <a:t>10-20           100-150          250-300</a:t>
            </a:r>
          </a:p>
          <a:p>
            <a:pPr>
              <a:lnSpc>
                <a:spcPct val="120000"/>
              </a:lnSpc>
            </a:pPr>
            <a:endParaRPr lang="hu-HU" sz="2800" dirty="0" smtClean="0">
              <a:latin typeface="+mj-lt"/>
            </a:endParaRPr>
          </a:p>
          <a:p>
            <a:r>
              <a:rPr lang="hu-HU" sz="2800" dirty="0" err="1">
                <a:latin typeface="+mj-lt"/>
              </a:rPr>
              <a:t>doi</a:t>
            </a:r>
            <a:r>
              <a:rPr lang="hu-HU" sz="2800" dirty="0">
                <a:latin typeface="+mj-lt"/>
              </a:rPr>
              <a:t>: 10.1714/2190.23668</a:t>
            </a:r>
          </a:p>
          <a:p>
            <a:r>
              <a:rPr lang="hu-HU" sz="2800" dirty="0" smtClean="0">
                <a:latin typeface="+mj-lt"/>
              </a:rPr>
              <a:t>A publikáció típusa:</a:t>
            </a:r>
            <a:endParaRPr lang="hu-HU" sz="2800" dirty="0">
              <a:latin typeface="+mj-lt"/>
            </a:endParaRPr>
          </a:p>
          <a:p>
            <a:r>
              <a:rPr lang="hu-HU" sz="2800" dirty="0" err="1">
                <a:latin typeface="+mj-lt"/>
              </a:rPr>
              <a:t>Review</a:t>
            </a:r>
            <a:r>
              <a:rPr lang="hu-HU" sz="2800" dirty="0">
                <a:latin typeface="+mj-lt"/>
              </a:rPr>
              <a:t>     </a:t>
            </a:r>
            <a:r>
              <a:rPr lang="hu-HU" sz="2800" dirty="0" smtClean="0">
                <a:latin typeface="+mj-lt"/>
              </a:rPr>
              <a:t>   </a:t>
            </a:r>
            <a:r>
              <a:rPr lang="hu-HU" sz="2800" dirty="0" err="1" smtClean="0">
                <a:latin typeface="+mj-lt"/>
              </a:rPr>
              <a:t>article</a:t>
            </a:r>
            <a:r>
              <a:rPr lang="hu-HU" sz="2800" dirty="0" smtClean="0">
                <a:latin typeface="+mj-lt"/>
              </a:rPr>
              <a:t>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     </a:t>
            </a:r>
            <a:r>
              <a:rPr lang="hu-HU" sz="2800" dirty="0" err="1" smtClean="0">
                <a:solidFill>
                  <a:srgbClr val="FF0000"/>
                </a:solidFill>
                <a:latin typeface="+mj-lt"/>
              </a:rPr>
              <a:t>comparative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sz="2800" dirty="0" err="1">
                <a:solidFill>
                  <a:srgbClr val="FF0000"/>
                </a:solidFill>
                <a:latin typeface="+mj-lt"/>
              </a:rPr>
              <a:t>study</a:t>
            </a:r>
            <a:r>
              <a:rPr lang="hu-HU" sz="2800" dirty="0">
                <a:solidFill>
                  <a:srgbClr val="FF0000"/>
                </a:solidFill>
                <a:latin typeface="+mj-lt"/>
              </a:rPr>
              <a:t> 	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     </a:t>
            </a:r>
            <a:r>
              <a:rPr lang="hu-HU" sz="2800" dirty="0" err="1" smtClean="0">
                <a:latin typeface="+mj-lt"/>
              </a:rPr>
              <a:t>letter</a:t>
            </a:r>
            <a:endParaRPr lang="hu-HU" sz="2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hu-HU" sz="3000" dirty="0" smtClean="0"/>
          </a:p>
          <a:p>
            <a:pPr marL="0" indent="0">
              <a:lnSpc>
                <a:spcPct val="120000"/>
              </a:lnSpc>
              <a:buNone/>
            </a:pPr>
            <a:endParaRPr lang="hu-HU" sz="51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32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 2013-ban megjelent cikk helyes DOI száma, a szerzők: Vasas L és Berhidi A: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>
                <a:latin typeface="+mj-lt"/>
              </a:rPr>
              <a:t>10.1556</a:t>
            </a:r>
            <a:r>
              <a:rPr lang="hu-HU" sz="2800" dirty="0" smtClean="0">
                <a:latin typeface="+mj-lt"/>
              </a:rPr>
              <a:t>/.2013.29653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10.1556/OH….29653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10.1556/OH.2013.29653</a:t>
            </a:r>
            <a:endParaRPr lang="hu-HU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9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191" y="2863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endParaRPr lang="hu-HU" sz="3600" dirty="0" smtClean="0"/>
          </a:p>
          <a:p>
            <a:r>
              <a:rPr lang="hu-HU" sz="2800" dirty="0" smtClean="0">
                <a:latin typeface="+mj-lt"/>
              </a:rPr>
              <a:t>Ebola fertőzést kapott egy gyermek. Kezdje a keresést a </a:t>
            </a:r>
            <a:r>
              <a:rPr lang="hu-HU" sz="2800" dirty="0" err="1" smtClean="0">
                <a:latin typeface="+mj-lt"/>
              </a:rPr>
              <a:t>MeSH-ben</a:t>
            </a:r>
            <a:r>
              <a:rPr lang="hu-HU" sz="2800" dirty="0" smtClean="0">
                <a:latin typeface="+mj-lt"/>
              </a:rPr>
              <a:t>.</a:t>
            </a:r>
          </a:p>
          <a:p>
            <a:r>
              <a:rPr lang="hu-HU" sz="2800" dirty="0" smtClean="0">
                <a:latin typeface="+mj-lt"/>
              </a:rPr>
              <a:t>Hány „</a:t>
            </a:r>
            <a:r>
              <a:rPr lang="hu-HU" sz="2800" dirty="0" err="1" smtClean="0">
                <a:latin typeface="+mj-lt"/>
              </a:rPr>
              <a:t>review</a:t>
            </a:r>
            <a:r>
              <a:rPr lang="hu-HU" sz="2800" dirty="0" smtClean="0">
                <a:latin typeface="+mj-lt"/>
              </a:rPr>
              <a:t>” típusú publikációt talál a </a:t>
            </a:r>
            <a:r>
              <a:rPr lang="hu-HU" sz="2800" dirty="0" err="1" smtClean="0">
                <a:latin typeface="+mj-lt"/>
              </a:rPr>
              <a:t>PubMed-ben</a:t>
            </a:r>
            <a:r>
              <a:rPr lang="hu-HU" sz="2800" dirty="0" smtClean="0">
                <a:latin typeface="+mj-lt"/>
              </a:rPr>
              <a:t>?</a:t>
            </a:r>
          </a:p>
          <a:p>
            <a:endParaRPr lang="hu-HU" sz="2800" dirty="0">
              <a:latin typeface="+mj-lt"/>
            </a:endParaRPr>
          </a:p>
          <a:p>
            <a:r>
              <a:rPr lang="hu-HU" sz="2800" dirty="0">
                <a:latin typeface="+mj-lt"/>
              </a:rPr>
              <a:t>100-200    </a:t>
            </a:r>
            <a:r>
              <a:rPr lang="hu-HU" sz="2800" dirty="0" smtClean="0">
                <a:latin typeface="+mj-lt"/>
              </a:rPr>
              <a:t>        50-100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      0-15   </a:t>
            </a:r>
            <a:r>
              <a:rPr lang="hu-HU" sz="2800" dirty="0" smtClean="0">
                <a:latin typeface="+mj-lt"/>
              </a:rPr>
              <a:t>           20-50</a:t>
            </a:r>
            <a:endParaRPr lang="hu-HU" sz="2800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0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Doi</a:t>
            </a:r>
            <a:r>
              <a:rPr lang="hu-HU" sz="3200" dirty="0" smtClean="0"/>
              <a:t>: 10.1371/journal.pntd.0001359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Ez nyílt hozzáférésű közlemény?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Igen</a:t>
            </a:r>
            <a:r>
              <a:rPr lang="hu-HU" sz="2800" dirty="0" smtClean="0">
                <a:latin typeface="+mj-lt"/>
              </a:rPr>
              <a:t>            Nem</a:t>
            </a:r>
          </a:p>
          <a:p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10 ábrát tartalmaz a cikk.</a:t>
            </a:r>
          </a:p>
          <a:p>
            <a:r>
              <a:rPr lang="hu-HU" sz="2800" dirty="0" smtClean="0">
                <a:latin typeface="+mj-lt"/>
              </a:rPr>
              <a:t>Igaz 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Hamis</a:t>
            </a:r>
          </a:p>
          <a:p>
            <a:endParaRPr lang="hu-HU" sz="2800" dirty="0">
              <a:solidFill>
                <a:srgbClr val="FF0000"/>
              </a:solidFill>
              <a:latin typeface="+mj-lt"/>
            </a:endParaRPr>
          </a:p>
          <a:p>
            <a:r>
              <a:rPr lang="hu-HU" sz="2800" dirty="0">
                <a:latin typeface="+mj-lt"/>
              </a:rPr>
              <a:t>53 </a:t>
            </a:r>
            <a:r>
              <a:rPr lang="hu-HU" sz="2800" dirty="0" smtClean="0">
                <a:latin typeface="+mj-lt"/>
              </a:rPr>
              <a:t>tétel szerepel az irodalomjegyzékben.</a:t>
            </a: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Igaz</a:t>
            </a:r>
            <a:r>
              <a:rPr lang="hu-HU" sz="2800" dirty="0" smtClean="0">
                <a:latin typeface="+mj-lt"/>
              </a:rPr>
              <a:t>            Hamis</a:t>
            </a:r>
            <a:endParaRPr lang="hu-HU" sz="2800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64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/>
              <a:t>doi</a:t>
            </a:r>
            <a:r>
              <a:rPr lang="hu-HU" sz="3200" dirty="0"/>
              <a:t>: </a:t>
            </a:r>
            <a:r>
              <a:rPr lang="hu-HU" sz="3200" dirty="0" smtClean="0"/>
              <a:t>10.1016/j.micron.2015.08.003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Ez nyílt hozzáférésű közlemény?</a:t>
            </a:r>
          </a:p>
          <a:p>
            <a:pPr marL="0" indent="0">
              <a:buNone/>
            </a:pPr>
            <a:endParaRPr lang="hu-HU" sz="2800" dirty="0" smtClean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Igen           </a:t>
            </a:r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Nem</a:t>
            </a:r>
          </a:p>
          <a:p>
            <a:endParaRPr lang="hu-HU" sz="2800" dirty="0">
              <a:latin typeface="+mj-lt"/>
            </a:endParaRPr>
          </a:p>
          <a:p>
            <a:r>
              <a:rPr lang="hu-HU" sz="2800" dirty="0" smtClean="0">
                <a:latin typeface="+mj-lt"/>
              </a:rPr>
              <a:t>Az adatokat le lehet tölteni PowerPoint diában.</a:t>
            </a:r>
          </a:p>
          <a:p>
            <a:pPr marL="0" indent="0">
              <a:buNone/>
            </a:pPr>
            <a:endParaRPr lang="hu-HU" sz="2800" dirty="0">
              <a:latin typeface="+mj-lt"/>
            </a:endParaRPr>
          </a:p>
          <a:p>
            <a:r>
              <a:rPr lang="hu-HU" sz="2800" dirty="0" smtClean="0">
                <a:solidFill>
                  <a:srgbClr val="FF0000"/>
                </a:solidFill>
                <a:latin typeface="+mj-lt"/>
              </a:rPr>
              <a:t>Igaz </a:t>
            </a:r>
            <a:r>
              <a:rPr lang="hu-HU" sz="2800" dirty="0" smtClean="0">
                <a:latin typeface="+mj-lt"/>
              </a:rPr>
              <a:t>          Hamis</a:t>
            </a:r>
            <a:endParaRPr lang="hu-H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4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052736"/>
            <a:ext cx="6120680" cy="67667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267744" y="26064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>
                <a:hlinkClick r:id="rId2"/>
              </a:rPr>
              <a:t>https://www.nlm.nih.gov/bsd/disted/pubmedtutorial/015_010.html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000" dirty="0" smtClean="0">
                <a:latin typeface="+mj-lt"/>
              </a:rPr>
              <a:t>A rekord típusa: MEDLINE</a:t>
            </a:r>
            <a:r>
              <a:rPr lang="en-US" sz="3000" dirty="0" smtClean="0">
                <a:latin typeface="+mj-lt"/>
              </a:rPr>
              <a:t> </a:t>
            </a:r>
            <a:endParaRPr lang="hu-HU" sz="3000" dirty="0" smtClean="0">
              <a:latin typeface="+mj-lt"/>
            </a:endParaRPr>
          </a:p>
          <a:p>
            <a:r>
              <a:rPr lang="hu-HU" sz="3000" dirty="0" smtClean="0">
                <a:latin typeface="+mj-lt"/>
              </a:rPr>
              <a:t>T</a:t>
            </a:r>
            <a:r>
              <a:rPr lang="hu-HU" sz="3000" dirty="0" smtClean="0">
                <a:effectLst/>
                <a:latin typeface="+mj-lt"/>
              </a:rPr>
              <a:t>artalmaz:</a:t>
            </a:r>
          </a:p>
          <a:p>
            <a:r>
              <a:rPr lang="hu-HU" sz="3000" dirty="0" smtClean="0">
                <a:latin typeface="+mj-lt"/>
              </a:rPr>
              <a:t>- </a:t>
            </a:r>
            <a:r>
              <a:rPr lang="en-US" sz="3000" dirty="0" smtClean="0">
                <a:effectLst/>
                <a:latin typeface="+mj-lt"/>
              </a:rPr>
              <a:t> </a:t>
            </a:r>
            <a:r>
              <a:rPr lang="en-US" sz="3000" dirty="0" err="1" smtClean="0">
                <a:effectLst/>
                <a:latin typeface="+mj-lt"/>
              </a:rPr>
              <a:t>MeSH</a:t>
            </a:r>
            <a:r>
              <a:rPr lang="en-US" sz="3000" dirty="0" smtClean="0">
                <a:effectLst/>
                <a:latin typeface="+mj-lt"/>
              </a:rPr>
              <a:t> </a:t>
            </a:r>
            <a:r>
              <a:rPr lang="hu-HU" sz="3000" dirty="0" smtClean="0">
                <a:effectLst/>
                <a:latin typeface="+mj-lt"/>
              </a:rPr>
              <a:t>kifejezéseket</a:t>
            </a:r>
          </a:p>
          <a:p>
            <a:endParaRPr lang="hu-HU" sz="3000" dirty="0" smtClean="0">
              <a:latin typeface="+mj-lt"/>
            </a:endParaRPr>
          </a:p>
          <a:p>
            <a:r>
              <a:rPr lang="hu-HU" sz="3000" dirty="0" smtClean="0">
                <a:latin typeface="+mj-lt"/>
              </a:rPr>
              <a:t>-  a publikáció típusát</a:t>
            </a:r>
            <a:endParaRPr lang="en-US" sz="3000" dirty="0" smtClean="0">
              <a:effectLst/>
              <a:latin typeface="+mj-lt"/>
            </a:endParaRPr>
          </a:p>
          <a:p>
            <a:endParaRPr lang="hu-HU" sz="3000" dirty="0" smtClean="0">
              <a:latin typeface="+mj-lt"/>
            </a:endParaRPr>
          </a:p>
          <a:p>
            <a:r>
              <a:rPr lang="hu-HU" sz="3000" dirty="0" smtClean="0">
                <a:latin typeface="+mj-lt"/>
              </a:rPr>
              <a:t>- </a:t>
            </a:r>
            <a:r>
              <a:rPr lang="en-US" sz="3000" dirty="0" smtClean="0">
                <a:effectLst/>
                <a:latin typeface="+mj-lt"/>
              </a:rPr>
              <a:t>substance names (if applicable)</a:t>
            </a:r>
            <a:br>
              <a:rPr lang="en-US" sz="3000" dirty="0" smtClean="0">
                <a:effectLst/>
                <a:latin typeface="+mj-lt"/>
              </a:rPr>
            </a:br>
            <a:endParaRPr lang="hu-HU" sz="3000" dirty="0" smtClean="0">
              <a:effectLst/>
              <a:latin typeface="+mj-lt"/>
            </a:endParaRPr>
          </a:p>
          <a:p>
            <a:r>
              <a:rPr lang="hu-HU" sz="3000" dirty="0" smtClean="0">
                <a:effectLst/>
                <a:latin typeface="+mj-lt"/>
              </a:rPr>
              <a:t>- ellenőrzöttek a bibliográfiai adatai</a:t>
            </a:r>
            <a:endParaRPr lang="en-US" sz="3000" dirty="0" smtClean="0">
              <a:effectLst/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83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5133</TotalTime>
  <Words>622</Words>
  <Application>Microsoft Office PowerPoint</Application>
  <PresentationFormat>Diavetítés a képernyőre (4:3 oldalarány)</PresentationFormat>
  <Paragraphs>162</Paragraphs>
  <Slides>59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0" baseType="lpstr">
      <vt:lpstr>Office-téma</vt:lpstr>
      <vt:lpstr>   A Nation Library of Medicine  és adatbázisai    </vt:lpstr>
      <vt:lpstr>Rövidítések, összefüggések  </vt:lpstr>
      <vt:lpstr>MEDLINE –  Az NLM gondozásában </vt:lpstr>
      <vt:lpstr>MEDLINE -1960         PubMed - 1996 orvostudományi bibliográfiai adatbázis www.nlm.nih.gov/pubs/factsheets/pubmed.html </vt:lpstr>
      <vt:lpstr>MEDLINE – a subset of PubMed</vt:lpstr>
      <vt:lpstr>PowerPoint bemutató</vt:lpstr>
      <vt:lpstr>PowerPoint bemutató</vt:lpstr>
      <vt:lpstr>https://www.nlm.nih.gov/bsd/disted/pubmedtutorial/015_010.html </vt:lpstr>
      <vt:lpstr>PowerPoint bemutató</vt:lpstr>
      <vt:lpstr>PubMed szabad szavas keresés (basic search)</vt:lpstr>
      <vt:lpstr>PowerPoint bemutató</vt:lpstr>
      <vt:lpstr>PowerPoint bemutató</vt:lpstr>
      <vt:lpstr> Mozilla böngészőből indítva</vt:lpstr>
      <vt:lpstr> My NCBI: regisztráció utáni előnyök:   </vt:lpstr>
      <vt:lpstr>Filterek beállítása </vt:lpstr>
      <vt:lpstr>Author information My NCBI – NCBI Site Preferencies – Author Information - On</vt:lpstr>
      <vt:lpstr>PubMed lehetőségek</vt:lpstr>
      <vt:lpstr>Save search …Create alert …</vt:lpstr>
      <vt:lpstr>Kollekciók …</vt:lpstr>
      <vt:lpstr>Advanced Search Összetett keresés</vt:lpstr>
      <vt:lpstr>PowerPoint bemutató</vt:lpstr>
      <vt:lpstr>Feladat </vt:lpstr>
      <vt:lpstr>MeSH-ből indított keresés</vt:lpstr>
      <vt:lpstr>PowerPoint bemutató</vt:lpstr>
      <vt:lpstr>PowerPoint bemutató</vt:lpstr>
      <vt:lpstr>From MESH</vt:lpstr>
      <vt:lpstr>Feladat </vt:lpstr>
      <vt:lpstr>PowerPoint bemutató</vt:lpstr>
      <vt:lpstr>PowerPoint bemutató</vt:lpstr>
      <vt:lpstr>PowerPoint bemutató</vt:lpstr>
      <vt:lpstr>Konkrét folyóirat füzetre történő keresés</vt:lpstr>
      <vt:lpstr>PowerPoint bemutató</vt:lpstr>
      <vt:lpstr>PowerPoint bemutató</vt:lpstr>
      <vt:lpstr>PowerPoint bemutató</vt:lpstr>
      <vt:lpstr>Klinikai lekérdezések</vt:lpstr>
      <vt:lpstr>PowerPoint bemutató</vt:lpstr>
      <vt:lpstr>PowerPoint bemutató</vt:lpstr>
      <vt:lpstr>PMC</vt:lpstr>
      <vt:lpstr>PowerPoint bemutató</vt:lpstr>
      <vt:lpstr>Ez a keresés még mindig nem jó ….</vt:lpstr>
      <vt:lpstr>PowerPoint bemutató</vt:lpstr>
      <vt:lpstr>Helyes irodalomkeresési módszer</vt:lpstr>
      <vt:lpstr>Saját adatbázis a hasznos rekordokból</vt:lpstr>
      <vt:lpstr>2013 – PubMed Commons hozzászólások</vt:lpstr>
      <vt:lpstr>PowerPoint bemutató</vt:lpstr>
      <vt:lpstr>PowerPoint bemutató</vt:lpstr>
      <vt:lpstr>PowerPoint bemutató</vt:lpstr>
      <vt:lpstr>PowerPoint bemutató</vt:lpstr>
      <vt:lpstr>MedlinePlus Health információ http://www.nlm.nih.gov/medlineplus/panicdisorder.html</vt:lpstr>
      <vt:lpstr>http://www.merriam-webster.com/medlineplus/klinefelter </vt:lpstr>
      <vt:lpstr>PowerPoint bemutató</vt:lpstr>
      <vt:lpstr>PowerPoint bemutató</vt:lpstr>
      <vt:lpstr>Kérdések</vt:lpstr>
      <vt:lpstr>Kérdések</vt:lpstr>
      <vt:lpstr>Kérdés</vt:lpstr>
      <vt:lpstr>Kérdés</vt:lpstr>
      <vt:lpstr>Doi: 10.1371/journal.pntd.0001359</vt:lpstr>
      <vt:lpstr>doi: 10.1016/j.micron.2015.08.003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livia</dc:creator>
  <cp:lastModifiedBy>Gere Tamasne</cp:lastModifiedBy>
  <cp:revision>272</cp:revision>
  <dcterms:created xsi:type="dcterms:W3CDTF">2012-01-16T11:21:26Z</dcterms:created>
  <dcterms:modified xsi:type="dcterms:W3CDTF">2017-02-09T08:51:54Z</dcterms:modified>
</cp:coreProperties>
</file>