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90" r:id="rId4"/>
    <p:sldId id="260" r:id="rId5"/>
    <p:sldId id="261" r:id="rId6"/>
    <p:sldId id="263" r:id="rId7"/>
    <p:sldId id="264" r:id="rId8"/>
    <p:sldId id="265" r:id="rId9"/>
    <p:sldId id="297" r:id="rId10"/>
    <p:sldId id="304" r:id="rId11"/>
    <p:sldId id="266" r:id="rId12"/>
    <p:sldId id="310" r:id="rId13"/>
    <p:sldId id="270" r:id="rId14"/>
    <p:sldId id="327" r:id="rId15"/>
    <p:sldId id="314" r:id="rId16"/>
    <p:sldId id="328" r:id="rId17"/>
    <p:sldId id="329" r:id="rId18"/>
    <p:sldId id="330" r:id="rId19"/>
    <p:sldId id="331" r:id="rId20"/>
    <p:sldId id="272" r:id="rId21"/>
    <p:sldId id="262" r:id="rId22"/>
    <p:sldId id="273" r:id="rId23"/>
    <p:sldId id="335" r:id="rId24"/>
    <p:sldId id="298" r:id="rId25"/>
    <p:sldId id="296" r:id="rId26"/>
    <p:sldId id="332" r:id="rId27"/>
    <p:sldId id="333" r:id="rId28"/>
    <p:sldId id="334" r:id="rId29"/>
    <p:sldId id="299" r:id="rId30"/>
    <p:sldId id="302" r:id="rId31"/>
    <p:sldId id="293" r:id="rId32"/>
  </p:sldIdLst>
  <p:sldSz cx="9144000" cy="6858000" type="screen4x3"/>
  <p:notesSz cx="6761163" cy="99425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4C740-07E9-4C75-B537-3C22AF5E4ECA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C73B-4B4B-4900-A1B4-6DC958B811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35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656A-C76F-4B41-A90E-39AAB3791C2A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pPr/>
              <a:t>‹#›</a:t>
            </a:fld>
            <a:r>
              <a:rPr lang="hu-HU" dirty="0" smtClean="0"/>
              <a:t>/39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515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8819-875B-4C8A-B174-C76E33274766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41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49BA-CBCC-4B65-8A38-BF597C9D5BFE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16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CC4C-EF4A-4365-A185-3BBE5D9CF99A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01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2397-ED42-4EF1-A83C-97E2B0C436E8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76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1B15-5893-498A-82C9-B410A25D7850}" type="datetime1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659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9B1-5B56-41EB-8832-F92409B1F18D}" type="datetime1">
              <a:rPr lang="hu-HU" smtClean="0"/>
              <a:t>2017.02.02.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92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670B-5DAA-4206-B5E3-BD7D5BE32418}" type="datetime1">
              <a:rPr lang="hu-HU" smtClean="0"/>
              <a:t>2017.02.02.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26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2A44-BC28-47D3-846A-1D8D4D002749}" type="datetime1">
              <a:rPr lang="hu-HU" smtClean="0"/>
              <a:t>2017.02.02.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829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BAA1-ED9C-42FB-B29F-941CDC2BE115}" type="datetime1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84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68CA-E6CC-4A80-A11C-E2F4A00E0E45}" type="datetime1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52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7543E-F114-4975-BE19-DCD3480B4D16}" type="datetime1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A518B-C556-44A0-81BF-65C0F0B468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6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as.livia@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ib.semmelweis.hu/nav/folyoirat_katalog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ib.semmelweis.hu/nav/ebook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cbi.nlm.nih.gov/nlmcatalo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emmelweis.hu/nav/folyoirat_katalogus" TargetMode="External"/><Relationship Id="rId2" Type="http://schemas.openxmlformats.org/officeDocument/2006/relationships/hyperlink" Target="http://lib.semmelweis.hu/nav/katalog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.semmelweis.hu/nav/ekonyve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ib.semmelweis.hu/nav/katalog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>Online nyilvános katalógusok orvosi területen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Vasas Lívia, PhD</a:t>
            </a:r>
          </a:p>
          <a:p>
            <a:r>
              <a:rPr lang="hu-HU" sz="3600" dirty="0" err="1">
                <a:hlinkClick r:id="rId2"/>
              </a:rPr>
              <a:t>v</a:t>
            </a:r>
            <a:r>
              <a:rPr lang="hu-HU" sz="3600" dirty="0" err="1" smtClean="0">
                <a:hlinkClick r:id="rId2"/>
              </a:rPr>
              <a:t>asas.livia</a:t>
            </a:r>
            <a:r>
              <a:rPr lang="hu-HU" sz="3600" dirty="0" smtClean="0">
                <a:hlinkClick r:id="rId2"/>
              </a:rPr>
              <a:t>@</a:t>
            </a:r>
            <a:r>
              <a:rPr lang="hu-HU" sz="3600" dirty="0" err="1" smtClean="0">
                <a:hlinkClick r:id="rId2"/>
              </a:rPr>
              <a:t>semmelweis-univ.hu</a:t>
            </a:r>
            <a:endParaRPr lang="hu-HU" sz="3600" dirty="0" smtClean="0"/>
          </a:p>
          <a:p>
            <a:r>
              <a:rPr lang="hu-HU" sz="3600" dirty="0" smtClean="0"/>
              <a:t>2017.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2920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27856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24936" cy="5374178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Fotoatlas Neuroanatomie : </a:t>
            </a:r>
            <a:r>
              <a:rPr lang="de-DE" dirty="0" smtClean="0">
                <a:solidFill>
                  <a:schemeClr val="tx1"/>
                </a:solidFill>
              </a:rPr>
              <a:t>Präparate, Zeichnungen </a:t>
            </a:r>
            <a:r>
              <a:rPr lang="de-DE" dirty="0">
                <a:solidFill>
                  <a:schemeClr val="tx1"/>
                </a:solidFill>
              </a:rPr>
              <a:t>und Text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smtClean="0">
                <a:solidFill>
                  <a:schemeClr val="tx1"/>
                </a:solidFill>
              </a:rPr>
              <a:t>2013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Hány példány van </a:t>
            </a:r>
            <a:r>
              <a:rPr lang="hu-HU" dirty="0" smtClean="0">
                <a:solidFill>
                  <a:schemeClr val="tx1"/>
                </a:solidFill>
              </a:rPr>
              <a:t>a Mikszáth téri Könyvtárban?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3</a:t>
            </a: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H</a:t>
            </a:r>
            <a:r>
              <a:rPr lang="hu-HU" dirty="0" smtClean="0">
                <a:solidFill>
                  <a:schemeClr val="tx1"/>
                </a:solidFill>
              </a:rPr>
              <a:t>ány példány található a Tűzoltó utcai EOK könyvtárban?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</a:rPr>
              <a:t>2</a:t>
            </a: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>Folyóirat </a:t>
            </a:r>
            <a:r>
              <a:rPr lang="hu-HU" sz="4900" dirty="0"/>
              <a:t>katalógus </a:t>
            </a:r>
            <a:r>
              <a:rPr lang="hu-HU" sz="3100" dirty="0">
                <a:hlinkClick r:id="rId2"/>
              </a:rPr>
              <a:t>http://lib.semmelweis.hu/nav/folyoirat_katalogus</a:t>
            </a:r>
            <a:r>
              <a:rPr lang="hu-HU" sz="3100" dirty="0"/>
              <a:t>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051720" y="1647106"/>
            <a:ext cx="23042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églalap 8"/>
          <p:cNvSpPr/>
          <p:nvPr/>
        </p:nvSpPr>
        <p:spPr>
          <a:xfrm>
            <a:off x="1547664" y="2478722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655676" y="3717032"/>
            <a:ext cx="792088" cy="226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/>
              <a:t>Információ a folyóiratról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12</a:t>
            </a:fld>
            <a:endParaRPr lang="hu-H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4355976" y="3573016"/>
            <a:ext cx="136815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91680" y="5764932"/>
            <a:ext cx="792088" cy="175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4000" dirty="0" smtClean="0"/>
              <a:t>Folyóirat katalógus  - részletes keresés – nyílt hozzáférésű folyóiratok</a:t>
            </a:r>
            <a:endParaRPr lang="hu-H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619672" y="580526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3999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6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 – Folyóirat Katalógusból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hu-HU" dirty="0"/>
              <a:t>Hány </a:t>
            </a:r>
            <a:endParaRPr lang="hu-HU" dirty="0" smtClean="0"/>
          </a:p>
          <a:p>
            <a:pPr marL="457200" indent="-457200"/>
            <a:r>
              <a:rPr lang="hu-HU" dirty="0" smtClean="0"/>
              <a:t>- német </a:t>
            </a:r>
            <a:r>
              <a:rPr lang="hu-HU" dirty="0"/>
              <a:t>nyelvű, elektronikus folyóirat található „</a:t>
            </a:r>
            <a:r>
              <a:rPr lang="hu-HU" dirty="0" err="1"/>
              <a:t>Gastroenterológia</a:t>
            </a:r>
            <a:r>
              <a:rPr lang="hu-HU" dirty="0"/>
              <a:t>” témakörben?</a:t>
            </a:r>
          </a:p>
          <a:p>
            <a:pPr marL="457200" indent="-457200"/>
            <a:r>
              <a:rPr lang="hu-HU" dirty="0" smtClean="0"/>
              <a:t>                     20-40      </a:t>
            </a:r>
            <a:r>
              <a:rPr lang="hu-HU" dirty="0"/>
              <a:t>40-70       80-100   </a:t>
            </a:r>
            <a:endParaRPr lang="hu-HU" dirty="0" smtClean="0"/>
          </a:p>
          <a:p>
            <a:pPr marL="457200" indent="-457200"/>
            <a:r>
              <a:rPr lang="hu-HU" dirty="0" smtClean="0"/>
              <a:t>- angol nyelvű elektronikus folyóirat van „</a:t>
            </a:r>
            <a:r>
              <a:rPr lang="hu-HU" dirty="0" err="1" smtClean="0"/>
              <a:t>Gastroenterológia</a:t>
            </a:r>
            <a:r>
              <a:rPr lang="hu-HU" dirty="0" smtClean="0"/>
              <a:t>” témakörben?</a:t>
            </a:r>
          </a:p>
          <a:p>
            <a:pPr marL="457200" indent="-457200"/>
            <a:r>
              <a:rPr lang="hu-HU" dirty="0" smtClean="0"/>
              <a:t>0-20        20-40                            80-100   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15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235971" y="3290065"/>
            <a:ext cx="142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0-20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67944" y="4941168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40-70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Acta</a:t>
            </a:r>
            <a:r>
              <a:rPr lang="hu-HU" dirty="0"/>
              <a:t> </a:t>
            </a:r>
            <a:r>
              <a:rPr lang="hu-HU" dirty="0" err="1"/>
              <a:t>Neuropathologica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 smtClean="0"/>
              <a:t>Melyik a legrégebbi év, amikor már online olvasható a teljes szöveg?</a:t>
            </a:r>
          </a:p>
          <a:p>
            <a:endParaRPr lang="hu-HU" sz="3600" dirty="0"/>
          </a:p>
          <a:p>
            <a:r>
              <a:rPr lang="hu-HU" sz="3600" dirty="0"/>
              <a:t>1985</a:t>
            </a:r>
          </a:p>
          <a:p>
            <a:r>
              <a:rPr lang="hu-HU" sz="3600" dirty="0" smtClean="0">
                <a:solidFill>
                  <a:srgbClr val="FF0000"/>
                </a:solidFill>
              </a:rPr>
              <a:t>1997</a:t>
            </a:r>
            <a:endParaRPr lang="hu-HU" sz="3600" dirty="0">
              <a:solidFill>
                <a:srgbClr val="FF0000"/>
              </a:solidFill>
            </a:endParaRPr>
          </a:p>
          <a:p>
            <a:r>
              <a:rPr lang="hu-HU" sz="3600" dirty="0"/>
              <a:t>2000</a:t>
            </a:r>
          </a:p>
          <a:p>
            <a:r>
              <a:rPr lang="hu-HU" sz="3600" dirty="0"/>
              <a:t>2015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56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Folyóirat Katalógus: </a:t>
            </a:r>
            <a:br>
              <a:rPr lang="hu-HU" smtClean="0"/>
            </a:br>
            <a:r>
              <a:rPr lang="hu-HU" smtClean="0"/>
              <a:t>hány </a:t>
            </a:r>
            <a:r>
              <a:rPr lang="hu-HU" dirty="0" smtClean="0"/>
              <a:t>online folyóirat van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600" dirty="0" smtClean="0"/>
              <a:t>- angol nyelven</a:t>
            </a:r>
          </a:p>
          <a:p>
            <a:r>
              <a:rPr lang="hu-HU" sz="3600" dirty="0" smtClean="0"/>
              <a:t>- dermatológia tárgykörben?</a:t>
            </a:r>
          </a:p>
          <a:p>
            <a:endParaRPr lang="hu-HU" sz="3600" dirty="0"/>
          </a:p>
          <a:p>
            <a:r>
              <a:rPr lang="hu-HU" sz="3600" dirty="0"/>
              <a:t>0-20</a:t>
            </a:r>
          </a:p>
          <a:p>
            <a:r>
              <a:rPr lang="hu-HU" sz="3600" dirty="0">
                <a:solidFill>
                  <a:srgbClr val="FF0000"/>
                </a:solidFill>
              </a:rPr>
              <a:t>20-40</a:t>
            </a:r>
          </a:p>
          <a:p>
            <a:r>
              <a:rPr lang="hu-HU" sz="3600" dirty="0"/>
              <a:t>40-60</a:t>
            </a:r>
          </a:p>
          <a:p>
            <a:r>
              <a:rPr lang="hu-HU" sz="3600" dirty="0"/>
              <a:t>60-100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13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Semmelweis Egyetem Folyóirat Katalógus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Hány elektronikus folyóirat található német nyelven ”igazságügyi orvostan” témakörben?</a:t>
            </a:r>
            <a:endParaRPr lang="hu-HU" sz="3600" dirty="0"/>
          </a:p>
          <a:p>
            <a:endParaRPr lang="hu-HU" sz="3600" dirty="0"/>
          </a:p>
          <a:p>
            <a:r>
              <a:rPr lang="hu-HU" sz="3600" dirty="0" smtClean="0"/>
              <a:t>20-40</a:t>
            </a:r>
            <a:endParaRPr lang="hu-HU" sz="3600" dirty="0"/>
          </a:p>
          <a:p>
            <a:r>
              <a:rPr lang="hu-HU" sz="3600" dirty="0" smtClean="0"/>
              <a:t>60-100</a:t>
            </a:r>
          </a:p>
          <a:p>
            <a:endParaRPr lang="hu-HU"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552" y="5445222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smtClean="0">
                <a:solidFill>
                  <a:srgbClr val="FF0000"/>
                </a:solidFill>
              </a:rPr>
              <a:t>0-10</a:t>
            </a:r>
            <a:endParaRPr lang="hu-H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 az „ABDOMINAL RADIOLOGY” folyóirat online ISSN-je?</a:t>
            </a:r>
          </a:p>
          <a:p>
            <a:endParaRPr lang="hu-HU" dirty="0"/>
          </a:p>
          <a:p>
            <a:r>
              <a:rPr lang="hu-HU" dirty="0"/>
              <a:t>0234-8115‎</a:t>
            </a:r>
          </a:p>
          <a:p>
            <a:r>
              <a:rPr lang="hu-HU" dirty="0"/>
              <a:t>0942-0000‎</a:t>
            </a:r>
          </a:p>
          <a:p>
            <a:r>
              <a:rPr lang="hu-HU" dirty="0"/>
              <a:t>0941-8925‎</a:t>
            </a:r>
          </a:p>
          <a:p>
            <a:r>
              <a:rPr lang="hu-HU" dirty="0">
                <a:solidFill>
                  <a:srgbClr val="FF0000"/>
                </a:solidFill>
              </a:rPr>
              <a:t>2366-0058</a:t>
            </a:r>
          </a:p>
        </p:txBody>
      </p:sp>
    </p:spTree>
    <p:extLst>
      <p:ext uri="{BB962C8B-B14F-4D97-AF65-F5344CB8AC3E}">
        <p14:creationId xmlns:p14="http://schemas.microsoft.com/office/powerpoint/2010/main" val="7061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u-HU" dirty="0" smtClean="0"/>
              <a:t>Keresési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Lehet </a:t>
            </a:r>
          </a:p>
          <a:p>
            <a:pPr marL="0" indent="0">
              <a:buNone/>
            </a:pPr>
            <a:r>
              <a:rPr lang="hu-HU" sz="3600" dirty="0" smtClean="0"/>
              <a:t>- konkrét művet keresni</a:t>
            </a:r>
          </a:p>
          <a:p>
            <a:pPr marL="0" indent="0">
              <a:buNone/>
            </a:pPr>
            <a:r>
              <a:rPr lang="hu-HU" sz="3600" dirty="0" smtClean="0"/>
              <a:t>- szerző szerint</a:t>
            </a:r>
          </a:p>
          <a:p>
            <a:pPr marL="0" indent="0">
              <a:buNone/>
            </a:pPr>
            <a:r>
              <a:rPr lang="hu-HU" sz="3600" dirty="0" smtClean="0"/>
              <a:t>- hasonló műveket keresni</a:t>
            </a:r>
          </a:p>
          <a:p>
            <a:pPr marL="0" indent="0">
              <a:buNone/>
            </a:pPr>
            <a:r>
              <a:rPr lang="hu-HU" sz="3600" dirty="0" smtClean="0"/>
              <a:t>- tájékozódni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7521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0"/>
            <a:ext cx="8147248" cy="1152128"/>
          </a:xfrm>
        </p:spPr>
        <p:txBody>
          <a:bodyPr>
            <a:normAutofit fontScale="90000"/>
          </a:bodyPr>
          <a:lstStyle/>
          <a:p>
            <a:r>
              <a:rPr lang="hu-HU" sz="4900" dirty="0" smtClean="0"/>
              <a:t/>
            </a:r>
            <a:br>
              <a:rPr lang="hu-HU" sz="4900" dirty="0" smtClean="0"/>
            </a:br>
            <a:r>
              <a:rPr lang="hu-HU" sz="4900" dirty="0" smtClean="0"/>
              <a:t>Online könyv katalógus</a:t>
            </a:r>
            <a:r>
              <a:rPr lang="hu-HU" dirty="0"/>
              <a:t/>
            </a:r>
            <a:br>
              <a:rPr lang="hu-HU" dirty="0"/>
            </a:br>
            <a:r>
              <a:rPr lang="hu-HU" sz="4000" dirty="0">
                <a:hlinkClick r:id="rId2"/>
              </a:rPr>
              <a:t>http://lib.semmelweis.hu/nav/ebooks</a:t>
            </a:r>
            <a:r>
              <a:rPr lang="hu-HU" sz="4000" dirty="0"/>
              <a:t>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619672" y="3717032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hu-HU" sz="3600" dirty="0" err="1" smtClean="0"/>
              <a:t>Tulassay</a:t>
            </a:r>
            <a:r>
              <a:rPr lang="hu-HU" sz="3600" dirty="0" smtClean="0"/>
              <a:t>:Belgyógyászat alapjai 2., 2011</a:t>
            </a:r>
            <a:br>
              <a:rPr lang="hu-HU" sz="3600" dirty="0" smtClean="0"/>
            </a:br>
            <a:r>
              <a:rPr lang="hu-HU" sz="3600" dirty="0" smtClean="0"/>
              <a:t>fejezet: „Vészes állapotú beteg ellátása</a:t>
            </a:r>
            <a:r>
              <a:rPr lang="hu-HU" sz="3600" dirty="0" smtClean="0"/>
              <a:t>” „SHOCK” … </a:t>
            </a: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14.7. </a:t>
            </a:r>
            <a:r>
              <a:rPr lang="pl-PL" dirty="0" smtClean="0"/>
              <a:t>ábra </a:t>
            </a:r>
            <a:r>
              <a:rPr lang="pl-PL" dirty="0" smtClean="0"/>
              <a:t>felirata az alábbi:</a:t>
            </a:r>
            <a:endParaRPr lang="pl-PL" dirty="0" smtClean="0"/>
          </a:p>
          <a:p>
            <a:r>
              <a:rPr lang="pl-PL" dirty="0" smtClean="0"/>
              <a:t>--------------------------------------</a:t>
            </a:r>
            <a:endParaRPr lang="pl-PL" dirty="0" smtClean="0"/>
          </a:p>
          <a:p>
            <a:r>
              <a:rPr lang="pl-PL" dirty="0" smtClean="0"/>
              <a:t>Az AIDS mellékhatásai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Agyi keringés – Stroke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>
                <a:solidFill>
                  <a:srgbClr val="FF0000"/>
                </a:solidFill>
              </a:rPr>
              <a:t>A </a:t>
            </a:r>
            <a:r>
              <a:rPr lang="pl-PL" dirty="0">
                <a:solidFill>
                  <a:srgbClr val="FF0000"/>
                </a:solidFill>
              </a:rPr>
              <a:t>shock kóroktana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518B-C556-44A0-81BF-65C0F0B468A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1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hu-HU" dirty="0" smtClean="0"/>
              <a:t>Online könyv katalógus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hu-HU" sz="3600" dirty="0" smtClean="0"/>
              <a:t>A cím: </a:t>
            </a:r>
            <a:r>
              <a:rPr lang="hu-HU" sz="3600" dirty="0" err="1" smtClean="0"/>
              <a:t>Differential</a:t>
            </a:r>
            <a:r>
              <a:rPr lang="hu-HU" sz="3600" dirty="0" smtClean="0"/>
              <a:t> </a:t>
            </a:r>
            <a:r>
              <a:rPr lang="hu-HU" sz="3600" dirty="0" err="1"/>
              <a:t>D</a:t>
            </a:r>
            <a:r>
              <a:rPr lang="hu-HU" sz="3600" dirty="0" err="1" smtClean="0"/>
              <a:t>iagnosis</a:t>
            </a:r>
            <a:r>
              <a:rPr lang="hu-HU" sz="3600" dirty="0" smtClean="0"/>
              <a:t> </a:t>
            </a:r>
            <a:r>
              <a:rPr lang="hu-HU" sz="3600" dirty="0" err="1" smtClean="0"/>
              <a:t>in</a:t>
            </a:r>
            <a:r>
              <a:rPr lang="hu-HU" sz="3600" dirty="0" smtClean="0"/>
              <a:t> </a:t>
            </a:r>
            <a:r>
              <a:rPr lang="hu-HU" sz="3600" dirty="0" err="1" smtClean="0"/>
              <a:t>Neurology</a:t>
            </a:r>
            <a:r>
              <a:rPr lang="hu-HU" sz="3600" dirty="0" smtClean="0"/>
              <a:t>……</a:t>
            </a:r>
            <a:endParaRPr lang="hu-HU" sz="3600" dirty="0" smtClean="0"/>
          </a:p>
          <a:p>
            <a:r>
              <a:rPr lang="hu-HU" sz="3600" dirty="0" smtClean="0"/>
              <a:t>A kiadó: THIEME</a:t>
            </a:r>
          </a:p>
          <a:p>
            <a:r>
              <a:rPr lang="hu-HU" sz="3600" dirty="0" smtClean="0"/>
              <a:t>-----------------------------------------------------------------</a:t>
            </a:r>
            <a:endParaRPr lang="hu-HU" sz="3600" dirty="0"/>
          </a:p>
          <a:p>
            <a:r>
              <a:rPr lang="hu-HU" sz="3800" dirty="0" smtClean="0"/>
              <a:t>Mi a szerző(k) neve?</a:t>
            </a:r>
          </a:p>
          <a:p>
            <a:r>
              <a:rPr lang="en-US" sz="3800" dirty="0" err="1">
                <a:solidFill>
                  <a:srgbClr val="FF0000"/>
                </a:solidFill>
              </a:rPr>
              <a:t>Tsementzis</a:t>
            </a:r>
            <a:r>
              <a:rPr lang="en-US" sz="3800" dirty="0">
                <a:solidFill>
                  <a:srgbClr val="FF0000"/>
                </a:solidFill>
              </a:rPr>
              <a:t> </a:t>
            </a:r>
            <a:r>
              <a:rPr lang="en-US" sz="3800" dirty="0" err="1">
                <a:solidFill>
                  <a:srgbClr val="FF0000"/>
                </a:solidFill>
              </a:rPr>
              <a:t>Sotirios</a:t>
            </a:r>
            <a:r>
              <a:rPr lang="en-US" sz="3800" dirty="0">
                <a:solidFill>
                  <a:srgbClr val="FF0000"/>
                </a:solidFill>
              </a:rPr>
              <a:t> A</a:t>
            </a:r>
            <a:endParaRPr lang="hu-HU" sz="3800" dirty="0">
              <a:solidFill>
                <a:srgbClr val="FF0000"/>
              </a:solidFill>
            </a:endParaRPr>
          </a:p>
          <a:p>
            <a:r>
              <a:rPr lang="hu-HU" sz="3800" dirty="0"/>
              <a:t>Howard </a:t>
            </a:r>
            <a:r>
              <a:rPr lang="hu-HU" sz="3800" dirty="0" err="1" smtClean="0"/>
              <a:t>Page</a:t>
            </a:r>
            <a:endParaRPr lang="hu-HU" sz="3800" dirty="0" smtClean="0"/>
          </a:p>
          <a:p>
            <a:endParaRPr lang="hu-HU" sz="3800" dirty="0" smtClean="0"/>
          </a:p>
          <a:p>
            <a:r>
              <a:rPr lang="hu-HU" sz="3800" dirty="0" smtClean="0"/>
              <a:t>Hány illusztráció van ebben a műben?</a:t>
            </a:r>
          </a:p>
          <a:p>
            <a:r>
              <a:rPr lang="hu-HU" sz="3800" dirty="0"/>
              <a:t>10 			20        </a:t>
            </a:r>
            <a:r>
              <a:rPr lang="hu-HU" sz="3800" dirty="0" smtClean="0"/>
              <a:t>25</a:t>
            </a:r>
          </a:p>
          <a:p>
            <a:pPr marL="0" indent="0">
              <a:buNone/>
            </a:pPr>
            <a:endParaRPr lang="hu-HU" sz="3800" dirty="0" smtClean="0"/>
          </a:p>
          <a:p>
            <a:r>
              <a:rPr lang="hu-HU" sz="3800" dirty="0" smtClean="0"/>
              <a:t>Hányadik oldalon található a </a:t>
            </a:r>
            <a:r>
              <a:rPr lang="hu-HU" sz="3800" dirty="0"/>
              <a:t>„</a:t>
            </a:r>
            <a:r>
              <a:rPr lang="hu-HU" sz="3800" dirty="0" err="1"/>
              <a:t>Spinal</a:t>
            </a:r>
            <a:r>
              <a:rPr lang="hu-HU" sz="3800" dirty="0"/>
              <a:t> </a:t>
            </a:r>
            <a:r>
              <a:rPr lang="hu-HU" sz="3800" dirty="0" err="1"/>
              <a:t>Disorder</a:t>
            </a:r>
            <a:r>
              <a:rPr lang="hu-HU" sz="3800" dirty="0" smtClean="0"/>
              <a:t>” fejezet?</a:t>
            </a:r>
            <a:endParaRPr lang="hu-HU" sz="3800" dirty="0" smtClean="0"/>
          </a:p>
          <a:p>
            <a:r>
              <a:rPr lang="hu-HU" sz="3800" dirty="0" smtClean="0"/>
              <a:t>10        155         170        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79712" y="41490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16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851920" y="530120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186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A világ legnagyobb orvosi katalógusa</a:t>
            </a:r>
            <a:br>
              <a:rPr lang="hu-HU" dirty="0"/>
            </a:br>
            <a:r>
              <a:rPr lang="hu-HU" sz="3600" dirty="0">
                <a:hlinkClick r:id="rId2"/>
              </a:rPr>
              <a:t>http://www.ncbi.nlm.nih.gov/nlmcatalog</a:t>
            </a:r>
            <a:r>
              <a:rPr lang="hu-HU" dirty="0" smtClean="0">
                <a:hlinkClick r:id="rId2"/>
              </a:rPr>
              <a:t>/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0" indent="0">
              <a:buNone/>
            </a:pPr>
            <a:r>
              <a:rPr lang="hu-HU" sz="3600" dirty="0"/>
              <a:t>Tartalmaz: </a:t>
            </a: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könyvek</a:t>
            </a:r>
            <a:r>
              <a:rPr lang="hu-HU" sz="3600" dirty="0"/>
              <a:t>, folyóiratok, audiovizuális anyagok, szoftverek, elektronikus </a:t>
            </a:r>
            <a:r>
              <a:rPr lang="hu-HU" sz="3600" dirty="0" smtClean="0"/>
              <a:t>források, bibliográfiai adatait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203477" cy="26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6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779912" y="1844824"/>
            <a:ext cx="1058788" cy="23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987824" y="332656"/>
            <a:ext cx="1008112" cy="23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CFA21-E56D-4B78-BC66-13BCB15BCD6E}" type="slidenum">
              <a:rPr lang="hu-HU" smtClean="0"/>
              <a:t>28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424518" y="404664"/>
            <a:ext cx="1490836" cy="23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99792" y="1691569"/>
            <a:ext cx="470144" cy="232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NLM katalógusa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 smtClean="0"/>
              <a:t>Szerző: </a:t>
            </a:r>
            <a:r>
              <a:rPr lang="hu-HU" sz="3600" dirty="0" err="1" smtClean="0"/>
              <a:t>Mabey</a:t>
            </a:r>
            <a:r>
              <a:rPr lang="hu-HU" sz="3600" dirty="0" smtClean="0"/>
              <a:t>, David</a:t>
            </a:r>
          </a:p>
          <a:p>
            <a:r>
              <a:rPr lang="hu-HU" sz="3600" dirty="0" smtClean="0"/>
              <a:t>Cím: </a:t>
            </a:r>
            <a:r>
              <a:rPr lang="en-US" sz="3600" dirty="0"/>
              <a:t>Principles of medicine in </a:t>
            </a:r>
            <a:r>
              <a:rPr lang="en-US" sz="3600" dirty="0" smtClean="0"/>
              <a:t>Africa</a:t>
            </a:r>
            <a:endParaRPr lang="hu-HU" sz="3600" dirty="0" smtClean="0"/>
          </a:p>
          <a:p>
            <a:endParaRPr lang="hu-HU" sz="3600" dirty="0"/>
          </a:p>
          <a:p>
            <a:r>
              <a:rPr lang="hu-HU" sz="3600" dirty="0" smtClean="0"/>
              <a:t>Melyek a </a:t>
            </a:r>
            <a:r>
              <a:rPr lang="hu-HU" sz="3600" dirty="0" err="1" smtClean="0"/>
              <a:t>MeSH</a:t>
            </a:r>
            <a:r>
              <a:rPr lang="hu-HU" sz="3600" dirty="0" smtClean="0"/>
              <a:t> hívószavai?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Africa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Public Health Practice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Tropical Medicine/methods</a:t>
            </a:r>
            <a:endParaRPr lang="hu-HU" sz="3600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53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</a:t>
            </a:r>
            <a:r>
              <a:rPr lang="hu-HU" dirty="0" smtClean="0"/>
              <a:t>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600" dirty="0" smtClean="0"/>
              <a:t>Szerző</a:t>
            </a:r>
          </a:p>
          <a:p>
            <a:endParaRPr lang="hu-HU" sz="3600" dirty="0" smtClean="0"/>
          </a:p>
          <a:p>
            <a:endParaRPr lang="hu-HU" sz="3600" dirty="0" smtClean="0"/>
          </a:p>
          <a:p>
            <a:r>
              <a:rPr lang="hu-HU" sz="3600" dirty="0" smtClean="0"/>
              <a:t>Téma </a:t>
            </a:r>
          </a:p>
          <a:p>
            <a:endParaRPr lang="hu-HU" sz="3600" dirty="0"/>
          </a:p>
          <a:p>
            <a:endParaRPr lang="hu-HU" sz="3600" dirty="0" smtClean="0"/>
          </a:p>
          <a:p>
            <a:r>
              <a:rPr lang="hu-HU" sz="3600" dirty="0" smtClean="0"/>
              <a:t>Konkrét mű </a:t>
            </a:r>
            <a:endParaRPr lang="hu-H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59412"/>
            <a:ext cx="16561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96578"/>
            <a:ext cx="3125166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39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NLM katalógus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Szerzők: </a:t>
            </a:r>
            <a:r>
              <a:rPr lang="hu-HU" dirty="0" err="1" smtClean="0"/>
              <a:t>Kellermayer</a:t>
            </a:r>
            <a:r>
              <a:rPr lang="hu-HU" dirty="0" smtClean="0"/>
              <a:t> M, </a:t>
            </a:r>
            <a:r>
              <a:rPr lang="hu-HU" dirty="0" err="1" smtClean="0"/>
              <a:t>Hazlewood</a:t>
            </a:r>
            <a:r>
              <a:rPr lang="hu-HU" dirty="0" smtClean="0"/>
              <a:t> C, stb.</a:t>
            </a:r>
            <a:endParaRPr lang="hu-HU" dirty="0"/>
          </a:p>
          <a:p>
            <a:r>
              <a:rPr lang="hu-HU" dirty="0" smtClean="0"/>
              <a:t>Kiadó:Budapest </a:t>
            </a:r>
            <a:r>
              <a:rPr lang="hu-HU" dirty="0"/>
              <a:t>: Akadémiai Kiadó, 1991.</a:t>
            </a:r>
          </a:p>
          <a:p>
            <a:r>
              <a:rPr lang="hu-HU" dirty="0" smtClean="0"/>
              <a:t>Címe</a:t>
            </a:r>
            <a:r>
              <a:rPr lang="en-US" dirty="0" smtClean="0"/>
              <a:t>:The </a:t>
            </a:r>
            <a:r>
              <a:rPr lang="en-US" dirty="0"/>
              <a:t>Physical aspect of the living cell</a:t>
            </a:r>
            <a:endParaRPr lang="hu-HU" dirty="0"/>
          </a:p>
          <a:p>
            <a:pPr marL="0" indent="0">
              <a:buNone/>
            </a:pPr>
            <a:r>
              <a:rPr lang="en-US" dirty="0"/>
              <a:t> </a:t>
            </a:r>
            <a:endParaRPr lang="hu-HU" dirty="0"/>
          </a:p>
          <a:p>
            <a:r>
              <a:rPr lang="hu-HU" dirty="0" smtClean="0"/>
              <a:t>Mi a publikáció típusa és az NLM </a:t>
            </a:r>
            <a:r>
              <a:rPr lang="hu-HU" dirty="0" err="1" smtClean="0"/>
              <a:t>ID-je</a:t>
            </a:r>
            <a:r>
              <a:rPr lang="hu-HU" dirty="0" smtClean="0"/>
              <a:t>? </a:t>
            </a:r>
            <a:endParaRPr lang="hu-HU" dirty="0"/>
          </a:p>
          <a:p>
            <a:r>
              <a:rPr lang="hu-HU" dirty="0" err="1"/>
              <a:t>Article</a:t>
            </a:r>
            <a:r>
              <a:rPr lang="hu-HU" dirty="0"/>
              <a:t>      </a:t>
            </a:r>
            <a:r>
              <a:rPr lang="hu-HU" dirty="0" smtClean="0"/>
              <a:t>igaz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 smtClean="0"/>
              <a:t>9310307 	      hamis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07904" y="4519235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hamis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45534" y="5085184"/>
            <a:ext cx="824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igaz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9478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Semmelweis Egyetem katalógusai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Nyilvános katalógus </a:t>
            </a:r>
            <a:r>
              <a:rPr lang="hu-HU" sz="2800" dirty="0">
                <a:hlinkClick r:id="rId2"/>
              </a:rPr>
              <a:t>http://</a:t>
            </a:r>
            <a:r>
              <a:rPr lang="hu-HU" sz="2800" dirty="0" smtClean="0">
                <a:hlinkClick r:id="rId2"/>
              </a:rPr>
              <a:t>lib.semmelweis.hu/nav/katalogus</a:t>
            </a:r>
            <a:r>
              <a:rPr lang="hu-HU" sz="2800" dirty="0" smtClean="0"/>
              <a:t> 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/>
              <a:t>Folyóirat katalógus </a:t>
            </a: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lib.semmelweis.hu/nav/folyoirat_katalogus</a:t>
            </a:r>
            <a:r>
              <a:rPr lang="hu-HU" sz="2800" dirty="0" smtClean="0"/>
              <a:t> 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/>
              <a:t>Online könyvkatalógus </a:t>
            </a:r>
            <a:r>
              <a:rPr lang="hu-HU" sz="2800" dirty="0">
                <a:hlinkClick r:id="rId4"/>
              </a:rPr>
              <a:t>http://</a:t>
            </a:r>
            <a:r>
              <a:rPr lang="hu-HU" sz="2800" dirty="0" smtClean="0">
                <a:hlinkClick r:id="rId4"/>
              </a:rPr>
              <a:t>lib.semmelweis.hu/nav/ekonyvek</a:t>
            </a:r>
            <a:r>
              <a:rPr lang="hu-HU" sz="2800" dirty="0" smtClean="0"/>
              <a:t>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703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900" dirty="0"/>
              <a:t>Nyilvános katalógus </a:t>
            </a:r>
            <a:r>
              <a:rPr lang="hu-HU" sz="3600" dirty="0">
                <a:hlinkClick r:id="rId2"/>
              </a:rPr>
              <a:t>http://lib.semmelweis.hu/nav/katalogus</a:t>
            </a:r>
            <a:r>
              <a:rPr lang="hu-HU" sz="3600" dirty="0"/>
              <a:t> </a:t>
            </a:r>
            <a:br>
              <a:rPr lang="hu-HU" sz="3600" dirty="0"/>
            </a:br>
            <a:endParaRPr lang="hu-H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3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Chemie</a:t>
            </a:r>
            <a:r>
              <a:rPr lang="hu-HU" dirty="0"/>
              <a:t>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Mediziner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8., </a:t>
            </a:r>
            <a:r>
              <a:rPr lang="hu-HU" dirty="0" err="1"/>
              <a:t>völlig</a:t>
            </a:r>
            <a:r>
              <a:rPr lang="hu-HU" dirty="0"/>
              <a:t> </a:t>
            </a:r>
            <a:r>
              <a:rPr lang="hu-HU" dirty="0" err="1"/>
              <a:t>überarb</a:t>
            </a:r>
            <a:r>
              <a:rPr lang="hu-HU" dirty="0"/>
              <a:t>. </a:t>
            </a:r>
            <a:r>
              <a:rPr lang="hu-HU" dirty="0" err="1"/>
              <a:t>Aufl</a:t>
            </a:r>
            <a:r>
              <a:rPr lang="hu-HU" dirty="0"/>
              <a:t>. 2014</a:t>
            </a:r>
            <a:r>
              <a:rPr lang="hu-HU" dirty="0" smtClean="0"/>
              <a:t>.</a:t>
            </a:r>
          </a:p>
          <a:p>
            <a:r>
              <a:rPr lang="hu-HU" dirty="0" smtClean="0"/>
              <a:t>Hány példány van a könyvtárban?</a:t>
            </a:r>
          </a:p>
          <a:p>
            <a:r>
              <a:rPr lang="hu-HU" dirty="0">
                <a:solidFill>
                  <a:srgbClr val="FF0000"/>
                </a:solidFill>
              </a:rPr>
              <a:t>4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Hány kölcsönözhető?</a:t>
            </a:r>
          </a:p>
          <a:p>
            <a:r>
              <a:rPr lang="hu-HU" dirty="0">
                <a:solidFill>
                  <a:srgbClr val="FF0000"/>
                </a:solidFill>
              </a:rPr>
              <a:t>1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Hol található a kölcsönözhető példány?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EOK könyvtárban (Tűzoltó utca)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338</Words>
  <Application>Microsoft Office PowerPoint</Application>
  <PresentationFormat>Diavetítés a képernyőre (4:3 oldalarány)</PresentationFormat>
  <Paragraphs>131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Online nyilvános katalógusok orvosi területen</vt:lpstr>
      <vt:lpstr>Keresési lehetőségek</vt:lpstr>
      <vt:lpstr>Lehetőségek</vt:lpstr>
      <vt:lpstr>Semmelweis Egyetem katalógusai</vt:lpstr>
      <vt:lpstr>Nyilvános katalógus http://lib.semmelweis.hu/nav/katalogus  </vt:lpstr>
      <vt:lpstr>PowerPoint bemutató</vt:lpstr>
      <vt:lpstr>PowerPoint bemutató</vt:lpstr>
      <vt:lpstr>PowerPoint bemutató</vt:lpstr>
      <vt:lpstr>Kérdés</vt:lpstr>
      <vt:lpstr>Kérdés</vt:lpstr>
      <vt:lpstr> Folyóirat katalógus http://lib.semmelweis.hu/nav/folyoirat_katalogus  </vt:lpstr>
      <vt:lpstr>Információ a folyóiratról</vt:lpstr>
      <vt:lpstr>Folyóirat katalógus  - részletes keresés – nyílt hozzáférésű folyóiratok</vt:lpstr>
      <vt:lpstr>PowerPoint bemutató</vt:lpstr>
      <vt:lpstr>Kérdés – Folyóirat Katalógusból</vt:lpstr>
      <vt:lpstr>Acta Neuropathologica</vt:lpstr>
      <vt:lpstr>Folyóirat Katalógus:  hány online folyóirat van</vt:lpstr>
      <vt:lpstr> Semmelweis Egyetem Folyóirat Katalógus</vt:lpstr>
      <vt:lpstr>Kérdés</vt:lpstr>
      <vt:lpstr> Online könyv katalógus http://lib.semmelweis.hu/nav/ebooks  </vt:lpstr>
      <vt:lpstr>PowerPoint bemutató</vt:lpstr>
      <vt:lpstr>PowerPoint bemutató</vt:lpstr>
      <vt:lpstr>Tulassay:Belgyógyászat alapjai 2., 2011 fejezet: „Vészes állapotú beteg ellátása” „SHOCK” …  </vt:lpstr>
      <vt:lpstr>Online könyv katalógus</vt:lpstr>
      <vt:lpstr>A világ legnagyobb orvosi katalógusa http://www.ncbi.nlm.nih.gov/nlmcatalog/ </vt:lpstr>
      <vt:lpstr>PowerPoint bemutató</vt:lpstr>
      <vt:lpstr>PowerPoint bemutató</vt:lpstr>
      <vt:lpstr>PowerPoint bemutató</vt:lpstr>
      <vt:lpstr>NLM katalógusa</vt:lpstr>
      <vt:lpstr>NLM katalógus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Könyvkatalógusok</dc:title>
  <dc:creator>Vasas Lívia</dc:creator>
  <cp:lastModifiedBy>Gere Tamasne</cp:lastModifiedBy>
  <cp:revision>117</cp:revision>
  <cp:lastPrinted>2016-02-04T08:26:44Z</cp:lastPrinted>
  <dcterms:created xsi:type="dcterms:W3CDTF">2015-09-04T13:37:17Z</dcterms:created>
  <dcterms:modified xsi:type="dcterms:W3CDTF">2017-02-02T09:58:50Z</dcterms:modified>
</cp:coreProperties>
</file>