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2" r:id="rId8"/>
    <p:sldId id="276" r:id="rId9"/>
    <p:sldId id="277" r:id="rId10"/>
    <p:sldId id="280" r:id="rId11"/>
    <p:sldId id="263" r:id="rId12"/>
    <p:sldId id="265" r:id="rId13"/>
    <p:sldId id="266" r:id="rId14"/>
    <p:sldId id="267" r:id="rId15"/>
    <p:sldId id="273" r:id="rId16"/>
    <p:sldId id="268" r:id="rId17"/>
    <p:sldId id="278" r:id="rId18"/>
    <p:sldId id="279" r:id="rId19"/>
    <p:sldId id="264" r:id="rId20"/>
    <p:sldId id="269" r:id="rId21"/>
    <p:sldId id="270" r:id="rId22"/>
    <p:sldId id="275" r:id="rId23"/>
    <p:sldId id="274" r:id="rId24"/>
    <p:sldId id="281" r:id="rId25"/>
    <p:sldId id="282" r:id="rId26"/>
    <p:sldId id="271" r:id="rId2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342" y="-15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EF15-1AAD-49B9-981C-35C7F7B571E0}" type="datetimeFigureOut">
              <a:rPr lang="hu-HU" smtClean="0"/>
              <a:t>2017.03.07.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45BD3-CDB4-465A-B422-1B663635CB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3919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EF15-1AAD-49B9-981C-35C7F7B571E0}" type="datetimeFigureOut">
              <a:rPr lang="hu-HU" smtClean="0"/>
              <a:t>2017.03.07.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45BD3-CDB4-465A-B422-1B663635CB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6483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EF15-1AAD-49B9-981C-35C7F7B571E0}" type="datetimeFigureOut">
              <a:rPr lang="hu-HU" smtClean="0"/>
              <a:t>2017.03.07.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45BD3-CDB4-465A-B422-1B663635CB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71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EF15-1AAD-49B9-981C-35C7F7B571E0}" type="datetimeFigureOut">
              <a:rPr lang="hu-HU" smtClean="0"/>
              <a:t>2017.03.07.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45BD3-CDB4-465A-B422-1B663635CB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226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EF15-1AAD-49B9-981C-35C7F7B571E0}" type="datetimeFigureOut">
              <a:rPr lang="hu-HU" smtClean="0"/>
              <a:t>2017.03.07.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45BD3-CDB4-465A-B422-1B663635CB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983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EF15-1AAD-49B9-981C-35C7F7B571E0}" type="datetimeFigureOut">
              <a:rPr lang="hu-HU" smtClean="0"/>
              <a:t>2017.03.07.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45BD3-CDB4-465A-B422-1B663635CB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930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EF15-1AAD-49B9-981C-35C7F7B571E0}" type="datetimeFigureOut">
              <a:rPr lang="hu-HU" smtClean="0"/>
              <a:t>2017.03.07.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45BD3-CDB4-465A-B422-1B663635CB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807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EF15-1AAD-49B9-981C-35C7F7B571E0}" type="datetimeFigureOut">
              <a:rPr lang="hu-HU" smtClean="0"/>
              <a:t>2017.03.07.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45BD3-CDB4-465A-B422-1B663635CB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943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EF15-1AAD-49B9-981C-35C7F7B571E0}" type="datetimeFigureOut">
              <a:rPr lang="hu-HU" smtClean="0"/>
              <a:t>2017.03.07.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45BD3-CDB4-465A-B422-1B663635CB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136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EF15-1AAD-49B9-981C-35C7F7B571E0}" type="datetimeFigureOut">
              <a:rPr lang="hu-HU" smtClean="0"/>
              <a:t>2017.03.07.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45BD3-CDB4-465A-B422-1B663635CB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610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EF15-1AAD-49B9-981C-35C7F7B571E0}" type="datetimeFigureOut">
              <a:rPr lang="hu-HU" smtClean="0"/>
              <a:t>2017.03.07.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45BD3-CDB4-465A-B422-1B663635CB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3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8EF15-1AAD-49B9-981C-35C7F7B571E0}" type="datetimeFigureOut">
              <a:rPr lang="hu-HU" smtClean="0"/>
              <a:t>2017.03.07.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45BD3-CDB4-465A-B422-1B663635CB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92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asas.livia@semmelweis-univ.hu" TargetMode="External"/><Relationship Id="rId2" Type="http://schemas.openxmlformats.org/officeDocument/2006/relationships/hyperlink" Target="http://lib.semmelweis.hu/nav/adatbaziso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rmAutofit/>
          </a:bodyPr>
          <a:lstStyle/>
          <a:p>
            <a:r>
              <a:rPr lang="hu-HU" dirty="0" err="1" smtClean="0"/>
              <a:t>Scopus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>
                <a:hlinkClick r:id="rId2"/>
              </a:rPr>
              <a:t>http://lib.semmelweis.hu/nav/adatbazisok</a:t>
            </a:r>
            <a:r>
              <a:rPr lang="hu-HU" sz="3200" dirty="0" smtClean="0"/>
              <a:t> </a:t>
            </a:r>
            <a:endParaRPr lang="hu-HU" sz="3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Vasas Lívia, PhD</a:t>
            </a:r>
          </a:p>
          <a:p>
            <a:r>
              <a:rPr lang="hu-HU" dirty="0" err="1" smtClean="0">
                <a:hlinkClick r:id="rId3"/>
              </a:rPr>
              <a:t>vasas.livia</a:t>
            </a:r>
            <a:r>
              <a:rPr lang="hu-HU" dirty="0" smtClean="0">
                <a:hlinkClick r:id="rId3"/>
              </a:rPr>
              <a:t>@</a:t>
            </a:r>
            <a:r>
              <a:rPr lang="hu-HU" dirty="0" err="1" smtClean="0">
                <a:hlinkClick r:id="rId3"/>
              </a:rPr>
              <a:t>semmelweis-univ.hu</a:t>
            </a:r>
            <a:endParaRPr lang="hu-HU" dirty="0" smtClean="0"/>
          </a:p>
          <a:p>
            <a:r>
              <a:rPr lang="hu-HU" dirty="0" smtClean="0"/>
              <a:t>2017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227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11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6516216" y="5085185"/>
            <a:ext cx="2699792" cy="17728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783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971600" y="1463651"/>
            <a:ext cx="2518348" cy="2646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7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Magyarázat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>
                <a:latin typeface="+mj-lt"/>
              </a:rPr>
              <a:t>View</a:t>
            </a:r>
            <a:r>
              <a:rPr lang="hu-HU" sz="2800" dirty="0" smtClean="0">
                <a:latin typeface="+mj-lt"/>
              </a:rPr>
              <a:t> </a:t>
            </a:r>
            <a:r>
              <a:rPr lang="hu-HU" sz="2800" dirty="0" err="1" smtClean="0">
                <a:latin typeface="+mj-lt"/>
              </a:rPr>
              <a:t>secondary</a:t>
            </a:r>
            <a:r>
              <a:rPr lang="hu-HU" sz="2800" dirty="0" smtClean="0">
                <a:latin typeface="+mj-lt"/>
              </a:rPr>
              <a:t> </a:t>
            </a:r>
            <a:r>
              <a:rPr lang="hu-HU" sz="2800" dirty="0" err="1" smtClean="0">
                <a:latin typeface="+mj-lt"/>
              </a:rPr>
              <a:t>documents</a:t>
            </a:r>
            <a:r>
              <a:rPr lang="hu-HU" sz="2800" dirty="0" smtClean="0">
                <a:latin typeface="+mj-lt"/>
              </a:rPr>
              <a:t>: </a:t>
            </a:r>
            <a:r>
              <a:rPr lang="hu-HU" sz="2800" dirty="0" smtClean="0">
                <a:latin typeface="+mj-lt"/>
              </a:rPr>
              <a:t>a nem </a:t>
            </a:r>
            <a:r>
              <a:rPr lang="hu-HU" sz="2800" dirty="0" smtClean="0">
                <a:latin typeface="+mj-lt"/>
              </a:rPr>
              <a:t>indexelt tételek irodalomjegyzékében keres</a:t>
            </a:r>
          </a:p>
          <a:p>
            <a:pPr marL="0" indent="0">
              <a:buNone/>
            </a:pPr>
            <a:endParaRPr lang="hu-HU" sz="2800" dirty="0" smtClean="0">
              <a:latin typeface="+mj-lt"/>
            </a:endParaRPr>
          </a:p>
          <a:p>
            <a:r>
              <a:rPr lang="hu-HU" sz="2800" dirty="0" err="1" smtClean="0">
                <a:latin typeface="+mj-lt"/>
              </a:rPr>
              <a:t>Patents</a:t>
            </a:r>
            <a:r>
              <a:rPr lang="hu-HU" sz="2800" dirty="0" smtClean="0">
                <a:latin typeface="+mj-lt"/>
              </a:rPr>
              <a:t>  - kapcsolódó szabadalmak</a:t>
            </a:r>
          </a:p>
          <a:p>
            <a:pPr marL="0" indent="0">
              <a:buNone/>
            </a:pPr>
            <a:endParaRPr lang="hu-HU" sz="2800" dirty="0" smtClean="0">
              <a:latin typeface="+mj-lt"/>
            </a:endParaRPr>
          </a:p>
          <a:p>
            <a:r>
              <a:rPr lang="hu-HU" sz="2800" dirty="0" err="1" smtClean="0">
                <a:latin typeface="+mj-lt"/>
              </a:rPr>
              <a:t>Analyze</a:t>
            </a:r>
            <a:r>
              <a:rPr lang="hu-HU" sz="2800" dirty="0" smtClean="0">
                <a:latin typeface="+mj-lt"/>
              </a:rPr>
              <a:t> </a:t>
            </a:r>
            <a:r>
              <a:rPr lang="hu-HU" sz="2800" dirty="0" err="1" smtClean="0">
                <a:latin typeface="+mj-lt"/>
              </a:rPr>
              <a:t>search</a:t>
            </a:r>
            <a:r>
              <a:rPr lang="hu-HU" sz="2800" dirty="0" smtClean="0">
                <a:latin typeface="+mj-lt"/>
              </a:rPr>
              <a:t> </a:t>
            </a:r>
            <a:r>
              <a:rPr lang="hu-HU" sz="2800" dirty="0" err="1" smtClean="0">
                <a:latin typeface="+mj-lt"/>
              </a:rPr>
              <a:t>results</a:t>
            </a:r>
            <a:r>
              <a:rPr lang="hu-HU" sz="2800" dirty="0" smtClean="0">
                <a:latin typeface="+mj-lt"/>
              </a:rPr>
              <a:t>: elemzi az adott dokumentumokat éves bontásban</a:t>
            </a:r>
            <a:endParaRPr lang="hu-H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936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97"/>
            <a:ext cx="9144000" cy="685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68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/>
              <a:t>A</a:t>
            </a:r>
            <a:r>
              <a:rPr lang="hu-HU" sz="3600" dirty="0" smtClean="0"/>
              <a:t> cím: „</a:t>
            </a:r>
            <a:r>
              <a:rPr lang="en-US" sz="3600" dirty="0" smtClean="0"/>
              <a:t>Diabetes </a:t>
            </a:r>
            <a:r>
              <a:rPr lang="en-US" sz="3600" dirty="0"/>
              <a:t>mellitus and associated oral manifestations: a </a:t>
            </a:r>
            <a:r>
              <a:rPr lang="en-US" sz="3600" dirty="0" smtClean="0"/>
              <a:t>review</a:t>
            </a:r>
            <a:r>
              <a:rPr lang="hu-HU" sz="3600" dirty="0" smtClean="0"/>
              <a:t>”</a:t>
            </a:r>
            <a:r>
              <a:rPr lang="en-US" b="1" dirty="0"/>
              <a:t/>
            </a:r>
            <a:br>
              <a:rPr lang="en-US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>
                <a:latin typeface="+mj-lt"/>
              </a:rPr>
              <a:t>Melyik a helyes folyóiratcím?</a:t>
            </a:r>
          </a:p>
          <a:p>
            <a:r>
              <a:rPr lang="hu-HU" sz="2800" dirty="0">
                <a:solidFill>
                  <a:srgbClr val="FF0000"/>
                </a:solidFill>
                <a:latin typeface="+mj-lt"/>
              </a:rPr>
              <a:t>Journal of </a:t>
            </a:r>
            <a:r>
              <a:rPr lang="hu-HU" sz="2800" dirty="0" err="1">
                <a:solidFill>
                  <a:srgbClr val="FF0000"/>
                </a:solidFill>
                <a:latin typeface="+mj-lt"/>
              </a:rPr>
              <a:t>oral</a:t>
            </a:r>
            <a:r>
              <a:rPr lang="hu-HU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hu-HU" sz="2800" dirty="0" err="1" smtClean="0">
                <a:solidFill>
                  <a:srgbClr val="FF0000"/>
                </a:solidFill>
                <a:latin typeface="+mj-lt"/>
              </a:rPr>
              <a:t>pathology</a:t>
            </a:r>
            <a:endParaRPr lang="hu-HU" sz="2800" dirty="0" smtClean="0">
              <a:solidFill>
                <a:srgbClr val="FF0000"/>
              </a:solidFill>
              <a:latin typeface="+mj-lt"/>
            </a:endParaRPr>
          </a:p>
          <a:p>
            <a:r>
              <a:rPr lang="hu-HU" sz="2800" dirty="0" err="1" smtClean="0">
                <a:latin typeface="+mj-lt"/>
              </a:rPr>
              <a:t>Lancet</a:t>
            </a:r>
            <a:endParaRPr lang="hu-HU" sz="2800" dirty="0" smtClean="0">
              <a:latin typeface="+mj-lt"/>
            </a:endParaRPr>
          </a:p>
          <a:p>
            <a:r>
              <a:rPr lang="hu-HU" sz="2800" dirty="0" err="1" smtClean="0">
                <a:latin typeface="+mj-lt"/>
              </a:rPr>
              <a:t>Nature</a:t>
            </a:r>
            <a:endParaRPr lang="hu-HU" sz="2800" dirty="0" smtClean="0">
              <a:latin typeface="+mj-lt"/>
            </a:endParaRPr>
          </a:p>
          <a:p>
            <a:pPr marL="0" indent="0">
              <a:buNone/>
            </a:pPr>
            <a:endParaRPr lang="hu-HU" sz="2800" dirty="0" smtClean="0">
              <a:latin typeface="+mj-lt"/>
            </a:endParaRPr>
          </a:p>
          <a:p>
            <a:r>
              <a:rPr lang="hu-HU" sz="2800" dirty="0" smtClean="0">
                <a:latin typeface="+mj-lt"/>
              </a:rPr>
              <a:t>Mennyi a közlemény </a:t>
            </a:r>
            <a:r>
              <a:rPr lang="hu-HU" sz="2800" dirty="0" err="1" smtClean="0">
                <a:latin typeface="+mj-lt"/>
              </a:rPr>
              <a:t>citációja</a:t>
            </a:r>
            <a:r>
              <a:rPr lang="hu-HU" sz="2800" dirty="0" smtClean="0">
                <a:latin typeface="+mj-lt"/>
              </a:rPr>
              <a:t>?</a:t>
            </a:r>
          </a:p>
          <a:p>
            <a:r>
              <a:rPr lang="hu-HU" sz="2800" dirty="0" smtClean="0">
                <a:latin typeface="+mj-lt"/>
              </a:rPr>
              <a:t>20-30               50-60               </a:t>
            </a:r>
            <a:r>
              <a:rPr lang="hu-HU" sz="2800" dirty="0" smtClean="0">
                <a:solidFill>
                  <a:srgbClr val="FF0000"/>
                </a:solidFill>
                <a:latin typeface="+mj-lt"/>
              </a:rPr>
              <a:t>70-80              </a:t>
            </a:r>
            <a:r>
              <a:rPr lang="hu-HU" sz="2800" dirty="0" smtClean="0">
                <a:latin typeface="+mj-lt"/>
              </a:rPr>
              <a:t>90-100</a:t>
            </a:r>
            <a:endParaRPr lang="hu-HU" sz="2800" dirty="0">
              <a:latin typeface="+mj-lt"/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237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000" dirty="0" smtClean="0"/>
              <a:t>A címben szerepeljen: ”</a:t>
            </a:r>
            <a:r>
              <a:rPr lang="hu-HU" sz="3000" dirty="0" err="1" smtClean="0"/>
              <a:t>eating</a:t>
            </a:r>
            <a:r>
              <a:rPr lang="hu-HU" sz="3000" dirty="0" smtClean="0"/>
              <a:t> </a:t>
            </a:r>
            <a:r>
              <a:rPr lang="hu-HU" sz="3000" dirty="0" err="1" smtClean="0"/>
              <a:t>disorder</a:t>
            </a:r>
            <a:r>
              <a:rPr lang="hu-HU" sz="3000" dirty="0" smtClean="0"/>
              <a:t>” kifejezés, s </a:t>
            </a:r>
            <a:br>
              <a:rPr lang="hu-HU" sz="3000" dirty="0" smtClean="0"/>
            </a:br>
            <a:r>
              <a:rPr lang="hu-HU" sz="3000" dirty="0"/>
              <a:t> </a:t>
            </a:r>
            <a:r>
              <a:rPr lang="hu-HU" sz="3000" dirty="0" smtClean="0"/>
              <a:t>kulcsszavak: „</a:t>
            </a:r>
            <a:r>
              <a:rPr lang="hu-HU" sz="3000" dirty="0" err="1" smtClean="0"/>
              <a:t>child</a:t>
            </a:r>
            <a:r>
              <a:rPr lang="hu-HU" sz="3000" dirty="0" smtClean="0"/>
              <a:t>” „</a:t>
            </a:r>
            <a:r>
              <a:rPr lang="hu-HU" sz="3000" dirty="0" err="1" smtClean="0"/>
              <a:t>depression</a:t>
            </a:r>
            <a:r>
              <a:rPr lang="hu-HU" sz="3000" dirty="0" smtClean="0"/>
              <a:t>” legyenek</a:t>
            </a:r>
            <a:endParaRPr lang="hu-HU" sz="3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>
            <a:normAutofit/>
          </a:bodyPr>
          <a:lstStyle/>
          <a:p>
            <a:r>
              <a:rPr lang="hu-HU" sz="2800" dirty="0" smtClean="0">
                <a:latin typeface="+mj-lt"/>
              </a:rPr>
              <a:t>A legidézettebb közleményre hivatkoztak: </a:t>
            </a:r>
          </a:p>
          <a:p>
            <a:r>
              <a:rPr lang="hu-HU" sz="2800" dirty="0" smtClean="0">
                <a:latin typeface="+mj-lt"/>
              </a:rPr>
              <a:t>100-200                  200-400                  </a:t>
            </a:r>
            <a:r>
              <a:rPr lang="hu-HU" sz="2800" dirty="0" smtClean="0">
                <a:solidFill>
                  <a:srgbClr val="FF0000"/>
                </a:solidFill>
                <a:latin typeface="+mj-lt"/>
              </a:rPr>
              <a:t>400-500</a:t>
            </a:r>
          </a:p>
          <a:p>
            <a:pPr marL="0" indent="0">
              <a:buNone/>
            </a:pPr>
            <a:endParaRPr lang="hu-HU" sz="2800" dirty="0" smtClean="0">
              <a:solidFill>
                <a:srgbClr val="C00000"/>
              </a:solidFill>
              <a:latin typeface="+mj-lt"/>
            </a:endParaRPr>
          </a:p>
          <a:p>
            <a:r>
              <a:rPr lang="hu-HU" sz="2800" dirty="0" smtClean="0">
                <a:latin typeface="+mj-lt"/>
              </a:rPr>
              <a:t>Mennyi a „</a:t>
            </a:r>
            <a:r>
              <a:rPr lang="hu-HU" sz="2800" dirty="0" err="1" smtClean="0">
                <a:latin typeface="+mj-lt"/>
              </a:rPr>
              <a:t>review</a:t>
            </a:r>
            <a:r>
              <a:rPr lang="hu-HU" sz="2800" dirty="0" smtClean="0">
                <a:latin typeface="+mj-lt"/>
              </a:rPr>
              <a:t>” típusú közlemények száma:</a:t>
            </a:r>
          </a:p>
          <a:p>
            <a:r>
              <a:rPr lang="hu-HU" sz="2800" dirty="0" smtClean="0">
                <a:latin typeface="+mj-lt"/>
              </a:rPr>
              <a:t>10-20                       21-30                       </a:t>
            </a:r>
            <a:r>
              <a:rPr lang="hu-HU" sz="2800" dirty="0" smtClean="0">
                <a:solidFill>
                  <a:srgbClr val="FF0000"/>
                </a:solidFill>
                <a:latin typeface="+mj-lt"/>
              </a:rPr>
              <a:t>31-40</a:t>
            </a:r>
          </a:p>
          <a:p>
            <a:endParaRPr lang="hu-HU" sz="2800" dirty="0" smtClean="0">
              <a:latin typeface="+mj-lt"/>
            </a:endParaRPr>
          </a:p>
          <a:p>
            <a:r>
              <a:rPr lang="hu-HU" sz="2800" dirty="0" smtClean="0">
                <a:latin typeface="+mj-lt"/>
              </a:rPr>
              <a:t>Hány közlemény származik Magyarországról?</a:t>
            </a:r>
          </a:p>
          <a:p>
            <a:r>
              <a:rPr lang="hu-HU" sz="2800" dirty="0">
                <a:latin typeface="+mj-lt"/>
              </a:rPr>
              <a:t> </a:t>
            </a:r>
            <a:r>
              <a:rPr lang="hu-HU" sz="2800" dirty="0" smtClean="0">
                <a:latin typeface="+mj-lt"/>
              </a:rPr>
              <a:t>11-20</a:t>
            </a:r>
            <a:r>
              <a:rPr lang="hu-HU" sz="2800" dirty="0" smtClean="0">
                <a:latin typeface="+mj-lt"/>
              </a:rPr>
              <a:t>                       </a:t>
            </a:r>
            <a:r>
              <a:rPr lang="hu-HU" sz="2800" dirty="0" smtClean="0">
                <a:solidFill>
                  <a:srgbClr val="FF0000"/>
                </a:solidFill>
                <a:latin typeface="+mj-lt"/>
              </a:rPr>
              <a:t>1-6 </a:t>
            </a:r>
            <a:r>
              <a:rPr lang="hu-HU" sz="2800" dirty="0" smtClean="0">
                <a:solidFill>
                  <a:srgbClr val="C00000"/>
                </a:solidFill>
                <a:latin typeface="+mj-lt"/>
              </a:rPr>
              <a:t>                           </a:t>
            </a:r>
            <a:r>
              <a:rPr lang="hu-HU" sz="2800" dirty="0" smtClean="0">
                <a:latin typeface="+mj-lt"/>
              </a:rPr>
              <a:t>7-10</a:t>
            </a:r>
            <a:endParaRPr lang="hu-H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Kérdés</a:t>
            </a:r>
            <a:br>
              <a:rPr lang="hu-HU" sz="3200" dirty="0" smtClean="0"/>
            </a:br>
            <a:r>
              <a:rPr lang="hu-HU" sz="3200" dirty="0" smtClean="0"/>
              <a:t>Kezdje a keresést a </a:t>
            </a:r>
            <a:r>
              <a:rPr lang="hu-HU" sz="3200" dirty="0" err="1" smtClean="0"/>
              <a:t>Scopusban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latin typeface="+mj-lt"/>
              </a:rPr>
              <a:t>Ki a levelező szerzője (</a:t>
            </a:r>
            <a:r>
              <a:rPr lang="hu-HU" sz="2800" dirty="0" err="1">
                <a:latin typeface="+mj-lt"/>
              </a:rPr>
              <a:t>correspondence</a:t>
            </a:r>
            <a:r>
              <a:rPr lang="hu-HU" sz="2800" dirty="0">
                <a:latin typeface="+mj-lt"/>
              </a:rPr>
              <a:t> </a:t>
            </a:r>
            <a:r>
              <a:rPr lang="hu-HU" sz="2800" dirty="0" err="1">
                <a:latin typeface="+mj-lt"/>
              </a:rPr>
              <a:t>author</a:t>
            </a:r>
            <a:r>
              <a:rPr lang="hu-HU" sz="2800" dirty="0">
                <a:latin typeface="+mj-lt"/>
              </a:rPr>
              <a:t>) a 10.1002/ijc.26364 DOI számú közleménynek</a:t>
            </a:r>
            <a:r>
              <a:rPr lang="hu-HU" sz="2800" dirty="0" smtClean="0">
                <a:latin typeface="+mj-lt"/>
              </a:rPr>
              <a:t>?</a:t>
            </a:r>
          </a:p>
          <a:p>
            <a:pPr marL="0" indent="0">
              <a:buNone/>
            </a:pPr>
            <a:endParaRPr lang="hu-HU" sz="28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hu-HU" sz="2800" dirty="0" smtClean="0">
                <a:solidFill>
                  <a:srgbClr val="FF0000"/>
                </a:solidFill>
                <a:latin typeface="+mj-lt"/>
              </a:rPr>
              <a:t>Fekete </a:t>
            </a:r>
            <a:r>
              <a:rPr lang="hu-HU" sz="2800" dirty="0">
                <a:solidFill>
                  <a:srgbClr val="FF0000"/>
                </a:solidFill>
                <a:latin typeface="+mj-lt"/>
              </a:rPr>
              <a:t>T. </a:t>
            </a:r>
            <a:r>
              <a:rPr lang="hu-HU" sz="2800" dirty="0" smtClean="0">
                <a:solidFill>
                  <a:srgbClr val="FF0000"/>
                </a:solidFill>
                <a:latin typeface="+mj-lt"/>
              </a:rPr>
              <a:t>       </a:t>
            </a:r>
          </a:p>
          <a:p>
            <a:pPr>
              <a:lnSpc>
                <a:spcPct val="150000"/>
              </a:lnSpc>
            </a:pPr>
            <a:r>
              <a:rPr lang="hu-HU" sz="2800" dirty="0" err="1" smtClean="0">
                <a:latin typeface="+mj-lt"/>
              </a:rPr>
              <a:t>Rásó</a:t>
            </a:r>
            <a:r>
              <a:rPr lang="hu-HU" sz="2800" dirty="0" smtClean="0">
                <a:latin typeface="+mj-lt"/>
              </a:rPr>
              <a:t> </a:t>
            </a:r>
            <a:r>
              <a:rPr lang="hu-HU" sz="2800" dirty="0">
                <a:latin typeface="+mj-lt"/>
              </a:rPr>
              <a:t>E. </a:t>
            </a:r>
            <a:r>
              <a:rPr lang="hu-HU" sz="2800" dirty="0" smtClean="0">
                <a:latin typeface="+mj-lt"/>
              </a:rPr>
              <a:t>         </a:t>
            </a:r>
          </a:p>
          <a:p>
            <a:pPr>
              <a:lnSpc>
                <a:spcPct val="150000"/>
              </a:lnSpc>
            </a:pPr>
            <a:r>
              <a:rPr lang="hu-HU" sz="2800" dirty="0" err="1" smtClean="0">
                <a:latin typeface="+mj-lt"/>
              </a:rPr>
              <a:t>Liko</a:t>
            </a:r>
            <a:r>
              <a:rPr lang="hu-HU" sz="2800" dirty="0" smtClean="0">
                <a:latin typeface="+mj-lt"/>
              </a:rPr>
              <a:t> </a:t>
            </a:r>
            <a:r>
              <a:rPr lang="hu-HU" sz="2800" dirty="0">
                <a:latin typeface="+mj-lt"/>
              </a:rPr>
              <a:t>I. </a:t>
            </a:r>
            <a:r>
              <a:rPr lang="hu-HU" sz="2800" dirty="0" smtClean="0">
                <a:latin typeface="+mj-lt"/>
              </a:rPr>
              <a:t>          </a:t>
            </a:r>
          </a:p>
          <a:p>
            <a:pPr>
              <a:lnSpc>
                <a:spcPct val="150000"/>
              </a:lnSpc>
            </a:pPr>
            <a:r>
              <a:rPr lang="hu-HU" sz="2800" dirty="0" smtClean="0">
                <a:latin typeface="+mj-lt"/>
              </a:rPr>
              <a:t>Rigó </a:t>
            </a:r>
            <a:r>
              <a:rPr lang="hu-HU" sz="2800" dirty="0">
                <a:latin typeface="+mj-lt"/>
              </a:rPr>
              <a:t>J</a:t>
            </a:r>
            <a:r>
              <a:rPr lang="hu-HU" sz="2800" dirty="0" smtClean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4704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/>
              <a:t>Kérdés</a:t>
            </a:r>
            <a:br>
              <a:rPr lang="hu-HU" sz="3200" dirty="0" smtClean="0"/>
            </a:br>
            <a:r>
              <a:rPr lang="hu-HU" sz="3200" dirty="0"/>
              <a:t>Kezdje a keresést a </a:t>
            </a:r>
            <a:r>
              <a:rPr lang="hu-HU" sz="3200" dirty="0" err="1"/>
              <a:t>Scopusban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800" dirty="0">
                <a:latin typeface="+mj-lt"/>
              </a:rPr>
              <a:t>Keressen rá olyan </a:t>
            </a:r>
            <a:r>
              <a:rPr lang="hu-HU" sz="2800" dirty="0" smtClean="0">
                <a:latin typeface="+mj-lt"/>
              </a:rPr>
              <a:t>dokumentumokra, </a:t>
            </a:r>
            <a:r>
              <a:rPr lang="hu-HU" sz="2800" dirty="0">
                <a:latin typeface="+mj-lt"/>
              </a:rPr>
              <a:t>amelyek tartalmazzák a "</a:t>
            </a:r>
            <a:r>
              <a:rPr lang="hu-HU" sz="2800" dirty="0" err="1">
                <a:latin typeface="+mj-lt"/>
              </a:rPr>
              <a:t>gluten</a:t>
            </a:r>
            <a:r>
              <a:rPr lang="hu-HU" sz="2800" dirty="0">
                <a:latin typeface="+mj-lt"/>
              </a:rPr>
              <a:t> free </a:t>
            </a:r>
            <a:r>
              <a:rPr lang="hu-HU" sz="2800" dirty="0" err="1">
                <a:latin typeface="+mj-lt"/>
              </a:rPr>
              <a:t>diet</a:t>
            </a:r>
            <a:r>
              <a:rPr lang="hu-HU" sz="2800" dirty="0">
                <a:latin typeface="+mj-lt"/>
              </a:rPr>
              <a:t>" és </a:t>
            </a:r>
            <a:r>
              <a:rPr lang="hu-HU" sz="2800" dirty="0" err="1">
                <a:latin typeface="+mj-lt"/>
              </a:rPr>
              <a:t>child</a:t>
            </a:r>
            <a:r>
              <a:rPr lang="hu-HU" sz="2800" dirty="0">
                <a:latin typeface="+mj-lt"/>
              </a:rPr>
              <a:t> mint kulcsszavak /</a:t>
            </a:r>
            <a:r>
              <a:rPr lang="hu-HU" sz="2800" dirty="0" err="1">
                <a:latin typeface="+mj-lt"/>
              </a:rPr>
              <a:t>keywords</a:t>
            </a:r>
            <a:r>
              <a:rPr lang="hu-HU" sz="2800" dirty="0">
                <a:latin typeface="+mj-lt"/>
              </a:rPr>
              <a:t>/ kifejezéseket. Hányszor idézik a legidézettebb közleményt a témában</a:t>
            </a:r>
            <a:r>
              <a:rPr lang="hu-HU" sz="2800" dirty="0" smtClean="0">
                <a:latin typeface="+mj-lt"/>
              </a:rPr>
              <a:t>?</a:t>
            </a:r>
          </a:p>
          <a:p>
            <a:endParaRPr lang="hu-HU" sz="2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hu-HU" sz="2800" dirty="0" smtClean="0">
                <a:latin typeface="+mj-lt"/>
              </a:rPr>
              <a:t>650-750                     </a:t>
            </a:r>
            <a:r>
              <a:rPr lang="hu-HU" sz="2800" dirty="0" smtClean="0">
                <a:solidFill>
                  <a:srgbClr val="FF0000"/>
                </a:solidFill>
                <a:latin typeface="+mj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u-HU" sz="2800" dirty="0" smtClean="0">
                <a:solidFill>
                  <a:srgbClr val="FF0000"/>
                </a:solidFill>
                <a:latin typeface="+mj-lt"/>
              </a:rPr>
              <a:t>800-900                       </a:t>
            </a:r>
          </a:p>
          <a:p>
            <a:pPr>
              <a:lnSpc>
                <a:spcPct val="150000"/>
              </a:lnSpc>
            </a:pPr>
            <a:r>
              <a:rPr lang="hu-HU" sz="2800" dirty="0" smtClean="0">
                <a:latin typeface="+mj-lt"/>
              </a:rPr>
              <a:t>950-1100  </a:t>
            </a:r>
            <a:r>
              <a:rPr lang="hu-HU" sz="2800" dirty="0">
                <a:latin typeface="+mj-lt"/>
              </a:rPr>
              <a:t/>
            </a:r>
            <a:br>
              <a:rPr lang="hu-HU" sz="2800" dirty="0">
                <a:latin typeface="+mj-lt"/>
              </a:rPr>
            </a:br>
            <a:endParaRPr lang="hu-H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2033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Analyse</a:t>
            </a:r>
            <a:r>
              <a:rPr lang="hu-HU" sz="3200" dirty="0" smtClean="0"/>
              <a:t> </a:t>
            </a:r>
            <a:r>
              <a:rPr lang="hu-HU" sz="3200" dirty="0" err="1" smtClean="0"/>
              <a:t>search</a:t>
            </a:r>
            <a:r>
              <a:rPr lang="hu-HU" sz="3200" dirty="0" smtClean="0"/>
              <a:t> </a:t>
            </a:r>
            <a:r>
              <a:rPr lang="hu-HU" sz="3200" dirty="0" err="1" smtClean="0"/>
              <a:t>results</a:t>
            </a:r>
            <a:endParaRPr lang="hu-HU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05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 smtClean="0"/>
              <a:t>A tartalma</a:t>
            </a:r>
            <a:br>
              <a:rPr lang="hu-HU" sz="3600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j-lt"/>
              </a:rPr>
              <a:t>66 mil</a:t>
            </a:r>
            <a:r>
              <a:rPr lang="hu-HU" sz="2800" dirty="0" smtClean="0">
                <a:latin typeface="+mj-lt"/>
              </a:rPr>
              <a:t>l</a:t>
            </a:r>
            <a:r>
              <a:rPr lang="en-US" sz="2800" dirty="0" err="1" smtClean="0">
                <a:latin typeface="+mj-lt"/>
              </a:rPr>
              <a:t>i</a:t>
            </a:r>
            <a:r>
              <a:rPr lang="hu-HU" sz="2800" dirty="0" smtClean="0">
                <a:latin typeface="+mj-lt"/>
              </a:rPr>
              <a:t>ó</a:t>
            </a:r>
            <a:r>
              <a:rPr lang="en-US" sz="2800" dirty="0" smtClean="0">
                <a:latin typeface="+mj-lt"/>
              </a:rPr>
              <a:t> </a:t>
            </a:r>
            <a:r>
              <a:rPr lang="hu-HU" sz="2800" dirty="0" smtClean="0">
                <a:latin typeface="+mj-lt"/>
              </a:rPr>
              <a:t>rekord</a:t>
            </a:r>
          </a:p>
          <a:p>
            <a:r>
              <a:rPr lang="en-US" sz="2800" dirty="0" smtClean="0">
                <a:latin typeface="+mj-lt"/>
              </a:rPr>
              <a:t>22</a:t>
            </a:r>
            <a:r>
              <a:rPr lang="hu-HU" sz="2800" dirty="0" smtClean="0">
                <a:latin typeface="+mj-lt"/>
              </a:rPr>
              <a:t>.</a:t>
            </a:r>
            <a:r>
              <a:rPr lang="en-US" sz="2800" dirty="0" smtClean="0">
                <a:latin typeface="+mj-lt"/>
              </a:rPr>
              <a:t>748 peer-reviewed </a:t>
            </a:r>
            <a:r>
              <a:rPr lang="hu-HU" sz="2800" dirty="0" smtClean="0">
                <a:latin typeface="+mj-lt"/>
              </a:rPr>
              <a:t>folyóiratok</a:t>
            </a:r>
            <a:r>
              <a:rPr lang="en-US" sz="2800" dirty="0" smtClean="0">
                <a:latin typeface="+mj-lt"/>
              </a:rPr>
              <a:t> </a:t>
            </a:r>
            <a:r>
              <a:rPr lang="hu-HU" sz="2800" dirty="0" smtClean="0">
                <a:latin typeface="+mj-lt"/>
              </a:rPr>
              <a:t>(több</a:t>
            </a:r>
            <a:r>
              <a:rPr lang="en-US" sz="2800" dirty="0" smtClean="0">
                <a:latin typeface="+mj-lt"/>
              </a:rPr>
              <a:t> </a:t>
            </a:r>
            <a:r>
              <a:rPr lang="hu-HU" sz="2800" dirty="0" smtClean="0">
                <a:latin typeface="+mj-lt"/>
              </a:rPr>
              <a:t>mint</a:t>
            </a:r>
            <a:r>
              <a:rPr lang="en-US" sz="2800" dirty="0" smtClean="0">
                <a:latin typeface="+mj-lt"/>
              </a:rPr>
              <a:t> 3</a:t>
            </a:r>
            <a:r>
              <a:rPr lang="hu-HU" sz="2800" dirty="0" smtClean="0">
                <a:latin typeface="+mj-lt"/>
              </a:rPr>
              <a:t>.</a:t>
            </a:r>
            <a:r>
              <a:rPr lang="en-US" sz="2800" dirty="0" smtClean="0">
                <a:latin typeface="+mj-lt"/>
              </a:rPr>
              <a:t>476 </a:t>
            </a:r>
            <a:r>
              <a:rPr lang="hu-HU" sz="2800" dirty="0" smtClean="0">
                <a:latin typeface="+mj-lt"/>
              </a:rPr>
              <a:t>teljes szövegű nyílt hozzáféréssel)</a:t>
            </a:r>
          </a:p>
          <a:p>
            <a:r>
              <a:rPr lang="en-US" sz="2800" dirty="0" smtClean="0">
                <a:latin typeface="+mj-lt"/>
              </a:rPr>
              <a:t>558 </a:t>
            </a:r>
            <a:r>
              <a:rPr lang="hu-HU" sz="2800" dirty="0" smtClean="0">
                <a:latin typeface="+mj-lt"/>
              </a:rPr>
              <a:t>könyv</a:t>
            </a:r>
            <a:r>
              <a:rPr lang="en-US" sz="2800" dirty="0" smtClean="0">
                <a:latin typeface="+mj-lt"/>
              </a:rPr>
              <a:t> </a:t>
            </a:r>
            <a:r>
              <a:rPr lang="hu-HU" sz="2800" dirty="0" smtClean="0">
                <a:latin typeface="+mj-lt"/>
              </a:rPr>
              <a:t>sorozat</a:t>
            </a:r>
            <a:r>
              <a:rPr lang="en-US" sz="2800" dirty="0" smtClean="0">
                <a:latin typeface="+mj-lt"/>
              </a:rPr>
              <a:t> </a:t>
            </a:r>
            <a:r>
              <a:rPr lang="hu-HU" sz="2800" dirty="0" smtClean="0">
                <a:latin typeface="+mj-lt"/>
              </a:rPr>
              <a:t>és</a:t>
            </a:r>
            <a:r>
              <a:rPr lang="en-US" sz="2800" dirty="0" smtClean="0">
                <a:latin typeface="+mj-lt"/>
              </a:rPr>
              <a:t> 1.3 </a:t>
            </a:r>
            <a:r>
              <a:rPr lang="en-US" sz="2800" dirty="0" err="1" smtClean="0">
                <a:latin typeface="+mj-lt"/>
              </a:rPr>
              <a:t>milli</a:t>
            </a:r>
            <a:r>
              <a:rPr lang="hu-HU" sz="2800" dirty="0" smtClean="0">
                <a:latin typeface="+mj-lt"/>
              </a:rPr>
              <a:t>ó</a:t>
            </a:r>
            <a:r>
              <a:rPr lang="en-US" sz="2800" dirty="0" smtClean="0">
                <a:latin typeface="+mj-lt"/>
              </a:rPr>
              <a:t> </a:t>
            </a:r>
            <a:r>
              <a:rPr lang="hu-HU" sz="2800" dirty="0" smtClean="0">
                <a:latin typeface="+mj-lt"/>
              </a:rPr>
              <a:t>tétel</a:t>
            </a:r>
            <a:endParaRPr lang="en-US" sz="2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138</a:t>
            </a:r>
            <a:r>
              <a:rPr lang="hu-HU" sz="2800" dirty="0" smtClean="0">
                <a:latin typeface="+mj-lt"/>
              </a:rPr>
              <a:t>.</a:t>
            </a:r>
            <a:r>
              <a:rPr lang="en-US" sz="2800" dirty="0" smtClean="0">
                <a:latin typeface="+mj-lt"/>
              </a:rPr>
              <a:t>000 </a:t>
            </a:r>
            <a:r>
              <a:rPr lang="hu-HU" sz="2800" dirty="0" smtClean="0">
                <a:latin typeface="+mj-lt"/>
              </a:rPr>
              <a:t>egyedi mű (</a:t>
            </a:r>
            <a:r>
              <a:rPr lang="en-US" sz="2800" dirty="0" smtClean="0">
                <a:latin typeface="+mj-lt"/>
              </a:rPr>
              <a:t>20</a:t>
            </a:r>
            <a:r>
              <a:rPr lang="hu-HU" sz="2800" dirty="0" smtClean="0">
                <a:latin typeface="+mj-lt"/>
              </a:rPr>
              <a:t>.</a:t>
            </a:r>
            <a:r>
              <a:rPr lang="en-US" sz="2800" dirty="0" smtClean="0">
                <a:latin typeface="+mj-lt"/>
              </a:rPr>
              <a:t>000 </a:t>
            </a:r>
            <a:r>
              <a:rPr lang="hu-HU" sz="2800" dirty="0" smtClean="0">
                <a:latin typeface="+mj-lt"/>
              </a:rPr>
              <a:t>éves gyarapodás)</a:t>
            </a:r>
            <a:endParaRPr lang="en-US" sz="2800" dirty="0" smtClean="0">
              <a:latin typeface="+mj-lt"/>
            </a:endParaRPr>
          </a:p>
          <a:p>
            <a:endParaRPr lang="hu-HU" sz="2800" dirty="0" smtClean="0">
              <a:latin typeface="+mj-lt"/>
            </a:endParaRPr>
          </a:p>
          <a:p>
            <a:r>
              <a:rPr lang="hu-HU" sz="2800" dirty="0" smtClean="0">
                <a:latin typeface="+mj-lt"/>
              </a:rPr>
              <a:t>Szakterületek</a:t>
            </a:r>
            <a:r>
              <a:rPr lang="en-US" sz="2800" dirty="0" smtClean="0">
                <a:latin typeface="+mj-lt"/>
              </a:rPr>
              <a:t>: </a:t>
            </a:r>
            <a:r>
              <a:rPr lang="hu-HU" sz="2800" dirty="0" smtClean="0">
                <a:latin typeface="+mj-lt"/>
              </a:rPr>
              <a:t>természettudomány, társadalom és bölcsészettudomány</a:t>
            </a:r>
            <a:endParaRPr lang="en-US" sz="2800" dirty="0" smtClean="0">
              <a:latin typeface="+mj-lt"/>
            </a:endParaRPr>
          </a:p>
          <a:p>
            <a:endParaRPr lang="en-US" sz="30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3303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Teljes rekord</a:t>
            </a:r>
            <a:endParaRPr lang="hu-HU" sz="32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églalap 6"/>
          <p:cNvSpPr/>
          <p:nvPr/>
        </p:nvSpPr>
        <p:spPr>
          <a:xfrm>
            <a:off x="34604" y="6021288"/>
            <a:ext cx="273682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831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6660232" y="764704"/>
            <a:ext cx="122413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083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7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16312"/>
            <a:ext cx="8229600" cy="1069048"/>
          </a:xfrm>
        </p:spPr>
        <p:txBody>
          <a:bodyPr>
            <a:normAutofit/>
          </a:bodyPr>
          <a:lstStyle/>
          <a:p>
            <a:r>
              <a:rPr lang="hu-HU" sz="3200" dirty="0" smtClean="0"/>
              <a:t>Regisztráció után: értéknövelt szolgáltatások</a:t>
            </a:r>
            <a:endParaRPr lang="hu-HU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39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Search a publication with </a:t>
            </a:r>
            <a:r>
              <a:rPr lang="en-US" sz="3200" dirty="0" err="1"/>
              <a:t>doi</a:t>
            </a:r>
            <a:r>
              <a:rPr lang="en-US" sz="3200" dirty="0"/>
              <a:t>: 10.1053/j.ajkd.2011.12.014 in Scopus </a:t>
            </a:r>
            <a:r>
              <a:rPr lang="en-US" sz="3200" dirty="0" smtClean="0"/>
              <a:t>database 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Who is the correspondence author (the author you can contact) of the publication</a:t>
            </a:r>
            <a:r>
              <a:rPr lang="en-US" sz="2800" dirty="0" smtClean="0">
                <a:latin typeface="+mj-lt"/>
              </a:rPr>
              <a:t>?</a:t>
            </a:r>
            <a:endParaRPr lang="hu-HU" sz="2800" dirty="0" smtClean="0">
              <a:latin typeface="+mj-lt"/>
            </a:endParaRPr>
          </a:p>
          <a:p>
            <a:endParaRPr lang="hu-HU" sz="28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hu-HU" sz="2800" dirty="0" err="1">
                <a:latin typeface="+mj-lt"/>
              </a:rPr>
              <a:t>Krishnan</a:t>
            </a:r>
            <a:r>
              <a:rPr lang="hu-HU" sz="2800" dirty="0">
                <a:latin typeface="+mj-lt"/>
              </a:rPr>
              <a:t> M</a:t>
            </a:r>
            <a:r>
              <a:rPr lang="hu-HU" sz="2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u-HU" sz="2800" dirty="0" err="1">
                <a:solidFill>
                  <a:srgbClr val="FF0000"/>
                </a:solidFill>
                <a:latin typeface="+mj-lt"/>
              </a:rPr>
              <a:t>Kalantar-Zadeh</a:t>
            </a:r>
            <a:r>
              <a:rPr lang="hu-HU" sz="2800" dirty="0">
                <a:solidFill>
                  <a:srgbClr val="FF0000"/>
                </a:solidFill>
                <a:latin typeface="+mj-lt"/>
              </a:rPr>
              <a:t> K</a:t>
            </a:r>
            <a:r>
              <a:rPr lang="hu-HU" sz="2800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u-HU" sz="2800" dirty="0" err="1">
                <a:latin typeface="+mj-lt"/>
              </a:rPr>
              <a:t>Huang</a:t>
            </a:r>
            <a:r>
              <a:rPr lang="hu-HU" sz="2800" dirty="0">
                <a:latin typeface="+mj-lt"/>
              </a:rPr>
              <a:t> E</a:t>
            </a:r>
            <a:r>
              <a:rPr lang="hu-HU" sz="2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u-HU" sz="2800" dirty="0" err="1">
                <a:latin typeface="+mj-lt"/>
              </a:rPr>
              <a:t>Kopple</a:t>
            </a:r>
            <a:r>
              <a:rPr lang="hu-HU" sz="2800" dirty="0">
                <a:latin typeface="+mj-lt"/>
              </a:rPr>
              <a:t> J.D.</a:t>
            </a:r>
          </a:p>
        </p:txBody>
      </p:sp>
    </p:spTree>
    <p:extLst>
      <p:ext uri="{BB962C8B-B14F-4D97-AF65-F5344CB8AC3E}">
        <p14:creationId xmlns:p14="http://schemas.microsoft.com/office/powerpoint/2010/main" val="414497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Naponta aktualizálják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Igaz </a:t>
            </a:r>
            <a:r>
              <a:rPr lang="hu-HU" sz="2400" dirty="0" smtClean="0"/>
              <a:t>       Hamis</a:t>
            </a:r>
          </a:p>
          <a:p>
            <a:r>
              <a:rPr lang="hu-HU" dirty="0" smtClean="0"/>
              <a:t>A kiadója  Springer</a:t>
            </a:r>
          </a:p>
          <a:p>
            <a:r>
              <a:rPr lang="hu-HU" sz="2400" dirty="0" smtClean="0"/>
              <a:t>Igaz    </a:t>
            </a:r>
            <a:r>
              <a:rPr lang="hu-HU" sz="2400" dirty="0" smtClean="0">
                <a:solidFill>
                  <a:srgbClr val="FF0000"/>
                </a:solidFill>
              </a:rPr>
              <a:t>Hamis</a:t>
            </a:r>
          </a:p>
          <a:p>
            <a:r>
              <a:rPr lang="hu-HU" dirty="0" smtClean="0"/>
              <a:t>A lefedettsége 1970-től napjainkig tart 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Igaz </a:t>
            </a:r>
            <a:r>
              <a:rPr lang="hu-HU" sz="2400" dirty="0" smtClean="0"/>
              <a:t>   Hamis</a:t>
            </a:r>
          </a:p>
          <a:p>
            <a:r>
              <a:rPr lang="hu-HU" dirty="0" smtClean="0"/>
              <a:t>Csak angol folyóiratokat indexel</a:t>
            </a:r>
          </a:p>
          <a:p>
            <a:r>
              <a:rPr lang="hu-HU" sz="2400" dirty="0" smtClean="0"/>
              <a:t>Igaz   </a:t>
            </a:r>
            <a:r>
              <a:rPr lang="hu-HU" sz="2400" dirty="0" smtClean="0">
                <a:solidFill>
                  <a:srgbClr val="FF0000"/>
                </a:solidFill>
              </a:rPr>
              <a:t>Hamis</a:t>
            </a:r>
            <a:endParaRPr lang="hu-H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20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u-HU" sz="4400" dirty="0" smtClean="0">
              <a:latin typeface="+mj-lt"/>
            </a:endParaRPr>
          </a:p>
          <a:p>
            <a:pPr marL="0" indent="0" algn="ctr">
              <a:buNone/>
            </a:pPr>
            <a:r>
              <a:rPr lang="hu-HU" sz="4400" dirty="0" smtClean="0">
                <a:latin typeface="+mj-lt"/>
              </a:rPr>
              <a:t>Köszönöm a figyelmet!</a:t>
            </a:r>
            <a:endParaRPr lang="hu-HU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582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34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53" y="0"/>
            <a:ext cx="91930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églalap 8"/>
          <p:cNvSpPr/>
          <p:nvPr/>
        </p:nvSpPr>
        <p:spPr>
          <a:xfrm>
            <a:off x="-52090" y="1124744"/>
            <a:ext cx="152774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0" y="2528734"/>
            <a:ext cx="13316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263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422" y="1376772"/>
            <a:ext cx="12492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2195736" y="2348880"/>
            <a:ext cx="2952328" cy="2808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442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107504" y="998730"/>
            <a:ext cx="2498576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7092280" y="1333198"/>
            <a:ext cx="1296144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6732240" y="2492896"/>
            <a:ext cx="554360" cy="4103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26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1" y="1916832"/>
            <a:ext cx="971600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63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 teljes szöveg</a:t>
            </a:r>
            <a:endParaRPr lang="hu-HU" sz="32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églalap 6"/>
          <p:cNvSpPr/>
          <p:nvPr/>
        </p:nvSpPr>
        <p:spPr>
          <a:xfrm>
            <a:off x="128187" y="1648593"/>
            <a:ext cx="627389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71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Egyenes összekötő nyíllal 3"/>
          <p:cNvCxnSpPr/>
          <p:nvPr/>
        </p:nvCxnSpPr>
        <p:spPr>
          <a:xfrm>
            <a:off x="6228184" y="356491"/>
            <a:ext cx="914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8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2814</TotalTime>
  <Words>282</Words>
  <Application>Microsoft Office PowerPoint</Application>
  <PresentationFormat>Diavetítés a képernyőre (4:3 oldalarány)</PresentationFormat>
  <Paragraphs>69</Paragraphs>
  <Slides>26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Office-téma</vt:lpstr>
      <vt:lpstr>Scopus http://lib.semmelweis.hu/nav/adatbazisok </vt:lpstr>
      <vt:lpstr>A tartalma </vt:lpstr>
      <vt:lpstr>PowerPoint bemutató</vt:lpstr>
      <vt:lpstr>PowerPoint bemutató</vt:lpstr>
      <vt:lpstr>PowerPoint bemutató</vt:lpstr>
      <vt:lpstr>PowerPoint bemutató</vt:lpstr>
      <vt:lpstr>PowerPoint bemutató</vt:lpstr>
      <vt:lpstr>A teljes szöveg</vt:lpstr>
      <vt:lpstr>PowerPoint bemutató</vt:lpstr>
      <vt:lpstr>PowerPoint bemutató</vt:lpstr>
      <vt:lpstr>PowerPoint bemutató</vt:lpstr>
      <vt:lpstr>PowerPoint bemutató</vt:lpstr>
      <vt:lpstr>Magyarázat</vt:lpstr>
      <vt:lpstr>PowerPoint bemutató</vt:lpstr>
      <vt:lpstr> A cím: „Diabetes mellitus and associated oral manifestations: a review” </vt:lpstr>
      <vt:lpstr>A címben szerepeljen: ”eating disorder” kifejezés, s   kulcsszavak: „child” „depression” legyenek</vt:lpstr>
      <vt:lpstr>Kérdés Kezdje a keresést a Scopusban</vt:lpstr>
      <vt:lpstr>Kérdés Kezdje a keresést a Scopusban</vt:lpstr>
      <vt:lpstr>Analyse search results</vt:lpstr>
      <vt:lpstr>Teljes rekord</vt:lpstr>
      <vt:lpstr>PowerPoint bemutató</vt:lpstr>
      <vt:lpstr>PowerPoint bemutató</vt:lpstr>
      <vt:lpstr>Regisztráció után: értéknövelt szolgáltatások</vt:lpstr>
      <vt:lpstr>Search a publication with doi: 10.1053/j.ajkd.2011.12.014 in Scopus database </vt:lpstr>
      <vt:lpstr>Kérdések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Scopus http://lib.semmelweis.hu/nav/adatbazisok</dc:title>
  <dc:creator>Dr. Vasas Livia</dc:creator>
  <cp:lastModifiedBy>Dr. Vasas Livia</cp:lastModifiedBy>
  <cp:revision>32</cp:revision>
  <dcterms:created xsi:type="dcterms:W3CDTF">2017-02-28T13:36:35Z</dcterms:created>
  <dcterms:modified xsi:type="dcterms:W3CDTF">2017-03-07T12:18:42Z</dcterms:modified>
</cp:coreProperties>
</file>