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81" r:id="rId10"/>
    <p:sldId id="283" r:id="rId11"/>
    <p:sldId id="284" r:id="rId12"/>
    <p:sldId id="279" r:id="rId13"/>
    <p:sldId id="282" r:id="rId14"/>
    <p:sldId id="288" r:id="rId15"/>
    <p:sldId id="267" r:id="rId16"/>
    <p:sldId id="268" r:id="rId17"/>
    <p:sldId id="269" r:id="rId18"/>
    <p:sldId id="270" r:id="rId19"/>
    <p:sldId id="290" r:id="rId20"/>
    <p:sldId id="271" r:id="rId21"/>
    <p:sldId id="272" r:id="rId22"/>
    <p:sldId id="291" r:id="rId23"/>
    <p:sldId id="292" r:id="rId24"/>
    <p:sldId id="293" r:id="rId25"/>
    <p:sldId id="280" r:id="rId26"/>
    <p:sldId id="285" r:id="rId27"/>
    <p:sldId id="273" r:id="rId28"/>
    <p:sldId id="274" r:id="rId29"/>
    <p:sldId id="275" r:id="rId30"/>
    <p:sldId id="278" r:id="rId31"/>
    <p:sldId id="276" r:id="rId32"/>
    <p:sldId id="277" r:id="rId3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252" y="-14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C4773-9830-4D4F-8DBE-DAA630881D1D}" type="datetimeFigureOut">
              <a:rPr lang="hu-HU" smtClean="0"/>
              <a:t>2017.03.07.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BD8D-BB23-4B43-9D97-6051270CAF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23161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C4773-9830-4D4F-8DBE-DAA630881D1D}" type="datetimeFigureOut">
              <a:rPr lang="hu-HU" smtClean="0"/>
              <a:t>2017.03.07.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BD8D-BB23-4B43-9D97-6051270CAF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009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C4773-9830-4D4F-8DBE-DAA630881D1D}" type="datetimeFigureOut">
              <a:rPr lang="hu-HU" smtClean="0"/>
              <a:t>2017.03.07.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BD8D-BB23-4B43-9D97-6051270CAF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10608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C4773-9830-4D4F-8DBE-DAA630881D1D}" type="datetimeFigureOut">
              <a:rPr lang="hu-HU" smtClean="0"/>
              <a:t>2017.03.07.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BD8D-BB23-4B43-9D97-6051270CAF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16854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C4773-9830-4D4F-8DBE-DAA630881D1D}" type="datetimeFigureOut">
              <a:rPr lang="hu-HU" smtClean="0"/>
              <a:t>2017.03.07.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BD8D-BB23-4B43-9D97-6051270CAF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6474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C4773-9830-4D4F-8DBE-DAA630881D1D}" type="datetimeFigureOut">
              <a:rPr lang="hu-HU" smtClean="0"/>
              <a:t>2017.03.07.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BD8D-BB23-4B43-9D97-6051270CAF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15180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C4773-9830-4D4F-8DBE-DAA630881D1D}" type="datetimeFigureOut">
              <a:rPr lang="hu-HU" smtClean="0"/>
              <a:t>2017.03.07.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BD8D-BB23-4B43-9D97-6051270CAF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62701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C4773-9830-4D4F-8DBE-DAA630881D1D}" type="datetimeFigureOut">
              <a:rPr lang="hu-HU" smtClean="0"/>
              <a:t>2017.03.07.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BD8D-BB23-4B43-9D97-6051270CAF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4466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C4773-9830-4D4F-8DBE-DAA630881D1D}" type="datetimeFigureOut">
              <a:rPr lang="hu-HU" smtClean="0"/>
              <a:t>2017.03.07.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BD8D-BB23-4B43-9D97-6051270CAF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86500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C4773-9830-4D4F-8DBE-DAA630881D1D}" type="datetimeFigureOut">
              <a:rPr lang="hu-HU" smtClean="0"/>
              <a:t>2017.03.07.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BD8D-BB23-4B43-9D97-6051270CAF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5402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C4773-9830-4D4F-8DBE-DAA630881D1D}" type="datetimeFigureOut">
              <a:rPr lang="hu-HU" smtClean="0"/>
              <a:t>2017.03.07.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BD8D-BB23-4B43-9D97-6051270CAF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52277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C4773-9830-4D4F-8DBE-DAA630881D1D}" type="datetimeFigureOut">
              <a:rPr lang="hu-HU" smtClean="0"/>
              <a:t>2017.03.07.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DBD8D-BB23-4B43-9D97-6051270CAF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833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vasas.livia@semmelweis-univ.h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lib.semmelweis.hu/nav/adatbazisok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2400" cy="1470025"/>
          </a:xfrm>
        </p:spPr>
        <p:txBody>
          <a:bodyPr/>
          <a:lstStyle/>
          <a:p>
            <a:r>
              <a:rPr lang="hu-HU" dirty="0" smtClean="0"/>
              <a:t>Web of Science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31640" y="3501008"/>
            <a:ext cx="6400800" cy="1752600"/>
          </a:xfrm>
        </p:spPr>
        <p:txBody>
          <a:bodyPr/>
          <a:lstStyle/>
          <a:p>
            <a:r>
              <a:rPr lang="hu-HU" smtClean="0"/>
              <a:t>Vasas Lívia, </a:t>
            </a:r>
            <a:r>
              <a:rPr lang="hu-HU" dirty="0" smtClean="0"/>
              <a:t>PhD</a:t>
            </a:r>
          </a:p>
          <a:p>
            <a:r>
              <a:rPr lang="hu-HU" dirty="0" err="1" smtClean="0">
                <a:hlinkClick r:id="rId2"/>
              </a:rPr>
              <a:t>vasas.livia</a:t>
            </a:r>
            <a:r>
              <a:rPr lang="hu-HU" dirty="0" smtClean="0">
                <a:hlinkClick r:id="rId2"/>
              </a:rPr>
              <a:t>@</a:t>
            </a:r>
            <a:r>
              <a:rPr lang="hu-HU" dirty="0" err="1" smtClean="0">
                <a:hlinkClick r:id="rId2"/>
              </a:rPr>
              <a:t>semmelweis-univ.hu</a:t>
            </a:r>
            <a:endParaRPr lang="hu-HU" dirty="0" smtClean="0"/>
          </a:p>
          <a:p>
            <a:r>
              <a:rPr lang="hu-HU" dirty="0" smtClean="0"/>
              <a:t>2017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5924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1067"/>
            <a:ext cx="9144000" cy="6016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1619672" y="256292"/>
            <a:ext cx="795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latin typeface="+mj-lt"/>
              </a:rPr>
              <a:t>Times </a:t>
            </a:r>
            <a:r>
              <a:rPr lang="hu-HU" sz="3200" dirty="0" err="1" smtClean="0">
                <a:latin typeface="+mj-lt"/>
              </a:rPr>
              <a:t>Cited</a:t>
            </a:r>
            <a:r>
              <a:rPr lang="hu-HU" sz="3200" dirty="0" smtClean="0">
                <a:latin typeface="+mj-lt"/>
              </a:rPr>
              <a:t> ..</a:t>
            </a:r>
            <a:endParaRPr lang="hu-HU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3693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>
            <a:normAutofit/>
          </a:bodyPr>
          <a:lstStyle/>
          <a:p>
            <a:r>
              <a:rPr lang="hu-HU" sz="3200" dirty="0" err="1" smtClean="0"/>
              <a:t>Cited</a:t>
            </a:r>
            <a:r>
              <a:rPr lang="hu-HU" sz="3200" dirty="0" smtClean="0"/>
              <a:t> </a:t>
            </a:r>
            <a:r>
              <a:rPr lang="hu-HU" sz="3200" dirty="0" err="1" smtClean="0"/>
              <a:t>References</a:t>
            </a:r>
            <a:r>
              <a:rPr lang="hu-HU" sz="3200" dirty="0" smtClean="0"/>
              <a:t/>
            </a:r>
            <a:br>
              <a:rPr lang="hu-HU" sz="3200" dirty="0" smtClean="0"/>
            </a:br>
            <a:r>
              <a:rPr lang="hu-HU" sz="3200" dirty="0" smtClean="0"/>
              <a:t> </a:t>
            </a:r>
            <a:r>
              <a:rPr lang="hu-HU" sz="3200" dirty="0" smtClean="0"/>
              <a:t>(a közlemény”</a:t>
            </a:r>
            <a:r>
              <a:rPr lang="hu-HU" sz="3200" dirty="0" err="1" smtClean="0"/>
              <a:t>reference</a:t>
            </a:r>
            <a:r>
              <a:rPr lang="hu-HU" sz="3200" dirty="0" smtClean="0"/>
              <a:t> </a:t>
            </a:r>
            <a:r>
              <a:rPr lang="hu-HU" sz="3200" dirty="0" err="1" smtClean="0"/>
              <a:t>list</a:t>
            </a:r>
            <a:r>
              <a:rPr lang="hu-HU" sz="3200" dirty="0" smtClean="0"/>
              <a:t>” része)</a:t>
            </a:r>
            <a:endParaRPr lang="hu-HU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3999" cy="60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30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r>
              <a:rPr lang="hu-HU" sz="3200" dirty="0" smtClean="0"/>
              <a:t>Kérdés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hu-HU" sz="2800" dirty="0" smtClean="0">
                <a:latin typeface="+mj-lt"/>
              </a:rPr>
              <a:t>A cím: „</a:t>
            </a:r>
            <a:r>
              <a:rPr lang="en-US" sz="2800" dirty="0" smtClean="0">
                <a:latin typeface="+mj-lt"/>
              </a:rPr>
              <a:t>Inhibition And Termination Of Physiological Responses By </a:t>
            </a:r>
            <a:r>
              <a:rPr lang="en-US" sz="2800" dirty="0" err="1" smtClean="0">
                <a:latin typeface="+mj-lt"/>
              </a:rPr>
              <a:t>Gtpase</a:t>
            </a:r>
            <a:r>
              <a:rPr lang="en-US" sz="2800" dirty="0" smtClean="0">
                <a:latin typeface="+mj-lt"/>
              </a:rPr>
              <a:t> Activating Proteins</a:t>
            </a:r>
            <a:r>
              <a:rPr lang="hu-HU" sz="2800" dirty="0" smtClean="0">
                <a:latin typeface="+mj-lt"/>
              </a:rPr>
              <a:t>”</a:t>
            </a:r>
          </a:p>
          <a:p>
            <a:pPr>
              <a:lnSpc>
                <a:spcPct val="150000"/>
              </a:lnSpc>
            </a:pPr>
            <a:r>
              <a:rPr lang="hu-HU" sz="2800" dirty="0" smtClean="0">
                <a:latin typeface="+mj-lt"/>
              </a:rPr>
              <a:t>--------------------------------------------------------------------</a:t>
            </a:r>
          </a:p>
          <a:p>
            <a:pPr>
              <a:lnSpc>
                <a:spcPct val="150000"/>
              </a:lnSpc>
            </a:pPr>
            <a:r>
              <a:rPr lang="hu-HU" sz="2800" dirty="0" smtClean="0">
                <a:latin typeface="+mj-lt"/>
              </a:rPr>
              <a:t>Melyik a helyes dokumentum típus?</a:t>
            </a:r>
          </a:p>
          <a:p>
            <a:pPr>
              <a:lnSpc>
                <a:spcPct val="150000"/>
              </a:lnSpc>
            </a:pPr>
            <a:r>
              <a:rPr lang="hu-HU" sz="2800" dirty="0" err="1" smtClean="0">
                <a:latin typeface="+mj-lt"/>
              </a:rPr>
              <a:t>article</a:t>
            </a:r>
            <a:r>
              <a:rPr lang="hu-HU" sz="2800" dirty="0">
                <a:latin typeface="+mj-lt"/>
              </a:rPr>
              <a:t> </a:t>
            </a:r>
            <a:r>
              <a:rPr lang="hu-HU" sz="2800" dirty="0" smtClean="0">
                <a:latin typeface="+mj-lt"/>
              </a:rPr>
              <a:t>                   </a:t>
            </a:r>
            <a:r>
              <a:rPr lang="hu-HU" sz="2800" dirty="0" err="1" smtClean="0">
                <a:solidFill>
                  <a:srgbClr val="FF0000"/>
                </a:solidFill>
                <a:latin typeface="+mj-lt"/>
              </a:rPr>
              <a:t>review</a:t>
            </a:r>
            <a:r>
              <a:rPr lang="hu-HU" sz="28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hu-HU" sz="2800" dirty="0" smtClean="0">
                <a:latin typeface="+mj-lt"/>
              </a:rPr>
              <a:t>                      </a:t>
            </a:r>
            <a:r>
              <a:rPr lang="hu-HU" sz="2800" dirty="0" err="1" smtClean="0">
                <a:latin typeface="+mj-lt"/>
              </a:rPr>
              <a:t>letter</a:t>
            </a:r>
            <a:endParaRPr lang="hu-HU" sz="2800" dirty="0" smtClean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hu-HU" sz="2800" dirty="0" smtClean="0">
                <a:latin typeface="+mj-lt"/>
              </a:rPr>
              <a:t>Mennyien idézték ezt a közleményt?</a:t>
            </a:r>
          </a:p>
          <a:p>
            <a:pPr>
              <a:lnSpc>
                <a:spcPct val="150000"/>
              </a:lnSpc>
            </a:pPr>
            <a:r>
              <a:rPr lang="hu-HU" sz="2800" dirty="0" smtClean="0">
                <a:solidFill>
                  <a:srgbClr val="FF0000"/>
                </a:solidFill>
                <a:latin typeface="+mj-lt"/>
              </a:rPr>
              <a:t>18-25 </a:t>
            </a:r>
            <a:r>
              <a:rPr lang="hu-HU" sz="2800" dirty="0" smtClean="0">
                <a:latin typeface="+mj-lt"/>
              </a:rPr>
              <a:t>                        28-35                           38-45</a:t>
            </a:r>
          </a:p>
          <a:p>
            <a:pPr>
              <a:lnSpc>
                <a:spcPct val="150000"/>
              </a:lnSpc>
            </a:pPr>
            <a:r>
              <a:rPr lang="hu-HU" sz="2800" dirty="0" smtClean="0">
                <a:latin typeface="+mj-lt"/>
              </a:rPr>
              <a:t>A kiadó neve</a:t>
            </a:r>
          </a:p>
          <a:p>
            <a:pPr>
              <a:lnSpc>
                <a:spcPct val="150000"/>
              </a:lnSpc>
            </a:pPr>
            <a:r>
              <a:rPr lang="hu-HU" sz="2800" dirty="0" err="1" smtClean="0">
                <a:solidFill>
                  <a:srgbClr val="FF0000"/>
                </a:solidFill>
                <a:latin typeface="+mj-lt"/>
              </a:rPr>
              <a:t>Amer</a:t>
            </a:r>
            <a:r>
              <a:rPr lang="hu-HU" sz="28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hu-HU" sz="2800" dirty="0" err="1" smtClean="0">
                <a:solidFill>
                  <a:srgbClr val="FF0000"/>
                </a:solidFill>
                <a:latin typeface="+mj-lt"/>
              </a:rPr>
              <a:t>Physiological</a:t>
            </a:r>
            <a:r>
              <a:rPr lang="hu-HU" sz="28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hu-HU" sz="2800" dirty="0" err="1" smtClean="0">
                <a:solidFill>
                  <a:srgbClr val="FF0000"/>
                </a:solidFill>
                <a:latin typeface="+mj-lt"/>
              </a:rPr>
              <a:t>Soc</a:t>
            </a:r>
            <a:r>
              <a:rPr lang="hu-HU" sz="2800" dirty="0" smtClean="0">
                <a:latin typeface="+mj-lt"/>
              </a:rPr>
              <a:t>        </a:t>
            </a:r>
            <a:r>
              <a:rPr lang="hu-HU" sz="2800" dirty="0" err="1" smtClean="0">
                <a:latin typeface="+mj-lt"/>
              </a:rPr>
              <a:t>Amer</a:t>
            </a:r>
            <a:r>
              <a:rPr lang="hu-HU" sz="2800" dirty="0" smtClean="0">
                <a:latin typeface="+mj-lt"/>
              </a:rPr>
              <a:t> </a:t>
            </a:r>
            <a:r>
              <a:rPr lang="hu-HU" sz="2800" dirty="0" err="1" smtClean="0">
                <a:latin typeface="+mj-lt"/>
              </a:rPr>
              <a:t>Soc</a:t>
            </a:r>
            <a:r>
              <a:rPr lang="hu-HU" sz="2800" dirty="0" smtClean="0">
                <a:latin typeface="+mj-lt"/>
              </a:rPr>
              <a:t> </a:t>
            </a:r>
            <a:r>
              <a:rPr lang="hu-HU" sz="2800" dirty="0" err="1" smtClean="0">
                <a:latin typeface="+mj-lt"/>
              </a:rPr>
              <a:t>Microbiology</a:t>
            </a:r>
            <a:r>
              <a:rPr lang="hu-HU" sz="2800" dirty="0" smtClean="0">
                <a:latin typeface="+mj-lt"/>
              </a:rPr>
              <a:t>        </a:t>
            </a:r>
            <a:endParaRPr lang="hu-HU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5416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800" dirty="0" smtClean="0"/>
              <a:t>A közlemény címe:”</a:t>
            </a:r>
            <a:r>
              <a:rPr lang="en-US" sz="2800" dirty="0" smtClean="0"/>
              <a:t>Inhibition </a:t>
            </a:r>
            <a:r>
              <a:rPr lang="en-US" sz="2800" dirty="0"/>
              <a:t>And Termination Of Physiological Responses By </a:t>
            </a:r>
            <a:r>
              <a:rPr lang="en-US" sz="2800" dirty="0" err="1"/>
              <a:t>Gtpase</a:t>
            </a:r>
            <a:r>
              <a:rPr lang="en-US" sz="2800" dirty="0"/>
              <a:t> Activating </a:t>
            </a:r>
            <a:r>
              <a:rPr lang="en-US" sz="2800" dirty="0" smtClean="0"/>
              <a:t>Protein</a:t>
            </a:r>
            <a:r>
              <a:rPr lang="hu-HU" sz="2800" dirty="0" smtClean="0"/>
              <a:t>”</a:t>
            </a:r>
            <a:r>
              <a:rPr lang="hu-HU" sz="2800" dirty="0"/>
              <a:t/>
            </a:r>
            <a:br>
              <a:rPr lang="hu-HU" sz="2800" dirty="0"/>
            </a:b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latin typeface="+mj-lt"/>
              </a:rPr>
              <a:t>A </a:t>
            </a:r>
            <a:r>
              <a:rPr lang="hu-HU" sz="2800" dirty="0">
                <a:latin typeface="+mj-lt"/>
              </a:rPr>
              <a:t>helyes DOI </a:t>
            </a:r>
            <a:r>
              <a:rPr lang="hu-HU" sz="2800" dirty="0" smtClean="0">
                <a:latin typeface="+mj-lt"/>
              </a:rPr>
              <a:t>szám:</a:t>
            </a:r>
          </a:p>
          <a:p>
            <a:pPr marL="0" indent="0">
              <a:buNone/>
            </a:pPr>
            <a:endParaRPr lang="hu-HU" sz="2800" dirty="0" smtClean="0">
              <a:latin typeface="+mj-lt"/>
            </a:endParaRPr>
          </a:p>
          <a:p>
            <a:r>
              <a:rPr lang="hu-HU" sz="2800" dirty="0" smtClean="0">
                <a:latin typeface="+mj-lt"/>
              </a:rPr>
              <a:t>10.1222/khysrev.00045.2010</a:t>
            </a:r>
          </a:p>
          <a:p>
            <a:r>
              <a:rPr lang="hu-HU" sz="2800" dirty="0" smtClean="0">
                <a:solidFill>
                  <a:srgbClr val="FF0000"/>
                </a:solidFill>
                <a:latin typeface="+mj-lt"/>
              </a:rPr>
              <a:t>10.1152/physrev.00045.2010</a:t>
            </a:r>
          </a:p>
          <a:p>
            <a:endParaRPr lang="hu-HU" sz="2800" dirty="0">
              <a:solidFill>
                <a:srgbClr val="FF0000"/>
              </a:solidFill>
              <a:latin typeface="+mj-lt"/>
            </a:endParaRPr>
          </a:p>
          <a:p>
            <a:r>
              <a:rPr lang="hu-HU" sz="2800" dirty="0" smtClean="0">
                <a:latin typeface="+mj-lt"/>
              </a:rPr>
              <a:t>A közlemény </a:t>
            </a:r>
            <a:r>
              <a:rPr lang="hu-HU" sz="2800" dirty="0" err="1" smtClean="0">
                <a:latin typeface="+mj-lt"/>
              </a:rPr>
              <a:t>reference</a:t>
            </a:r>
            <a:r>
              <a:rPr lang="hu-HU" sz="2800" dirty="0" smtClean="0">
                <a:latin typeface="+mj-lt"/>
              </a:rPr>
              <a:t> listája hány tételt tartalmaz?</a:t>
            </a:r>
          </a:p>
          <a:p>
            <a:endParaRPr lang="hu-HU" sz="2800" dirty="0" smtClean="0">
              <a:latin typeface="+mj-lt"/>
            </a:endParaRPr>
          </a:p>
          <a:p>
            <a:r>
              <a:rPr lang="hu-HU" sz="2800" dirty="0" smtClean="0">
                <a:latin typeface="+mj-lt"/>
              </a:rPr>
              <a:t>20                 110                   300                    </a:t>
            </a:r>
            <a:r>
              <a:rPr lang="hu-HU" sz="2800" dirty="0" smtClean="0">
                <a:solidFill>
                  <a:srgbClr val="FF0000"/>
                </a:solidFill>
                <a:latin typeface="+mj-lt"/>
              </a:rPr>
              <a:t>410 </a:t>
            </a:r>
            <a:endParaRPr lang="hu-HU" sz="28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3324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 err="1"/>
              <a:t>Dietetika</a:t>
            </a:r>
            <a:r>
              <a:rPr lang="hu-HU" sz="3200" dirty="0"/>
              <a:t> </a:t>
            </a:r>
            <a:r>
              <a:rPr lang="hu-HU" sz="3200" dirty="0" smtClean="0"/>
              <a:t>(</a:t>
            </a:r>
            <a:r>
              <a:rPr lang="hu-HU" sz="3200" dirty="0" err="1" smtClean="0"/>
              <a:t>topic</a:t>
            </a:r>
            <a:r>
              <a:rPr lang="hu-HU" sz="3200" dirty="0" smtClean="0"/>
              <a:t>) </a:t>
            </a:r>
            <a:r>
              <a:rPr lang="hu-HU" sz="3200" dirty="0"/>
              <a:t>és prevenció </a:t>
            </a:r>
            <a:r>
              <a:rPr lang="hu-HU" sz="3200" dirty="0" smtClean="0"/>
              <a:t> (</a:t>
            </a:r>
            <a:r>
              <a:rPr lang="hu-HU" sz="3200" dirty="0" err="1" smtClean="0"/>
              <a:t>topic</a:t>
            </a:r>
            <a:r>
              <a:rPr lang="hu-HU" sz="3200" dirty="0" smtClean="0"/>
              <a:t>) </a:t>
            </a:r>
            <a:r>
              <a:rPr lang="hu-HU" sz="3200" dirty="0"/>
              <a:t>keresünk </a:t>
            </a:r>
            <a:r>
              <a:rPr lang="hu-HU" sz="3200" dirty="0" smtClean="0"/>
              <a:t>irodalmat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latin typeface="+mj-lt"/>
              </a:rPr>
              <a:t>Mennyi </a:t>
            </a:r>
            <a:r>
              <a:rPr lang="hu-HU" sz="2800" dirty="0">
                <a:latin typeface="+mj-lt"/>
              </a:rPr>
              <a:t>a konferencia-cikkek (</a:t>
            </a:r>
            <a:r>
              <a:rPr lang="hu-HU" sz="2800" dirty="0" err="1">
                <a:latin typeface="+mj-lt"/>
              </a:rPr>
              <a:t>proceedings</a:t>
            </a:r>
            <a:r>
              <a:rPr lang="hu-HU" sz="2800" dirty="0">
                <a:latin typeface="+mj-lt"/>
              </a:rPr>
              <a:t> </a:t>
            </a:r>
            <a:r>
              <a:rPr lang="hu-HU" sz="2800" dirty="0" err="1">
                <a:latin typeface="+mj-lt"/>
              </a:rPr>
              <a:t>papers</a:t>
            </a:r>
            <a:r>
              <a:rPr lang="hu-HU" sz="2800" dirty="0">
                <a:latin typeface="+mj-lt"/>
              </a:rPr>
              <a:t>) száma</a:t>
            </a:r>
            <a:r>
              <a:rPr lang="hu-HU" sz="2800" dirty="0" smtClean="0">
                <a:latin typeface="+mj-lt"/>
              </a:rPr>
              <a:t>?</a:t>
            </a:r>
          </a:p>
          <a:p>
            <a:pPr marL="0" indent="0">
              <a:buNone/>
            </a:pPr>
            <a:endParaRPr lang="hu-HU" sz="2800" dirty="0" smtClean="0">
              <a:latin typeface="+mj-lt"/>
            </a:endParaRPr>
          </a:p>
          <a:p>
            <a:r>
              <a:rPr lang="hu-HU" sz="2800" dirty="0" smtClean="0">
                <a:latin typeface="+mj-lt"/>
              </a:rPr>
              <a:t>2-6                </a:t>
            </a:r>
            <a:r>
              <a:rPr lang="hu-HU" sz="2800" dirty="0" smtClean="0">
                <a:solidFill>
                  <a:srgbClr val="FF0000"/>
                </a:solidFill>
                <a:latin typeface="+mj-lt"/>
              </a:rPr>
              <a:t>6-10  </a:t>
            </a:r>
            <a:r>
              <a:rPr lang="hu-HU" sz="2800" dirty="0" smtClean="0">
                <a:latin typeface="+mj-lt"/>
              </a:rPr>
              <a:t>                 10-15                 15-20</a:t>
            </a:r>
          </a:p>
          <a:p>
            <a:pPr marL="0" indent="0">
              <a:buNone/>
            </a:pPr>
            <a:endParaRPr lang="hu-HU" sz="2800" dirty="0" smtClean="0">
              <a:latin typeface="+mj-lt"/>
            </a:endParaRPr>
          </a:p>
          <a:p>
            <a:r>
              <a:rPr lang="hu-HU" sz="2800" dirty="0">
                <a:latin typeface="+mj-lt"/>
              </a:rPr>
              <a:t>Hányszor idézték a legidézettebb dokumentumot a témában</a:t>
            </a:r>
            <a:r>
              <a:rPr lang="hu-HU" sz="2800" dirty="0" smtClean="0">
                <a:latin typeface="+mj-lt"/>
              </a:rPr>
              <a:t>?</a:t>
            </a:r>
          </a:p>
          <a:p>
            <a:r>
              <a:rPr lang="hu-HU" sz="2800" dirty="0" smtClean="0">
                <a:latin typeface="+mj-lt"/>
              </a:rPr>
              <a:t>120-150          150-180          </a:t>
            </a:r>
            <a:r>
              <a:rPr lang="hu-HU" sz="2800" dirty="0" smtClean="0">
                <a:solidFill>
                  <a:srgbClr val="FF0000"/>
                </a:solidFill>
                <a:latin typeface="+mj-lt"/>
              </a:rPr>
              <a:t>300-330</a:t>
            </a:r>
            <a:r>
              <a:rPr lang="hu-HU" sz="2800" dirty="0" smtClean="0">
                <a:latin typeface="+mj-lt"/>
              </a:rPr>
              <a:t>         350-400</a:t>
            </a:r>
            <a:endParaRPr lang="hu-HU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9342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églalap 1"/>
          <p:cNvSpPr/>
          <p:nvPr/>
        </p:nvSpPr>
        <p:spPr>
          <a:xfrm>
            <a:off x="179512" y="1412776"/>
            <a:ext cx="1706488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Téglalap 3"/>
          <p:cNvSpPr/>
          <p:nvPr/>
        </p:nvSpPr>
        <p:spPr>
          <a:xfrm>
            <a:off x="7524328" y="1773086"/>
            <a:ext cx="1490464" cy="2877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6958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églalap 3"/>
          <p:cNvSpPr/>
          <p:nvPr/>
        </p:nvSpPr>
        <p:spPr>
          <a:xfrm>
            <a:off x="155714" y="1052736"/>
            <a:ext cx="1607974" cy="3240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872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églalap 3"/>
          <p:cNvSpPr/>
          <p:nvPr/>
        </p:nvSpPr>
        <p:spPr>
          <a:xfrm>
            <a:off x="179512" y="692696"/>
            <a:ext cx="151216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152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sz="3200" dirty="0" smtClean="0"/>
              <a:t/>
            </a:r>
            <a:br>
              <a:rPr lang="hu-HU" sz="3200" dirty="0" smtClean="0"/>
            </a:br>
            <a:r>
              <a:rPr lang="hu-HU" sz="3200" dirty="0" smtClean="0"/>
              <a:t>Szerzőre keresés</a:t>
            </a:r>
            <a:br>
              <a:rPr lang="hu-HU" sz="3200" dirty="0" smtClean="0"/>
            </a:br>
            <a:endParaRPr lang="hu-HU" sz="32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églalap 3"/>
          <p:cNvSpPr/>
          <p:nvPr/>
        </p:nvSpPr>
        <p:spPr>
          <a:xfrm>
            <a:off x="323528" y="2276872"/>
            <a:ext cx="1706488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7020272" y="4365104"/>
            <a:ext cx="1584176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329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256"/>
            <a:ext cx="9144000" cy="6876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576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 err="1" smtClean="0"/>
              <a:t>WoS</a:t>
            </a:r>
            <a:r>
              <a:rPr lang="hu-HU" sz="3200" dirty="0" smtClean="0"/>
              <a:t/>
            </a:r>
            <a:br>
              <a:rPr lang="hu-HU" sz="3200" dirty="0" smtClean="0"/>
            </a:br>
            <a:r>
              <a:rPr lang="hu-HU" sz="3200" dirty="0" smtClean="0"/>
              <a:t>bibliográfiai és idézetségi adatbázis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sz="2800" dirty="0">
                <a:latin typeface="+mj-lt"/>
              </a:rPr>
              <a:t>e</a:t>
            </a:r>
            <a:r>
              <a:rPr lang="hu-HU" sz="2800" dirty="0" smtClean="0">
                <a:latin typeface="+mj-lt"/>
              </a:rPr>
              <a:t>lemzik és megosztják a tudományos információkat</a:t>
            </a:r>
            <a:r>
              <a:rPr lang="en-US" sz="2800" dirty="0" smtClean="0">
                <a:latin typeface="+mj-lt"/>
              </a:rPr>
              <a:t>, </a:t>
            </a:r>
            <a:endParaRPr lang="hu-HU" sz="2800" dirty="0" smtClean="0">
              <a:latin typeface="+mj-lt"/>
            </a:endParaRPr>
          </a:p>
          <a:p>
            <a:r>
              <a:rPr lang="hu-HU" sz="2800" dirty="0">
                <a:latin typeface="+mj-lt"/>
              </a:rPr>
              <a:t>t</a:t>
            </a:r>
            <a:r>
              <a:rPr lang="hu-HU" sz="2800" dirty="0" smtClean="0">
                <a:latin typeface="+mj-lt"/>
              </a:rPr>
              <a:t>ermészet és társadalomtudományok, művészetek és humán terület</a:t>
            </a:r>
          </a:p>
          <a:p>
            <a:r>
              <a:rPr lang="hu-HU" sz="2800" dirty="0">
                <a:latin typeface="+mj-lt"/>
              </a:rPr>
              <a:t>t</a:t>
            </a:r>
            <a:r>
              <a:rPr lang="hu-HU" sz="2800" dirty="0" smtClean="0">
                <a:latin typeface="+mj-lt"/>
              </a:rPr>
              <a:t>ulajdonos: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Clarivate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>
                <a:latin typeface="+mj-lt"/>
              </a:rPr>
              <a:t>Analytics (United States</a:t>
            </a:r>
            <a:r>
              <a:rPr lang="en-US" sz="2800" dirty="0" smtClean="0">
                <a:latin typeface="+mj-lt"/>
              </a:rPr>
              <a:t>)</a:t>
            </a:r>
            <a:endParaRPr lang="hu-HU" sz="2800" dirty="0" smtClean="0">
              <a:latin typeface="+mj-lt"/>
            </a:endParaRPr>
          </a:p>
          <a:p>
            <a:r>
              <a:rPr lang="hu-HU" sz="2800" dirty="0">
                <a:latin typeface="+mj-lt"/>
              </a:rPr>
              <a:t>r</a:t>
            </a:r>
            <a:r>
              <a:rPr lang="hu-HU" sz="2800" dirty="0" smtClean="0">
                <a:latin typeface="+mj-lt"/>
              </a:rPr>
              <a:t>ekordok száma: </a:t>
            </a:r>
            <a:r>
              <a:rPr lang="en-US" sz="2800" dirty="0" smtClean="0">
                <a:latin typeface="+mj-lt"/>
              </a:rPr>
              <a:t>90 </a:t>
            </a:r>
            <a:r>
              <a:rPr lang="en-US" sz="2800" dirty="0" err="1" smtClean="0">
                <a:latin typeface="+mj-lt"/>
              </a:rPr>
              <a:t>milli</a:t>
            </a:r>
            <a:r>
              <a:rPr lang="hu-HU" sz="2800" dirty="0" smtClean="0">
                <a:latin typeface="+mj-lt"/>
              </a:rPr>
              <a:t>ó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hu-HU" sz="2600" dirty="0" smtClean="0"/>
              <a:t>lefedettség:</a:t>
            </a:r>
            <a:r>
              <a:rPr lang="en-US" sz="2600" dirty="0" smtClean="0"/>
              <a:t>1975</a:t>
            </a:r>
            <a:r>
              <a:rPr lang="hu-HU" sz="2600" dirty="0" smtClean="0"/>
              <a:t> -  (</a:t>
            </a:r>
            <a:r>
              <a:rPr lang="hu-HU" sz="2600" dirty="0"/>
              <a:t>SCI-EXPANDED, SSCI, A&amp;HCI)</a:t>
            </a:r>
          </a:p>
          <a:p>
            <a:endParaRPr lang="hu-HU" sz="2800" dirty="0" smtClean="0">
              <a:latin typeface="+mj-lt"/>
            </a:endParaRPr>
          </a:p>
          <a:p>
            <a:r>
              <a:rPr lang="hu-HU" sz="2800" dirty="0" smtClean="0">
                <a:latin typeface="+mj-lt"/>
              </a:rPr>
              <a:t>k</a:t>
            </a:r>
            <a:r>
              <a:rPr lang="hu-HU" sz="2800" dirty="0" smtClean="0">
                <a:latin typeface="+mj-lt"/>
              </a:rPr>
              <a:t>özleménytípusok: szakcikkek</a:t>
            </a:r>
            <a:r>
              <a:rPr lang="en-US" sz="2800" dirty="0" smtClean="0">
                <a:latin typeface="+mj-lt"/>
              </a:rPr>
              <a:t>, </a:t>
            </a:r>
            <a:r>
              <a:rPr lang="hu-HU" sz="2800" dirty="0" smtClean="0">
                <a:latin typeface="+mj-lt"/>
              </a:rPr>
              <a:t>összefoglaló-cikkek</a:t>
            </a:r>
            <a:r>
              <a:rPr lang="en-US" sz="2800" dirty="0" smtClean="0">
                <a:latin typeface="+mj-lt"/>
              </a:rPr>
              <a:t>, </a:t>
            </a:r>
            <a:r>
              <a:rPr lang="hu-HU" sz="2800" dirty="0" smtClean="0">
                <a:latin typeface="+mj-lt"/>
              </a:rPr>
              <a:t>szerzői hozzászólások</a:t>
            </a:r>
            <a:r>
              <a:rPr lang="en-US" sz="2800" dirty="0" smtClean="0">
                <a:latin typeface="+mj-lt"/>
              </a:rPr>
              <a:t>, </a:t>
            </a:r>
            <a:r>
              <a:rPr lang="hu-HU" sz="2800" dirty="0" smtClean="0">
                <a:latin typeface="+mj-lt"/>
              </a:rPr>
              <a:t>kronológiák</a:t>
            </a:r>
            <a:r>
              <a:rPr lang="en-US" sz="2800" dirty="0" smtClean="0">
                <a:latin typeface="+mj-lt"/>
              </a:rPr>
              <a:t>, </a:t>
            </a:r>
            <a:r>
              <a:rPr lang="hu-HU" sz="2800" dirty="0" err="1" smtClean="0">
                <a:latin typeface="+mj-lt"/>
              </a:rPr>
              <a:t>absztraktok</a:t>
            </a:r>
            <a:r>
              <a:rPr lang="en-US" sz="2800" dirty="0" smtClean="0">
                <a:latin typeface="+mj-lt"/>
              </a:rPr>
              <a:t>, </a:t>
            </a:r>
            <a:r>
              <a:rPr lang="en-US" sz="2800" dirty="0">
                <a:latin typeface="+mj-lt"/>
              </a:rPr>
              <a:t>proceedings </a:t>
            </a:r>
            <a:r>
              <a:rPr lang="en-US" sz="2800" dirty="0" smtClean="0">
                <a:latin typeface="+mj-lt"/>
              </a:rPr>
              <a:t>(</a:t>
            </a:r>
            <a:r>
              <a:rPr lang="hu-HU" sz="2800" dirty="0" smtClean="0">
                <a:latin typeface="+mj-lt"/>
              </a:rPr>
              <a:t>folyóiratok</a:t>
            </a:r>
            <a:r>
              <a:rPr lang="en-US" sz="2800" dirty="0" smtClean="0">
                <a:latin typeface="+mj-lt"/>
              </a:rPr>
              <a:t> </a:t>
            </a:r>
            <a:r>
              <a:rPr lang="hu-HU" sz="2800" dirty="0" smtClean="0">
                <a:latin typeface="+mj-lt"/>
              </a:rPr>
              <a:t>és</a:t>
            </a:r>
            <a:r>
              <a:rPr lang="en-US" sz="2800" dirty="0" smtClean="0">
                <a:latin typeface="+mj-lt"/>
              </a:rPr>
              <a:t> </a:t>
            </a:r>
            <a:r>
              <a:rPr lang="hu-HU" sz="2800" dirty="0" smtClean="0">
                <a:latin typeface="+mj-lt"/>
              </a:rPr>
              <a:t>könyv</a:t>
            </a:r>
            <a:r>
              <a:rPr lang="en-US" sz="2800" dirty="0" smtClean="0">
                <a:latin typeface="+mj-lt"/>
              </a:rPr>
              <a:t>-</a:t>
            </a:r>
            <a:r>
              <a:rPr lang="hu-HU" sz="2800" dirty="0" smtClean="0">
                <a:latin typeface="+mj-lt"/>
              </a:rPr>
              <a:t>fejezetek)</a:t>
            </a:r>
            <a:r>
              <a:rPr lang="en-US" sz="2800" dirty="0" smtClean="0">
                <a:latin typeface="+mj-lt"/>
              </a:rPr>
              <a:t>, </a:t>
            </a:r>
            <a:r>
              <a:rPr lang="en-US" sz="2800" dirty="0" err="1" smtClean="0">
                <a:latin typeface="+mj-lt"/>
              </a:rPr>
              <a:t>techni</a:t>
            </a:r>
            <a:r>
              <a:rPr lang="hu-HU" sz="2800" dirty="0" err="1" smtClean="0">
                <a:latin typeface="+mj-lt"/>
              </a:rPr>
              <a:t>kai</a:t>
            </a:r>
            <a:r>
              <a:rPr lang="en-US" sz="2800" dirty="0" smtClean="0">
                <a:latin typeface="+mj-lt"/>
              </a:rPr>
              <a:t> </a:t>
            </a:r>
            <a:r>
              <a:rPr lang="hu-HU" sz="2800" dirty="0" smtClean="0">
                <a:latin typeface="+mj-lt"/>
              </a:rPr>
              <a:t>közlemények</a:t>
            </a:r>
            <a:r>
              <a:rPr lang="en-US" sz="2800" dirty="0" smtClean="0">
                <a:latin typeface="+mj-lt"/>
              </a:rPr>
              <a:t> </a:t>
            </a:r>
            <a:endParaRPr lang="hu-HU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9147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466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-99392"/>
            <a:ext cx="8229600" cy="1143000"/>
          </a:xfrm>
        </p:spPr>
        <p:txBody>
          <a:bodyPr>
            <a:normAutofit/>
          </a:bodyPr>
          <a:lstStyle/>
          <a:p>
            <a:r>
              <a:rPr lang="hu-HU" sz="3200" dirty="0" smtClean="0"/>
              <a:t>A h index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400600"/>
          </a:xfrm>
        </p:spPr>
        <p:txBody>
          <a:bodyPr>
            <a:normAutofit/>
          </a:bodyPr>
          <a:lstStyle/>
          <a:p>
            <a:r>
              <a:rPr lang="hu-HU" sz="2800" dirty="0" smtClean="0">
                <a:latin typeface="+mj-lt"/>
                <a:cs typeface="Arial" charset="0"/>
              </a:rPr>
              <a:t>A h-index egy </a:t>
            </a:r>
            <a:r>
              <a:rPr lang="hu-HU" sz="2800" dirty="0" err="1" smtClean="0">
                <a:latin typeface="+mj-lt"/>
                <a:cs typeface="Arial" charset="0"/>
              </a:rPr>
              <a:t>bibliometriai</a:t>
            </a:r>
            <a:r>
              <a:rPr lang="hu-HU" sz="2800" dirty="0" smtClean="0">
                <a:latin typeface="+mj-lt"/>
                <a:cs typeface="Arial" charset="0"/>
              </a:rPr>
              <a:t> mutatószám, amely</a:t>
            </a:r>
            <a:r>
              <a:rPr lang="en-US" sz="2800" dirty="0" smtClean="0">
                <a:latin typeface="+mj-lt"/>
                <a:cs typeface="Arial" charset="0"/>
              </a:rPr>
              <a:t> a</a:t>
            </a:r>
            <a:r>
              <a:rPr lang="hu-HU" sz="2800" dirty="0" smtClean="0">
                <a:latin typeface="+mj-lt"/>
                <a:cs typeface="Arial" charset="0"/>
              </a:rPr>
              <a:t> kutató </a:t>
            </a:r>
            <a:r>
              <a:rPr lang="en-US" sz="2800" dirty="0" err="1" smtClean="0">
                <a:latin typeface="+mj-lt"/>
                <a:cs typeface="Arial" charset="0"/>
              </a:rPr>
              <a:t>publikációinak</a:t>
            </a:r>
            <a:r>
              <a:rPr lang="hu-HU" sz="2800" dirty="0">
                <a:latin typeface="+mj-lt"/>
                <a:cs typeface="Arial" charset="0"/>
              </a:rPr>
              <a:t> </a:t>
            </a:r>
            <a:r>
              <a:rPr lang="en-US" sz="2800" dirty="0" smtClean="0">
                <a:latin typeface="+mj-lt"/>
                <a:cs typeface="Arial" charset="0"/>
              </a:rPr>
              <a:t>és</a:t>
            </a:r>
            <a:r>
              <a:rPr lang="hu-HU" sz="2800" dirty="0" smtClean="0">
                <a:latin typeface="+mj-lt"/>
                <a:cs typeface="Arial" charset="0"/>
              </a:rPr>
              <a:t> </a:t>
            </a:r>
            <a:r>
              <a:rPr lang="en-US" sz="2800" dirty="0" err="1" smtClean="0">
                <a:latin typeface="+mj-lt"/>
                <a:cs typeface="Arial" charset="0"/>
              </a:rPr>
              <a:t>idézettségének</a:t>
            </a:r>
            <a:r>
              <a:rPr lang="hu-HU" sz="2800" dirty="0">
                <a:latin typeface="+mj-lt"/>
                <a:cs typeface="Arial" charset="0"/>
              </a:rPr>
              <a:t> </a:t>
            </a:r>
            <a:r>
              <a:rPr lang="en-US" sz="2800" dirty="0" err="1" smtClean="0">
                <a:latin typeface="+mj-lt"/>
                <a:cs typeface="Arial" charset="0"/>
              </a:rPr>
              <a:t>számától</a:t>
            </a:r>
            <a:r>
              <a:rPr lang="en-US" sz="2800" dirty="0" smtClean="0">
                <a:latin typeface="+mj-lt"/>
                <a:cs typeface="Arial" charset="0"/>
              </a:rPr>
              <a:t> </a:t>
            </a:r>
            <a:r>
              <a:rPr lang="en-US" sz="2800" dirty="0" err="1" smtClean="0">
                <a:latin typeface="+mj-lt"/>
                <a:cs typeface="Arial" charset="0"/>
              </a:rPr>
              <a:t>függ</a:t>
            </a:r>
            <a:r>
              <a:rPr lang="en-US" sz="2800" dirty="0" smtClean="0">
                <a:latin typeface="+mj-lt"/>
                <a:cs typeface="Arial" charset="0"/>
              </a:rPr>
              <a:t>:</a:t>
            </a:r>
            <a:r>
              <a:rPr lang="hu-HU" sz="2800" dirty="0" smtClean="0">
                <a:latin typeface="+mj-lt"/>
                <a:cs typeface="Arial" charset="0"/>
              </a:rPr>
              <a:t> </a:t>
            </a:r>
            <a:r>
              <a:rPr lang="en-US" sz="2800" dirty="0" err="1" smtClean="0">
                <a:latin typeface="+mj-lt"/>
                <a:cs typeface="Arial" charset="0"/>
              </a:rPr>
              <a:t>az</a:t>
            </a:r>
            <a:r>
              <a:rPr lang="en-US" sz="2800" dirty="0" smtClean="0">
                <a:latin typeface="+mj-lt"/>
                <a:cs typeface="Arial" charset="0"/>
              </a:rPr>
              <a:t> </a:t>
            </a:r>
            <a:r>
              <a:rPr lang="en-US" sz="2800" dirty="0" err="1" smtClean="0">
                <a:latin typeface="+mj-lt"/>
                <a:cs typeface="Arial" charset="0"/>
              </a:rPr>
              <a:t>egyén</a:t>
            </a:r>
            <a:r>
              <a:rPr lang="hu-HU" sz="2800" dirty="0">
                <a:latin typeface="+mj-lt"/>
                <a:cs typeface="Arial" charset="0"/>
              </a:rPr>
              <a:t> </a:t>
            </a:r>
            <a:r>
              <a:rPr lang="en-US" sz="2800" dirty="0" err="1" smtClean="0">
                <a:latin typeface="+mj-lt"/>
                <a:cs typeface="Arial" charset="0"/>
              </a:rPr>
              <a:t>olyan</a:t>
            </a:r>
            <a:r>
              <a:rPr lang="en-US" sz="2800" dirty="0" smtClean="0">
                <a:latin typeface="+mj-lt"/>
                <a:cs typeface="Arial" charset="0"/>
              </a:rPr>
              <a:t> </a:t>
            </a:r>
            <a:r>
              <a:rPr lang="en-US" sz="2800" dirty="0" err="1" smtClean="0">
                <a:latin typeface="+mj-lt"/>
                <a:cs typeface="Arial" charset="0"/>
              </a:rPr>
              <a:t>publikációinak</a:t>
            </a:r>
            <a:r>
              <a:rPr lang="en-US" sz="2800" dirty="0" smtClean="0">
                <a:latin typeface="+mj-lt"/>
                <a:cs typeface="Arial" charset="0"/>
              </a:rPr>
              <a:t> h-</a:t>
            </a:r>
            <a:r>
              <a:rPr lang="en-US" sz="2800" dirty="0" err="1" smtClean="0">
                <a:latin typeface="+mj-lt"/>
                <a:cs typeface="Arial" charset="0"/>
              </a:rPr>
              <a:t>száma</a:t>
            </a:r>
            <a:r>
              <a:rPr lang="en-US" sz="2800" dirty="0" smtClean="0">
                <a:latin typeface="+mj-lt"/>
                <a:cs typeface="Arial" charset="0"/>
              </a:rPr>
              <a:t>, </a:t>
            </a:r>
            <a:r>
              <a:rPr lang="en-US" sz="2800" dirty="0" err="1" smtClean="0">
                <a:latin typeface="+mj-lt"/>
                <a:cs typeface="Arial" charset="0"/>
              </a:rPr>
              <a:t>amelyek</a:t>
            </a:r>
            <a:r>
              <a:rPr lang="en-US" sz="2800" dirty="0" smtClean="0">
                <a:latin typeface="+mj-lt"/>
                <a:cs typeface="Arial" charset="0"/>
              </a:rPr>
              <a:t> </a:t>
            </a:r>
            <a:r>
              <a:rPr lang="en-US" sz="2800" dirty="0" err="1" smtClean="0">
                <a:latin typeface="+mj-lt"/>
                <a:cs typeface="Arial" charset="0"/>
              </a:rPr>
              <a:t>legalább</a:t>
            </a:r>
            <a:r>
              <a:rPr lang="en-US" sz="2800" dirty="0" smtClean="0">
                <a:latin typeface="+mj-lt"/>
                <a:cs typeface="Arial" charset="0"/>
              </a:rPr>
              <a:t> h-</a:t>
            </a:r>
            <a:r>
              <a:rPr lang="en-US" sz="2800" dirty="0" err="1" smtClean="0">
                <a:latin typeface="+mj-lt"/>
                <a:cs typeface="Arial" charset="0"/>
              </a:rPr>
              <a:t>számú</a:t>
            </a:r>
            <a:r>
              <a:rPr lang="en-US" sz="2800" dirty="0" smtClean="0">
                <a:latin typeface="+mj-lt"/>
                <a:cs typeface="Arial" charset="0"/>
              </a:rPr>
              <a:t> </a:t>
            </a:r>
            <a:r>
              <a:rPr lang="en-US" sz="2800" dirty="0" err="1" smtClean="0">
                <a:latin typeface="+mj-lt"/>
                <a:cs typeface="Arial" charset="0"/>
              </a:rPr>
              <a:t>idézetet</a:t>
            </a:r>
            <a:r>
              <a:rPr lang="en-US" sz="2800" dirty="0" smtClean="0">
                <a:latin typeface="+mj-lt"/>
                <a:cs typeface="Arial" charset="0"/>
              </a:rPr>
              <a:t> </a:t>
            </a:r>
            <a:r>
              <a:rPr lang="en-US" sz="2800" dirty="0" err="1" smtClean="0">
                <a:latin typeface="+mj-lt"/>
                <a:cs typeface="Arial" charset="0"/>
              </a:rPr>
              <a:t>kaptak</a:t>
            </a:r>
            <a:r>
              <a:rPr lang="en-US" sz="2800" dirty="0" smtClean="0">
                <a:latin typeface="+mj-lt"/>
                <a:cs typeface="Arial" charset="0"/>
              </a:rPr>
              <a:t> a </a:t>
            </a:r>
            <a:r>
              <a:rPr lang="en-US" sz="2800" dirty="0" err="1" smtClean="0">
                <a:latin typeface="+mj-lt"/>
                <a:cs typeface="Arial" charset="0"/>
              </a:rPr>
              <a:t>szakirodalomban</a:t>
            </a:r>
            <a:r>
              <a:rPr lang="en-US" sz="2800" dirty="0" smtClean="0">
                <a:latin typeface="+mj-lt"/>
                <a:cs typeface="Arial" charset="0"/>
              </a:rPr>
              <a:t>. </a:t>
            </a:r>
            <a:endParaRPr lang="hu-HU" sz="2800" dirty="0" smtClean="0">
              <a:latin typeface="+mj-lt"/>
              <a:cs typeface="Arial" charset="0"/>
            </a:endParaRPr>
          </a:p>
          <a:p>
            <a:pPr marL="0" indent="0">
              <a:buNone/>
            </a:pPr>
            <a:endParaRPr lang="hu-HU" sz="2800" dirty="0" smtClean="0">
              <a:latin typeface="+mj-lt"/>
              <a:cs typeface="Arial" charset="0"/>
            </a:endParaRPr>
          </a:p>
          <a:p>
            <a:r>
              <a:rPr lang="en-US" sz="2800" dirty="0" err="1" smtClean="0">
                <a:latin typeface="+mj-lt"/>
                <a:cs typeface="Arial" charset="0"/>
              </a:rPr>
              <a:t>Az</a:t>
            </a:r>
            <a:r>
              <a:rPr lang="en-US" sz="2800" dirty="0" smtClean="0">
                <a:latin typeface="+mj-lt"/>
                <a:cs typeface="Arial" charset="0"/>
              </a:rPr>
              <a:t> index </a:t>
            </a:r>
            <a:r>
              <a:rPr lang="en-US" sz="2800" dirty="0" err="1" smtClean="0">
                <a:latin typeface="+mj-lt"/>
                <a:cs typeface="Arial" charset="0"/>
              </a:rPr>
              <a:t>értéke</a:t>
            </a:r>
            <a:r>
              <a:rPr lang="en-US" sz="2800" dirty="0" smtClean="0">
                <a:latin typeface="+mj-lt"/>
                <a:cs typeface="Arial" charset="0"/>
              </a:rPr>
              <a:t> </a:t>
            </a:r>
            <a:r>
              <a:rPr lang="en-US" sz="2800" dirty="0" err="1" smtClean="0">
                <a:latin typeface="+mj-lt"/>
                <a:cs typeface="Arial" charset="0"/>
              </a:rPr>
              <a:t>nem</a:t>
            </a:r>
            <a:r>
              <a:rPr lang="en-US" sz="2800" dirty="0" smtClean="0">
                <a:latin typeface="+mj-lt"/>
                <a:cs typeface="Arial" charset="0"/>
              </a:rPr>
              <a:t> </a:t>
            </a:r>
            <a:r>
              <a:rPr lang="en-US" sz="2800" dirty="0" err="1" smtClean="0">
                <a:latin typeface="+mj-lt"/>
                <a:cs typeface="Arial" charset="0"/>
              </a:rPr>
              <a:t>haladhatja</a:t>
            </a:r>
            <a:r>
              <a:rPr lang="en-US" sz="2800" dirty="0" smtClean="0">
                <a:latin typeface="+mj-lt"/>
                <a:cs typeface="Arial" charset="0"/>
              </a:rPr>
              <a:t> meg a </a:t>
            </a:r>
            <a:r>
              <a:rPr lang="en-US" sz="2800" dirty="0" err="1" smtClean="0">
                <a:latin typeface="+mj-lt"/>
                <a:cs typeface="Arial" charset="0"/>
              </a:rPr>
              <a:t>publikációk</a:t>
            </a:r>
            <a:r>
              <a:rPr lang="en-US" sz="2800" dirty="0" smtClean="0">
                <a:latin typeface="+mj-lt"/>
                <a:cs typeface="Arial" charset="0"/>
              </a:rPr>
              <a:t> </a:t>
            </a:r>
            <a:r>
              <a:rPr lang="en-US" sz="2800" dirty="0" err="1" smtClean="0">
                <a:latin typeface="+mj-lt"/>
                <a:cs typeface="Arial" charset="0"/>
              </a:rPr>
              <a:t>összes</a:t>
            </a:r>
            <a:r>
              <a:rPr lang="en-US" sz="2800" dirty="0" smtClean="0">
                <a:latin typeface="+mj-lt"/>
                <a:cs typeface="Arial" charset="0"/>
              </a:rPr>
              <a:t> </a:t>
            </a:r>
            <a:r>
              <a:rPr lang="en-US" sz="2800" dirty="0" err="1" smtClean="0">
                <a:latin typeface="+mj-lt"/>
                <a:cs typeface="Arial" charset="0"/>
              </a:rPr>
              <a:t>számát</a:t>
            </a:r>
            <a:r>
              <a:rPr lang="en-US" sz="2800" dirty="0" smtClean="0">
                <a:latin typeface="+mj-lt"/>
                <a:cs typeface="Arial" charset="0"/>
              </a:rPr>
              <a:t>.</a:t>
            </a:r>
            <a:r>
              <a:rPr lang="hu-HU" sz="2800" dirty="0" smtClean="0">
                <a:latin typeface="+mj-lt"/>
                <a:cs typeface="Arial" charset="0"/>
              </a:rPr>
              <a:t> Ebben a példában a h-index 28, mert 28 publikációról mondható el, hogy 28-an vagy annál többen idézték</a:t>
            </a:r>
            <a:endParaRPr lang="hu-HU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4738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68225" cy="706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49419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611100" cy="721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24041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92050" cy="752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12051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>
            <a:normAutofit/>
          </a:bodyPr>
          <a:lstStyle/>
          <a:p>
            <a:r>
              <a:rPr lang="hu-HU" sz="3200" dirty="0" smtClean="0"/>
              <a:t>Kérdés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568"/>
          </a:xfrm>
        </p:spPr>
        <p:txBody>
          <a:bodyPr>
            <a:normAutofit/>
          </a:bodyPr>
          <a:lstStyle/>
          <a:p>
            <a:r>
              <a:rPr lang="hu-HU" sz="3000" dirty="0" smtClean="0">
                <a:latin typeface="+mj-lt"/>
              </a:rPr>
              <a:t>Szerzőre keresés: „Ligeti E”. </a:t>
            </a:r>
          </a:p>
          <a:p>
            <a:r>
              <a:rPr lang="it-IT" sz="3000" dirty="0">
                <a:latin typeface="+mj-lt"/>
              </a:rPr>
              <a:t>Create Citation Report: </a:t>
            </a:r>
          </a:p>
          <a:p>
            <a:r>
              <a:rPr lang="it-IT" sz="3000" dirty="0">
                <a:latin typeface="+mj-lt"/>
              </a:rPr>
              <a:t>Mennyi Ligeti E  h indexe?</a:t>
            </a:r>
          </a:p>
          <a:p>
            <a:r>
              <a:rPr lang="it-IT" sz="3000" dirty="0">
                <a:latin typeface="+mj-lt"/>
              </a:rPr>
              <a:t>19 -22                          25 -27                            </a:t>
            </a:r>
            <a:r>
              <a:rPr lang="it-IT" sz="3000" dirty="0">
                <a:solidFill>
                  <a:srgbClr val="FF0000"/>
                </a:solidFill>
                <a:latin typeface="+mj-lt"/>
              </a:rPr>
              <a:t>28-35</a:t>
            </a:r>
          </a:p>
          <a:p>
            <a:pPr marL="0" indent="0">
              <a:buNone/>
            </a:pPr>
            <a:endParaRPr lang="hu-HU" sz="3000" dirty="0" smtClean="0">
              <a:latin typeface="+mj-lt"/>
            </a:endParaRPr>
          </a:p>
          <a:p>
            <a:r>
              <a:rPr lang="hu-HU" sz="3000" dirty="0" smtClean="0">
                <a:latin typeface="+mj-lt"/>
              </a:rPr>
              <a:t>Szűkítések nélkül a legidézettebb közleményét hányszor idézték?</a:t>
            </a:r>
          </a:p>
          <a:p>
            <a:r>
              <a:rPr lang="hu-HU" sz="3000" dirty="0" smtClean="0">
                <a:latin typeface="+mj-lt"/>
              </a:rPr>
              <a:t>120-140                      140-160                     </a:t>
            </a:r>
            <a:r>
              <a:rPr lang="hu-HU" sz="3000" dirty="0" smtClean="0">
                <a:solidFill>
                  <a:srgbClr val="FF0000"/>
                </a:solidFill>
                <a:latin typeface="+mj-lt"/>
              </a:rPr>
              <a:t>215-2</a:t>
            </a:r>
            <a:r>
              <a:rPr lang="hu-HU" dirty="0" smtClean="0">
                <a:solidFill>
                  <a:srgbClr val="FF0000"/>
                </a:solidFill>
                <a:latin typeface="+mj-lt"/>
              </a:rPr>
              <a:t>30</a:t>
            </a:r>
          </a:p>
          <a:p>
            <a:pPr marL="0" indent="0">
              <a:buNone/>
            </a:pPr>
            <a:r>
              <a:rPr lang="hu-HU" dirty="0" smtClean="0"/>
              <a:t> 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1433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-99392"/>
            <a:ext cx="8229600" cy="1143000"/>
          </a:xfrm>
        </p:spPr>
        <p:txBody>
          <a:bodyPr>
            <a:normAutofit/>
          </a:bodyPr>
          <a:lstStyle/>
          <a:p>
            <a:r>
              <a:rPr lang="hu-HU" sz="3200" dirty="0" smtClean="0"/>
              <a:t>Ligeti E – további szűkítések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800" dirty="0" smtClean="0"/>
              <a:t>Szerzői </a:t>
            </a:r>
            <a:r>
              <a:rPr lang="hu-HU" sz="2800" dirty="0" err="1"/>
              <a:t>affiliáció</a:t>
            </a:r>
            <a:r>
              <a:rPr lang="hu-HU" sz="2800" dirty="0"/>
              <a:t>: Semmelweis </a:t>
            </a:r>
            <a:r>
              <a:rPr lang="hu-HU" sz="2800" dirty="0" smtClean="0"/>
              <a:t>Egyetem: </a:t>
            </a:r>
            <a:r>
              <a:rPr lang="hu-HU" sz="2800" dirty="0" smtClean="0">
                <a:latin typeface="+mj-lt"/>
              </a:rPr>
              <a:t>mennyi „</a:t>
            </a:r>
            <a:r>
              <a:rPr lang="hu-HU" sz="2800" dirty="0" err="1" smtClean="0">
                <a:latin typeface="+mj-lt"/>
              </a:rPr>
              <a:t>review</a:t>
            </a:r>
            <a:r>
              <a:rPr lang="hu-HU" sz="2800" dirty="0" smtClean="0">
                <a:latin typeface="+mj-lt"/>
              </a:rPr>
              <a:t>” típusú közlemény jelent meg 2005-ben?</a:t>
            </a:r>
          </a:p>
          <a:p>
            <a:pPr marL="0" indent="0">
              <a:buNone/>
            </a:pPr>
            <a:endParaRPr lang="hu-HU" sz="2800" dirty="0" smtClean="0">
              <a:latin typeface="+mj-lt"/>
            </a:endParaRPr>
          </a:p>
          <a:p>
            <a:r>
              <a:rPr lang="hu-HU" sz="2800" dirty="0" smtClean="0">
                <a:solidFill>
                  <a:srgbClr val="FF0000"/>
                </a:solidFill>
                <a:latin typeface="+mj-lt"/>
              </a:rPr>
              <a:t>1-3  </a:t>
            </a:r>
            <a:r>
              <a:rPr lang="hu-HU" sz="2800" dirty="0" smtClean="0">
                <a:latin typeface="+mj-lt"/>
              </a:rPr>
              <a:t>               5-7                 8-10                  10-12</a:t>
            </a:r>
          </a:p>
          <a:p>
            <a:pPr marL="0" indent="0">
              <a:buNone/>
            </a:pPr>
            <a:endParaRPr lang="hu-HU" sz="2800" dirty="0" smtClean="0">
              <a:latin typeface="+mj-lt"/>
            </a:endParaRPr>
          </a:p>
          <a:p>
            <a:r>
              <a:rPr lang="hu-HU" sz="2800" dirty="0" smtClean="0">
                <a:latin typeface="+mj-lt"/>
              </a:rPr>
              <a:t>Továbbá ezt hányan idézték?</a:t>
            </a:r>
          </a:p>
          <a:p>
            <a:pPr marL="0" indent="0">
              <a:buNone/>
            </a:pPr>
            <a:endParaRPr lang="hu-HU" sz="2800" dirty="0" smtClean="0">
              <a:latin typeface="+mj-lt"/>
            </a:endParaRPr>
          </a:p>
          <a:p>
            <a:r>
              <a:rPr lang="hu-HU" sz="2800" dirty="0" smtClean="0">
                <a:latin typeface="+mj-lt"/>
              </a:rPr>
              <a:t>100-120                       </a:t>
            </a:r>
            <a:r>
              <a:rPr lang="hu-HU" sz="2800" dirty="0" smtClean="0">
                <a:solidFill>
                  <a:srgbClr val="FF0000"/>
                </a:solidFill>
                <a:latin typeface="+mj-lt"/>
              </a:rPr>
              <a:t>130-150 </a:t>
            </a:r>
            <a:r>
              <a:rPr lang="hu-HU" sz="2800" dirty="0" smtClean="0">
                <a:latin typeface="+mj-lt"/>
              </a:rPr>
              <a:t>                     170-190</a:t>
            </a:r>
            <a:endParaRPr lang="hu-HU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95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sz="3200" dirty="0" smtClean="0"/>
              <a:t/>
            </a:r>
            <a:br>
              <a:rPr lang="hu-HU" sz="3200" dirty="0" smtClean="0"/>
            </a:br>
            <a:r>
              <a:rPr lang="hu-HU" sz="3200" dirty="0" smtClean="0"/>
              <a:t>Idézettségre keresés </a:t>
            </a:r>
            <a:br>
              <a:rPr lang="hu-HU" sz="3200" dirty="0" smtClean="0"/>
            </a:br>
            <a:endParaRPr lang="hu-HU" sz="3200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44000" cy="609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943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>
            <a:normAutofit/>
          </a:bodyPr>
          <a:lstStyle/>
          <a:p>
            <a:r>
              <a:rPr lang="hu-HU" altLang="hu-HU" sz="3200" dirty="0" smtClean="0"/>
              <a:t>Teljes megjelenítési forma – idézetek száma</a:t>
            </a:r>
            <a:endParaRPr lang="hu-HU" sz="32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43999" cy="609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églalap 5"/>
          <p:cNvSpPr/>
          <p:nvPr/>
        </p:nvSpPr>
        <p:spPr>
          <a:xfrm flipV="1">
            <a:off x="7092280" y="2924944"/>
            <a:ext cx="1800200" cy="10388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437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r>
              <a:rPr lang="hu-HU" sz="3200" dirty="0"/>
              <a:t>Az idézetek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602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églalap 3"/>
          <p:cNvSpPr/>
          <p:nvPr/>
        </p:nvSpPr>
        <p:spPr>
          <a:xfrm>
            <a:off x="107504" y="1700808"/>
            <a:ext cx="1922512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610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6648"/>
            <a:ext cx="8229600" cy="1143000"/>
          </a:xfrm>
        </p:spPr>
        <p:txBody>
          <a:bodyPr>
            <a:normAutofit/>
          </a:bodyPr>
          <a:lstStyle/>
          <a:p>
            <a:r>
              <a:rPr lang="hu-HU" sz="3200" dirty="0" smtClean="0"/>
              <a:t>Web of Science</a:t>
            </a:r>
            <a:br>
              <a:rPr lang="hu-HU" sz="3200" dirty="0" smtClean="0"/>
            </a:br>
            <a:r>
              <a:rPr lang="hu-HU" sz="3200" dirty="0" smtClean="0">
                <a:hlinkClick r:id="rId2"/>
              </a:rPr>
              <a:t>http://lib.semmelweis.hu/nav/adatbazisok</a:t>
            </a:r>
            <a:r>
              <a:rPr lang="hu-HU" sz="3200" dirty="0" smtClean="0"/>
              <a:t> </a:t>
            </a:r>
            <a:endParaRPr lang="hu-HU" sz="32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855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200" dirty="0" smtClean="0"/>
              <a:t/>
            </a:r>
            <a:br>
              <a:rPr lang="hu-HU" sz="3200" dirty="0" smtClean="0"/>
            </a:br>
            <a:r>
              <a:rPr lang="hu-HU" sz="3200" dirty="0" err="1" smtClean="0"/>
              <a:t>Cited</a:t>
            </a:r>
            <a:r>
              <a:rPr lang="hu-HU" sz="3200" dirty="0" smtClean="0"/>
              <a:t> </a:t>
            </a:r>
            <a:r>
              <a:rPr lang="hu-HU" sz="3200" dirty="0" err="1"/>
              <a:t>Reference</a:t>
            </a:r>
            <a:r>
              <a:rPr lang="hu-HU" sz="3200" dirty="0"/>
              <a:t> </a:t>
            </a:r>
            <a:r>
              <a:rPr lang="hu-HU" sz="3200" dirty="0" err="1" smtClean="0"/>
              <a:t>Search</a:t>
            </a:r>
            <a:r>
              <a:rPr lang="hu-HU" sz="3200" dirty="0" smtClean="0"/>
              <a:t> – </a:t>
            </a:r>
            <a:r>
              <a:rPr lang="hu-HU" sz="3200" dirty="0" err="1" smtClean="0"/>
              <a:t>Cited</a:t>
            </a:r>
            <a:r>
              <a:rPr lang="hu-HU" sz="3200" dirty="0" smtClean="0"/>
              <a:t> </a:t>
            </a:r>
            <a:r>
              <a:rPr lang="hu-HU" sz="3200" dirty="0" err="1" smtClean="0"/>
              <a:t>work</a:t>
            </a:r>
            <a:r>
              <a:rPr lang="hu-HU" sz="3200" dirty="0" smtClean="0"/>
              <a:t> – </a:t>
            </a:r>
            <a:r>
              <a:rPr lang="hu-HU" sz="3200" dirty="0" err="1" smtClean="0"/>
              <a:t>Select</a:t>
            </a:r>
            <a:r>
              <a:rPr lang="hu-HU" sz="3200" dirty="0" smtClean="0"/>
              <a:t> – Orvosi Hetilap</a:t>
            </a:r>
            <a:r>
              <a:rPr lang="hu-HU" sz="3200" dirty="0"/>
              <a:t/>
            </a:r>
            <a:br>
              <a:rPr lang="hu-HU" sz="3200" dirty="0"/>
            </a:b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525963"/>
          </a:xfrm>
        </p:spPr>
        <p:txBody>
          <a:bodyPr>
            <a:normAutofit/>
          </a:bodyPr>
          <a:lstStyle/>
          <a:p>
            <a:r>
              <a:rPr lang="hu-HU" dirty="0" smtClean="0">
                <a:latin typeface="+mj-lt"/>
              </a:rPr>
              <a:t>Hányféle névváltozattal szerepel az „Orvosi Hetilap”?</a:t>
            </a:r>
          </a:p>
          <a:p>
            <a:pPr marL="0" indent="0">
              <a:buNone/>
            </a:pPr>
            <a:r>
              <a:rPr lang="hu-HU" smtClean="0">
                <a:latin typeface="+mj-lt"/>
              </a:rPr>
              <a:t>    (</a:t>
            </a:r>
            <a:r>
              <a:rPr lang="hu-HU" dirty="0" smtClean="0">
                <a:latin typeface="+mj-lt"/>
              </a:rPr>
              <a:t>Orv </a:t>
            </a:r>
            <a:r>
              <a:rPr lang="hu-HU" dirty="0" err="1" smtClean="0">
                <a:latin typeface="+mj-lt"/>
              </a:rPr>
              <a:t>Het</a:t>
            </a:r>
            <a:r>
              <a:rPr lang="hu-HU" dirty="0" smtClean="0">
                <a:latin typeface="+mj-lt"/>
              </a:rPr>
              <a:t>, Orvosi </a:t>
            </a:r>
            <a:r>
              <a:rPr lang="hu-HU" dirty="0" err="1">
                <a:latin typeface="+mj-lt"/>
              </a:rPr>
              <a:t>H</a:t>
            </a:r>
            <a:r>
              <a:rPr lang="hu-HU" dirty="0" err="1" smtClean="0">
                <a:latin typeface="+mj-lt"/>
              </a:rPr>
              <a:t>et</a:t>
            </a:r>
            <a:r>
              <a:rPr lang="hu-HU" dirty="0" smtClean="0">
                <a:latin typeface="+mj-lt"/>
              </a:rPr>
              <a:t>, </a:t>
            </a:r>
            <a:r>
              <a:rPr lang="hu-HU" dirty="0" err="1" smtClean="0">
                <a:latin typeface="+mj-lt"/>
              </a:rPr>
              <a:t>Orvosi</a:t>
            </a:r>
            <a:r>
              <a:rPr lang="hu-HU" dirty="0" smtClean="0">
                <a:latin typeface="+mj-lt"/>
              </a:rPr>
              <a:t> Hetilap…stb.)</a:t>
            </a:r>
          </a:p>
          <a:p>
            <a:pPr marL="0" indent="0">
              <a:buNone/>
            </a:pPr>
            <a:endParaRPr lang="hu-HU" dirty="0">
              <a:latin typeface="+mj-lt"/>
            </a:endParaRPr>
          </a:p>
          <a:p>
            <a:pPr marL="0" indent="0">
              <a:buNone/>
            </a:pPr>
            <a:endParaRPr lang="hu-HU" dirty="0" smtClean="0">
              <a:latin typeface="+mj-lt"/>
            </a:endParaRPr>
          </a:p>
          <a:p>
            <a:r>
              <a:rPr lang="hu-HU" dirty="0" smtClean="0">
                <a:latin typeface="+mj-lt"/>
              </a:rPr>
              <a:t>10-20                        </a:t>
            </a:r>
            <a:r>
              <a:rPr lang="hu-HU" dirty="0" smtClean="0">
                <a:solidFill>
                  <a:srgbClr val="FF0000"/>
                </a:solidFill>
                <a:latin typeface="+mj-lt"/>
              </a:rPr>
              <a:t>30-80</a:t>
            </a:r>
            <a:r>
              <a:rPr lang="hu-HU" dirty="0" smtClean="0">
                <a:latin typeface="+mj-lt"/>
              </a:rPr>
              <a:t>                        100-120</a:t>
            </a:r>
          </a:p>
        </p:txBody>
      </p:sp>
    </p:spTree>
    <p:extLst>
      <p:ext uri="{BB962C8B-B14F-4D97-AF65-F5344CB8AC3E}">
        <p14:creationId xmlns:p14="http://schemas.microsoft.com/office/powerpoint/2010/main" val="359823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-27260"/>
            <a:ext cx="8229600" cy="1143000"/>
          </a:xfrm>
        </p:spPr>
        <p:txBody>
          <a:bodyPr>
            <a:normAutofit/>
          </a:bodyPr>
          <a:lstStyle/>
          <a:p>
            <a:r>
              <a:rPr lang="hu-HU" altLang="hu-HU" sz="3200" dirty="0" smtClean="0"/>
              <a:t>Regisztráció</a:t>
            </a:r>
            <a:br>
              <a:rPr lang="hu-HU" altLang="hu-HU" sz="3200" dirty="0" smtClean="0"/>
            </a:br>
            <a:r>
              <a:rPr lang="hu-HU" altLang="hu-HU" sz="3200" dirty="0" smtClean="0"/>
              <a:t>A hasznos találatok mentése, értesítők </a:t>
            </a:r>
            <a:endParaRPr lang="hu-HU" sz="3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4000" cy="573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668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hu-HU" sz="4400" dirty="0" smtClean="0">
              <a:latin typeface="+mj-lt"/>
            </a:endParaRPr>
          </a:p>
          <a:p>
            <a:pPr marL="0" indent="0" algn="ctr">
              <a:buNone/>
            </a:pPr>
            <a:r>
              <a:rPr lang="hu-HU" sz="4400" dirty="0" smtClean="0">
                <a:latin typeface="+mj-lt"/>
              </a:rPr>
              <a:t>Köszönöm a figyelmet!</a:t>
            </a:r>
            <a:endParaRPr lang="hu-HU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5271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hu-HU" sz="3200" dirty="0" smtClean="0"/>
              <a:t>Különböző adatbázisok, </a:t>
            </a:r>
            <a:r>
              <a:rPr lang="hu-HU" sz="3200" dirty="0" smtClean="0"/>
              <a:t>évek, szűrők</a:t>
            </a:r>
            <a:endParaRPr lang="hu-HU" sz="3200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43999" cy="587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966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églalap 4"/>
          <p:cNvSpPr/>
          <p:nvPr/>
        </p:nvSpPr>
        <p:spPr>
          <a:xfrm>
            <a:off x="177776" y="1556792"/>
            <a:ext cx="114127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084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églalap 3"/>
          <p:cNvSpPr/>
          <p:nvPr/>
        </p:nvSpPr>
        <p:spPr>
          <a:xfrm>
            <a:off x="139554" y="1412776"/>
            <a:ext cx="162413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963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>
            <a:normAutofit/>
          </a:bodyPr>
          <a:lstStyle/>
          <a:p>
            <a:r>
              <a:rPr lang="hu-HU" sz="3200" dirty="0" smtClean="0"/>
              <a:t>Egy</a:t>
            </a:r>
            <a:r>
              <a:rPr lang="hu-HU" sz="3200" dirty="0" smtClean="0"/>
              <a:t> </a:t>
            </a:r>
            <a:r>
              <a:rPr lang="hu-HU" sz="3200" dirty="0" smtClean="0"/>
              <a:t>rekord</a:t>
            </a:r>
            <a:endParaRPr lang="hu-HU" sz="32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" y="764704"/>
            <a:ext cx="9143999" cy="609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églalap 3"/>
          <p:cNvSpPr/>
          <p:nvPr/>
        </p:nvSpPr>
        <p:spPr>
          <a:xfrm>
            <a:off x="1259632" y="1556792"/>
            <a:ext cx="115655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/>
          <p:nvPr/>
        </p:nvCxnSpPr>
        <p:spPr>
          <a:xfrm>
            <a:off x="6804248" y="1729656"/>
            <a:ext cx="554360" cy="6480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/>
          <p:nvPr/>
        </p:nvCxnSpPr>
        <p:spPr>
          <a:xfrm>
            <a:off x="6804248" y="1933208"/>
            <a:ext cx="554360" cy="6480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63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080120"/>
          </a:xfrm>
        </p:spPr>
        <p:txBody>
          <a:bodyPr>
            <a:normAutofit/>
          </a:bodyPr>
          <a:lstStyle/>
          <a:p>
            <a:r>
              <a:rPr lang="hu-HU" sz="3200" dirty="0" smtClean="0"/>
              <a:t>A rekord folytatása</a:t>
            </a:r>
            <a:endParaRPr lang="hu-HU" sz="32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7966"/>
            <a:ext cx="9144000" cy="6100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églalap 3"/>
          <p:cNvSpPr/>
          <p:nvPr/>
        </p:nvSpPr>
        <p:spPr>
          <a:xfrm>
            <a:off x="0" y="2060848"/>
            <a:ext cx="6340150" cy="6209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720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52736"/>
            <a:ext cx="9144000" cy="580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3269625" y="217389"/>
            <a:ext cx="26047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>
                <a:latin typeface="+mj-lt"/>
              </a:rPr>
              <a:t>A teljes szöveg</a:t>
            </a:r>
            <a:endParaRPr lang="hu-HU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6065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377</Words>
  <Application>Microsoft Office PowerPoint</Application>
  <PresentationFormat>Diavetítés a képernyőre (4:3 oldalarány)</PresentationFormat>
  <Paragraphs>78</Paragraphs>
  <Slides>32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32</vt:i4>
      </vt:variant>
    </vt:vector>
  </HeadingPairs>
  <TitlesOfParts>
    <vt:vector size="33" baseType="lpstr">
      <vt:lpstr>Office-téma</vt:lpstr>
      <vt:lpstr>Web of Science</vt:lpstr>
      <vt:lpstr>WoS bibliográfiai és idézetségi adatbázis</vt:lpstr>
      <vt:lpstr>Web of Science http://lib.semmelweis.hu/nav/adatbazisok </vt:lpstr>
      <vt:lpstr>Különböző adatbázisok, évek, szűrők</vt:lpstr>
      <vt:lpstr>PowerPoint bemutató</vt:lpstr>
      <vt:lpstr>PowerPoint bemutató</vt:lpstr>
      <vt:lpstr>Egy rekord</vt:lpstr>
      <vt:lpstr>A rekord folytatása</vt:lpstr>
      <vt:lpstr>PowerPoint bemutató</vt:lpstr>
      <vt:lpstr>PowerPoint bemutató</vt:lpstr>
      <vt:lpstr>Cited References  (a közlemény”reference list” része)</vt:lpstr>
      <vt:lpstr>Kérdés</vt:lpstr>
      <vt:lpstr>A közlemény címe:”Inhibition And Termination Of Physiological Responses By Gtpase Activating Protein” </vt:lpstr>
      <vt:lpstr>Dietetika (topic) és prevenció  (topic) keresünk irodalmat</vt:lpstr>
      <vt:lpstr>PowerPoint bemutató</vt:lpstr>
      <vt:lpstr>PowerPoint bemutató</vt:lpstr>
      <vt:lpstr>PowerPoint bemutató</vt:lpstr>
      <vt:lpstr> Szerzőre keresés </vt:lpstr>
      <vt:lpstr>PowerPoint bemutató</vt:lpstr>
      <vt:lpstr>PowerPoint bemutató</vt:lpstr>
      <vt:lpstr>A h index</vt:lpstr>
      <vt:lpstr>PowerPoint bemutató</vt:lpstr>
      <vt:lpstr>PowerPoint bemutató</vt:lpstr>
      <vt:lpstr>PowerPoint bemutató</vt:lpstr>
      <vt:lpstr>Kérdés</vt:lpstr>
      <vt:lpstr>Ligeti E – további szűkítések</vt:lpstr>
      <vt:lpstr> Idézettségre keresés  </vt:lpstr>
      <vt:lpstr>Teljes megjelenítési forma – idézetek száma</vt:lpstr>
      <vt:lpstr>Az idézetek</vt:lpstr>
      <vt:lpstr> Cited Reference Search – Cited work – Select – Orvosi Hetilap </vt:lpstr>
      <vt:lpstr>Regisztráció A hasznos találatok mentése, értesítők 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of Science</dc:title>
  <dc:creator>Gere Tamasne</dc:creator>
  <cp:lastModifiedBy>Dr. Vasas Livia</cp:lastModifiedBy>
  <cp:revision>39</cp:revision>
  <dcterms:created xsi:type="dcterms:W3CDTF">2017-02-28T14:43:03Z</dcterms:created>
  <dcterms:modified xsi:type="dcterms:W3CDTF">2017-03-07T12:00:56Z</dcterms:modified>
</cp:coreProperties>
</file>