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31"/>
  </p:notesMasterIdLst>
  <p:handoutMasterIdLst>
    <p:handoutMasterId r:id="rId32"/>
  </p:handoutMasterIdLst>
  <p:sldIdLst>
    <p:sldId id="290" r:id="rId2"/>
    <p:sldId id="286" r:id="rId3"/>
    <p:sldId id="256" r:id="rId4"/>
    <p:sldId id="257" r:id="rId5"/>
    <p:sldId id="285" r:id="rId6"/>
    <p:sldId id="258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1" r:id="rId16"/>
    <p:sldId id="273" r:id="rId17"/>
    <p:sldId id="287" r:id="rId18"/>
    <p:sldId id="275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8" r:id="rId27"/>
    <p:sldId id="283" r:id="rId28"/>
    <p:sldId id="270" r:id="rId29"/>
    <p:sldId id="289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9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>
        <p:scale>
          <a:sx n="75" d="100"/>
          <a:sy n="75" d="100"/>
        </p:scale>
        <p:origin x="-1944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C4896-3512-4C98-AD8C-C6840A13ECFB}" type="datetimeFigureOut">
              <a:rPr lang="hu-HU" smtClean="0"/>
              <a:t>13.04.18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4ABAE-1AED-4754-8D04-E40CA85346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83434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0B08F-800A-456E-8A19-262BFDF88B66}" type="datetimeFigureOut">
              <a:rPr lang="hu-HU" smtClean="0"/>
              <a:pPr/>
              <a:t>13.04.18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CFF13-084D-4F28-960D-4F85C8238A3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5675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35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Dátum hely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B668B19-8B03-434A-B059-6A4E8D9D5685}" type="datetime1">
              <a:rPr lang="hu-HU" smtClean="0"/>
              <a:t>13.04.18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10" name="Téglalap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Téglalap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Téglalap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Egyenes összekötő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Egyenes összekötő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Téglalap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zis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zis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zis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2B67-384A-4A61-B4AE-BD2527BE862F}" type="datetime1">
              <a:rPr lang="hu-HU" smtClean="0"/>
              <a:t>13.04.18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9DB23-5358-4119-8083-2A7D2D7A8A03}" type="datetime1">
              <a:rPr lang="hu-HU" smtClean="0"/>
              <a:t>13.04.18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1154A66-6FA3-4625-959A-132D4E48362C}" type="datetime1">
              <a:rPr lang="hu-HU" smtClean="0"/>
              <a:t>13.04.18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4F1A7F0-D5A7-43E1-9DD3-8B88A2F4E61C}" type="datetime1">
              <a:rPr lang="hu-HU" smtClean="0"/>
              <a:t>13.04.18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u-HU"/>
          </a:p>
        </p:txBody>
      </p:sp>
      <p:sp>
        <p:nvSpPr>
          <p:cNvPr id="9" name="Téglalap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gyenes összekötő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Egyenes összekötő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Egyenes összekötő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Téglalap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zis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zis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zis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zis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zis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gyenes összekötő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6D11-BF1E-4441-8CDF-95D9FB9BC8EE}" type="datetime1">
              <a:rPr lang="hu-HU" smtClean="0"/>
              <a:t>13.04.18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Tartalom helye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7248-A652-4573-9BD5-44DBDC2081B7}" type="datetime1">
              <a:rPr lang="hu-HU" smtClean="0"/>
              <a:t>13.04.18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artalom helye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4" name="Szöveg hely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53D7457-86D8-4658-9A59-8E31532D558E}" type="datetime1">
              <a:rPr lang="hu-HU" smtClean="0"/>
              <a:t>13.04.18</a:t>
            </a:fld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>
          <a:xfrm>
            <a:off x="8028384" y="5733256"/>
            <a:ext cx="763464" cy="521208"/>
          </a:xfrm>
        </p:spPr>
        <p:txBody>
          <a:bodyPr rtlCol="0"/>
          <a:lstStyle/>
          <a:p>
            <a:fld id="{E5488CDA-43F2-46B2-8B90-C0DFB40867DD}" type="slidenum">
              <a:rPr lang="hu-HU" smtClean="0"/>
              <a:pPr/>
              <a:t>‹#›</a:t>
            </a:fld>
            <a:r>
              <a:rPr lang="hu-HU" dirty="0" smtClean="0"/>
              <a:t>/29</a:t>
            </a:r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8750A-40B5-43EA-851B-27F0E4E2CF4B}" type="datetime1">
              <a:rPr lang="hu-HU" smtClean="0"/>
              <a:t>13.04.18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églalap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gyenes összekötő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zis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Tartalom helye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2E032E9-45DE-41D8-B1B3-DDAABB2A6AF6}" type="datetime1">
              <a:rPr lang="hu-HU" smtClean="0"/>
              <a:t>13.04.18</a:t>
            </a:fld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3" name="Élőláb hely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zis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Téglalap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Egyenes összekötő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Egyenes összekötő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átum hely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E08F16-A24C-4E45-933D-35E1F26F39CF}" type="datetime1">
              <a:rPr lang="hu-HU" smtClean="0"/>
              <a:t>13.04.18</a:t>
            </a:fld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3"/>
            </a:gs>
            <a:gs pos="32000">
              <a:schemeClr val="bg1">
                <a:shade val="58000"/>
                <a:satMod val="125000"/>
              </a:schemeClr>
            </a:gs>
            <a:gs pos="77000">
              <a:schemeClr val="bg1">
                <a:tint val="90000"/>
                <a:shade val="90000"/>
                <a:satMod val="120000"/>
              </a:schemeClr>
            </a:gs>
            <a:gs pos="100000">
              <a:schemeClr val="bg1">
                <a:tint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gyenes összekötő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E2E776E-76F0-4137-AD09-80436310AB26}" type="datetime1">
              <a:rPr lang="hu-HU" smtClean="0"/>
              <a:t>13.04.18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églalap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zis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5488CDA-43F2-46B2-8B90-C0DFB40867D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Adományozó Ünnepség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Semmelweis Egyetem Központi Könyvtár</a:t>
            </a:r>
          </a:p>
          <a:p>
            <a:r>
              <a:rPr lang="hu-HU" dirty="0" smtClean="0"/>
              <a:t>2013. Április 18.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220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7467600" cy="1143000"/>
          </a:xfrm>
        </p:spPr>
        <p:txBody>
          <a:bodyPr/>
          <a:lstStyle/>
          <a:p>
            <a:r>
              <a:rPr lang="hu-HU" dirty="0" smtClean="0"/>
              <a:t>Dr. </a:t>
            </a:r>
            <a:r>
              <a:rPr lang="hu-HU" dirty="0" err="1" smtClean="0"/>
              <a:t>Geges</a:t>
            </a:r>
            <a:r>
              <a:rPr lang="hu-HU" dirty="0" smtClean="0"/>
              <a:t> József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14282" y="464344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Karikatúra (1952)</a:t>
            </a:r>
            <a:endParaRPr lang="hu-HU" dirty="0"/>
          </a:p>
        </p:txBody>
      </p:sp>
      <p:pic>
        <p:nvPicPr>
          <p:cNvPr id="6" name="Kép 5" descr="könyv 002.jpg"/>
          <p:cNvPicPr>
            <a:picLocks noChangeAspect="1"/>
          </p:cNvPicPr>
          <p:nvPr/>
        </p:nvPicPr>
        <p:blipFill>
          <a:blip r:embed="rId2" cstate="print"/>
          <a:srcRect l="4068" r="4642"/>
          <a:stretch>
            <a:fillRect/>
          </a:stretch>
        </p:blipFill>
        <p:spPr>
          <a:xfrm rot="10800000">
            <a:off x="4846761" y="1357298"/>
            <a:ext cx="3721645" cy="3057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7445" r="12584" b="8692"/>
          <a:stretch/>
        </p:blipFill>
        <p:spPr>
          <a:xfrm rot="5400000">
            <a:off x="-26761" y="1741216"/>
            <a:ext cx="3071834" cy="2303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könyv 001.jpg"/>
          <p:cNvPicPr>
            <a:picLocks noChangeAspect="1"/>
          </p:cNvPicPr>
          <p:nvPr/>
        </p:nvPicPr>
        <p:blipFill>
          <a:blip r:embed="rId5" cstate="print"/>
          <a:srcRect l="2713" t="4754" r="3248" b="14468"/>
          <a:stretch>
            <a:fillRect/>
          </a:stretch>
        </p:blipFill>
        <p:spPr>
          <a:xfrm rot="5400000">
            <a:off x="2232751" y="1903726"/>
            <a:ext cx="3071834" cy="1978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zövegdoboz 9"/>
          <p:cNvSpPr txBox="1"/>
          <p:nvPr/>
        </p:nvSpPr>
        <p:spPr>
          <a:xfrm>
            <a:off x="2928926" y="4643446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Dr. Bucsányi: „A </a:t>
            </a:r>
            <a:r>
              <a:rPr lang="hu-HU" dirty="0" smtClean="0"/>
              <a:t>napfény gyógyhatása és a napfürdő” című muzeális könyv (1908)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10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84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3143" y="-459432"/>
            <a:ext cx="7467600" cy="1143000"/>
          </a:xfrm>
        </p:spPr>
        <p:txBody>
          <a:bodyPr/>
          <a:lstStyle/>
          <a:p>
            <a:r>
              <a:rPr lang="hu-HU" dirty="0" smtClean="0"/>
              <a:t>Dr. Kárpáti Sarolta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513" y="889417"/>
            <a:ext cx="1246826" cy="935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90" y="889417"/>
            <a:ext cx="1246826" cy="93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77" y="2306424"/>
            <a:ext cx="1152388" cy="864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2602" y="2278714"/>
            <a:ext cx="1152388" cy="864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043" y="3611967"/>
            <a:ext cx="1164858" cy="873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89" y="3576060"/>
            <a:ext cx="1164858" cy="873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4342" y="845551"/>
            <a:ext cx="1363799" cy="1022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99" y="845550"/>
            <a:ext cx="1363799" cy="1022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2355" y="2396262"/>
            <a:ext cx="1222965" cy="917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62" y="2396261"/>
            <a:ext cx="1222965" cy="917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9182" y="3770761"/>
            <a:ext cx="1176306" cy="882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71" y="3770761"/>
            <a:ext cx="1176306" cy="882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Szövegdoboz 21"/>
          <p:cNvSpPr txBox="1"/>
          <p:nvPr/>
        </p:nvSpPr>
        <p:spPr>
          <a:xfrm>
            <a:off x="160149" y="5013176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Ősnyomtatványok</a:t>
            </a:r>
            <a:br>
              <a:rPr lang="hu-HU" sz="1600" dirty="0" smtClean="0"/>
            </a:br>
            <a:r>
              <a:rPr lang="hu-HU" sz="1600" dirty="0" smtClean="0"/>
              <a:t>FRACASTORIUS </a:t>
            </a:r>
            <a:r>
              <a:rPr lang="hu-HU" sz="1600" dirty="0" err="1" smtClean="0"/>
              <a:t>Hieronymus</a:t>
            </a:r>
            <a:r>
              <a:rPr lang="hu-HU" sz="1600" dirty="0" smtClean="0"/>
              <a:t>: </a:t>
            </a:r>
            <a:r>
              <a:rPr lang="hu-HU" sz="1600" dirty="0" err="1" smtClean="0"/>
              <a:t>Syphilis</a:t>
            </a:r>
            <a:r>
              <a:rPr lang="hu-HU" sz="1600" dirty="0" smtClean="0"/>
              <a:t>, </a:t>
            </a:r>
            <a:r>
              <a:rPr lang="hu-HU" sz="1600" dirty="0" err="1" smtClean="0"/>
              <a:t>sive</a:t>
            </a:r>
            <a:r>
              <a:rPr lang="hu-HU" sz="1600" dirty="0" smtClean="0"/>
              <a:t> </a:t>
            </a:r>
            <a:r>
              <a:rPr lang="hu-HU" sz="1600" dirty="0" err="1" smtClean="0"/>
              <a:t>morbus</a:t>
            </a:r>
            <a:r>
              <a:rPr lang="hu-HU" sz="1600" dirty="0" smtClean="0"/>
              <a:t> </a:t>
            </a:r>
            <a:r>
              <a:rPr lang="hu-HU" sz="1600" dirty="0" err="1" smtClean="0"/>
              <a:t>Gallicus</a:t>
            </a:r>
            <a:r>
              <a:rPr lang="hu-HU" sz="1600" dirty="0" smtClean="0"/>
              <a:t> (1530)</a:t>
            </a:r>
          </a:p>
          <a:p>
            <a:r>
              <a:rPr lang="hu-HU" sz="1600" dirty="0" smtClean="0"/>
              <a:t>SCHELLIG </a:t>
            </a:r>
            <a:r>
              <a:rPr lang="hu-HU" sz="1600" dirty="0" err="1" smtClean="0"/>
              <a:t>Conradus</a:t>
            </a:r>
            <a:r>
              <a:rPr lang="hu-HU" sz="1600" dirty="0" smtClean="0"/>
              <a:t>: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pustulas</a:t>
            </a:r>
            <a:r>
              <a:rPr lang="hu-HU" sz="1600" dirty="0" smtClean="0"/>
              <a:t> </a:t>
            </a:r>
            <a:r>
              <a:rPr lang="hu-HU" sz="1600" dirty="0" err="1" smtClean="0"/>
              <a:t>malas</a:t>
            </a:r>
            <a:r>
              <a:rPr lang="hu-HU" sz="1600" dirty="0" smtClean="0"/>
              <a:t> </a:t>
            </a:r>
            <a:r>
              <a:rPr lang="hu-HU" sz="1600" dirty="0" err="1" smtClean="0"/>
              <a:t>morbum</a:t>
            </a:r>
            <a:r>
              <a:rPr lang="hu-HU" sz="1600" dirty="0" smtClean="0"/>
              <a:t> </a:t>
            </a:r>
            <a:r>
              <a:rPr lang="hu-HU" sz="1600" dirty="0" err="1" smtClean="0"/>
              <a:t>quem</a:t>
            </a:r>
            <a:r>
              <a:rPr lang="hu-HU" sz="1600" dirty="0" smtClean="0"/>
              <a:t> </a:t>
            </a:r>
            <a:r>
              <a:rPr lang="hu-HU" sz="1600" dirty="0" err="1" smtClean="0"/>
              <a:t>malum</a:t>
            </a:r>
            <a:r>
              <a:rPr lang="hu-HU" sz="1600" dirty="0" smtClean="0"/>
              <a:t> (1494-1497)</a:t>
            </a:r>
          </a:p>
          <a:p>
            <a:r>
              <a:rPr lang="hu-HU" sz="1600" dirty="0" smtClean="0"/>
              <a:t>VELLA </a:t>
            </a:r>
            <a:r>
              <a:rPr lang="hu-HU" sz="1600" dirty="0" err="1" smtClean="0"/>
              <a:t>Georgius</a:t>
            </a:r>
            <a:r>
              <a:rPr lang="hu-HU" sz="1600" dirty="0" smtClean="0"/>
              <a:t>: De </a:t>
            </a:r>
            <a:r>
              <a:rPr lang="hu-HU" sz="1600" dirty="0" err="1" smtClean="0"/>
              <a:t>morbo</a:t>
            </a:r>
            <a:r>
              <a:rPr lang="hu-HU" sz="1600" dirty="0" smtClean="0"/>
              <a:t> </a:t>
            </a:r>
            <a:r>
              <a:rPr lang="hu-HU" sz="1600" dirty="0" err="1" smtClean="0"/>
              <a:t>galico</a:t>
            </a:r>
            <a:r>
              <a:rPr lang="hu-HU" sz="1600" dirty="0" smtClean="0"/>
              <a:t> (1515)</a:t>
            </a:r>
          </a:p>
          <a:p>
            <a:r>
              <a:rPr lang="hu-HU" sz="1600" dirty="0" smtClean="0"/>
              <a:t>MERCURIALIS, </a:t>
            </a:r>
            <a:r>
              <a:rPr lang="hu-HU" sz="1600" dirty="0" err="1" smtClean="0"/>
              <a:t>Hieronymus</a:t>
            </a:r>
            <a:r>
              <a:rPr lang="hu-HU" sz="1600" dirty="0" smtClean="0"/>
              <a:t>: De </a:t>
            </a:r>
            <a:r>
              <a:rPr lang="hu-HU" sz="1600" dirty="0" err="1" smtClean="0"/>
              <a:t>morbis</a:t>
            </a:r>
            <a:r>
              <a:rPr lang="hu-HU" sz="1600" dirty="0" smtClean="0"/>
              <a:t> </a:t>
            </a:r>
            <a:r>
              <a:rPr lang="hu-HU" sz="1600" dirty="0" err="1" smtClean="0"/>
              <a:t>cutaneis</a:t>
            </a:r>
            <a:r>
              <a:rPr lang="hu-HU" sz="1600" dirty="0" smtClean="0"/>
              <a:t> et </a:t>
            </a:r>
            <a:r>
              <a:rPr lang="hu-HU" sz="1600" dirty="0" err="1" smtClean="0"/>
              <a:t>omnibus</a:t>
            </a:r>
            <a:r>
              <a:rPr lang="hu-HU" sz="1600" dirty="0" smtClean="0"/>
              <a:t> (1601)</a:t>
            </a:r>
          </a:p>
          <a:p>
            <a:r>
              <a:rPr lang="hu-HU" sz="1600" dirty="0" smtClean="0"/>
              <a:t>BRONOVIUS </a:t>
            </a:r>
            <a:r>
              <a:rPr lang="hu-HU" sz="1600" dirty="0" err="1" smtClean="0"/>
              <a:t>Martinus</a:t>
            </a:r>
            <a:r>
              <a:rPr lang="hu-HU" sz="1600" dirty="0" smtClean="0"/>
              <a:t>: </a:t>
            </a:r>
            <a:r>
              <a:rPr lang="hu-HU" sz="1600" dirty="0" err="1" smtClean="0"/>
              <a:t>Tartariae</a:t>
            </a:r>
            <a:r>
              <a:rPr lang="hu-HU" sz="1600" dirty="0" smtClean="0"/>
              <a:t> </a:t>
            </a:r>
            <a:r>
              <a:rPr lang="hu-HU" sz="1600" dirty="0" err="1" smtClean="0"/>
              <a:t>descriptio</a:t>
            </a:r>
            <a:r>
              <a:rPr lang="hu-HU" sz="1600" dirty="0" smtClean="0"/>
              <a:t> (1595)</a:t>
            </a:r>
          </a:p>
          <a:p>
            <a:r>
              <a:rPr lang="hu-HU" sz="1600" dirty="0" smtClean="0"/>
              <a:t>GARBO </a:t>
            </a:r>
            <a:r>
              <a:rPr lang="hu-HU" sz="1600" dirty="0" err="1" smtClean="0"/>
              <a:t>Aldobrandino</a:t>
            </a:r>
            <a:r>
              <a:rPr lang="hu-HU" sz="1600" dirty="0" smtClean="0"/>
              <a:t> de: </a:t>
            </a:r>
            <a:r>
              <a:rPr lang="hu-HU" sz="1600" dirty="0" err="1" smtClean="0"/>
              <a:t>Expositio</a:t>
            </a:r>
            <a:r>
              <a:rPr lang="hu-HU" sz="1600" dirty="0" smtClean="0"/>
              <a:t> Dini Florentini </a:t>
            </a:r>
            <a:r>
              <a:rPr lang="hu-HU" sz="1600" dirty="0" err="1" smtClean="0"/>
              <a:t>super</a:t>
            </a:r>
            <a:r>
              <a:rPr lang="hu-HU" sz="1600" dirty="0" smtClean="0"/>
              <a:t> </a:t>
            </a:r>
            <a:r>
              <a:rPr lang="hu-HU" sz="1600" dirty="0" err="1" smtClean="0"/>
              <a:t>tertia</a:t>
            </a:r>
            <a:r>
              <a:rPr lang="hu-HU" sz="1600" dirty="0" smtClean="0"/>
              <a:t> (1496)</a:t>
            </a:r>
          </a:p>
          <a:p>
            <a:endParaRPr lang="hu-HU" sz="1200" dirty="0" smtClean="0"/>
          </a:p>
          <a:p>
            <a:endParaRPr lang="hu-HU" sz="12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11</a:t>
            </a:fld>
            <a:r>
              <a:rPr lang="hu-HU" smtClean="0"/>
              <a:t>/29</a:t>
            </a:r>
            <a:endParaRPr lang="hu-HU" dirty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88506" y="1553913"/>
            <a:ext cx="1575483" cy="1181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8"/>
          <a:stretch/>
        </p:blipFill>
        <p:spPr>
          <a:xfrm rot="5400000">
            <a:off x="7162157" y="1613846"/>
            <a:ext cx="1642072" cy="1061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Szövegdoboz 24"/>
          <p:cNvSpPr txBox="1"/>
          <p:nvPr/>
        </p:nvSpPr>
        <p:spPr>
          <a:xfrm>
            <a:off x="5862898" y="3143122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Kárpáti Sarolta: „Bőrgyógyászat és </a:t>
            </a:r>
            <a:r>
              <a:rPr lang="hu-HU" sz="1400" dirty="0" err="1" smtClean="0"/>
              <a:t>Venerológia</a:t>
            </a:r>
            <a:r>
              <a:rPr lang="hu-HU" sz="1400" dirty="0" smtClean="0"/>
              <a:t>” (2013)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3500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3" y="-24340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Dr. Kiss Jánosné Dr. Végh Márta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>
          <a:xfrm rot="5400000">
            <a:off x="-471545" y="1725248"/>
            <a:ext cx="4395505" cy="3093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25546" b="5078"/>
          <a:stretch/>
        </p:blipFill>
        <p:spPr>
          <a:xfrm rot="5400000">
            <a:off x="5823496" y="974824"/>
            <a:ext cx="1720972" cy="1919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7523" r="37777" b="13818"/>
          <a:stretch/>
        </p:blipFill>
        <p:spPr>
          <a:xfrm>
            <a:off x="3419872" y="1087636"/>
            <a:ext cx="1879598" cy="1765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7385" b="12832"/>
          <a:stretch/>
        </p:blipFill>
        <p:spPr>
          <a:xfrm>
            <a:off x="3808598" y="3055977"/>
            <a:ext cx="3802322" cy="2863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zövegdoboz 8"/>
          <p:cNvSpPr txBox="1"/>
          <p:nvPr/>
        </p:nvSpPr>
        <p:spPr>
          <a:xfrm>
            <a:off x="3344914" y="612465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+mn-lt"/>
              </a:rPr>
              <a:t>Prof. Kiss János hagyatéka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12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01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90264"/>
            <a:ext cx="7467600" cy="1143000"/>
          </a:xfrm>
        </p:spPr>
        <p:txBody>
          <a:bodyPr/>
          <a:lstStyle/>
          <a:p>
            <a:r>
              <a:rPr lang="hu-HU" dirty="0" smtClean="0"/>
              <a:t>Dr. </a:t>
            </a:r>
            <a:r>
              <a:rPr lang="hu-HU" dirty="0" err="1" smtClean="0"/>
              <a:t>Lerch</a:t>
            </a:r>
            <a:r>
              <a:rPr lang="hu-HU" dirty="0" smtClean="0"/>
              <a:t> Ferenc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44" y="1052736"/>
            <a:ext cx="3054216" cy="5162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3008888" y="6386000"/>
            <a:ext cx="31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+mn-lt"/>
              </a:rPr>
              <a:t>Dr. Balassa János fényképe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13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05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5720" y="-357214"/>
            <a:ext cx="7467600" cy="1143000"/>
          </a:xfrm>
        </p:spPr>
        <p:txBody>
          <a:bodyPr/>
          <a:lstStyle/>
          <a:p>
            <a:r>
              <a:rPr lang="hu-HU" dirty="0" smtClean="0"/>
              <a:t>Dr. Mester Ádám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40750"/>
            <a:ext cx="2805992" cy="2104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r="6806"/>
          <a:stretch/>
        </p:blipFill>
        <p:spPr>
          <a:xfrm>
            <a:off x="6141506" y="934120"/>
            <a:ext cx="2390934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9881"/>
          <a:stretch/>
        </p:blipFill>
        <p:spPr>
          <a:xfrm>
            <a:off x="395536" y="928670"/>
            <a:ext cx="2428892" cy="21744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-142908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+mn-lt"/>
              </a:rPr>
              <a:t>Prof. Mester Endre diplomái (1971, 1983, 1984)</a:t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>A királyi </a:t>
            </a:r>
            <a:r>
              <a:rPr lang="hu-HU" dirty="0" smtClean="0"/>
              <a:t>m</a:t>
            </a:r>
            <a:r>
              <a:rPr lang="hu-HU" dirty="0" smtClean="0">
                <a:latin typeface="+mn-lt"/>
              </a:rPr>
              <a:t>agyar tudomány-egyetem orvostanár kara tablókép (1901)</a:t>
            </a:r>
          </a:p>
          <a:p>
            <a:pPr algn="ctr"/>
            <a:r>
              <a:rPr lang="hu-HU" dirty="0" smtClean="0"/>
              <a:t>Mester Endre professzor 70. születésnapja, valamint a 10 éves tanszékvezetői jubileuma alkalmából készült tablókép (1973)</a:t>
            </a:r>
            <a:r>
              <a:rPr lang="hu-HU" dirty="0" smtClean="0">
                <a:latin typeface="+mn-lt"/>
              </a:rPr>
              <a:t>  </a:t>
            </a:r>
            <a:endParaRPr lang="hu-HU" dirty="0"/>
          </a:p>
        </p:txBody>
      </p:sp>
      <p:pic>
        <p:nvPicPr>
          <p:cNvPr id="8" name="Kép 7" descr="tablók 005.jpg"/>
          <p:cNvPicPr>
            <a:picLocks noChangeAspect="1"/>
          </p:cNvPicPr>
          <p:nvPr/>
        </p:nvPicPr>
        <p:blipFill>
          <a:blip r:embed="rId5" cstate="print"/>
          <a:srcRect l="10062" t="2599" r="8438" b="3826"/>
          <a:stretch>
            <a:fillRect/>
          </a:stretch>
        </p:blipFill>
        <p:spPr>
          <a:xfrm>
            <a:off x="1758940" y="3261344"/>
            <a:ext cx="2571768" cy="2214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tablók 003.jpg"/>
          <p:cNvPicPr>
            <a:picLocks noChangeAspect="1"/>
          </p:cNvPicPr>
          <p:nvPr/>
        </p:nvPicPr>
        <p:blipFill>
          <a:blip r:embed="rId6" cstate="print"/>
          <a:srcRect l="9766" t="5209" r="12102" b="3638"/>
          <a:stretch>
            <a:fillRect/>
          </a:stretch>
        </p:blipFill>
        <p:spPr>
          <a:xfrm>
            <a:off x="5076056" y="3261344"/>
            <a:ext cx="2530946" cy="22145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14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59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Dr. Novák Mária</a:t>
            </a:r>
            <a:endParaRPr lang="hu-HU" dirty="0"/>
          </a:p>
        </p:txBody>
      </p:sp>
      <p:pic>
        <p:nvPicPr>
          <p:cNvPr id="2050" name="Picture 2" descr="J:\Képek\20130306 ADOMÁNYOK\Novák Mária\DSCN7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2334" y="2083752"/>
            <a:ext cx="3553107" cy="26642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Képek\20130306 ADOMÁNYOK\Novák Mária\DSCN7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68844" y="2086739"/>
            <a:ext cx="3547373" cy="2659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Képek\20130306 ADOMÁNYOK\Novák Mária\DSCN7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9048" y="2082136"/>
            <a:ext cx="3540187" cy="26546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0" y="578645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Professzor Novák János munkásságából:</a:t>
            </a:r>
            <a:br>
              <a:rPr lang="hu-HU" dirty="0" smtClean="0"/>
            </a:br>
            <a:r>
              <a:rPr lang="hu-HU" dirty="0" smtClean="0"/>
              <a:t>Szabadalmi okirat (1966) szabadalmi leírás (1966) </a:t>
            </a:r>
            <a:br>
              <a:rPr lang="hu-HU" dirty="0" smtClean="0"/>
            </a:br>
            <a:r>
              <a:rPr lang="hu-HU" dirty="0" smtClean="0"/>
              <a:t>és hasznosítási szerződés (1972)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15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52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31452"/>
            <a:ext cx="7467600" cy="1143000"/>
          </a:xfrm>
        </p:spPr>
        <p:txBody>
          <a:bodyPr>
            <a:normAutofit/>
          </a:bodyPr>
          <a:lstStyle/>
          <a:p>
            <a:r>
              <a:rPr lang="hu-HU" dirty="0" err="1" smtClean="0"/>
              <a:t>Raskovicsné</a:t>
            </a:r>
            <a:r>
              <a:rPr lang="hu-HU" dirty="0" smtClean="0"/>
              <a:t> </a:t>
            </a:r>
            <a:r>
              <a:rPr lang="hu-HU" dirty="0" err="1" smtClean="0"/>
              <a:t>csernus</a:t>
            </a:r>
            <a:r>
              <a:rPr lang="hu-HU" dirty="0" smtClean="0"/>
              <a:t> </a:t>
            </a:r>
            <a:r>
              <a:rPr lang="hu-HU" dirty="0" err="1" smtClean="0"/>
              <a:t>mariann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 bwMode="auto">
          <a:xfrm>
            <a:off x="1525439" y="1268760"/>
            <a:ext cx="5926881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15616" y="6228020"/>
            <a:ext cx="695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Rudner</a:t>
            </a:r>
            <a:r>
              <a:rPr lang="hu-HU" dirty="0" smtClean="0"/>
              <a:t> Terézia Állami Betegápolói </a:t>
            </a:r>
            <a:r>
              <a:rPr lang="hu-HU" dirty="0" smtClean="0"/>
              <a:t>Oklevele (1961)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16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95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0"/>
            <a:ext cx="7467600" cy="1143000"/>
          </a:xfrm>
        </p:spPr>
        <p:txBody>
          <a:bodyPr/>
          <a:lstStyle/>
          <a:p>
            <a:r>
              <a:rPr lang="hu-HU" dirty="0" err="1" smtClean="0"/>
              <a:t>Regöly-Mérei</a:t>
            </a:r>
            <a:r>
              <a:rPr lang="hu-HU" dirty="0" smtClean="0"/>
              <a:t> Andrea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1774" b="7347"/>
          <a:stretch/>
        </p:blipFill>
        <p:spPr>
          <a:xfrm rot="5400000">
            <a:off x="-183618" y="1847914"/>
            <a:ext cx="4273748" cy="3115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1163948" y="5935274"/>
            <a:ext cx="695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Regöly-Mérei</a:t>
            </a:r>
            <a:r>
              <a:rPr lang="hu-HU" dirty="0" smtClean="0"/>
              <a:t> Andrea: „Szerető apátok, Gyula” című könyve (2012)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80" y="1268760"/>
            <a:ext cx="4992556" cy="3744416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17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48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4282" y="-571500"/>
            <a:ext cx="7467600" cy="1143000"/>
          </a:xfrm>
        </p:spPr>
        <p:txBody>
          <a:bodyPr/>
          <a:lstStyle/>
          <a:p>
            <a:r>
              <a:rPr lang="hu-HU" dirty="0" smtClean="0"/>
              <a:t>Dr. Som Ferenc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r="10475" b="24521"/>
          <a:stretch/>
        </p:blipFill>
        <p:spPr>
          <a:xfrm>
            <a:off x="6295123" y="2929530"/>
            <a:ext cx="1872208" cy="2330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r="28008" b="4108"/>
          <a:stretch/>
        </p:blipFill>
        <p:spPr>
          <a:xfrm>
            <a:off x="2428860" y="714356"/>
            <a:ext cx="1188995" cy="2737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1" y="2812161"/>
            <a:ext cx="1729269" cy="2305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r="15595"/>
          <a:stretch/>
        </p:blipFill>
        <p:spPr>
          <a:xfrm>
            <a:off x="6211531" y="663559"/>
            <a:ext cx="1955800" cy="2139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-1488" r="19306" b="1488"/>
          <a:stretch/>
        </p:blipFill>
        <p:spPr>
          <a:xfrm>
            <a:off x="2193391" y="3534697"/>
            <a:ext cx="1615534" cy="1792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5664"/>
          <a:stretch/>
        </p:blipFill>
        <p:spPr>
          <a:xfrm>
            <a:off x="246451" y="723929"/>
            <a:ext cx="1656184" cy="1876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8" b="24934"/>
          <a:stretch/>
        </p:blipFill>
        <p:spPr bwMode="auto">
          <a:xfrm rot="5400000">
            <a:off x="2691373" y="2013851"/>
            <a:ext cx="4546075" cy="1947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0" y="5500702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„Jó Tanuló, Jó Sportoló” emlékplakett (1955), Diszkoszvető fiú (1954), Fakupa (1987), Testnevelési tanszék dísztányér (1952-1977), Rézserleg (1977), Medikus kupa emlékérem (2002), </a:t>
            </a:r>
            <a:br>
              <a:rPr lang="hu-HU" dirty="0" smtClean="0"/>
            </a:br>
            <a:r>
              <a:rPr lang="hu-HU" dirty="0" smtClean="0"/>
              <a:t>Belorusz Oktatási Minisztérium női alakot ábrázoló szobra (2002)</a:t>
            </a:r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18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76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hu-HU" dirty="0" smtClean="0"/>
              <a:t>Dr. Somogyi Szilvia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5"/>
          <a:stretch/>
        </p:blipFill>
        <p:spPr>
          <a:xfrm>
            <a:off x="251520" y="1235720"/>
            <a:ext cx="3393132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r="25645" b="17648"/>
          <a:stretch/>
        </p:blipFill>
        <p:spPr>
          <a:xfrm>
            <a:off x="3923928" y="3413472"/>
            <a:ext cx="3060700" cy="2823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22369" r="18239" b="8674"/>
          <a:stretch/>
        </p:blipFill>
        <p:spPr>
          <a:xfrm>
            <a:off x="5800255" y="1182826"/>
            <a:ext cx="2319869" cy="1872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r="19520"/>
          <a:stretch/>
        </p:blipFill>
        <p:spPr>
          <a:xfrm>
            <a:off x="3942110" y="1196752"/>
            <a:ext cx="1512168" cy="1880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101" r="9672" b="10741"/>
          <a:stretch/>
        </p:blipFill>
        <p:spPr>
          <a:xfrm rot="5400000">
            <a:off x="6775421" y="3725909"/>
            <a:ext cx="2137736" cy="1543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zövegdoboz 7"/>
          <p:cNvSpPr txBox="1"/>
          <p:nvPr/>
        </p:nvSpPr>
        <p:spPr>
          <a:xfrm>
            <a:off x="1164816" y="6412686"/>
            <a:ext cx="695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Prof. Somogyi Szilveszter sebész hagyatéka</a:t>
            </a:r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19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87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844" y="-127000"/>
            <a:ext cx="8135667" cy="1143000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Deutschsprachige</a:t>
            </a:r>
            <a:r>
              <a:rPr lang="hu-HU" sz="2800" dirty="0" smtClean="0"/>
              <a:t> </a:t>
            </a:r>
            <a:r>
              <a:rPr lang="hu-HU" sz="2800" dirty="0" err="1" smtClean="0"/>
              <a:t>Studentenvertrenung</a:t>
            </a:r>
            <a:r>
              <a:rPr lang="hu-HU" sz="2800" dirty="0" smtClean="0"/>
              <a:t> Semmelweis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8947"/>
          <a:stretch/>
        </p:blipFill>
        <p:spPr>
          <a:xfrm>
            <a:off x="203199" y="1556792"/>
            <a:ext cx="4833938" cy="417646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"/>
          <a:stretch/>
        </p:blipFill>
        <p:spPr>
          <a:xfrm rot="5400000">
            <a:off x="4785690" y="1938822"/>
            <a:ext cx="4179380" cy="335104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03108" y="602128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Német nyelvű orvosi </a:t>
            </a:r>
            <a:r>
              <a:rPr lang="hu-HU" dirty="0"/>
              <a:t>t</a:t>
            </a:r>
            <a:r>
              <a:rPr lang="hu-HU" dirty="0" smtClean="0"/>
              <a:t>ankönyvek</a:t>
            </a:r>
            <a:endParaRPr lang="hu-HU" dirty="0"/>
          </a:p>
        </p:txBody>
      </p:sp>
      <p:pic>
        <p:nvPicPr>
          <p:cNvPr id="7" name="Kép 6" descr="logo-shad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34" y="214290"/>
            <a:ext cx="1089330" cy="1071546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84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2048"/>
            <a:ext cx="7467600" cy="1143000"/>
          </a:xfrm>
        </p:spPr>
        <p:txBody>
          <a:bodyPr/>
          <a:lstStyle/>
          <a:p>
            <a:r>
              <a:rPr lang="hu-HU" dirty="0" smtClean="0"/>
              <a:t>Dr. </a:t>
            </a:r>
            <a:r>
              <a:rPr lang="hu-HU" dirty="0" err="1" smtClean="0"/>
              <a:t>Stampf</a:t>
            </a:r>
            <a:r>
              <a:rPr lang="hu-HU" dirty="0" smtClean="0"/>
              <a:t> György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b="7895"/>
          <a:stretch/>
        </p:blipFill>
        <p:spPr>
          <a:xfrm rot="16200000">
            <a:off x="2166145" y="1730400"/>
            <a:ext cx="4768178" cy="3988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1164816" y="6412686"/>
            <a:ext cx="695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Zárt rendszerű G5-ös zsugorüveg szűrő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20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97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2608" y="260648"/>
            <a:ext cx="8229600" cy="1143000"/>
          </a:xfrm>
        </p:spPr>
        <p:txBody>
          <a:bodyPr/>
          <a:lstStyle/>
          <a:p>
            <a:r>
              <a:rPr lang="hu-HU" dirty="0" smtClean="0"/>
              <a:t>Dr. </a:t>
            </a:r>
            <a:r>
              <a:rPr lang="hu-HU" dirty="0" err="1" smtClean="0"/>
              <a:t>Szentágotai</a:t>
            </a:r>
            <a:r>
              <a:rPr lang="hu-HU" dirty="0" smtClean="0"/>
              <a:t> T. Lóránt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640" y="2252870"/>
            <a:ext cx="3840427" cy="288032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42980" y="2669459"/>
            <a:ext cx="3305582" cy="247918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73" y="3789040"/>
            <a:ext cx="2639747" cy="197981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06487"/>
            <a:ext cx="2671296" cy="200347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0" y="5949280"/>
            <a:ext cx="852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Biológiai mikroszkóp, tűsterilizáló, </a:t>
            </a:r>
            <a:r>
              <a:rPr lang="hu-HU" dirty="0" err="1" smtClean="0"/>
              <a:t>TBC-oltás</a:t>
            </a:r>
            <a:r>
              <a:rPr lang="hu-HU" dirty="0" smtClean="0"/>
              <a:t> </a:t>
            </a:r>
            <a:r>
              <a:rPr lang="hu-HU" dirty="0" smtClean="0"/>
              <a:t>teljes felszerelése,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/>
              <a:t>laboratóriumi centrifuga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21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85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Szlukáné </a:t>
            </a:r>
            <a:r>
              <a:rPr lang="hu-HU" dirty="0" err="1" smtClean="0"/>
              <a:t>Fajth</a:t>
            </a:r>
            <a:r>
              <a:rPr lang="hu-HU" dirty="0" smtClean="0"/>
              <a:t> Mária</a:t>
            </a:r>
            <a:endParaRPr lang="hu-HU" dirty="0"/>
          </a:p>
        </p:txBody>
      </p:sp>
      <p:pic>
        <p:nvPicPr>
          <p:cNvPr id="4" name="Tartalom helye 6" descr="védőnői oklevé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608" y="1557338"/>
            <a:ext cx="5500688" cy="4125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1857375" y="5929313"/>
            <a:ext cx="557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smtClean="0">
                <a:latin typeface="+mn-lt"/>
              </a:rPr>
              <a:t>Kitüntetéses védőnői </a:t>
            </a:r>
            <a:r>
              <a:rPr lang="hu-HU" dirty="0" smtClean="0">
                <a:latin typeface="+mn-lt"/>
              </a:rPr>
              <a:t>oklevél (1974)</a:t>
            </a:r>
            <a:endParaRPr lang="hu-HU" dirty="0">
              <a:latin typeface="+mn-lt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22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123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9348"/>
            <a:ext cx="7467600" cy="1143000"/>
          </a:xfrm>
        </p:spPr>
        <p:txBody>
          <a:bodyPr/>
          <a:lstStyle/>
          <a:p>
            <a:r>
              <a:rPr lang="hu-HU" dirty="0" smtClean="0"/>
              <a:t>Dr. Szőke Éva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5" y="1268760"/>
            <a:ext cx="3312370" cy="4416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538" y="1820823"/>
            <a:ext cx="4416491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1857375" y="5929313"/>
            <a:ext cx="557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err="1" smtClean="0">
                <a:latin typeface="+mn-lt"/>
              </a:rPr>
              <a:t>Engler</a:t>
            </a:r>
            <a:r>
              <a:rPr lang="hu-HU" dirty="0" err="1" smtClean="0"/>
              <a:t>-</a:t>
            </a:r>
            <a:r>
              <a:rPr lang="hu-HU" dirty="0" err="1" smtClean="0">
                <a:latin typeface="+mn-lt"/>
              </a:rPr>
              <a:t>féle</a:t>
            </a:r>
            <a:r>
              <a:rPr lang="hu-HU" dirty="0" smtClean="0">
                <a:latin typeface="+mn-lt"/>
              </a:rPr>
              <a:t> viszkoziméter</a:t>
            </a:r>
            <a:endParaRPr lang="hu-HU" dirty="0">
              <a:latin typeface="+mn-lt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23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77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0"/>
            <a:ext cx="7467600" cy="1143000"/>
          </a:xfrm>
        </p:spPr>
        <p:txBody>
          <a:bodyPr/>
          <a:lstStyle/>
          <a:p>
            <a:r>
              <a:rPr lang="hu-HU" dirty="0" smtClean="0"/>
              <a:t>Dr. Vásárhelyi Barna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r="15942"/>
          <a:stretch/>
        </p:blipFill>
        <p:spPr>
          <a:xfrm>
            <a:off x="395536" y="1328628"/>
            <a:ext cx="4372130" cy="4689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44" y="1340768"/>
            <a:ext cx="2952328" cy="2214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03717"/>
            <a:ext cx="2952330" cy="2214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1857375" y="6204390"/>
            <a:ext cx="557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smtClean="0">
                <a:latin typeface="+mn-lt"/>
              </a:rPr>
              <a:t>Laboratóriumi üvegtárgyak</a:t>
            </a:r>
            <a:endParaRPr lang="hu-HU" dirty="0">
              <a:latin typeface="+mn-lt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24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52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Dr. Vértes László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0" y="1803834"/>
            <a:ext cx="2265549" cy="1699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3739" y="1806655"/>
            <a:ext cx="2288103" cy="17160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74230"/>
            <a:ext cx="2664296" cy="1998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76" y="1772816"/>
            <a:ext cx="4470742" cy="3353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86916" y="6204390"/>
            <a:ext cx="892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dirty="0" err="1" smtClean="0">
                <a:latin typeface="+mn-lt"/>
              </a:rPr>
              <a:t>Schimmelbusch</a:t>
            </a:r>
            <a:r>
              <a:rPr lang="hu-HU" dirty="0" smtClean="0">
                <a:latin typeface="+mn-lt"/>
              </a:rPr>
              <a:t> ovális és kerek fertőtlenítő, kórházi lámpa, </a:t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>Semmelweisről szóló unikális könyvek</a:t>
            </a:r>
            <a:endParaRPr lang="hu-HU" dirty="0">
              <a:latin typeface="+mn-lt"/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25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2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67600" cy="1143000"/>
          </a:xfrm>
        </p:spPr>
        <p:txBody>
          <a:bodyPr/>
          <a:lstStyle/>
          <a:p>
            <a:r>
              <a:rPr lang="hu-HU" dirty="0" smtClean="0"/>
              <a:t>Dr. Vincze </a:t>
            </a:r>
            <a:r>
              <a:rPr lang="hu-HU" dirty="0" err="1" smtClean="0"/>
              <a:t>jános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r="51840" b="6430"/>
          <a:stretch/>
        </p:blipFill>
        <p:spPr>
          <a:xfrm>
            <a:off x="755576" y="1365288"/>
            <a:ext cx="3155776" cy="4330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7" t="9705" r="4990" b="10777"/>
          <a:stretch/>
        </p:blipFill>
        <p:spPr>
          <a:xfrm>
            <a:off x="4860031" y="1311152"/>
            <a:ext cx="3074975" cy="4438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107504" y="6204390"/>
            <a:ext cx="8352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dirty="0" smtClean="0">
                <a:latin typeface="+mn-lt"/>
              </a:rPr>
              <a:t>Vincze János: „Dr. Orsós Ferenc Professzor Igazsága”, illetve „Biofizika” </a:t>
            </a:r>
            <a:r>
              <a:rPr lang="hu-HU" dirty="0" smtClean="0"/>
              <a:t>stb.</a:t>
            </a:r>
            <a:r>
              <a:rPr lang="hu-HU" dirty="0" smtClean="0">
                <a:latin typeface="+mn-lt"/>
              </a:rPr>
              <a:t> művei több példányban</a:t>
            </a:r>
            <a:endParaRPr lang="hu-HU" dirty="0">
              <a:latin typeface="+mn-lt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26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44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Walkó</a:t>
            </a:r>
            <a:r>
              <a:rPr lang="hu-HU" dirty="0" smtClean="0"/>
              <a:t> György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r="1790"/>
          <a:stretch/>
        </p:blipFill>
        <p:spPr>
          <a:xfrm>
            <a:off x="2915816" y="2132856"/>
            <a:ext cx="3274021" cy="2567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6113" r="3271" b="9767"/>
          <a:stretch/>
        </p:blipFill>
        <p:spPr>
          <a:xfrm rot="5400000">
            <a:off x="5747966" y="2284508"/>
            <a:ext cx="3456385" cy="23519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r="8110"/>
          <a:stretch/>
        </p:blipFill>
        <p:spPr>
          <a:xfrm>
            <a:off x="251520" y="2178392"/>
            <a:ext cx="2592288" cy="24766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0" y="6000768"/>
            <a:ext cx="892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dirty="0" err="1" smtClean="0">
                <a:latin typeface="+mn-lt"/>
              </a:rPr>
              <a:t>Walkó</a:t>
            </a:r>
            <a:r>
              <a:rPr lang="hu-HU" dirty="0" smtClean="0">
                <a:latin typeface="+mn-lt"/>
              </a:rPr>
              <a:t> Rezső diplomája (1896), </a:t>
            </a:r>
            <a:r>
              <a:rPr lang="hu-HU" dirty="0" err="1" smtClean="0">
                <a:latin typeface="+mn-lt"/>
              </a:rPr>
              <a:t>Walkó</a:t>
            </a:r>
            <a:r>
              <a:rPr lang="hu-HU" dirty="0" smtClean="0">
                <a:latin typeface="+mn-lt"/>
              </a:rPr>
              <a:t> Rezső gyászjelentése (1925) és különlenyomata (1904)</a:t>
            </a:r>
            <a:endParaRPr lang="hu-HU" dirty="0">
              <a:latin typeface="+mn-lt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27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0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0520" y="6648"/>
            <a:ext cx="8229600" cy="1143000"/>
          </a:xfrm>
        </p:spPr>
        <p:txBody>
          <a:bodyPr/>
          <a:lstStyle/>
          <a:p>
            <a:r>
              <a:rPr lang="hu-HU" dirty="0" smtClean="0"/>
              <a:t>Nagy Ferenc</a:t>
            </a:r>
            <a:endParaRPr lang="hu-HU" dirty="0"/>
          </a:p>
        </p:txBody>
      </p:sp>
      <p:pic>
        <p:nvPicPr>
          <p:cNvPr id="1027" name="Picture 3" descr="J:\Képek\20130306 ADOMÁNYOK\Nagy Ferenc\DSCN78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 r="4708" b="18090"/>
          <a:stretch/>
        </p:blipFill>
        <p:spPr bwMode="auto">
          <a:xfrm>
            <a:off x="811188" y="1340768"/>
            <a:ext cx="7529016" cy="4330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3320" y="6105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Vörösmarty Mihály: Szózat, Erkel Ferenc megzenésítésében (1847)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28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0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10945216" cy="1143000"/>
          </a:xfrm>
        </p:spPr>
        <p:txBody>
          <a:bodyPr>
            <a:noAutofit/>
          </a:bodyPr>
          <a:lstStyle/>
          <a:p>
            <a:r>
              <a:rPr lang="hu-HU" sz="3200" dirty="0" smtClean="0"/>
              <a:t>Köszönjük a nagylelkű felajánlásokat!</a:t>
            </a:r>
            <a:endParaRPr lang="hu-HU" sz="32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12776"/>
            <a:ext cx="3960440" cy="3960440"/>
          </a:xfrm>
          <a:prstGeom prst="rect">
            <a:avLst/>
          </a:prstGeom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29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65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217" y="19348"/>
            <a:ext cx="7467600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Dr. Baló J. Mátyás</a:t>
            </a:r>
            <a:br>
              <a:rPr lang="hu-HU" dirty="0" smtClean="0"/>
            </a:br>
            <a:r>
              <a:rPr lang="hu-HU" dirty="0" smtClean="0"/>
              <a:t>(Állami egészségügyi központ)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84784"/>
            <a:ext cx="5152572" cy="3864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 r="3646" b="5674"/>
          <a:stretch/>
        </p:blipFill>
        <p:spPr>
          <a:xfrm>
            <a:off x="5508104" y="1484784"/>
            <a:ext cx="3064300" cy="3864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755576" y="551723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Krómozott </a:t>
            </a:r>
            <a:r>
              <a:rPr lang="hu-HU" dirty="0"/>
              <a:t>a</a:t>
            </a:r>
            <a:r>
              <a:rPr lang="hu-HU" dirty="0" smtClean="0"/>
              <a:t>rcgőzölő henger</a:t>
            </a:r>
            <a:br>
              <a:rPr lang="hu-HU" dirty="0" smtClean="0"/>
            </a:br>
            <a:r>
              <a:rPr lang="hu-HU" dirty="0" smtClean="0"/>
              <a:t>(1920-as évek)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480372" y="549434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Dr. Banga Ilona oklevele</a:t>
            </a:r>
            <a:br>
              <a:rPr lang="hu-HU" dirty="0" smtClean="0"/>
            </a:br>
            <a:r>
              <a:rPr lang="hu-HU" dirty="0" smtClean="0"/>
              <a:t>(1962)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3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80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Dr. Bereczki Dániel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10560"/>
          <a:stretch/>
        </p:blipFill>
        <p:spPr>
          <a:xfrm rot="16200000">
            <a:off x="265029" y="1515624"/>
            <a:ext cx="3583709" cy="3610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14728" r="5929" b="4438"/>
          <a:stretch/>
        </p:blipFill>
        <p:spPr>
          <a:xfrm>
            <a:off x="3995937" y="1624856"/>
            <a:ext cx="4608512" cy="3317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4521184" y="5354162"/>
            <a:ext cx="483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Becton</a:t>
            </a:r>
            <a:r>
              <a:rPr lang="hu-HU" dirty="0" smtClean="0"/>
              <a:t> </a:t>
            </a:r>
            <a:r>
              <a:rPr lang="hu-HU" dirty="0" err="1" smtClean="0"/>
              <a:t>Dickinson</a:t>
            </a:r>
            <a:r>
              <a:rPr lang="hu-HU" dirty="0" smtClean="0"/>
              <a:t> PROGRAM 2 </a:t>
            </a:r>
            <a:br>
              <a:rPr lang="hu-HU" dirty="0" smtClean="0"/>
            </a:br>
            <a:r>
              <a:rPr lang="hu-HU" dirty="0" smtClean="0"/>
              <a:t>Infúzió pumpa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899592" y="544522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Elektrolit analizátor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4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64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-337436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Dr. Birinyi Péter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1" r="11204"/>
          <a:stretch/>
        </p:blipFill>
        <p:spPr>
          <a:xfrm>
            <a:off x="5572132" y="3500438"/>
            <a:ext cx="2578720" cy="2578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r="4097" b="15737"/>
          <a:stretch/>
        </p:blipFill>
        <p:spPr>
          <a:xfrm rot="5400000">
            <a:off x="4517937" y="1374676"/>
            <a:ext cx="2714646" cy="1394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1295" r="19885" b="304"/>
          <a:stretch/>
        </p:blipFill>
        <p:spPr>
          <a:xfrm>
            <a:off x="6858016" y="714356"/>
            <a:ext cx="1428760" cy="2714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zövegdoboz 7"/>
          <p:cNvSpPr txBox="1"/>
          <p:nvPr/>
        </p:nvSpPr>
        <p:spPr>
          <a:xfrm>
            <a:off x="1285852" y="56435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Csiszolatos standedények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894027" y="613300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Gömblombik, benzintartó edény,</a:t>
            </a:r>
            <a:br>
              <a:rPr lang="hu-HU" dirty="0" smtClean="0"/>
            </a:br>
            <a:r>
              <a:rPr lang="hu-HU" dirty="0" smtClean="0"/>
              <a:t>gyógyszeres dobozok</a:t>
            </a:r>
            <a:endParaRPr lang="hu-HU" dirty="0"/>
          </a:p>
        </p:txBody>
      </p:sp>
      <p:pic>
        <p:nvPicPr>
          <p:cNvPr id="10" name="Kép 9" descr="DSCN8167.JPG"/>
          <p:cNvPicPr>
            <a:picLocks noChangeAspect="1"/>
          </p:cNvPicPr>
          <p:nvPr/>
        </p:nvPicPr>
        <p:blipFill>
          <a:blip r:embed="rId5" cstate="print"/>
          <a:srcRect l="5610" t="7481" r="4622" b="12103"/>
          <a:stretch>
            <a:fillRect/>
          </a:stretch>
        </p:blipFill>
        <p:spPr>
          <a:xfrm>
            <a:off x="214282" y="2143116"/>
            <a:ext cx="4891011" cy="3286148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5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13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-238472"/>
            <a:ext cx="8229600" cy="1143000"/>
          </a:xfrm>
        </p:spPr>
        <p:txBody>
          <a:bodyPr/>
          <a:lstStyle/>
          <a:p>
            <a:r>
              <a:rPr lang="hu-HU" dirty="0" smtClean="0"/>
              <a:t>Dr. </a:t>
            </a:r>
            <a:r>
              <a:rPr lang="hu-HU" dirty="0" err="1" smtClean="0"/>
              <a:t>Blázovics</a:t>
            </a:r>
            <a:r>
              <a:rPr lang="hu-HU" dirty="0" smtClean="0"/>
              <a:t> Anna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131840" y="635461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Wertheim-szekrény</a:t>
            </a:r>
            <a:endParaRPr lang="hu-HU" dirty="0"/>
          </a:p>
        </p:txBody>
      </p:sp>
      <p:pic>
        <p:nvPicPr>
          <p:cNvPr id="6" name="Kép 5" descr="wertheim szekrén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92941" y="1678769"/>
            <a:ext cx="4857784" cy="3643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wertheim szekrény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1214422"/>
            <a:ext cx="4572032" cy="3429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6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35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4760" y="-99392"/>
            <a:ext cx="7467600" cy="1143000"/>
          </a:xfrm>
        </p:spPr>
        <p:txBody>
          <a:bodyPr/>
          <a:lstStyle/>
          <a:p>
            <a:r>
              <a:rPr lang="hu-HU" dirty="0" smtClean="0"/>
              <a:t>Dr. Darvas Katalin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6"/>
          <a:stretch/>
        </p:blipFill>
        <p:spPr>
          <a:xfrm>
            <a:off x="1115616" y="1156289"/>
            <a:ext cx="6696744" cy="4405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3059832" y="598528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Kórházi várótermi pad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7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0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hu-HU" dirty="0" smtClean="0"/>
              <a:t>Dr. </a:t>
            </a:r>
            <a:r>
              <a:rPr lang="hu-HU" dirty="0" err="1" smtClean="0"/>
              <a:t>Faller</a:t>
            </a:r>
            <a:r>
              <a:rPr lang="hu-HU" dirty="0" smtClean="0"/>
              <a:t> József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33238" r="9979" b="27578"/>
          <a:stretch/>
        </p:blipFill>
        <p:spPr>
          <a:xfrm rot="16200000">
            <a:off x="-736222" y="2692871"/>
            <a:ext cx="4536506" cy="1696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-1" r="8592" b="-1164"/>
          <a:stretch/>
        </p:blipFill>
        <p:spPr>
          <a:xfrm>
            <a:off x="2771800" y="1232798"/>
            <a:ext cx="5328592" cy="4617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49436" y="5849868"/>
            <a:ext cx="457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Bronzszobor</a:t>
            </a:r>
            <a:br>
              <a:rPr lang="hu-HU" dirty="0" smtClean="0"/>
            </a:br>
            <a:r>
              <a:rPr lang="hu-HU" dirty="0" smtClean="0"/>
              <a:t>„</a:t>
            </a:r>
            <a:r>
              <a:rPr lang="hu-HU" dirty="0" smtClean="0"/>
              <a:t>Örökös Vándordíj a Tanulás és Sportban Kitűnt Hallgatóknak</a:t>
            </a:r>
            <a:r>
              <a:rPr lang="hu-HU" dirty="0"/>
              <a:t>” (1959-1960)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716016" y="5853638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„Egészséges Edzett Test az Alapja a Magas Fokú Szellemi Kultúrának” </a:t>
            </a:r>
            <a:r>
              <a:rPr lang="hu-HU" dirty="0" smtClean="0"/>
              <a:t>(1961)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8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43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193972"/>
            <a:ext cx="7467600" cy="1143000"/>
          </a:xfrm>
        </p:spPr>
        <p:txBody>
          <a:bodyPr/>
          <a:lstStyle/>
          <a:p>
            <a:r>
              <a:rPr lang="hu-HU" dirty="0" smtClean="0"/>
              <a:t>Dr. Füzi Miklós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6" t="15511" r="20889" b="17461"/>
          <a:stretch/>
        </p:blipFill>
        <p:spPr>
          <a:xfrm>
            <a:off x="1691680" y="980728"/>
            <a:ext cx="5760640" cy="5117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2699792" y="6117278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Prof. Füzi Miklós leckekönyve </a:t>
            </a:r>
            <a:r>
              <a:rPr lang="hu-HU" dirty="0" smtClean="0"/>
              <a:t>(1940-1946)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488CDA-43F2-46B2-8B90-C0DFB40867DD}" type="slidenum">
              <a:rPr lang="hu-HU" smtClean="0"/>
              <a:pPr/>
              <a:t>9</a:t>
            </a:fld>
            <a:r>
              <a:rPr lang="hu-HU" smtClean="0"/>
              <a:t>/29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14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Elem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TC101859862[[fn=Városi pop]]</Template>
  <TotalTime>509</TotalTime>
  <Words>410</Words>
  <Application>Microsoft Office PowerPoint</Application>
  <PresentationFormat>Diavetítés a képernyőre (4:3 oldalarány)</PresentationFormat>
  <Paragraphs>98</Paragraphs>
  <Slides>29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Loggia</vt:lpstr>
      <vt:lpstr>Adományozó Ünnepség</vt:lpstr>
      <vt:lpstr>Deutschsprachige Studentenvertrenung Semmelweis</vt:lpstr>
      <vt:lpstr>Dr. Baló J. Mátyás (Állami egészségügyi központ)</vt:lpstr>
      <vt:lpstr>Dr. Bereczki Dániel</vt:lpstr>
      <vt:lpstr>Dr. Birinyi Péter</vt:lpstr>
      <vt:lpstr>Dr. Blázovics Anna</vt:lpstr>
      <vt:lpstr>Dr. Darvas Katalin</vt:lpstr>
      <vt:lpstr>Dr. Faller József</vt:lpstr>
      <vt:lpstr>Dr. Füzi Miklós</vt:lpstr>
      <vt:lpstr>Dr. Geges József</vt:lpstr>
      <vt:lpstr>Dr. Kárpáti Sarolta</vt:lpstr>
      <vt:lpstr>Dr. Kiss Jánosné Dr. Végh Márta</vt:lpstr>
      <vt:lpstr>Dr. Lerch Ferenc</vt:lpstr>
      <vt:lpstr>Dr. Mester Ádám</vt:lpstr>
      <vt:lpstr>Dr. Novák Mária</vt:lpstr>
      <vt:lpstr>Raskovicsné csernus mariann</vt:lpstr>
      <vt:lpstr>Regöly-Mérei Andrea</vt:lpstr>
      <vt:lpstr>Dr. Som Ferenc</vt:lpstr>
      <vt:lpstr>Dr. Somogyi Szilvia</vt:lpstr>
      <vt:lpstr>Dr. Stampf György</vt:lpstr>
      <vt:lpstr>Dr. Szentágotai T. Lóránt</vt:lpstr>
      <vt:lpstr>Szlukáné Fajth Mária</vt:lpstr>
      <vt:lpstr>Dr. Szőke Éva</vt:lpstr>
      <vt:lpstr>Dr. Vásárhelyi Barna</vt:lpstr>
      <vt:lpstr>Dr. Vértes László</vt:lpstr>
      <vt:lpstr>Dr. Vincze jános</vt:lpstr>
      <vt:lpstr>Walkó György</vt:lpstr>
      <vt:lpstr>Nagy Ferenc</vt:lpstr>
      <vt:lpstr>Köszönjük a nagylelkű felajánlásokat!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Baló J. Mátyás</dc:title>
  <dc:creator>Szluka Zoltán</dc:creator>
  <cp:lastModifiedBy>Szluka Zoltán</cp:lastModifiedBy>
  <cp:revision>176</cp:revision>
  <dcterms:created xsi:type="dcterms:W3CDTF">2013-04-16T07:07:11Z</dcterms:created>
  <dcterms:modified xsi:type="dcterms:W3CDTF">2013-04-18T07:15:00Z</dcterms:modified>
</cp:coreProperties>
</file>