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9" r:id="rId2"/>
    <p:sldMasterId id="2147483701" r:id="rId3"/>
    <p:sldMasterId id="2147483676" r:id="rId4"/>
    <p:sldMasterId id="2147483716" r:id="rId5"/>
    <p:sldMasterId id="2147483735" r:id="rId6"/>
  </p:sldMasterIdLst>
  <p:notesMasterIdLst>
    <p:notesMasterId r:id="rId37"/>
  </p:notesMasterIdLst>
  <p:handoutMasterIdLst>
    <p:handoutMasterId r:id="rId38"/>
  </p:handoutMasterIdLst>
  <p:sldIdLst>
    <p:sldId id="320" r:id="rId7"/>
    <p:sldId id="420" r:id="rId8"/>
    <p:sldId id="418" r:id="rId9"/>
    <p:sldId id="419" r:id="rId10"/>
    <p:sldId id="421" r:id="rId11"/>
    <p:sldId id="385" r:id="rId12"/>
    <p:sldId id="340" r:id="rId13"/>
    <p:sldId id="398" r:id="rId14"/>
    <p:sldId id="341" r:id="rId15"/>
    <p:sldId id="414" r:id="rId16"/>
    <p:sldId id="342" r:id="rId17"/>
    <p:sldId id="413" r:id="rId18"/>
    <p:sldId id="423" r:id="rId19"/>
    <p:sldId id="404" r:id="rId20"/>
    <p:sldId id="343" r:id="rId21"/>
    <p:sldId id="417" r:id="rId22"/>
    <p:sldId id="307" r:id="rId23"/>
    <p:sldId id="344" r:id="rId24"/>
    <p:sldId id="345" r:id="rId25"/>
    <p:sldId id="407" r:id="rId26"/>
    <p:sldId id="346" r:id="rId27"/>
    <p:sldId id="422" r:id="rId28"/>
    <p:sldId id="392" r:id="rId29"/>
    <p:sldId id="397" r:id="rId30"/>
    <p:sldId id="424" r:id="rId31"/>
    <p:sldId id="410" r:id="rId32"/>
    <p:sldId id="411" r:id="rId33"/>
    <p:sldId id="352" r:id="rId34"/>
    <p:sldId id="318" r:id="rId35"/>
    <p:sldId id="380" r:id="rId36"/>
  </p:sldIdLst>
  <p:sldSz cx="9144000" cy="6858000" type="screen4x3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>
          <p15:clr>
            <a:srgbClr val="A4A3A4"/>
          </p15:clr>
        </p15:guide>
        <p15:guide id="2" orient="horz" pos="1888">
          <p15:clr>
            <a:srgbClr val="A4A3A4"/>
          </p15:clr>
        </p15:guide>
        <p15:guide id="3" orient="horz" pos="1480">
          <p15:clr>
            <a:srgbClr val="A4A3A4"/>
          </p15:clr>
        </p15:guide>
        <p15:guide id="4" orient="horz" pos="572">
          <p15:clr>
            <a:srgbClr val="A4A3A4"/>
          </p15:clr>
        </p15:guide>
        <p15:guide id="5" orient="horz" pos="436">
          <p15:clr>
            <a:srgbClr val="A4A3A4"/>
          </p15:clr>
        </p15:guide>
        <p15:guide id="6" orient="horz" pos="3385">
          <p15:clr>
            <a:srgbClr val="A4A3A4"/>
          </p15:clr>
        </p15:guide>
        <p15:guide id="7" pos="431">
          <p15:clr>
            <a:srgbClr val="A4A3A4"/>
          </p15:clr>
        </p15:guide>
        <p15:guide id="8" pos="2064">
          <p15:clr>
            <a:srgbClr val="A4A3A4"/>
          </p15:clr>
        </p15:guide>
        <p15:guide id="9" pos="1837">
          <p15:clr>
            <a:srgbClr val="A4A3A4"/>
          </p15:clr>
        </p15:guide>
        <p15:guide id="10" pos="3470">
          <p15:clr>
            <a:srgbClr val="A4A3A4"/>
          </p15:clr>
        </p15:guide>
        <p15:guide id="11" orient="horz" pos="2024">
          <p15:clr>
            <a:srgbClr val="A4A3A4"/>
          </p15:clr>
        </p15:guide>
        <p15:guide id="12" orient="horz" pos="1706">
          <p15:clr>
            <a:srgbClr val="A4A3A4"/>
          </p15:clr>
        </p15:guide>
        <p15:guide id="13" orient="horz" pos="3929">
          <p15:clr>
            <a:srgbClr val="A4A3A4"/>
          </p15:clr>
        </p15:guide>
        <p15:guide id="14" orient="horz" pos="4110">
          <p15:clr>
            <a:srgbClr val="A4A3A4"/>
          </p15:clr>
        </p15:guide>
        <p15:guide id="15" orient="horz" pos="2387">
          <p15:clr>
            <a:srgbClr val="A4A3A4"/>
          </p15:clr>
        </p15:guide>
        <p15:guide id="16" orient="horz" pos="2886">
          <p15:clr>
            <a:srgbClr val="A4A3A4"/>
          </p15:clr>
        </p15:guide>
        <p15:guide id="17" orient="horz" pos="3521">
          <p15:clr>
            <a:srgbClr val="A4A3A4"/>
          </p15:clr>
        </p15:guide>
        <p15:guide id="18" orient="horz" pos="1389">
          <p15:clr>
            <a:srgbClr val="A4A3A4"/>
          </p15:clr>
        </p15:guide>
        <p15:guide id="19" orient="horz" pos="799">
          <p15:clr>
            <a:srgbClr val="A4A3A4"/>
          </p15:clr>
        </p15:guide>
        <p15:guide id="20" orient="horz" pos="1661">
          <p15:clr>
            <a:srgbClr val="A4A3A4"/>
          </p15:clr>
        </p15:guide>
        <p15:guide id="21" pos="1791">
          <p15:clr>
            <a:srgbClr val="A4A3A4"/>
          </p15:clr>
        </p15:guide>
        <p15:guide id="22" pos="642">
          <p15:clr>
            <a:srgbClr val="A4A3A4"/>
          </p15:clr>
        </p15:guide>
        <p15:guide id="23" pos="3969">
          <p15:clr>
            <a:srgbClr val="A4A3A4"/>
          </p15:clr>
        </p15:guide>
        <p15:guide id="24" pos="5556">
          <p15:clr>
            <a:srgbClr val="A4A3A4"/>
          </p15:clr>
        </p15:guide>
        <p15:guide id="25" pos="3152">
          <p15:clr>
            <a:srgbClr val="A4A3A4"/>
          </p15:clr>
        </p15:guide>
        <p15:guide id="26" pos="3288">
          <p15:clr>
            <a:srgbClr val="A4A3A4"/>
          </p15:clr>
        </p15:guide>
        <p15:guide id="27" pos="4014">
          <p15:clr>
            <a:srgbClr val="A4A3A4"/>
          </p15:clr>
        </p15:guide>
        <p15:guide id="28" pos="5193">
          <p15:clr>
            <a:srgbClr val="A4A3A4"/>
          </p15:clr>
        </p15:guide>
        <p15:guide id="29" orient="horz" pos="1570">
          <p15:clr>
            <a:srgbClr val="A4A3A4"/>
          </p15:clr>
        </p15:guide>
        <p15:guide id="30" orient="horz" pos="3475">
          <p15:clr>
            <a:srgbClr val="A4A3A4"/>
          </p15:clr>
        </p15:guide>
        <p15:guide id="31" orient="horz" pos="2750">
          <p15:clr>
            <a:srgbClr val="A4A3A4"/>
          </p15:clr>
        </p15:guide>
        <p15:guide id="32" pos="657">
          <p15:clr>
            <a:srgbClr val="A4A3A4"/>
          </p15:clr>
        </p15:guide>
        <p15:guide id="33" pos="5375">
          <p15:clr>
            <a:srgbClr val="A4A3A4"/>
          </p15:clr>
        </p15:guide>
        <p15:guide id="34" pos="3334">
          <p15:clr>
            <a:srgbClr val="A4A3A4"/>
          </p15:clr>
        </p15:guide>
        <p15:guide id="35" orient="horz" pos="32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  <p15:guide id="3" orient="horz" pos="3110" userDrawn="1">
          <p15:clr>
            <a:srgbClr val="A4A3A4"/>
          </p15:clr>
        </p15:guide>
        <p15:guide id="4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ger, Gabriella" initials="KG" lastIdx="108" clrIdx="0">
    <p:extLst/>
  </p:cmAuthor>
  <p:cmAuthor id="2" name="hauensta" initials="ha" lastIdx="1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8080"/>
    <a:srgbClr val="8CFFFF"/>
    <a:srgbClr val="006699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677" autoAdjust="0"/>
  </p:normalViewPr>
  <p:slideViewPr>
    <p:cSldViewPr showGuides="1">
      <p:cViewPr varScale="1">
        <p:scale>
          <a:sx n="96" d="100"/>
          <a:sy n="96" d="100"/>
        </p:scale>
        <p:origin x="824" y="60"/>
      </p:cViewPr>
      <p:guideLst>
        <p:guide orient="horz" pos="935"/>
        <p:guide orient="horz" pos="1888"/>
        <p:guide orient="horz" pos="1480"/>
        <p:guide orient="horz" pos="572"/>
        <p:guide orient="horz" pos="436"/>
        <p:guide orient="horz" pos="3385"/>
        <p:guide pos="431"/>
        <p:guide pos="2064"/>
        <p:guide pos="1837"/>
        <p:guide pos="3470"/>
        <p:guide orient="horz" pos="2024"/>
        <p:guide orient="horz" pos="1706"/>
        <p:guide orient="horz" pos="3929"/>
        <p:guide orient="horz" pos="4110"/>
        <p:guide orient="horz" pos="2387"/>
        <p:guide orient="horz" pos="2886"/>
        <p:guide orient="horz" pos="3521"/>
        <p:guide orient="horz" pos="1389"/>
        <p:guide orient="horz" pos="799"/>
        <p:guide orient="horz" pos="1661"/>
        <p:guide pos="1791"/>
        <p:guide pos="642"/>
        <p:guide pos="3969"/>
        <p:guide pos="5556"/>
        <p:guide pos="3152"/>
        <p:guide pos="3288"/>
        <p:guide pos="4014"/>
        <p:guide pos="5193"/>
        <p:guide orient="horz" pos="1570"/>
        <p:guide orient="horz" pos="3475"/>
        <p:guide orient="horz" pos="2750"/>
        <p:guide pos="657"/>
        <p:guide pos="5375"/>
        <p:guide pos="3334"/>
        <p:guide orient="horz" pos="32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824"/>
    </p:cViewPr>
  </p:sorterViewPr>
  <p:notesViewPr>
    <p:cSldViewPr showGuides="1">
      <p:cViewPr varScale="1">
        <p:scale>
          <a:sx n="87" d="100"/>
          <a:sy n="87" d="100"/>
        </p:scale>
        <p:origin x="-3720" y="-96"/>
      </p:cViewPr>
      <p:guideLst>
        <p:guide orient="horz" pos="3127"/>
        <p:guide pos="2101"/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" y="7"/>
            <a:ext cx="2946400" cy="493713"/>
          </a:xfrm>
          <a:prstGeom prst="rect">
            <a:avLst/>
          </a:prstGeom>
        </p:spPr>
        <p:txBody>
          <a:bodyPr vert="horz" lIns="91428" tIns="45713" rIns="91428" bIns="45713" rtlCol="0"/>
          <a:lstStyle>
            <a:lvl1pPr algn="l">
              <a:defRPr sz="11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91" y="7"/>
            <a:ext cx="2946400" cy="493713"/>
          </a:xfrm>
          <a:prstGeom prst="rect">
            <a:avLst/>
          </a:prstGeom>
        </p:spPr>
        <p:txBody>
          <a:bodyPr vert="horz" lIns="91428" tIns="45713" rIns="91428" bIns="45713" rtlCol="0"/>
          <a:lstStyle>
            <a:lvl1pPr algn="r">
              <a:defRPr sz="1100"/>
            </a:lvl1pPr>
          </a:lstStyle>
          <a:p>
            <a:fld id="{59CE9303-6949-49EF-BCD0-FFBDBC773F98}" type="datetimeFigureOut">
              <a:rPr lang="de-CH" smtClean="0"/>
              <a:t>16.10.2016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" y="9377364"/>
            <a:ext cx="2946400" cy="493712"/>
          </a:xfrm>
          <a:prstGeom prst="rect">
            <a:avLst/>
          </a:prstGeom>
        </p:spPr>
        <p:txBody>
          <a:bodyPr vert="horz" lIns="91428" tIns="45713" rIns="91428" bIns="45713" rtlCol="0" anchor="b"/>
          <a:lstStyle>
            <a:lvl1pPr algn="l">
              <a:defRPr sz="11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91" y="9377364"/>
            <a:ext cx="2946400" cy="493712"/>
          </a:xfrm>
          <a:prstGeom prst="rect">
            <a:avLst/>
          </a:prstGeom>
        </p:spPr>
        <p:txBody>
          <a:bodyPr vert="horz" lIns="91428" tIns="45713" rIns="91428" bIns="45713" rtlCol="0" anchor="b"/>
          <a:lstStyle>
            <a:lvl1pPr algn="r">
              <a:defRPr sz="1100"/>
            </a:lvl1pPr>
          </a:lstStyle>
          <a:p>
            <a:fld id="{B5B9CE0B-60E6-4C3B-8DAD-56492D353CB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3410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659" cy="493634"/>
          </a:xfrm>
          <a:prstGeom prst="rect">
            <a:avLst/>
          </a:prstGeom>
        </p:spPr>
        <p:txBody>
          <a:bodyPr vert="horz" lIns="91428" tIns="45713" rIns="91428" bIns="45713" rtlCol="0"/>
          <a:lstStyle>
            <a:lvl1pPr algn="l">
              <a:defRPr sz="11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3"/>
            <a:ext cx="2945659" cy="493634"/>
          </a:xfrm>
          <a:prstGeom prst="rect">
            <a:avLst/>
          </a:prstGeom>
        </p:spPr>
        <p:txBody>
          <a:bodyPr vert="horz" lIns="91428" tIns="45713" rIns="91428" bIns="45713" rtlCol="0"/>
          <a:lstStyle>
            <a:lvl1pPr algn="r">
              <a:defRPr sz="1100"/>
            </a:lvl1pPr>
          </a:lstStyle>
          <a:p>
            <a:fld id="{77059FC2-7C5E-4F30-95A2-4113EFE7DB31}" type="datetimeFigureOut">
              <a:rPr lang="de-CH" smtClean="0"/>
              <a:t>16.10.2016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3" rIns="91428" bIns="45713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517"/>
            <a:ext cx="5438140" cy="4442699"/>
          </a:xfrm>
          <a:prstGeom prst="rect">
            <a:avLst/>
          </a:prstGeom>
        </p:spPr>
        <p:txBody>
          <a:bodyPr vert="horz" lIns="91428" tIns="45713" rIns="91428" bIns="45713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377318"/>
            <a:ext cx="2945659" cy="493634"/>
          </a:xfrm>
          <a:prstGeom prst="rect">
            <a:avLst/>
          </a:prstGeom>
        </p:spPr>
        <p:txBody>
          <a:bodyPr vert="horz" lIns="91428" tIns="45713" rIns="91428" bIns="45713" rtlCol="0" anchor="b"/>
          <a:lstStyle>
            <a:lvl1pPr algn="l">
              <a:defRPr sz="11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377318"/>
            <a:ext cx="2945659" cy="493634"/>
          </a:xfrm>
          <a:prstGeom prst="rect">
            <a:avLst/>
          </a:prstGeom>
        </p:spPr>
        <p:txBody>
          <a:bodyPr vert="horz" lIns="91428" tIns="45713" rIns="91428" bIns="45713" rtlCol="0" anchor="b"/>
          <a:lstStyle>
            <a:lvl1pPr algn="r">
              <a:defRPr sz="1100"/>
            </a:lvl1pPr>
          </a:lstStyle>
          <a:p>
            <a:fld id="{EFBBB6F4-FDED-4610-909B-5D77E30E211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219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423">
              <a:defRPr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25860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6826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5822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2458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83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noProof="0" dirty="0" smtClean="0">
                <a:solidFill>
                  <a:srgbClr val="FF0000"/>
                </a:solidFill>
              </a:rPr>
              <a:t>Note: Examples</a:t>
            </a:r>
            <a:r>
              <a:rPr lang="en-US" b="1" u="sng" baseline="0" noProof="0" dirty="0" smtClean="0">
                <a:solidFill>
                  <a:srgbClr val="FF0000"/>
                </a:solidFill>
              </a:rPr>
              <a:t> on the next slides – let the audience think – where more details are necessary</a:t>
            </a:r>
          </a:p>
          <a:p>
            <a:pPr defTabSz="883246">
              <a:defRPr/>
            </a:pPr>
            <a:endParaRPr lang="en-US" noProof="0" dirty="0" smtClean="0"/>
          </a:p>
          <a:p>
            <a:pPr defTabSz="883246">
              <a:defRPr/>
            </a:pPr>
            <a:r>
              <a:rPr lang="en-US" noProof="0" dirty="0" smtClean="0"/>
              <a:t>You have</a:t>
            </a:r>
            <a:r>
              <a:rPr lang="en-US" baseline="0" noProof="0" dirty="0" smtClean="0"/>
              <a:t> to mention which scanner was used – to your fellow scientists – and also for the reviewers – this is a important information.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4375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83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8230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8992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1652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83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2070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3221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5782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First</a:t>
            </a:r>
            <a:r>
              <a:rPr lang="en-US" baseline="0" noProof="0" dirty="0"/>
              <a:t> I would like to give you a very short introduction – who Karger Publishers is and how our connection to China is reflected in our program.</a:t>
            </a:r>
          </a:p>
          <a:p>
            <a:endParaRPr lang="en-US" baseline="0" noProof="0" dirty="0"/>
          </a:p>
          <a:p>
            <a:r>
              <a:rPr lang="en-US" baseline="0" noProof="0" dirty="0"/>
              <a:t>In the practical parts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/>
              <a:t>Publishing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/>
              <a:t>Before writing</a:t>
            </a:r>
          </a:p>
          <a:p>
            <a:pPr marL="171450" indent="-171450">
              <a:buFontTx/>
              <a:buChar char="-"/>
            </a:pPr>
            <a:r>
              <a:rPr lang="en-US" baseline="0" noProof="0" dirty="0"/>
              <a:t>Do’s and Don’ts</a:t>
            </a:r>
          </a:p>
          <a:p>
            <a:pPr marL="0" indent="0">
              <a:buFontTx/>
              <a:buNone/>
            </a:pPr>
            <a:r>
              <a:rPr lang="en-US" baseline="0" noProof="0" dirty="0"/>
              <a:t>We concentrate on important topics you should be aware of when you prepare a manuscript and submit an article to a publisher</a:t>
            </a:r>
          </a:p>
          <a:p>
            <a:pPr marL="0" indent="0">
              <a:buFontTx/>
              <a:buNone/>
            </a:pPr>
            <a:endParaRPr lang="en-US" baseline="0" noProof="0" dirty="0"/>
          </a:p>
          <a:p>
            <a:pPr marL="0" indent="0">
              <a:buFontTx/>
              <a:buNone/>
            </a:pPr>
            <a:r>
              <a:rPr lang="en-US" baseline="0" noProof="0" dirty="0"/>
              <a:t>The scientific excellence is your own responsibility, but to be accepted for publishing there are also a lot of formal points you must consider. All to often papers are rejected out of formal reasons.</a:t>
            </a:r>
          </a:p>
          <a:p>
            <a:pPr marL="0" indent="0">
              <a:buFontTx/>
              <a:buNone/>
            </a:pPr>
            <a:endParaRPr lang="en-US" baseline="0" noProof="0" dirty="0"/>
          </a:p>
          <a:p>
            <a:pPr marL="0" indent="0">
              <a:buFontTx/>
              <a:buNone/>
            </a:pPr>
            <a:r>
              <a:rPr lang="en-US" baseline="0" noProof="0" dirty="0"/>
              <a:t>But lets start now with the short introduction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83379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4855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0604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000" baseline="0" noProof="0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BB6F4-FDED-4610-909B-5D77E30E2112}" type="slidenum">
              <a:rPr kumimoji="0" lang="de-C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CH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100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17812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9562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 smtClean="0"/>
              <a:t>If</a:t>
            </a:r>
            <a:r>
              <a:rPr lang="de-CH" dirty="0" smtClean="0"/>
              <a:t> </a:t>
            </a:r>
            <a:r>
              <a:rPr lang="de-CH" dirty="0" err="1" smtClean="0"/>
              <a:t>your</a:t>
            </a:r>
            <a:r>
              <a:rPr lang="de-CH" dirty="0" smtClean="0"/>
              <a:t> </a:t>
            </a:r>
            <a:r>
              <a:rPr lang="de-CH" dirty="0" err="1" smtClean="0"/>
              <a:t>grant</a:t>
            </a:r>
            <a:r>
              <a:rPr lang="de-CH" dirty="0" smtClean="0"/>
              <a:t> </a:t>
            </a:r>
            <a:r>
              <a:rPr lang="de-CH" dirty="0" err="1" smtClean="0"/>
              <a:t>or</a:t>
            </a:r>
            <a:r>
              <a:rPr lang="de-CH" dirty="0" smtClean="0"/>
              <a:t> </a:t>
            </a:r>
            <a:r>
              <a:rPr lang="de-CH" dirty="0" err="1" smtClean="0"/>
              <a:t>funding</a:t>
            </a:r>
            <a:r>
              <a:rPr lang="de-CH" dirty="0" smtClean="0"/>
              <a:t> </a:t>
            </a:r>
            <a:r>
              <a:rPr lang="de-CH" dirty="0" err="1" smtClean="0"/>
              <a:t>sponsor</a:t>
            </a:r>
            <a:r>
              <a:rPr lang="de-CH" dirty="0" smtClean="0"/>
              <a:t> </a:t>
            </a:r>
            <a:r>
              <a:rPr lang="de-CH" dirty="0" err="1" smtClean="0"/>
              <a:t>or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policy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</a:t>
            </a:r>
            <a:r>
              <a:rPr lang="de-CH" baseline="0" dirty="0" err="1" smtClean="0"/>
              <a:t>your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university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or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institution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requires</a:t>
            </a:r>
            <a:r>
              <a:rPr lang="de-CH" baseline="0" dirty="0" smtClean="0"/>
              <a:t> open </a:t>
            </a:r>
            <a:r>
              <a:rPr lang="de-CH" baseline="0" dirty="0" err="1" smtClean="0"/>
              <a:t>access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publication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then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you</a:t>
            </a:r>
            <a:r>
              <a:rPr lang="de-CH" baseline="0" dirty="0" smtClean="0"/>
              <a:t> </a:t>
            </a:r>
            <a:r>
              <a:rPr lang="de-CH" baseline="0" dirty="0" err="1" smtClean="0"/>
              <a:t>have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choose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accordingly</a:t>
            </a:r>
            <a:r>
              <a:rPr lang="de-CH" baseline="0" dirty="0" smtClean="0"/>
              <a:t>.</a:t>
            </a:r>
          </a:p>
          <a:p>
            <a:endParaRPr lang="de-CH" baseline="0" dirty="0" smtClean="0"/>
          </a:p>
          <a:p>
            <a:r>
              <a:rPr lang="de-CH" baseline="0" dirty="0" err="1" smtClean="0"/>
              <a:t>Here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are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some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important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terms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you</a:t>
            </a:r>
            <a:r>
              <a:rPr lang="de-CH" baseline="0" dirty="0" smtClean="0"/>
              <a:t> </a:t>
            </a:r>
            <a:r>
              <a:rPr lang="de-CH" baseline="0" dirty="0" err="1" smtClean="0"/>
              <a:t>need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know</a:t>
            </a:r>
            <a:r>
              <a:rPr lang="de-CH" baseline="0" dirty="0" smtClean="0"/>
              <a:t> </a:t>
            </a:r>
            <a:r>
              <a:rPr lang="de-CH" baseline="0" dirty="0" err="1" smtClean="0"/>
              <a:t>when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publishing</a:t>
            </a:r>
            <a:r>
              <a:rPr lang="de-CH" baseline="0" dirty="0" smtClean="0"/>
              <a:t> open </a:t>
            </a:r>
            <a:r>
              <a:rPr lang="de-CH" baseline="0" dirty="0" err="1" smtClean="0"/>
              <a:t>access</a:t>
            </a:r>
            <a:endParaRPr lang="de-CH" baseline="0" dirty="0" smtClean="0"/>
          </a:p>
          <a:p>
            <a:endParaRPr lang="de-CH" baseline="0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BB6F4-FDED-4610-909B-5D77E30E2112}" type="slidenum">
              <a:rPr kumimoji="0" lang="de-C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CH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620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BB6F4-FDED-4610-909B-5D77E30E2112}" type="slidenum">
              <a:rPr kumimoji="0" lang="de-C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CH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789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83246">
              <a:buFontTx/>
              <a:buNone/>
              <a:defRPr/>
            </a:pPr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BB6F4-FDED-4610-909B-5D77E30E2112}" type="slidenum">
              <a:rPr kumimoji="0" lang="de-C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CH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039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19184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282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32867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10111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4018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BBB6F4-FDED-4610-909B-5D77E30E2112}" type="slidenum">
              <a:rPr kumimoji="0" lang="de-C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CH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033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000" baseline="0" noProof="0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049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8873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2141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sz="11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BB6F4-FDED-4610-909B-5D77E30E2112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018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4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3" y="2132855"/>
            <a:ext cx="5039915" cy="3312369"/>
          </a:xfrm>
        </p:spPr>
        <p:txBody>
          <a:bodyPr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5641" y="-4203848"/>
            <a:ext cx="9067088" cy="1106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 userDrawn="1"/>
        </p:nvSpPr>
        <p:spPr>
          <a:xfrm>
            <a:off x="3923928" y="3831124"/>
            <a:ext cx="1008112" cy="3026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59484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1. Chapter title 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57614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/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3" y="2132855"/>
            <a:ext cx="7488187" cy="3312369"/>
          </a:xfrm>
        </p:spPr>
        <p:txBody>
          <a:bodyPr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1. Chapter title 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78174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/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2" y="2132855"/>
            <a:ext cx="7488187" cy="3312369"/>
          </a:xfrm>
        </p:spPr>
        <p:txBody>
          <a:bodyPr numCol="2" spcCol="25200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1. Chapter title </a:t>
            </a:r>
            <a:endParaRPr lang="de-CH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de-CH" dirty="0" err="1"/>
              <a:t>Subtitle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597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/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2" y="2132855"/>
            <a:ext cx="3887787" cy="1296145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noProof="0" dirty="0"/>
              <a:t>Graphic title</a:t>
            </a:r>
          </a:p>
        </p:txBody>
      </p:sp>
      <p:sp>
        <p:nvSpPr>
          <p:cNvPr id="10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1. Chapter title 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84132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/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2" y="2132855"/>
            <a:ext cx="7488187" cy="576065"/>
          </a:xfrm>
        </p:spPr>
        <p:txBody>
          <a:bodyPr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1. Chapter title 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57635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u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de-CH" dirty="0" err="1"/>
              <a:t>Subtitle</a:t>
            </a:r>
            <a:endParaRPr lang="de-CH" dirty="0"/>
          </a:p>
        </p:txBody>
      </p:sp>
      <p:sp>
        <p:nvSpPr>
          <p:cNvPr id="6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1. Chapter title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9064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s and Dont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3" y="2132855"/>
            <a:ext cx="3815780" cy="3312369"/>
          </a:xfrm>
        </p:spPr>
        <p:txBody>
          <a:bodyPr numCol="1" spcCol="252000">
            <a:noAutofit/>
          </a:bodyPr>
          <a:lstStyle>
            <a:lvl1pPr marL="180975" indent="-180975">
              <a:buFontTx/>
              <a:buBlip>
                <a:blip r:embed="rId2"/>
              </a:buBlip>
              <a:defRPr/>
            </a:lvl1pPr>
            <a:lvl2pPr marL="742950" indent="-207963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1. Chapter title </a:t>
            </a:r>
            <a:endParaRPr lang="de-CH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de-CH" dirty="0" err="1"/>
              <a:t>Subtitle</a:t>
            </a:r>
            <a:endParaRPr lang="de-CH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050"/>
            <a:ext cx="360040" cy="37463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875285"/>
            <a:ext cx="347472" cy="445008"/>
          </a:xfrm>
          <a:prstGeom prst="rect">
            <a:avLst/>
          </a:prstGeom>
        </p:spPr>
      </p:pic>
      <p:sp>
        <p:nvSpPr>
          <p:cNvPr id="15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003800" y="2133178"/>
            <a:ext cx="3815780" cy="3312369"/>
          </a:xfrm>
        </p:spPr>
        <p:txBody>
          <a:bodyPr numCol="1" spcCol="252000">
            <a:noAutofit/>
          </a:bodyPr>
          <a:lstStyle>
            <a:lvl1pPr marL="180975" indent="-180975">
              <a:buFontTx/>
              <a:buBlip>
                <a:blip r:embed="rId4"/>
              </a:buBlip>
              <a:defRPr/>
            </a:lvl1pPr>
            <a:lvl2pPr marL="742950" indent="-207963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863422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es and Dont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3" y="2132855"/>
            <a:ext cx="3815780" cy="3312369"/>
          </a:xfrm>
        </p:spPr>
        <p:txBody>
          <a:bodyPr numCol="1" spcCol="252000">
            <a:noAutofit/>
          </a:bodyPr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  <a:lvl2pPr marL="742950" indent="-207963">
              <a:buFont typeface="Symbol" panose="05050102010706020507" pitchFamily="18" charset="2"/>
              <a:buChar char="-"/>
              <a:defRPr/>
            </a:lvl2pPr>
            <a:lvl3pPr marL="1143000" indent="-228600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1. Chapter title </a:t>
            </a:r>
            <a:endParaRPr lang="de-CH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de-CH" dirty="0" err="1"/>
              <a:t>Subtitle</a:t>
            </a:r>
            <a:endParaRPr lang="de-CH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050"/>
            <a:ext cx="360040" cy="374636"/>
          </a:xfrm>
          <a:prstGeom prst="rect">
            <a:avLst/>
          </a:prstGeom>
        </p:spPr>
      </p:pic>
      <p:sp>
        <p:nvSpPr>
          <p:cNvPr id="15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003800" y="2133178"/>
            <a:ext cx="3815780" cy="3312369"/>
          </a:xfrm>
        </p:spPr>
        <p:txBody>
          <a:bodyPr numCol="1" spcCol="252000">
            <a:noAutofit/>
          </a:bodyPr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  <a:lvl2pPr marL="742950" indent="-207963">
              <a:buFont typeface="Symbol" panose="05050102010706020507" pitchFamily="18" charset="2"/>
              <a:buChar char="-"/>
              <a:defRPr/>
            </a:lvl2pPr>
            <a:lvl3pPr marL="1143000" indent="-228600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843040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7319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875A-EB95-400F-A3A2-37655F8200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6345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3" name="Parallelogramm 12"/>
          <p:cNvSpPr/>
          <p:nvPr userDrawn="1"/>
        </p:nvSpPr>
        <p:spPr>
          <a:xfrm>
            <a:off x="5004048" y="0"/>
            <a:ext cx="5904656" cy="6858000"/>
          </a:xfrm>
          <a:prstGeom prst="parallelogram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</p:spTree>
    <p:extLst>
      <p:ext uri="{BB962C8B-B14F-4D97-AF65-F5344CB8AC3E}">
        <p14:creationId xmlns:p14="http://schemas.microsoft.com/office/powerpoint/2010/main" val="423899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875A-EB95-400F-A3A2-37655F8200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5952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875A-EB95-400F-A3A2-37655F8200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2269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875A-EB95-400F-A3A2-37655F8200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8725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875A-EB95-400F-A3A2-37655F8200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793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875A-EB95-400F-A3A2-37655F8200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2441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875A-EB95-400F-A3A2-37655F8200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9615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875A-EB95-400F-A3A2-37655F8200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9148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875A-EB95-400F-A3A2-37655F8200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438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875A-EB95-400F-A3A2-37655F8200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6102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7875A-EB95-400F-A3A2-37655F8200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2339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-279412"/>
            <a:ext cx="9505056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1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8C45-5047-4171-9F0D-7B69925946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3755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8C45-5047-4171-9F0D-7B69925946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0715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8C45-5047-4171-9F0D-7B69925946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14339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8C45-5047-4171-9F0D-7B69925946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6129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8C45-5047-4171-9F0D-7B69925946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5629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8C45-5047-4171-9F0D-7B69925946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9085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8C45-5047-4171-9F0D-7B69925946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9105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8C45-5047-4171-9F0D-7B69925946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5188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8C45-5047-4171-9F0D-7B69925946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2930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8C45-5047-4171-9F0D-7B69925946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320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2324" y="-1373381"/>
            <a:ext cx="12382499" cy="824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056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8C45-5047-4171-9F0D-7B69925946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3001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6741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078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4904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2683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0142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4794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14584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100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38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4926" y="-285750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 userDrawn="1"/>
        </p:nvSpPr>
        <p:spPr>
          <a:xfrm>
            <a:off x="2771800" y="1052736"/>
            <a:ext cx="1872208" cy="5805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</p:spTree>
    <p:extLst>
      <p:ext uri="{BB962C8B-B14F-4D97-AF65-F5344CB8AC3E}">
        <p14:creationId xmlns:p14="http://schemas.microsoft.com/office/powerpoint/2010/main" val="34363303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16547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99941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4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3" y="2132855"/>
            <a:ext cx="5039915" cy="3312369"/>
          </a:xfrm>
        </p:spPr>
        <p:txBody>
          <a:bodyPr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5641" y="-4203848"/>
            <a:ext cx="9067088" cy="1106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 userDrawn="1"/>
        </p:nvSpPr>
        <p:spPr>
          <a:xfrm>
            <a:off x="3923928" y="3831124"/>
            <a:ext cx="1008112" cy="3026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1197459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3" name="Parallelogramm 12"/>
          <p:cNvSpPr/>
          <p:nvPr userDrawn="1"/>
        </p:nvSpPr>
        <p:spPr>
          <a:xfrm>
            <a:off x="5004048" y="0"/>
            <a:ext cx="5904656" cy="6858000"/>
          </a:xfrm>
          <a:prstGeom prst="parallelogram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</p:spTree>
    <p:extLst>
      <p:ext uri="{BB962C8B-B14F-4D97-AF65-F5344CB8AC3E}">
        <p14:creationId xmlns:p14="http://schemas.microsoft.com/office/powerpoint/2010/main" val="30028742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-279412"/>
            <a:ext cx="9505056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10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2324" y="-1373381"/>
            <a:ext cx="12382499" cy="824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1218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4926" y="-285750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 userDrawn="1"/>
        </p:nvSpPr>
        <p:spPr>
          <a:xfrm>
            <a:off x="2771800" y="1052736"/>
            <a:ext cx="1872208" cy="5805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</p:spTree>
    <p:extLst>
      <p:ext uri="{BB962C8B-B14F-4D97-AF65-F5344CB8AC3E}">
        <p14:creationId xmlns:p14="http://schemas.microsoft.com/office/powerpoint/2010/main" val="544627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4915" y="-1455373"/>
            <a:ext cx="12506325" cy="834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7065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3784" y="-1361668"/>
            <a:ext cx="14451840" cy="968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829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059" y="-1439504"/>
            <a:ext cx="12678240" cy="83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785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4915" y="-1455373"/>
            <a:ext cx="12506325" cy="834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72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2" y="-171400"/>
            <a:ext cx="10677092" cy="71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243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1. Chapter title 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992229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/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3" y="2132855"/>
            <a:ext cx="7488187" cy="3312369"/>
          </a:xfrm>
        </p:spPr>
        <p:txBody>
          <a:bodyPr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1. Chapter title 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887280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/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2" y="2132855"/>
            <a:ext cx="7488187" cy="3312369"/>
          </a:xfrm>
        </p:spPr>
        <p:txBody>
          <a:bodyPr numCol="2" spcCol="25200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1. Chapter title </a:t>
            </a:r>
            <a:endParaRPr lang="de-CH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de-CH" dirty="0" err="1"/>
              <a:t>Subtitle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392176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/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2" y="2132855"/>
            <a:ext cx="3887787" cy="1296145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noProof="0" dirty="0"/>
              <a:t>Graphic title</a:t>
            </a:r>
          </a:p>
        </p:txBody>
      </p:sp>
      <p:sp>
        <p:nvSpPr>
          <p:cNvPr id="10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1. Chapter title 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385140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/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2" y="2132855"/>
            <a:ext cx="7488187" cy="576065"/>
          </a:xfrm>
        </p:spPr>
        <p:txBody>
          <a:bodyPr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1. Chapter title 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095876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u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de-CH" dirty="0" err="1"/>
              <a:t>Subtitle</a:t>
            </a:r>
            <a:endParaRPr lang="de-CH" dirty="0"/>
          </a:p>
        </p:txBody>
      </p:sp>
      <p:sp>
        <p:nvSpPr>
          <p:cNvPr id="6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1. Chapter title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89845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s and Dont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3" y="2132855"/>
            <a:ext cx="3815780" cy="3312369"/>
          </a:xfrm>
        </p:spPr>
        <p:txBody>
          <a:bodyPr numCol="1" spcCol="252000">
            <a:noAutofit/>
          </a:bodyPr>
          <a:lstStyle>
            <a:lvl1pPr marL="180975" indent="-180975">
              <a:buFontTx/>
              <a:buBlip>
                <a:blip r:embed="rId2"/>
              </a:buBlip>
              <a:defRPr/>
            </a:lvl1pPr>
            <a:lvl2pPr marL="742950" indent="-207963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1. Chapter title </a:t>
            </a:r>
            <a:endParaRPr lang="de-CH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de-CH" dirty="0" err="1"/>
              <a:t>Subtitle</a:t>
            </a:r>
            <a:endParaRPr lang="de-CH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050"/>
            <a:ext cx="360040" cy="37463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875285"/>
            <a:ext cx="347472" cy="445008"/>
          </a:xfrm>
          <a:prstGeom prst="rect">
            <a:avLst/>
          </a:prstGeom>
        </p:spPr>
      </p:pic>
      <p:sp>
        <p:nvSpPr>
          <p:cNvPr id="15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003800" y="2133178"/>
            <a:ext cx="3815780" cy="3312369"/>
          </a:xfrm>
        </p:spPr>
        <p:txBody>
          <a:bodyPr numCol="1" spcCol="252000">
            <a:noAutofit/>
          </a:bodyPr>
          <a:lstStyle>
            <a:lvl1pPr marL="180975" indent="-180975">
              <a:buFontTx/>
              <a:buBlip>
                <a:blip r:embed="rId4"/>
              </a:buBlip>
              <a:defRPr/>
            </a:lvl1pPr>
            <a:lvl2pPr marL="742950" indent="-207963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0277792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es and Dont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3" y="2132855"/>
            <a:ext cx="3815780" cy="3312369"/>
          </a:xfrm>
        </p:spPr>
        <p:txBody>
          <a:bodyPr numCol="1" spcCol="252000">
            <a:noAutofit/>
          </a:bodyPr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  <a:lvl2pPr marL="742950" indent="-207963">
              <a:buFont typeface="Symbol" panose="05050102010706020507" pitchFamily="18" charset="2"/>
              <a:buChar char="-"/>
              <a:defRPr/>
            </a:lvl2pPr>
            <a:lvl3pPr marL="1143000" indent="-228600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1. Chapter title </a:t>
            </a:r>
            <a:endParaRPr lang="de-CH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de-CH" dirty="0" err="1"/>
              <a:t>Subtitle</a:t>
            </a:r>
            <a:endParaRPr lang="de-CH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050"/>
            <a:ext cx="360040" cy="374636"/>
          </a:xfrm>
          <a:prstGeom prst="rect">
            <a:avLst/>
          </a:prstGeom>
        </p:spPr>
      </p:pic>
      <p:sp>
        <p:nvSpPr>
          <p:cNvPr id="15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003800" y="2133178"/>
            <a:ext cx="3815780" cy="3312369"/>
          </a:xfrm>
        </p:spPr>
        <p:txBody>
          <a:bodyPr numCol="1" spcCol="252000">
            <a:noAutofit/>
          </a:bodyPr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  <a:lvl2pPr marL="742950" indent="-207963">
              <a:buFont typeface="Symbol" panose="05050102010706020507" pitchFamily="18" charset="2"/>
              <a:buChar char="-"/>
              <a:defRPr/>
            </a:lvl2pPr>
            <a:lvl3pPr marL="1143000" indent="-228600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2385955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176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3784" y="-1361668"/>
            <a:ext cx="14451840" cy="968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9247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ln>
                  <a:noFill/>
                </a:ln>
                <a:solidFill>
                  <a:schemeClr val="bg1"/>
                </a:solidFill>
              </a:rPr>
              <a:t>   </a:t>
            </a:r>
            <a:endParaRPr lang="de-CH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4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3" y="2132855"/>
            <a:ext cx="5039915" cy="3312369"/>
          </a:xfrm>
        </p:spPr>
        <p:txBody>
          <a:bodyPr/>
          <a:lstStyle/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 smtClean="0"/>
              <a:t>Subtitle</a:t>
            </a:r>
            <a:endParaRPr lang="en-US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5641" y="-4203848"/>
            <a:ext cx="9067088" cy="1106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 userDrawn="1"/>
        </p:nvSpPr>
        <p:spPr>
          <a:xfrm>
            <a:off x="3923928" y="3831124"/>
            <a:ext cx="1008112" cy="3026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ln>
                  <a:noFill/>
                </a:ln>
                <a:solidFill>
                  <a:schemeClr val="bg1"/>
                </a:solidFill>
              </a:rPr>
              <a:t>   </a:t>
            </a:r>
            <a:endParaRPr lang="de-CH" dirty="0">
              <a:ln>
                <a:noFill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60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ln>
                  <a:noFill/>
                </a:ln>
                <a:solidFill>
                  <a:schemeClr val="bg1"/>
                </a:solidFill>
              </a:rPr>
              <a:t>   </a:t>
            </a:r>
            <a:endParaRPr lang="de-CH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3" name="Parallelogramm 12"/>
          <p:cNvSpPr/>
          <p:nvPr userDrawn="1"/>
        </p:nvSpPr>
        <p:spPr>
          <a:xfrm>
            <a:off x="5004048" y="0"/>
            <a:ext cx="5904656" cy="6858000"/>
          </a:xfrm>
          <a:prstGeom prst="parallelogram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 smtClean="0">
                <a:latin typeface="Myriad Pro" pitchFamily="34" charset="0"/>
              </a:rPr>
              <a:t>1. Chapter title</a:t>
            </a:r>
          </a:p>
        </p:txBody>
      </p:sp>
    </p:spTree>
    <p:extLst>
      <p:ext uri="{BB962C8B-B14F-4D97-AF65-F5344CB8AC3E}">
        <p14:creationId xmlns:p14="http://schemas.microsoft.com/office/powerpoint/2010/main" val="1258315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ln>
                  <a:noFill/>
                </a:ln>
                <a:solidFill>
                  <a:schemeClr val="bg1"/>
                </a:solidFill>
              </a:rPr>
              <a:t>   </a:t>
            </a:r>
            <a:endParaRPr lang="de-CH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 smtClean="0">
                <a:latin typeface="Myriad Pro" pitchFamily="34" charset="0"/>
              </a:rPr>
              <a:t>1. Chapter title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-279412"/>
            <a:ext cx="9505056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21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ln>
                  <a:noFill/>
                </a:ln>
                <a:solidFill>
                  <a:schemeClr val="bg1"/>
                </a:solidFill>
              </a:rPr>
              <a:t>   </a:t>
            </a:r>
            <a:endParaRPr lang="de-CH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 smtClean="0">
                <a:latin typeface="Myriad Pro" pitchFamily="34" charset="0"/>
              </a:rPr>
              <a:t>1. Chapter title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2324" y="-1373381"/>
            <a:ext cx="12382499" cy="824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301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ln>
                  <a:noFill/>
                </a:ln>
                <a:solidFill>
                  <a:schemeClr val="bg1"/>
                </a:solidFill>
              </a:rPr>
              <a:t>   </a:t>
            </a:r>
            <a:endParaRPr lang="de-CH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4926" y="-285750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 userDrawn="1"/>
        </p:nvSpPr>
        <p:spPr>
          <a:xfrm>
            <a:off x="2771800" y="1052736"/>
            <a:ext cx="1872208" cy="5805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ln>
                  <a:noFill/>
                </a:ln>
                <a:solidFill>
                  <a:schemeClr val="bg1"/>
                </a:solidFill>
              </a:rPr>
              <a:t>   </a:t>
            </a:r>
            <a:endParaRPr lang="de-CH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 smtClean="0">
                <a:latin typeface="Myriad Pro" pitchFamily="34" charset="0"/>
              </a:rPr>
              <a:t>1.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9169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ln>
                  <a:noFill/>
                </a:ln>
                <a:solidFill>
                  <a:schemeClr val="bg1"/>
                </a:solidFill>
              </a:rPr>
              <a:t>   </a:t>
            </a:r>
            <a:endParaRPr lang="de-CH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 smtClean="0">
                <a:latin typeface="Myriad Pro" pitchFamily="34" charset="0"/>
              </a:rPr>
              <a:t>1. Chapter title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4915" y="-1455373"/>
            <a:ext cx="12506325" cy="834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013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ln>
                  <a:noFill/>
                </a:ln>
                <a:solidFill>
                  <a:schemeClr val="bg1"/>
                </a:solidFill>
              </a:rPr>
              <a:t>   </a:t>
            </a:r>
            <a:endParaRPr lang="de-CH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 smtClean="0">
                <a:latin typeface="Myriad Pro" pitchFamily="34" charset="0"/>
              </a:rPr>
              <a:t>1. Chapter title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3784" y="-1361668"/>
            <a:ext cx="14451840" cy="968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021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ln>
                  <a:noFill/>
                </a:ln>
                <a:solidFill>
                  <a:schemeClr val="bg1"/>
                </a:solidFill>
              </a:rPr>
              <a:t>   </a:t>
            </a:r>
            <a:endParaRPr lang="de-CH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 smtClean="0">
                <a:latin typeface="Myriad Pro" pitchFamily="34" charset="0"/>
              </a:rPr>
              <a:t>1. Chapter title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059" y="-1439504"/>
            <a:ext cx="12678240" cy="83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44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smtClean="0">
                <a:ln>
                  <a:noFill/>
                </a:ln>
                <a:solidFill>
                  <a:schemeClr val="bg1"/>
                </a:solidFill>
              </a:rPr>
              <a:t>   </a:t>
            </a:r>
            <a:endParaRPr lang="de-CH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 smtClean="0">
                <a:latin typeface="Myriad Pro" pitchFamily="34" charset="0"/>
              </a:rPr>
              <a:t>1. Chapter title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2" y="-171400"/>
            <a:ext cx="10677092" cy="71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 smtClean="0"/>
              <a:t>1. Chapter title </a:t>
            </a:r>
            <a:endParaRPr lang="en-US" noProof="0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1164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059" y="-1439504"/>
            <a:ext cx="12678240" cy="83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8182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/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3" y="2132855"/>
            <a:ext cx="7488187" cy="3312369"/>
          </a:xfrm>
        </p:spPr>
        <p:txBody>
          <a:bodyPr/>
          <a:lstStyle/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 smtClean="0"/>
              <a:t>1. Chapter title </a:t>
            </a:r>
            <a:endParaRPr lang="en-US" noProof="0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84420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/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2" y="2132855"/>
            <a:ext cx="7488187" cy="3312369"/>
          </a:xfrm>
        </p:spPr>
        <p:txBody>
          <a:bodyPr numCol="2" spcCol="252000">
            <a:no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1. Chapter title </a:t>
            </a:r>
            <a:endParaRPr lang="de-CH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de-CH" dirty="0" err="1" smtClean="0"/>
              <a:t>Subtitle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552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/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2" y="2132855"/>
            <a:ext cx="3887787" cy="1296145"/>
          </a:xfrm>
        </p:spPr>
        <p:txBody>
          <a:bodyPr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en-US" noProof="0" dirty="0" smtClean="0"/>
              <a:t>Graphic title</a:t>
            </a:r>
          </a:p>
        </p:txBody>
      </p:sp>
      <p:sp>
        <p:nvSpPr>
          <p:cNvPr id="10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1. Chapter title 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2937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tertitel und Inhalt /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2" y="2132855"/>
            <a:ext cx="7488187" cy="576065"/>
          </a:xfrm>
        </p:spPr>
        <p:txBody>
          <a:bodyPr/>
          <a:lstStyle/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 dirty="0" smtClean="0"/>
              <a:t>1. Chapter title </a:t>
            </a:r>
            <a:endParaRPr lang="en-US" noProof="0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en-US" noProof="0" dirty="0" smtClean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3176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u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de-CH" dirty="0" err="1" smtClean="0"/>
              <a:t>Subtitle</a:t>
            </a:r>
            <a:endParaRPr lang="de-CH" dirty="0"/>
          </a:p>
        </p:txBody>
      </p:sp>
      <p:sp>
        <p:nvSpPr>
          <p:cNvPr id="6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1. Chapter title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052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s and Dont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3" y="2132855"/>
            <a:ext cx="3815780" cy="3312369"/>
          </a:xfrm>
        </p:spPr>
        <p:txBody>
          <a:bodyPr numCol="1" spcCol="252000">
            <a:noAutofit/>
          </a:bodyPr>
          <a:lstStyle>
            <a:lvl1pPr marL="180975" indent="-180975">
              <a:buFontTx/>
              <a:buBlip>
                <a:blip r:embed="rId2"/>
              </a:buBlip>
              <a:defRPr/>
            </a:lvl1pPr>
            <a:lvl2pPr marL="742950" indent="-207963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1. Chapter title </a:t>
            </a:r>
            <a:endParaRPr lang="de-CH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de-CH" dirty="0" err="1" smtClean="0"/>
              <a:t>Subtitle</a:t>
            </a:r>
            <a:endParaRPr lang="de-CH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050"/>
            <a:ext cx="360040" cy="37463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875285"/>
            <a:ext cx="347472" cy="445008"/>
          </a:xfrm>
          <a:prstGeom prst="rect">
            <a:avLst/>
          </a:prstGeom>
        </p:spPr>
      </p:pic>
      <p:sp>
        <p:nvSpPr>
          <p:cNvPr id="15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003800" y="2133178"/>
            <a:ext cx="3815780" cy="3312369"/>
          </a:xfrm>
        </p:spPr>
        <p:txBody>
          <a:bodyPr numCol="1" spcCol="252000">
            <a:noAutofit/>
          </a:bodyPr>
          <a:lstStyle>
            <a:lvl1pPr marL="180975" indent="-180975">
              <a:buFontTx/>
              <a:buBlip>
                <a:blip r:embed="rId4"/>
              </a:buBlip>
              <a:defRPr/>
            </a:lvl1pPr>
            <a:lvl2pPr marL="742950" indent="-207963">
              <a:buFont typeface="Symbol" panose="05050102010706020507" pitchFamily="18" charset="2"/>
              <a:buChar char="-"/>
              <a:defRPr/>
            </a:lvl2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604540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es and Dont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84213" y="2132855"/>
            <a:ext cx="3815780" cy="3312369"/>
          </a:xfrm>
        </p:spPr>
        <p:txBody>
          <a:bodyPr numCol="1" spcCol="252000">
            <a:noAutofit/>
          </a:bodyPr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  <a:lvl2pPr marL="742950" indent="-207963">
              <a:buFont typeface="Symbol" panose="05050102010706020507" pitchFamily="18" charset="2"/>
              <a:buChar char="-"/>
              <a:defRPr/>
            </a:lvl2pPr>
            <a:lvl3pPr marL="1143000" indent="-228600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8" name="Titel 18"/>
          <p:cNvSpPr>
            <a:spLocks noGrp="1"/>
          </p:cNvSpPr>
          <p:nvPr>
            <p:ph type="title" hasCustomPrompt="1"/>
          </p:nvPr>
        </p:nvSpPr>
        <p:spPr>
          <a:xfrm>
            <a:off x="684212" y="412654"/>
            <a:ext cx="7488187" cy="3951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1. Chapter title </a:t>
            </a:r>
            <a:endParaRPr lang="de-CH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2" y="816237"/>
            <a:ext cx="7488187" cy="495653"/>
          </a:xfrm>
        </p:spPr>
        <p:txBody>
          <a:bodyPr>
            <a:noAutofit/>
          </a:bodyPr>
          <a:lstStyle>
            <a:lvl1pPr marL="0" indent="0">
              <a:buNone/>
              <a:defRPr sz="3800" b="1"/>
            </a:lvl1pPr>
          </a:lstStyle>
          <a:p>
            <a:pPr lvl="0"/>
            <a:r>
              <a:rPr lang="de-CH" dirty="0" err="1" smtClean="0"/>
              <a:t>Subtitle</a:t>
            </a:r>
            <a:endParaRPr lang="de-CH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050"/>
            <a:ext cx="360040" cy="374636"/>
          </a:xfrm>
          <a:prstGeom prst="rect">
            <a:avLst/>
          </a:prstGeom>
        </p:spPr>
      </p:pic>
      <p:sp>
        <p:nvSpPr>
          <p:cNvPr id="15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5003800" y="2133178"/>
            <a:ext cx="3815780" cy="3312369"/>
          </a:xfrm>
        </p:spPr>
        <p:txBody>
          <a:bodyPr numCol="1" spcCol="252000">
            <a:noAutofit/>
          </a:bodyPr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  <a:lvl2pPr marL="742950" indent="-207963">
              <a:buFont typeface="Symbol" panose="05050102010706020507" pitchFamily="18" charset="2"/>
              <a:buChar char="-"/>
              <a:defRPr/>
            </a:lvl2pPr>
            <a:lvl3pPr marL="1143000" indent="-228600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48846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Karger Publishers, 2016. All rights reserved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7080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pter title/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675640" y="6093295"/>
            <a:ext cx="6720895" cy="764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ln>
                  <a:noFill/>
                </a:ln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4213" y="2489896"/>
            <a:ext cx="5086492" cy="2379264"/>
          </a:xfrm>
        </p:spPr>
        <p:txBody>
          <a:bodyPr>
            <a:normAutofit/>
          </a:bodyPr>
          <a:lstStyle>
            <a:lvl1pPr marL="0" indent="0">
              <a:buNone/>
              <a:defRPr sz="3800" b="1" baseline="0"/>
            </a:lvl1pPr>
          </a:lstStyle>
          <a:p>
            <a:r>
              <a:rPr lang="en-US" sz="3800" b="1" noProof="0" dirty="0">
                <a:latin typeface="Myriad Pro" pitchFamily="34" charset="0"/>
              </a:rPr>
              <a:t>1. Chapter title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2" y="-171400"/>
            <a:ext cx="10677092" cy="71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68734" y="441532"/>
            <a:ext cx="7607406" cy="2511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1. Chapter title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7548" y="1988841"/>
            <a:ext cx="7494851" cy="3600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9" y="6212324"/>
            <a:ext cx="1581570" cy="312299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7160771" y="6346107"/>
            <a:ext cx="1108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000" dirty="0">
                <a:latin typeface="Myriad Pro" pitchFamily="34" charset="0"/>
              </a:rPr>
              <a:t>Page</a:t>
            </a:r>
            <a:r>
              <a:rPr lang="de-CH" sz="1000" baseline="0" dirty="0">
                <a:latin typeface="Myriad Pro" pitchFamily="34" charset="0"/>
              </a:rPr>
              <a:t> </a:t>
            </a:r>
            <a:fld id="{1E43CC36-D6FC-4D71-BAA6-8EBA0F98D7DA}" type="slidenum">
              <a:rPr lang="de-CH" sz="1000" smtClean="0">
                <a:latin typeface="Myriad Pro" pitchFamily="34" charset="0"/>
              </a:rPr>
              <a:pPr algn="r"/>
              <a:t>‹Nr.›</a:t>
            </a:fld>
            <a:r>
              <a:rPr lang="de-CH" sz="1000" dirty="0">
                <a:latin typeface="Myriad Pro" pitchFamily="34" charset="0"/>
              </a:rPr>
              <a:t> </a:t>
            </a:r>
            <a:r>
              <a:rPr lang="de-CH" sz="1000" dirty="0" err="1">
                <a:latin typeface="Myriad Pro" pitchFamily="34" charset="0"/>
              </a:rPr>
              <a:t>of</a:t>
            </a:r>
            <a:r>
              <a:rPr lang="de-CH" sz="1000" dirty="0">
                <a:latin typeface="Myriad Pro" pitchFamily="34" charset="0"/>
              </a:rPr>
              <a:t> </a:t>
            </a:r>
            <a:r>
              <a:rPr lang="de-CH" sz="1000" dirty="0" smtClean="0">
                <a:latin typeface="Myriad Pro" pitchFamily="34" charset="0"/>
              </a:rPr>
              <a:t>30</a:t>
            </a:r>
            <a:endParaRPr lang="de-CH" sz="1000" dirty="0">
              <a:latin typeface="Myriad Pro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6343397" y="6364779"/>
            <a:ext cx="1108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2DC921B-01BD-4852-A8BB-3A2C3E779E94}" type="datetime1">
              <a:rPr lang="en-US" sz="1000" smtClean="0">
                <a:latin typeface="Myriad Pro" pitchFamily="34" charset="0"/>
              </a:rPr>
              <a:pPr algn="l"/>
              <a:t>10/16/2016</a:t>
            </a:fld>
            <a:endParaRPr lang="de-CH" sz="1000" dirty="0">
              <a:latin typeface="Myriad Pro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750212" y="6361928"/>
            <a:ext cx="35505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Myriad Pro" pitchFamily="34" charset="0"/>
              </a:rPr>
              <a:t>Copyright © Karger Publishers, 2016. All rights reserved</a:t>
            </a:r>
            <a:endParaRPr lang="de-CH" sz="10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29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49" r:id="rId2"/>
    <p:sldLayoutId id="2147483671" r:id="rId3"/>
    <p:sldLayoutId id="2147483670" r:id="rId4"/>
    <p:sldLayoutId id="2147483669" r:id="rId5"/>
    <p:sldLayoutId id="2147483673" r:id="rId6"/>
    <p:sldLayoutId id="2147483667" r:id="rId7"/>
    <p:sldLayoutId id="2147483672" r:id="rId8"/>
    <p:sldLayoutId id="2147483713" r:id="rId9"/>
    <p:sldLayoutId id="2147483662" r:id="rId10"/>
    <p:sldLayoutId id="2147483650" r:id="rId11"/>
    <p:sldLayoutId id="2147483664" r:id="rId12"/>
    <p:sldLayoutId id="2147483661" r:id="rId13"/>
    <p:sldLayoutId id="2147483663" r:id="rId14"/>
    <p:sldLayoutId id="2147483674" r:id="rId15"/>
    <p:sldLayoutId id="2147483688" r:id="rId16"/>
    <p:sldLayoutId id="2147483714" r:id="rId17"/>
    <p:sldLayoutId id="2147483715" r:id="rId1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42950" indent="-207963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346200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7875A-EB95-400F-A3A2-37655F8200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067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68C45-5047-4171-9F0D-7B699259467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388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© Karger Publishers, 2016. All rights reserved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42EE6-F5F0-45E9-B8D8-746DB894FE1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9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68734" y="441532"/>
            <a:ext cx="7607406" cy="2511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1. Chapter title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7548" y="1988841"/>
            <a:ext cx="7494851" cy="3600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9" y="6212324"/>
            <a:ext cx="1581570" cy="312299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7160771" y="6346107"/>
            <a:ext cx="1108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000" dirty="0">
                <a:latin typeface="Myriad Pro" pitchFamily="34" charset="0"/>
              </a:rPr>
              <a:t>Page</a:t>
            </a:r>
            <a:r>
              <a:rPr lang="de-CH" sz="1000" baseline="0" dirty="0">
                <a:latin typeface="Myriad Pro" pitchFamily="34" charset="0"/>
              </a:rPr>
              <a:t> </a:t>
            </a:r>
            <a:fld id="{1E43CC36-D6FC-4D71-BAA6-8EBA0F98D7DA}" type="slidenum">
              <a:rPr lang="de-CH" sz="1000" smtClean="0">
                <a:latin typeface="Myriad Pro" pitchFamily="34" charset="0"/>
              </a:rPr>
              <a:pPr algn="r"/>
              <a:t>‹Nr.›</a:t>
            </a:fld>
            <a:r>
              <a:rPr lang="de-CH" sz="1000" dirty="0">
                <a:latin typeface="Myriad Pro" pitchFamily="34" charset="0"/>
              </a:rPr>
              <a:t> </a:t>
            </a:r>
            <a:r>
              <a:rPr lang="de-CH" sz="1000" dirty="0" err="1">
                <a:latin typeface="Myriad Pro" pitchFamily="34" charset="0"/>
              </a:rPr>
              <a:t>of</a:t>
            </a:r>
            <a:r>
              <a:rPr lang="de-CH" sz="1000" dirty="0">
                <a:latin typeface="Myriad Pro" pitchFamily="34" charset="0"/>
              </a:rPr>
              <a:t> 48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6343397" y="6364779"/>
            <a:ext cx="1108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2DC921B-01BD-4852-A8BB-3A2C3E779E94}" type="datetime1">
              <a:rPr lang="en-US" sz="1000" smtClean="0">
                <a:latin typeface="Myriad Pro" pitchFamily="34" charset="0"/>
              </a:rPr>
              <a:pPr algn="l"/>
              <a:t>10/16/2016</a:t>
            </a:fld>
            <a:endParaRPr lang="de-CH" sz="1000" dirty="0">
              <a:latin typeface="Myriad Pro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750212" y="6361928"/>
            <a:ext cx="35505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latin typeface="Myriad Pro" pitchFamily="34" charset="0"/>
              </a:rPr>
              <a:t>Copyright © Karger Publishers, 2016. All rights reserved</a:t>
            </a:r>
            <a:endParaRPr lang="de-CH" sz="10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1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42950" indent="-207963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346200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68734" y="441532"/>
            <a:ext cx="7607406" cy="2511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 smtClean="0"/>
              <a:t>1. Chapter title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7548" y="1988841"/>
            <a:ext cx="7494851" cy="3600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9" y="6212324"/>
            <a:ext cx="1581570" cy="312299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7160771" y="6346107"/>
            <a:ext cx="1108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000" dirty="0" smtClean="0">
                <a:latin typeface="Myriad Pro" pitchFamily="34" charset="0"/>
              </a:rPr>
              <a:t>Page</a:t>
            </a:r>
            <a:r>
              <a:rPr lang="de-CH" sz="1000" baseline="0" dirty="0" smtClean="0">
                <a:latin typeface="Myriad Pro" pitchFamily="34" charset="0"/>
              </a:rPr>
              <a:t> </a:t>
            </a:r>
            <a:fld id="{1E43CC36-D6FC-4D71-BAA6-8EBA0F98D7DA}" type="slidenum">
              <a:rPr lang="de-CH" sz="1000" smtClean="0">
                <a:latin typeface="Myriad Pro" pitchFamily="34" charset="0"/>
              </a:rPr>
              <a:pPr algn="r"/>
              <a:t>‹Nr.›</a:t>
            </a:fld>
            <a:endParaRPr lang="de-CH" sz="1000" dirty="0" smtClean="0">
              <a:latin typeface="Myriad Pro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6343397" y="6364779"/>
            <a:ext cx="11089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2DC921B-01BD-4852-A8BB-3A2C3E779E94}" type="datetime1">
              <a:rPr lang="en-US" sz="1000" smtClean="0">
                <a:latin typeface="Myriad Pro" pitchFamily="34" charset="0"/>
              </a:rPr>
              <a:pPr algn="l"/>
              <a:t>10/16/2016</a:t>
            </a:fld>
            <a:endParaRPr lang="de-CH" sz="1000" dirty="0">
              <a:latin typeface="Myriad Pro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750212" y="6361928"/>
            <a:ext cx="35505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 smtClean="0">
                <a:latin typeface="Myriad Pro" pitchFamily="34" charset="0"/>
              </a:rPr>
              <a:t>Copyright © Karger Publishers, 2016. All rights reserved</a:t>
            </a:r>
            <a:endParaRPr lang="de-CH" sz="10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03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42950" indent="-207963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1346200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Article/FullText/445529#scrollNav-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Article/FullText/446389#scrollNav-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karger.com/Article/FullText/446389#scrollNav-4" TargetMode="Externa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Article/FullText/444081#scrollNav-5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Article/FullText/444081#scrollNav-5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Article/FullText/358800#scrollNav-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Article/FullText/447114#scrollNav-6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Article/FullText/447114#scrollNav-6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ublicationethics.org/" TargetMode="External"/><Relationship Id="rId3" Type="http://schemas.openxmlformats.org/officeDocument/2006/relationships/image" Target="../media/image30.png"/><Relationship Id="rId7" Type="http://schemas.openxmlformats.org/officeDocument/2006/relationships/hyperlink" Target="http://www.karger.com/Article/FullText/444081#scrollNav-8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karger.com/Article/FullText/443187" TargetMode="External"/><Relationship Id="rId11" Type="http://schemas.openxmlformats.org/officeDocument/2006/relationships/hyperlink" Target="http://www.icmje.org/conflicts-of-interest" TargetMode="External"/><Relationship Id="rId5" Type="http://schemas.openxmlformats.org/officeDocument/2006/relationships/hyperlink" Target="http://www.karger.com/Article/FullText/443187#scrollNav-8" TargetMode="External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hyperlink" Target="http://www.karger.com/Article/FullText/363245#scrollNav-8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OpenAcces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advanced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hyperlink" Target="http://thomsonreuters.com/en/products-services/scholarly-scientific-research/scholarly-search-and-discovery/web-of-science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orcid.org/" TargetMode="Externa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" TargetMode="External"/><Relationship Id="rId7" Type="http://schemas.openxmlformats.org/officeDocument/2006/relationships/hyperlink" Target="mailto:p.roth@karger.com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www.karger.com/Resources/Authors" TargetMode="External"/><Relationship Id="rId5" Type="http://schemas.openxmlformats.org/officeDocument/2006/relationships/hyperlink" Target="http://www.thinkscience.co.jp/" TargetMode="External"/><Relationship Id="rId4" Type="http://schemas.openxmlformats.org/officeDocument/2006/relationships/hyperlink" Target="mailto:service@karger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Journal/Guidelines/22403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arger.com/Journal/Guidelines/223854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://www.karger.com/Journal/Guidelines/22382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karger.com/Journal/Guidelines/224269" TargetMode="External"/><Relationship Id="rId5" Type="http://schemas.openxmlformats.org/officeDocument/2006/relationships/hyperlink" Target="http://www.karger.com/Journal/Guidelines/224164" TargetMode="Externa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kscience.co.jp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karger.com/Resources/Author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Article/FullText/44352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hyperlink" Target="http://www.karger.com/Article/FullText/44654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Article/Abstract/44466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www.karger.com/Article/FullText/446253" TargetMode="External"/><Relationship Id="rId5" Type="http://schemas.openxmlformats.org/officeDocument/2006/relationships/hyperlink" Target="http://www.karger.com/Article/FullText/447974" TargetMode="External"/><Relationship Id="rId4" Type="http://schemas.openxmlformats.org/officeDocument/2006/relationships/hyperlink" Target="http://www.karger.com/Article/FullText/44441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hyperlink" Target="http://www.karger.com/Article/Abstract/44466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er.com/Article/FullText/445529#scrollNav-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684213" y="2489895"/>
            <a:ext cx="5086492" cy="32075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300" dirty="0"/>
              <a:t>An Author’s Guide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to </a:t>
            </a:r>
            <a:r>
              <a:rPr lang="en-US" sz="2300" dirty="0"/>
              <a:t>Scientific Publishing</a:t>
            </a:r>
          </a:p>
          <a:p>
            <a:pPr>
              <a:lnSpc>
                <a:spcPct val="110000"/>
              </a:lnSpc>
            </a:pPr>
            <a:r>
              <a:rPr lang="en-US" sz="2300" dirty="0" smtClean="0"/>
              <a:t>Do’s </a:t>
            </a:r>
            <a:r>
              <a:rPr lang="en-US" sz="2300" dirty="0"/>
              <a:t>and </a:t>
            </a:r>
            <a:r>
              <a:rPr lang="en-US" sz="2300" dirty="0" smtClean="0"/>
              <a:t>Don’ts when </a:t>
            </a:r>
            <a:r>
              <a:rPr lang="en-US" sz="2300" dirty="0"/>
              <a:t>Writing </a:t>
            </a:r>
            <a:r>
              <a:rPr lang="en-US" sz="2300" dirty="0" smtClean="0"/>
              <a:t>a Scientific </a:t>
            </a:r>
            <a:r>
              <a:rPr lang="en-US" sz="2300" dirty="0"/>
              <a:t>Article</a:t>
            </a:r>
          </a:p>
          <a:p>
            <a:endParaRPr lang="en-US" dirty="0"/>
          </a:p>
          <a:p>
            <a:endParaRPr lang="en-US" sz="1400" b="0" dirty="0"/>
          </a:p>
          <a:p>
            <a:r>
              <a:rPr lang="en-US" sz="1400" b="0" dirty="0"/>
              <a:t>Karger Publishers, Basel, Switzerland</a:t>
            </a:r>
          </a:p>
          <a:p>
            <a:r>
              <a:rPr lang="en-US" sz="1400" b="0" dirty="0">
                <a:hlinkClick r:id="rId3"/>
              </a:rPr>
              <a:t>www.karger.com</a:t>
            </a:r>
            <a:endParaRPr lang="en-US" sz="1400" b="0" dirty="0"/>
          </a:p>
          <a:p>
            <a:endParaRPr lang="en-US" dirty="0"/>
          </a:p>
        </p:txBody>
      </p:sp>
      <p:cxnSp>
        <p:nvCxnSpPr>
          <p:cNvPr id="4" name="Gerader Verbinder 3"/>
          <p:cNvCxnSpPr/>
          <p:nvPr/>
        </p:nvCxnSpPr>
        <p:spPr>
          <a:xfrm>
            <a:off x="683568" y="3212976"/>
            <a:ext cx="43924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254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020272" y="5589240"/>
            <a:ext cx="194421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Merckelbach</a:t>
            </a: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et 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Cerebrovasc</a:t>
            </a: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Dis 2016;42:122-130 </a:t>
            </a:r>
            <a:b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</a:b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  <a:hlinkClick r:id="rId3"/>
              </a:rPr>
              <a:t>DOI:10.1159/000445529</a:t>
            </a:r>
            <a:endParaRPr kumimoji="0" lang="de-CH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t="1488"/>
          <a:stretch/>
        </p:blipFill>
        <p:spPr>
          <a:xfrm>
            <a:off x="611560" y="836712"/>
            <a:ext cx="6143625" cy="5264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Logo Cerebrovascular Disea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1637837" cy="3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83568" y="5373216"/>
            <a:ext cx="5832648" cy="648072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040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Study design</a:t>
            </a:r>
          </a:p>
          <a:p>
            <a:r>
              <a:rPr lang="en-US" dirty="0"/>
              <a:t>Participants, parameters tested</a:t>
            </a:r>
          </a:p>
          <a:p>
            <a:r>
              <a:rPr lang="en-US" dirty="0"/>
              <a:t>Instruments, devices, and procedures </a:t>
            </a:r>
          </a:p>
          <a:p>
            <a:r>
              <a:rPr lang="en-US" dirty="0"/>
              <a:t>Ethic statements </a:t>
            </a:r>
          </a:p>
          <a:p>
            <a:r>
              <a:rPr lang="en-US" dirty="0"/>
              <a:t>Statistical analysis</a:t>
            </a:r>
          </a:p>
          <a:p>
            <a:r>
              <a:rPr lang="en-US" dirty="0"/>
              <a:t>Organize clearly</a:t>
            </a:r>
          </a:p>
          <a:p>
            <a:r>
              <a:rPr lang="en-US" b="1" dirty="0"/>
              <a:t>Use subheadings</a:t>
            </a:r>
            <a:endParaRPr lang="de-CH" b="1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Do’s and Don’ts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  <a:p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Poorly organized (wrong order)</a:t>
            </a:r>
          </a:p>
          <a:p>
            <a:r>
              <a:rPr lang="en-US" dirty="0"/>
              <a:t>Too little detail (study cannot be replicated)</a:t>
            </a:r>
          </a:p>
          <a:p>
            <a:r>
              <a:rPr lang="en-US" dirty="0"/>
              <a:t>Too much detail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Describes experiments whose results are not shown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Mentions results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dirty="0"/>
              <a:t>Too long</a:t>
            </a:r>
          </a:p>
          <a:p>
            <a:r>
              <a:rPr lang="en-US" dirty="0"/>
              <a:t>Material and manufacturer information wrong</a:t>
            </a:r>
            <a:endParaRPr lang="de-CH" dirty="0"/>
          </a:p>
        </p:txBody>
      </p:sp>
      <p:sp>
        <p:nvSpPr>
          <p:cNvPr id="5" name="Rechteck 4"/>
          <p:cNvSpPr/>
          <p:nvPr/>
        </p:nvSpPr>
        <p:spPr>
          <a:xfrm>
            <a:off x="684212" y="5229200"/>
            <a:ext cx="8135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Myriad Pro"/>
              </a:rPr>
              <a:t>Example - </a:t>
            </a:r>
            <a:r>
              <a:rPr lang="de-CH" i="1" dirty="0" err="1">
                <a:latin typeface="Myriad Pro"/>
              </a:rPr>
              <a:t>see</a:t>
            </a:r>
            <a:r>
              <a:rPr lang="de-CH" i="1" dirty="0">
                <a:latin typeface="Myriad Pro"/>
              </a:rPr>
              <a:t> also </a:t>
            </a:r>
            <a:r>
              <a:rPr lang="de-CH" i="1" dirty="0" err="1">
                <a:latin typeface="Myriad Pro"/>
              </a:rPr>
              <a:t>next</a:t>
            </a:r>
            <a:r>
              <a:rPr lang="de-CH" i="1" dirty="0">
                <a:latin typeface="Myriad Pro"/>
              </a:rPr>
              <a:t> </a:t>
            </a:r>
            <a:r>
              <a:rPr lang="de-CH" i="1" dirty="0" err="1">
                <a:latin typeface="Myriad Pro"/>
              </a:rPr>
              <a:t>page</a:t>
            </a:r>
            <a:r>
              <a:rPr lang="en-US" i="1" dirty="0">
                <a:latin typeface="Myriad Pro"/>
              </a:rPr>
              <a:t>:</a:t>
            </a:r>
          </a:p>
          <a:p>
            <a:r>
              <a:rPr lang="en-US" dirty="0">
                <a:latin typeface="Myriad Pro"/>
                <a:hlinkClick r:id="rId3"/>
              </a:rPr>
              <a:t>Type-Specific Identification of Genital Human Papillomavirus Infection in Women with Cytological Abnormality</a:t>
            </a:r>
            <a:endParaRPr lang="en-US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9717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b="52497"/>
          <a:stretch/>
        </p:blipFill>
        <p:spPr>
          <a:xfrm>
            <a:off x="467544" y="1344843"/>
            <a:ext cx="3744416" cy="3688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t="46047"/>
          <a:stretch/>
        </p:blipFill>
        <p:spPr>
          <a:xfrm>
            <a:off x="4381800" y="1344843"/>
            <a:ext cx="3692768" cy="41317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46" name="Picture 2" descr="Logo Acta Cytolog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1495425" cy="4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hlinkClick r:id="rId5"/>
          </p:cNvPr>
          <p:cNvSpPr/>
          <p:nvPr/>
        </p:nvSpPr>
        <p:spPr>
          <a:xfrm>
            <a:off x="6213525" y="5585465"/>
            <a:ext cx="19588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900" dirty="0">
                <a:latin typeface="Myriad Pro"/>
              </a:rPr>
              <a:t>Vargas et al., </a:t>
            </a:r>
          </a:p>
          <a:p>
            <a:r>
              <a:rPr lang="de-CH" sz="900" dirty="0">
                <a:latin typeface="Myriad Pro"/>
              </a:rPr>
              <a:t>Acta </a:t>
            </a:r>
            <a:r>
              <a:rPr lang="de-CH" sz="900" dirty="0" err="1">
                <a:latin typeface="Myriad Pro"/>
              </a:rPr>
              <a:t>Cytologica</a:t>
            </a:r>
            <a:r>
              <a:rPr lang="de-CH" sz="900" dirty="0">
                <a:latin typeface="Myriad Pro"/>
              </a:rPr>
              <a:t> 2016;60:211–216</a:t>
            </a:r>
          </a:p>
          <a:p>
            <a:r>
              <a:rPr lang="de-CH" sz="900" dirty="0">
                <a:latin typeface="Myriad Pro"/>
                <a:hlinkClick r:id="rId5"/>
              </a:rPr>
              <a:t>DOI: 10.1159/000446389</a:t>
            </a:r>
            <a:endParaRPr lang="de-CH" sz="900" dirty="0">
              <a:latin typeface="Myriad Pro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83568" y="3789040"/>
            <a:ext cx="3096344" cy="21602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4572000" y="1412776"/>
            <a:ext cx="1641525" cy="21602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hteck 11"/>
          <p:cNvSpPr/>
          <p:nvPr/>
        </p:nvSpPr>
        <p:spPr>
          <a:xfrm>
            <a:off x="4572001" y="3590946"/>
            <a:ext cx="1224136" cy="19809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2392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Too little detail (study cannot be replicated</a:t>
            </a:r>
            <a:r>
              <a:rPr lang="en-US" dirty="0" smtClean="0"/>
              <a:t>)</a:t>
            </a:r>
            <a:endParaRPr lang="de-CH" dirty="0"/>
          </a:p>
          <a:p>
            <a:pPr marL="0" indent="0">
              <a:buBlip>
                <a:blip r:embed="rId3"/>
              </a:buBlip>
            </a:pPr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r>
              <a:rPr lang="en-US" dirty="0" smtClean="0">
                <a:solidFill>
                  <a:srgbClr val="FF0000"/>
                </a:solidFill>
                <a:cs typeface="Arial" panose="020B0604020202020204" pitchFamily="34" charset="0"/>
              </a:rPr>
              <a:t>Images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were obtained using an MR scanner</a:t>
            </a:r>
            <a:r>
              <a:rPr lang="en-US" dirty="0" smtClean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 smtClean="0">
              <a:cs typeface="Arial" panose="020B0604020202020204" pitchFamily="34" charset="0"/>
            </a:endParaRPr>
          </a:p>
          <a:p>
            <a:pPr marL="0" indent="0">
              <a:buBlip>
                <a:blip r:embed="rId4"/>
              </a:buBlip>
            </a:pPr>
            <a:r>
              <a:rPr lang="en-US" dirty="0" smtClean="0">
                <a:cs typeface="Arial" panose="020B0604020202020204" pitchFamily="34" charset="0"/>
              </a:rPr>
              <a:t>  </a:t>
            </a:r>
            <a:r>
              <a:rPr lang="en-US" dirty="0" smtClean="0">
                <a:solidFill>
                  <a:srgbClr val="FF0000"/>
                </a:solidFill>
                <a:cs typeface="Arial" panose="020B0604020202020204" pitchFamily="34" charset="0"/>
              </a:rPr>
              <a:t>Images were obtained using </a:t>
            </a:r>
            <a:r>
              <a:rPr lang="en-US" dirty="0" smtClean="0">
                <a:solidFill>
                  <a:srgbClr val="00B050"/>
                </a:solidFill>
                <a:cs typeface="Arial" panose="020B0604020202020204" pitchFamily="34" charset="0"/>
              </a:rPr>
              <a:t>a 3-Tesla MR </a:t>
            </a:r>
            <a:r>
              <a:rPr lang="en-US" strike="sngStrike" dirty="0" smtClean="0">
                <a:solidFill>
                  <a:srgbClr val="FF0000"/>
                </a:solidFill>
                <a:cs typeface="Arial" panose="020B0604020202020204" pitchFamily="34" charset="0"/>
              </a:rPr>
              <a:t>scanner</a:t>
            </a:r>
            <a:r>
              <a:rPr lang="en-US" dirty="0" smtClean="0">
                <a:solidFill>
                  <a:srgbClr val="00B050"/>
                </a:solidFill>
                <a:cs typeface="Arial" panose="020B0604020202020204" pitchFamily="34" charset="0"/>
              </a:rPr>
              <a:t> system </a:t>
            </a:r>
            <a:br>
              <a:rPr lang="en-US" dirty="0" smtClean="0">
                <a:solidFill>
                  <a:srgbClr val="00B050"/>
                </a:solidFill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B050"/>
                </a:solidFill>
                <a:cs typeface="Arial" panose="020B0604020202020204" pitchFamily="34" charset="0"/>
              </a:rPr>
              <a:t>    (Philips, Best, the Netherlands) with a standard 8-channel </a:t>
            </a:r>
            <a:br>
              <a:rPr lang="en-US" dirty="0" smtClean="0">
                <a:solidFill>
                  <a:srgbClr val="00B050"/>
                </a:solidFill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B050"/>
                </a:solidFill>
                <a:cs typeface="Arial" panose="020B0604020202020204" pitchFamily="34" charset="0"/>
              </a:rPr>
              <a:t>    SENSE head coil.</a:t>
            </a:r>
            <a:endParaRPr lang="en-US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4212" y="412654"/>
            <a:ext cx="7488187" cy="395180"/>
          </a:xfrm>
        </p:spPr>
        <p:txBody>
          <a:bodyPr/>
          <a:lstStyle/>
          <a:p>
            <a:r>
              <a:rPr lang="en-US" dirty="0" smtClean="0"/>
              <a:t>3. </a:t>
            </a:r>
            <a:r>
              <a:rPr lang="en-US" dirty="0"/>
              <a:t>Do’s and Don’ts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84212" y="816237"/>
            <a:ext cx="7488187" cy="495653"/>
          </a:xfrm>
        </p:spPr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12" name="Pfeil nach unten 11"/>
          <p:cNvSpPr/>
          <p:nvPr/>
        </p:nvSpPr>
        <p:spPr>
          <a:xfrm>
            <a:off x="1129282" y="2852936"/>
            <a:ext cx="266563" cy="486424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de-CH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15154"/>
            <a:ext cx="332524" cy="4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9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Too little detail (what, when, where)</a:t>
            </a:r>
            <a:endParaRPr lang="de-CH" dirty="0"/>
          </a:p>
          <a:p>
            <a:pPr marL="0" indent="0">
              <a:buBlip>
                <a:blip r:embed="rId3"/>
              </a:buBlip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rgbClr val="FF0000"/>
                </a:solidFill>
                <a:cs typeface="Arial" panose="020B0604020202020204" pitchFamily="34" charset="0"/>
              </a:rPr>
              <a:t>Study population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Subjects with Crohn’s disease were recruited in the outpatient clinic at the Hospital São Rafael, a tertiary referral center.</a:t>
            </a:r>
          </a:p>
          <a:p>
            <a:pPr marL="0" indent="0">
              <a:buBlip>
                <a:blip r:embed="rId4"/>
              </a:buBlip>
            </a:pPr>
            <a:endParaRPr lang="de-CH" dirty="0">
              <a:solidFill>
                <a:schemeClr val="accent3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3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3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Blip>
                <a:blip r:embed="rId4"/>
              </a:buBlip>
            </a:pP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rgbClr val="00B050"/>
                </a:solidFill>
                <a:cs typeface="Arial" panose="020B0604020202020204" pitchFamily="34" charset="0"/>
              </a:rPr>
              <a:t>Study Population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Subjects with Crohn’s disease were recruited </a:t>
            </a:r>
            <a:r>
              <a:rPr lang="en-US" dirty="0">
                <a:solidFill>
                  <a:srgbClr val="00B050"/>
                </a:solidFill>
                <a:cs typeface="Arial" panose="020B0604020202020204" pitchFamily="34" charset="0"/>
              </a:rPr>
              <a:t>between January 2014 and December 2015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in the </a:t>
            </a:r>
            <a:r>
              <a:rPr lang="en-US" dirty="0">
                <a:solidFill>
                  <a:srgbClr val="00B050"/>
                </a:solidFill>
                <a:cs typeface="Arial" panose="020B0604020202020204" pitchFamily="34" charset="0"/>
              </a:rPr>
              <a:t>gastroenterology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 outpatient clinic at the Hospital São Rafael, a tertiary referral center </a:t>
            </a:r>
            <a:r>
              <a:rPr lang="en-US" dirty="0">
                <a:solidFill>
                  <a:srgbClr val="00B050"/>
                </a:solidFill>
                <a:cs typeface="Arial" panose="020B0604020202020204" pitchFamily="34" charset="0"/>
              </a:rPr>
              <a:t>in Salvador, Bahia, Brazil</a:t>
            </a:r>
            <a:r>
              <a:rPr lang="en-US" dirty="0">
                <a:solidFill>
                  <a:srgbClr val="006699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4212" y="412654"/>
            <a:ext cx="7488187" cy="395180"/>
          </a:xfrm>
        </p:spPr>
        <p:txBody>
          <a:bodyPr/>
          <a:lstStyle/>
          <a:p>
            <a:r>
              <a:rPr lang="en-US" dirty="0"/>
              <a:t>1. Do’s and Don’ts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84212" y="816237"/>
            <a:ext cx="7488187" cy="495653"/>
          </a:xfrm>
        </p:spPr>
        <p:txBody>
          <a:bodyPr/>
          <a:lstStyle/>
          <a:p>
            <a:r>
              <a:rPr lang="de-CH" dirty="0" err="1"/>
              <a:t>Methods</a:t>
            </a:r>
            <a:endParaRPr lang="de-CH" dirty="0"/>
          </a:p>
        </p:txBody>
      </p:sp>
      <p:sp>
        <p:nvSpPr>
          <p:cNvPr id="8" name="Pfeil nach unten 7"/>
          <p:cNvSpPr/>
          <p:nvPr/>
        </p:nvSpPr>
        <p:spPr>
          <a:xfrm>
            <a:off x="1129282" y="3711993"/>
            <a:ext cx="266563" cy="486424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de-CH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15154"/>
            <a:ext cx="332524" cy="4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2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684212" y="2132855"/>
            <a:ext cx="4031803" cy="3312369"/>
          </a:xfrm>
        </p:spPr>
        <p:txBody>
          <a:bodyPr/>
          <a:lstStyle/>
          <a:p>
            <a:r>
              <a:rPr lang="en-US" u="sng" dirty="0"/>
              <a:t>Main</a:t>
            </a:r>
            <a:r>
              <a:rPr lang="en-US" dirty="0"/>
              <a:t> findings that support your  ‘story’</a:t>
            </a:r>
          </a:p>
          <a:p>
            <a:r>
              <a:rPr lang="en-US" dirty="0"/>
              <a:t>BUT be balanced and honest</a:t>
            </a:r>
          </a:p>
          <a:p>
            <a:r>
              <a:rPr lang="en-US" b="1" dirty="0"/>
              <a:t>Well organized </a:t>
            </a:r>
          </a:p>
          <a:p>
            <a:r>
              <a:rPr lang="en-US" dirty="0"/>
              <a:t>Supported by tables, graphs, and figures</a:t>
            </a:r>
          </a:p>
          <a:p>
            <a:r>
              <a:rPr lang="en-US" dirty="0"/>
              <a:t>Clear and concise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Do’s and Don’ts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  <a:p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5003800" y="2133178"/>
            <a:ext cx="3960688" cy="3312369"/>
          </a:xfrm>
        </p:spPr>
        <p:txBody>
          <a:bodyPr/>
          <a:lstStyle/>
          <a:p>
            <a:r>
              <a:rPr lang="en-US" dirty="0"/>
              <a:t>Includes the implications of your results</a:t>
            </a:r>
          </a:p>
          <a:p>
            <a:r>
              <a:rPr lang="en-US" b="1" dirty="0"/>
              <a:t>Repeats the subheading in the </a:t>
            </a:r>
            <a:br>
              <a:rPr lang="en-US" b="1" dirty="0"/>
            </a:br>
            <a:r>
              <a:rPr lang="en-US" b="1" dirty="0"/>
              <a:t>running text</a:t>
            </a:r>
          </a:p>
          <a:p>
            <a:r>
              <a:rPr lang="en-US" dirty="0"/>
              <a:t>Results section too long/wordy</a:t>
            </a:r>
            <a:endParaRPr lang="de-CH" dirty="0"/>
          </a:p>
        </p:txBody>
      </p:sp>
      <p:sp>
        <p:nvSpPr>
          <p:cNvPr id="5" name="Rechteck 4"/>
          <p:cNvSpPr/>
          <p:nvPr/>
        </p:nvSpPr>
        <p:spPr>
          <a:xfrm>
            <a:off x="684212" y="4845059"/>
            <a:ext cx="77042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Myriad Pro"/>
              </a:rPr>
              <a:t>Example - </a:t>
            </a:r>
            <a:r>
              <a:rPr lang="de-CH" i="1" dirty="0" err="1">
                <a:latin typeface="Myriad Pro"/>
              </a:rPr>
              <a:t>see</a:t>
            </a:r>
            <a:r>
              <a:rPr lang="de-CH" i="1" dirty="0">
                <a:latin typeface="Myriad Pro"/>
              </a:rPr>
              <a:t> also </a:t>
            </a:r>
            <a:r>
              <a:rPr lang="de-CH" i="1" dirty="0" err="1">
                <a:latin typeface="Myriad Pro"/>
              </a:rPr>
              <a:t>next</a:t>
            </a:r>
            <a:r>
              <a:rPr lang="de-CH" i="1" dirty="0">
                <a:latin typeface="Myriad Pro"/>
              </a:rPr>
              <a:t> </a:t>
            </a:r>
            <a:r>
              <a:rPr lang="de-CH" i="1" dirty="0" err="1">
                <a:latin typeface="Myriad Pro"/>
              </a:rPr>
              <a:t>page</a:t>
            </a:r>
            <a:r>
              <a:rPr lang="en-US" i="1" dirty="0">
                <a:latin typeface="Myriad Pro"/>
              </a:rPr>
              <a:t>:</a:t>
            </a:r>
          </a:p>
          <a:p>
            <a:r>
              <a:rPr lang="en-US" dirty="0">
                <a:latin typeface="Myriad Pro"/>
                <a:hlinkClick r:id="rId3"/>
              </a:rPr>
              <a:t>Overexpression of AQP5 Was Detected in Axillary Sweat Glands of Primary Focal Hyperhidrosis Patients</a:t>
            </a:r>
            <a:endParaRPr lang="en-US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159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952259" y="5445224"/>
            <a:ext cx="244427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900" dirty="0">
                <a:latin typeface="Myriad Pro"/>
              </a:rPr>
              <a:t>Du Q. et al.</a:t>
            </a:r>
            <a:endParaRPr lang="en-US" sz="900" dirty="0">
              <a:latin typeface="Myriad Pro"/>
            </a:endParaRPr>
          </a:p>
          <a:p>
            <a:r>
              <a:rPr lang="de-CH" sz="900" dirty="0" err="1"/>
              <a:t>Dermatology</a:t>
            </a:r>
            <a:r>
              <a:rPr lang="de-CH" sz="900" dirty="0"/>
              <a:t> 2016;232:150-155 </a:t>
            </a:r>
            <a:br>
              <a:rPr lang="de-CH" sz="900" dirty="0"/>
            </a:br>
            <a:r>
              <a:rPr lang="de-CH" sz="900" dirty="0">
                <a:hlinkClick r:id="rId3"/>
              </a:rPr>
              <a:t>DOI:10.1159/000444081</a:t>
            </a:r>
            <a:endParaRPr lang="de-CH" sz="900" dirty="0">
              <a:latin typeface="Myriad Pro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11" y="260648"/>
            <a:ext cx="1495425" cy="27622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/>
          <a:srcRect l="2474" t="2696"/>
          <a:stretch/>
        </p:blipFill>
        <p:spPr>
          <a:xfrm>
            <a:off x="683568" y="836712"/>
            <a:ext cx="6120680" cy="2430473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683566" y="1268760"/>
            <a:ext cx="4621747" cy="288032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/>
          <a:srcRect l="1320"/>
          <a:stretch/>
        </p:blipFill>
        <p:spPr>
          <a:xfrm>
            <a:off x="611559" y="3140968"/>
            <a:ext cx="6156523" cy="2880250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656639" y="3284984"/>
            <a:ext cx="4131385" cy="288032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3" name="Gerader Verbinder 12"/>
          <p:cNvCxnSpPr/>
          <p:nvPr/>
        </p:nvCxnSpPr>
        <p:spPr>
          <a:xfrm>
            <a:off x="539552" y="3232854"/>
            <a:ext cx="720080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656639" y="764705"/>
            <a:ext cx="6147609" cy="5184576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43237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4212" y="412654"/>
            <a:ext cx="7488187" cy="395180"/>
          </a:xfrm>
        </p:spPr>
        <p:txBody>
          <a:bodyPr/>
          <a:lstStyle/>
          <a:p>
            <a:r>
              <a:rPr lang="en-US" dirty="0"/>
              <a:t>1. Do’s and Don’ts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84212" y="816237"/>
            <a:ext cx="7488187" cy="495653"/>
          </a:xfrm>
        </p:spPr>
        <p:txBody>
          <a:bodyPr/>
          <a:lstStyle/>
          <a:p>
            <a:r>
              <a:rPr lang="de-CH" dirty="0" err="1"/>
              <a:t>Results</a:t>
            </a:r>
            <a:endParaRPr lang="de-CH" dirty="0"/>
          </a:p>
        </p:txBody>
      </p:sp>
      <p:sp>
        <p:nvSpPr>
          <p:cNvPr id="8" name="Textplatzhalter 1"/>
          <p:cNvSpPr txBox="1">
            <a:spLocks/>
          </p:cNvSpPr>
          <p:nvPr/>
        </p:nvSpPr>
        <p:spPr>
          <a:xfrm>
            <a:off x="684213" y="2132855"/>
            <a:ext cx="7488187" cy="86409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42950" indent="-2079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346200" indent="-1809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Repeats the subheading in the running text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hteck 1"/>
          <p:cNvSpPr/>
          <p:nvPr/>
        </p:nvSpPr>
        <p:spPr>
          <a:xfrm>
            <a:off x="684212" y="2996952"/>
            <a:ext cx="66240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Myriad Pro" pitchFamily="34" charset="0"/>
              </a:rPr>
              <a:t>Results</a:t>
            </a:r>
          </a:p>
          <a:p>
            <a:endParaRPr lang="en-US" sz="900" dirty="0">
              <a:latin typeface="Myriad Pro" pitchFamily="34" charset="0"/>
            </a:endParaRPr>
          </a:p>
          <a:p>
            <a:r>
              <a:rPr lang="en-US" i="1" dirty="0">
                <a:latin typeface="Myriad Pro" pitchFamily="34" charset="0"/>
              </a:rPr>
              <a:t>Correlation of Biomarkers with Age</a:t>
            </a:r>
          </a:p>
          <a:p>
            <a:endParaRPr lang="en-US" sz="900" dirty="0">
              <a:latin typeface="Myriad Pro" pitchFamily="34" charset="0"/>
            </a:endParaRPr>
          </a:p>
          <a:p>
            <a:r>
              <a:rPr lang="en-US" dirty="0">
                <a:latin typeface="Myriad Pro" pitchFamily="34" charset="0"/>
              </a:rPr>
              <a:t>In terms of the correlation of biomarkers with age, In the DS group, </a:t>
            </a:r>
            <a:br>
              <a:rPr lang="en-US" dirty="0">
                <a:latin typeface="Myriad Pro" pitchFamily="34" charset="0"/>
              </a:rPr>
            </a:br>
            <a:r>
              <a:rPr lang="en-US" dirty="0">
                <a:latin typeface="Myriad Pro" pitchFamily="34" charset="0"/>
              </a:rPr>
              <a:t>the concentration of A</a:t>
            </a:r>
            <a:r>
              <a:rPr lang="el-GR" dirty="0">
                <a:latin typeface="Myriad Pro" pitchFamily="34" charset="0"/>
              </a:rPr>
              <a:t>β</a:t>
            </a:r>
            <a:r>
              <a:rPr lang="de-CH" dirty="0">
                <a:latin typeface="Myriad Pro" pitchFamily="34" charset="0"/>
              </a:rPr>
              <a:t>1</a:t>
            </a:r>
            <a:r>
              <a:rPr lang="de-DE" dirty="0">
                <a:latin typeface="Myriad Pro" pitchFamily="34" charset="0"/>
              </a:rPr>
              <a:t>–</a:t>
            </a:r>
            <a:r>
              <a:rPr lang="de-CH" dirty="0">
                <a:latin typeface="Myriad Pro" pitchFamily="34" charset="0"/>
              </a:rPr>
              <a:t>42 </a:t>
            </a:r>
            <a:r>
              <a:rPr lang="de-CH" dirty="0" err="1">
                <a:latin typeface="Myriad Pro" pitchFamily="34" charset="0"/>
              </a:rPr>
              <a:t>correlated</a:t>
            </a:r>
            <a:r>
              <a:rPr lang="de-CH" dirty="0">
                <a:latin typeface="Myriad Pro" pitchFamily="34" charset="0"/>
              </a:rPr>
              <a:t> </a:t>
            </a:r>
            <a:r>
              <a:rPr lang="de-CH" dirty="0" err="1">
                <a:latin typeface="Myriad Pro" pitchFamily="34" charset="0"/>
              </a:rPr>
              <a:t>negatively</a:t>
            </a:r>
            <a:r>
              <a:rPr lang="de-CH" dirty="0">
                <a:latin typeface="Myriad Pro" pitchFamily="34" charset="0"/>
              </a:rPr>
              <a:t> </a:t>
            </a:r>
            <a:r>
              <a:rPr lang="de-CH" dirty="0" err="1">
                <a:latin typeface="Myriad Pro" pitchFamily="34" charset="0"/>
              </a:rPr>
              <a:t>with</a:t>
            </a:r>
            <a:r>
              <a:rPr lang="de-CH" dirty="0">
                <a:latin typeface="Myriad Pro" pitchFamily="34" charset="0"/>
              </a:rPr>
              <a:t> </a:t>
            </a:r>
            <a:r>
              <a:rPr lang="de-CH" dirty="0" err="1">
                <a:latin typeface="Myriad Pro" pitchFamily="34" charset="0"/>
              </a:rPr>
              <a:t>age</a:t>
            </a:r>
            <a:r>
              <a:rPr lang="de-CH" dirty="0">
                <a:latin typeface="Myriad Pro" pitchFamily="34" charset="0"/>
              </a:rPr>
              <a:t> </a:t>
            </a:r>
            <a:br>
              <a:rPr lang="de-CH" dirty="0">
                <a:latin typeface="Myriad Pro" pitchFamily="34" charset="0"/>
              </a:rPr>
            </a:br>
            <a:r>
              <a:rPr lang="de-CH" dirty="0">
                <a:latin typeface="Myriad Pro" pitchFamily="34" charset="0"/>
              </a:rPr>
              <a:t>(</a:t>
            </a:r>
            <a:r>
              <a:rPr lang="de-CH" dirty="0" err="1">
                <a:latin typeface="Myriad Pro" pitchFamily="34" charset="0"/>
              </a:rPr>
              <a:t>r</a:t>
            </a:r>
            <a:r>
              <a:rPr lang="de-CH" sz="2000" baseline="-25000" dirty="0" err="1">
                <a:latin typeface="Myriad Pro" pitchFamily="34" charset="0"/>
              </a:rPr>
              <a:t>s</a:t>
            </a:r>
            <a:r>
              <a:rPr lang="de-CH" dirty="0">
                <a:latin typeface="Myriad Pro" pitchFamily="34" charset="0"/>
              </a:rPr>
              <a:t>= </a:t>
            </a:r>
            <a:r>
              <a:rPr lang="de-DE" dirty="0">
                <a:latin typeface="Myriad Pro" pitchFamily="34" charset="0"/>
              </a:rPr>
              <a:t>–0.69, p = 0.015), </a:t>
            </a:r>
            <a:r>
              <a:rPr lang="de-DE" dirty="0" err="1">
                <a:latin typeface="Myriad Pro" pitchFamily="34" charset="0"/>
              </a:rPr>
              <a:t>while</a:t>
            </a:r>
            <a:r>
              <a:rPr lang="de-DE" dirty="0">
                <a:latin typeface="Myriad Pro" pitchFamily="34" charset="0"/>
              </a:rPr>
              <a:t> T-tau </a:t>
            </a:r>
            <a:r>
              <a:rPr lang="de-DE" dirty="0" err="1">
                <a:latin typeface="Myriad Pro" pitchFamily="34" charset="0"/>
              </a:rPr>
              <a:t>had</a:t>
            </a:r>
            <a:r>
              <a:rPr lang="de-DE" dirty="0">
                <a:latin typeface="Myriad Pro" pitchFamily="34" charset="0"/>
              </a:rPr>
              <a:t> a positive </a:t>
            </a:r>
            <a:r>
              <a:rPr lang="de-DE" dirty="0" err="1">
                <a:latin typeface="Myriad Pro" pitchFamily="34" charset="0"/>
              </a:rPr>
              <a:t>correlation</a:t>
            </a:r>
            <a:r>
              <a:rPr lang="de-DE" dirty="0">
                <a:latin typeface="Myriad Pro" pitchFamily="34" charset="0"/>
              </a:rPr>
              <a:t> </a:t>
            </a:r>
            <a:r>
              <a:rPr lang="de-DE" dirty="0" err="1">
                <a:latin typeface="Myriad Pro" pitchFamily="34" charset="0"/>
              </a:rPr>
              <a:t>with</a:t>
            </a:r>
            <a:r>
              <a:rPr lang="de-DE">
                <a:latin typeface="Myriad Pro" pitchFamily="34" charset="0"/>
              </a:rPr>
              <a:t> age</a:t>
            </a:r>
            <a:r>
              <a:rPr lang="de-DE" dirty="0">
                <a:latin typeface="Myriad Pro" pitchFamily="34" charset="0"/>
              </a:rPr>
              <a:t> (r</a:t>
            </a:r>
            <a:r>
              <a:rPr lang="de-CH" sz="2000" baseline="-25000" dirty="0">
                <a:latin typeface="Myriad Pro" pitchFamily="34" charset="0"/>
              </a:rPr>
              <a:t>s</a:t>
            </a:r>
            <a:r>
              <a:rPr lang="de-DE" dirty="0">
                <a:latin typeface="Myriad Pro" pitchFamily="34" charset="0"/>
              </a:rPr>
              <a:t> = 0.68, p = 0.025; fig. 2a).</a:t>
            </a:r>
            <a:endParaRPr lang="el-GR" dirty="0">
              <a:latin typeface="Myriad Pro" pitchFamily="34" charset="0"/>
            </a:endParaRPr>
          </a:p>
          <a:p>
            <a:endParaRPr lang="en-US" dirty="0">
              <a:latin typeface="Myriad Pro" pitchFamily="34" charset="0"/>
            </a:endParaRPr>
          </a:p>
        </p:txBody>
      </p:sp>
      <p:cxnSp>
        <p:nvCxnSpPr>
          <p:cNvPr id="13" name="Gerade Verbindung 12"/>
          <p:cNvCxnSpPr/>
          <p:nvPr/>
        </p:nvCxnSpPr>
        <p:spPr>
          <a:xfrm flipV="1">
            <a:off x="683568" y="4005064"/>
            <a:ext cx="5040560" cy="176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76" y="915154"/>
            <a:ext cx="332524" cy="4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6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High resolution</a:t>
            </a:r>
          </a:p>
          <a:p>
            <a:r>
              <a:rPr lang="en-US" dirty="0"/>
              <a:t>Simple and clear</a:t>
            </a:r>
          </a:p>
          <a:p>
            <a:r>
              <a:rPr lang="en-US" dirty="0"/>
              <a:t>Neatly formatted</a:t>
            </a:r>
          </a:p>
          <a:p>
            <a:r>
              <a:rPr lang="en-US" dirty="0"/>
              <a:t>Stand-alone legends/captions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Do’s and Don’ts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Figures and Tables</a:t>
            </a:r>
          </a:p>
          <a:p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5003800" y="2133178"/>
            <a:ext cx="3816350" cy="3312369"/>
          </a:xfrm>
        </p:spPr>
        <p:txBody>
          <a:bodyPr/>
          <a:lstStyle/>
          <a:p>
            <a:r>
              <a:rPr lang="en-US" dirty="0"/>
              <a:t>Poor formatting</a:t>
            </a:r>
          </a:p>
          <a:p>
            <a:pPr lvl="1"/>
            <a:r>
              <a:rPr lang="en-US" dirty="0"/>
              <a:t>Too many colors</a:t>
            </a:r>
          </a:p>
          <a:p>
            <a:pPr lvl="1"/>
            <a:r>
              <a:rPr lang="en-US" dirty="0"/>
              <a:t>Inconsistent font, point size, capitalization</a:t>
            </a:r>
          </a:p>
          <a:p>
            <a:pPr lvl="1"/>
            <a:r>
              <a:rPr lang="en-US" dirty="0"/>
              <a:t>No scale markers on micrographs</a:t>
            </a:r>
          </a:p>
          <a:p>
            <a:r>
              <a:rPr lang="en-US" dirty="0"/>
              <a:t>Abbreviations not defined</a:t>
            </a:r>
          </a:p>
          <a:p>
            <a:r>
              <a:rPr lang="en-US" dirty="0"/>
              <a:t>Too many images</a:t>
            </a:r>
          </a:p>
          <a:p>
            <a:r>
              <a:rPr lang="en-US" dirty="0"/>
              <a:t>Duplication between text and figure/table</a:t>
            </a:r>
            <a:endParaRPr lang="de-CH" dirty="0"/>
          </a:p>
        </p:txBody>
      </p:sp>
      <p:sp>
        <p:nvSpPr>
          <p:cNvPr id="8" name="Rechteck 7"/>
          <p:cNvSpPr/>
          <p:nvPr/>
        </p:nvSpPr>
        <p:spPr>
          <a:xfrm>
            <a:off x="611560" y="5241974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Myriad Pro"/>
              </a:rPr>
              <a:t>Example</a:t>
            </a:r>
          </a:p>
          <a:p>
            <a:r>
              <a:rPr lang="en-US" dirty="0">
                <a:latin typeface="Myriad Pro"/>
                <a:hlinkClick r:id="rId3"/>
              </a:rPr>
              <a:t>Exploring Alzheimer Molecular Pathology in Down's Syndrome Cerebrospinal Fluid</a:t>
            </a:r>
            <a:endParaRPr lang="en-US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33154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Main Findings</a:t>
            </a:r>
          </a:p>
          <a:p>
            <a:r>
              <a:rPr lang="en-US" dirty="0"/>
              <a:t>Do the data support your hypothesis or a different one? </a:t>
            </a:r>
          </a:p>
          <a:p>
            <a:r>
              <a:rPr lang="en-US" dirty="0"/>
              <a:t>How do your findings compare with published findings?</a:t>
            </a:r>
          </a:p>
          <a:p>
            <a:r>
              <a:rPr lang="en-US" dirty="0"/>
              <a:t>Limitations of your study</a:t>
            </a:r>
          </a:p>
          <a:p>
            <a:r>
              <a:rPr lang="en-US" b="1" dirty="0"/>
              <a:t>Ideas for future research</a:t>
            </a:r>
          </a:p>
          <a:p>
            <a:r>
              <a:rPr lang="en-US" dirty="0"/>
              <a:t>Conclusion (short; take-home message only!)</a:t>
            </a: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Do’s and Don’ts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err="1"/>
              <a:t>Discussion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Repeats your results without discussion</a:t>
            </a:r>
          </a:p>
          <a:p>
            <a:r>
              <a:rPr lang="en-US" dirty="0"/>
              <a:t>Poor organization/logical flow</a:t>
            </a:r>
          </a:p>
          <a:p>
            <a:r>
              <a:rPr lang="en-US" dirty="0"/>
              <a:t>Implications not stated/overstated</a:t>
            </a:r>
          </a:p>
          <a:p>
            <a:r>
              <a:rPr lang="en-US" dirty="0"/>
              <a:t>Conclusion too long</a:t>
            </a:r>
            <a:endParaRPr lang="de-CH" dirty="0"/>
          </a:p>
        </p:txBody>
      </p:sp>
      <p:sp>
        <p:nvSpPr>
          <p:cNvPr id="5" name="Rechteck 4"/>
          <p:cNvSpPr/>
          <p:nvPr/>
        </p:nvSpPr>
        <p:spPr>
          <a:xfrm>
            <a:off x="611559" y="5169966"/>
            <a:ext cx="75608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Myriad Pro"/>
              </a:rPr>
              <a:t>Example – see also next page:</a:t>
            </a:r>
          </a:p>
          <a:p>
            <a:r>
              <a:rPr lang="en-US" dirty="0">
                <a:latin typeface="Myriad Pro"/>
                <a:hlinkClick r:id="rId3"/>
              </a:rPr>
              <a:t>Different Seasonal Patterns in Song System Volume in Willow Tits and Great Tits</a:t>
            </a:r>
            <a:endParaRPr lang="en-US" i="1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46991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Do's and Don'ts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Further Information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Contact Details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Table </a:t>
            </a:r>
            <a:r>
              <a:rPr lang="en-US" dirty="0"/>
              <a:t>of</a:t>
            </a:r>
            <a:r>
              <a:rPr lang="de-CH" dirty="0"/>
              <a:t> Content</a:t>
            </a:r>
          </a:p>
        </p:txBody>
      </p:sp>
    </p:spTree>
    <p:extLst>
      <p:ext uri="{BB962C8B-B14F-4D97-AF65-F5344CB8AC3E}">
        <p14:creationId xmlns:p14="http://schemas.microsoft.com/office/powerpoint/2010/main" val="687828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6520211" y="5729481"/>
            <a:ext cx="244427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900" dirty="0" err="1">
                <a:latin typeface="Myriad Pro"/>
              </a:rPr>
              <a:t>Longmoor</a:t>
            </a:r>
            <a:r>
              <a:rPr lang="de-CH" sz="900" dirty="0">
                <a:latin typeface="Myriad Pro"/>
              </a:rPr>
              <a:t> et al.</a:t>
            </a:r>
            <a:endParaRPr lang="en-US" sz="900" dirty="0">
              <a:latin typeface="Myriad Pro"/>
            </a:endParaRPr>
          </a:p>
          <a:p>
            <a:r>
              <a:rPr lang="en-US" sz="900" dirty="0">
                <a:latin typeface="Myriad Pro"/>
              </a:rPr>
              <a:t>Brain </a:t>
            </a:r>
            <a:r>
              <a:rPr lang="en-US" sz="900" dirty="0" err="1">
                <a:latin typeface="Myriad Pro"/>
              </a:rPr>
              <a:t>Behav</a:t>
            </a:r>
            <a:r>
              <a:rPr lang="en-US" sz="900" dirty="0">
                <a:latin typeface="Myriad Pro"/>
              </a:rPr>
              <a:t> </a:t>
            </a:r>
            <a:r>
              <a:rPr lang="en-US" sz="900" dirty="0" err="1">
                <a:latin typeface="Myriad Pro"/>
              </a:rPr>
              <a:t>Evol</a:t>
            </a:r>
            <a:r>
              <a:rPr lang="en-US" sz="900" dirty="0">
                <a:latin typeface="Myriad Pro"/>
              </a:rPr>
              <a:t> 2016;87:265-274 </a:t>
            </a:r>
            <a:br>
              <a:rPr lang="en-US" sz="900" dirty="0">
                <a:latin typeface="Myriad Pro"/>
              </a:rPr>
            </a:br>
            <a:r>
              <a:rPr lang="en-US" sz="900" dirty="0">
                <a:latin typeface="Myriad Pro"/>
                <a:hlinkClick r:id="rId3"/>
              </a:rPr>
              <a:t>DOI:10.1159/000447114</a:t>
            </a:r>
            <a:endParaRPr lang="de-CH" sz="900" dirty="0">
              <a:latin typeface="Myriad Pro"/>
            </a:endParaRPr>
          </a:p>
        </p:txBody>
      </p:sp>
      <p:pic>
        <p:nvPicPr>
          <p:cNvPr id="5122" name="Picture 2" descr="Logo Brain, Behavior and Evolu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11" y="260648"/>
            <a:ext cx="14954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11" y="1700808"/>
            <a:ext cx="6552728" cy="3731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hteck 6"/>
          <p:cNvSpPr/>
          <p:nvPr/>
        </p:nvSpPr>
        <p:spPr>
          <a:xfrm>
            <a:off x="3203848" y="4621160"/>
            <a:ext cx="936104" cy="24800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5004048" y="4869160"/>
            <a:ext cx="2088232" cy="216024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/>
          <p:cNvSpPr/>
          <p:nvPr/>
        </p:nvSpPr>
        <p:spPr>
          <a:xfrm>
            <a:off x="755576" y="5157192"/>
            <a:ext cx="936104" cy="24800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2425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Two types:</a:t>
            </a:r>
          </a:p>
          <a:p>
            <a:pPr lvl="1"/>
            <a:r>
              <a:rPr lang="en-US" dirty="0"/>
              <a:t>In-text citations</a:t>
            </a:r>
          </a:p>
          <a:p>
            <a:pPr lvl="1"/>
            <a:r>
              <a:rPr lang="en-US" dirty="0"/>
              <a:t>Reference section</a:t>
            </a:r>
          </a:p>
          <a:p>
            <a:r>
              <a:rPr lang="en-US" b="1" dirty="0"/>
              <a:t>Use a referencing program</a:t>
            </a:r>
          </a:p>
          <a:p>
            <a:r>
              <a:rPr lang="en-US" dirty="0"/>
              <a:t>Format the Reference section for </a:t>
            </a:r>
            <a:br>
              <a:rPr lang="en-US" dirty="0"/>
            </a:br>
            <a:r>
              <a:rPr lang="en-US" dirty="0"/>
              <a:t>your target journal</a:t>
            </a:r>
          </a:p>
          <a:p>
            <a:r>
              <a:rPr lang="en-US" b="1" dirty="0"/>
              <a:t>Cite while you write!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Do’s and Don’ts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References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Wrong formatting in the text</a:t>
            </a:r>
          </a:p>
          <a:p>
            <a:r>
              <a:rPr lang="en-US" dirty="0"/>
              <a:t>Wrong formatting in the </a:t>
            </a:r>
            <a:br>
              <a:rPr lang="en-US" dirty="0"/>
            </a:br>
            <a:r>
              <a:rPr lang="en-US" dirty="0"/>
              <a:t>Reference section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013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Do’s and Don’ts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Required Statements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9" y="1902131"/>
            <a:ext cx="4610290" cy="14697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36" y="4870415"/>
            <a:ext cx="4613173" cy="83653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Rechteck 7"/>
          <p:cNvSpPr/>
          <p:nvPr/>
        </p:nvSpPr>
        <p:spPr>
          <a:xfrm>
            <a:off x="5565453" y="4221088"/>
            <a:ext cx="21028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Nehme et al.,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Caries Res 2016;50:62-70 </a:t>
            </a:r>
            <a:b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</a:b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(</a:t>
            </a: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  <a:hlinkClick r:id="rId5"/>
              </a:rPr>
              <a:t>DOI:10.1159/00044318</a:t>
            </a: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  <a:hlinkClick r:id="rId6"/>
              </a:rPr>
              <a:t>7</a:t>
            </a: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)</a:t>
            </a:r>
          </a:p>
        </p:txBody>
      </p:sp>
      <p:sp>
        <p:nvSpPr>
          <p:cNvPr id="10" name="Rechteck 7"/>
          <p:cNvSpPr/>
          <p:nvPr/>
        </p:nvSpPr>
        <p:spPr>
          <a:xfrm>
            <a:off x="5560739" y="5179258"/>
            <a:ext cx="19588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Quan</a:t>
            </a: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Du et al.,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Dermatology</a:t>
            </a: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2016;232:150–155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  <a:hlinkClick r:id="rId7"/>
              </a:rPr>
              <a:t>(DOI: 10.1159/000444081)</a:t>
            </a:r>
            <a:endParaRPr kumimoji="0" lang="de-CH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061030" y="4879622"/>
            <a:ext cx="19475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  <a:hlinkClick r:id="rId8"/>
              </a:rPr>
              <a:t>www.publicationethics.org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1" name="Rechteck 7"/>
          <p:cNvSpPr/>
          <p:nvPr/>
        </p:nvSpPr>
        <p:spPr>
          <a:xfrm>
            <a:off x="5565453" y="2852936"/>
            <a:ext cx="21028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Potgieser</a:t>
            </a: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et al.,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Neurodegener</a:t>
            </a: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Dis 2014;14:125–132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  <a:hlinkClick r:id="rId9"/>
              </a:rPr>
              <a:t>(DOI:10.1159/000363245)</a:t>
            </a:r>
            <a:endParaRPr kumimoji="0" lang="de-CH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189" y="3501008"/>
            <a:ext cx="4610480" cy="12618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" name="Rechteck 11"/>
          <p:cNvSpPr/>
          <p:nvPr/>
        </p:nvSpPr>
        <p:spPr>
          <a:xfrm>
            <a:off x="3025752" y="3564305"/>
            <a:ext cx="291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  <a:hlinkClick r:id="rId11"/>
              </a:rPr>
              <a:t>www.icmje.org/conflicts-of-interest</a:t>
            </a:r>
            <a:endParaRPr kumimoji="0" lang="de-CH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522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684213" y="2132855"/>
            <a:ext cx="7488186" cy="3312369"/>
          </a:xfrm>
        </p:spPr>
        <p:txBody>
          <a:bodyPr/>
          <a:lstStyle/>
          <a:p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Declare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own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statement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involvement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clear</a:t>
            </a:r>
            <a:endParaRPr lang="en-US" dirty="0"/>
          </a:p>
          <a:p>
            <a:r>
              <a:rPr lang="en-US" dirty="0" smtClean="0"/>
              <a:t>Avoid </a:t>
            </a:r>
            <a:r>
              <a:rPr lang="en-US" dirty="0"/>
              <a:t>multiple submissions</a:t>
            </a:r>
          </a:p>
          <a:p>
            <a:r>
              <a:rPr lang="en-US" dirty="0"/>
              <a:t>Say if your work has been published in part or in whole somewhere else so that there is no doubt about plagiarism or double publications </a:t>
            </a:r>
          </a:p>
          <a:p>
            <a:r>
              <a:rPr lang="en-US" dirty="0"/>
              <a:t>Avoid predatory publishers</a:t>
            </a:r>
          </a:p>
          <a:p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Final </a:t>
            </a:r>
            <a:r>
              <a:rPr lang="de-CH" dirty="0" err="1"/>
              <a:t>Remarks</a:t>
            </a:r>
            <a:endParaRPr lang="de-CH" dirty="0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Do’s and Don’ts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59981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2. Further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2773099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84213" y="2132855"/>
            <a:ext cx="7488187" cy="34563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T</a:t>
            </a:r>
            <a:r>
              <a:rPr lang="en-US" sz="1900" b="1" dirty="0"/>
              <a:t>erms relevant to publishing an article in an open access journal</a:t>
            </a:r>
          </a:p>
          <a:p>
            <a:r>
              <a:rPr lang="en-US" sz="1900" b="1" dirty="0">
                <a:solidFill>
                  <a:schemeClr val="accent5">
                    <a:lumMod val="75000"/>
                  </a:schemeClr>
                </a:solidFill>
              </a:rPr>
              <a:t>Open Access: </a:t>
            </a:r>
            <a:r>
              <a:rPr lang="en-US" sz="1900" dirty="0"/>
              <a:t>Online access of articles for free worldwide</a:t>
            </a:r>
          </a:p>
          <a:p>
            <a:r>
              <a:rPr lang="en-US" sz="1900" b="1" dirty="0">
                <a:solidFill>
                  <a:schemeClr val="accent5">
                    <a:lumMod val="75000"/>
                  </a:schemeClr>
                </a:solidFill>
              </a:rPr>
              <a:t>Directory of Open Access Journals (DOAJ): </a:t>
            </a:r>
            <a:r>
              <a:rPr lang="en-US" sz="1900" dirty="0"/>
              <a:t/>
            </a:r>
            <a:br>
              <a:rPr lang="en-US" sz="1900" dirty="0"/>
            </a:br>
            <a:r>
              <a:rPr lang="en-US" sz="1900" dirty="0"/>
              <a:t>An online directory that indexes and provides access to </a:t>
            </a:r>
            <a:r>
              <a:rPr lang="en-US" sz="1900" dirty="0" smtClean="0"/>
              <a:t>peer-reviewed </a:t>
            </a:r>
            <a:r>
              <a:rPr lang="en-US" sz="1900" dirty="0"/>
              <a:t>journals</a:t>
            </a:r>
          </a:p>
          <a:p>
            <a:r>
              <a:rPr lang="en-US" sz="1900" b="1" dirty="0" smtClean="0">
                <a:solidFill>
                  <a:schemeClr val="accent5">
                    <a:lumMod val="75000"/>
                  </a:schemeClr>
                </a:solidFill>
              </a:rPr>
              <a:t>Green Open Access (Self-Archiving):</a:t>
            </a:r>
            <a:r>
              <a:rPr lang="en-US" sz="1900" dirty="0" smtClean="0"/>
              <a:t> Accepted manuscript for archiving in non commercial repository</a:t>
            </a:r>
            <a:endParaRPr lang="en-US" sz="19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900" b="1" dirty="0" smtClean="0">
                <a:solidFill>
                  <a:schemeClr val="accent5">
                    <a:lumMod val="75000"/>
                  </a:schemeClr>
                </a:solidFill>
              </a:rPr>
              <a:t>Gold Open Access - Article </a:t>
            </a:r>
            <a:r>
              <a:rPr lang="en-US" sz="1900" b="1" dirty="0">
                <a:solidFill>
                  <a:schemeClr val="accent5">
                    <a:lumMod val="75000"/>
                  </a:schemeClr>
                </a:solidFill>
              </a:rPr>
              <a:t>Processing Charge (APC):</a:t>
            </a:r>
            <a:r>
              <a:rPr lang="en-US" sz="19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900" dirty="0"/>
              <a:t>A one-time publishing fee paid by authors (or their funders or institutes) on acceptance of their </a:t>
            </a:r>
            <a:r>
              <a:rPr lang="en-US" sz="1900" dirty="0" smtClean="0"/>
              <a:t>paper </a:t>
            </a:r>
          </a:p>
          <a:p>
            <a:r>
              <a:rPr lang="en-US" sz="1900" b="1" dirty="0" smtClean="0">
                <a:solidFill>
                  <a:schemeClr val="accent5">
                    <a:lumMod val="75000"/>
                  </a:schemeClr>
                </a:solidFill>
              </a:rPr>
              <a:t>Hybrid Open Access - Author’s </a:t>
            </a:r>
            <a:r>
              <a:rPr lang="en-US" sz="1900" b="1" dirty="0">
                <a:solidFill>
                  <a:schemeClr val="accent5">
                    <a:lumMod val="75000"/>
                  </a:schemeClr>
                </a:solidFill>
              </a:rPr>
              <a:t>Choice:</a:t>
            </a:r>
            <a:r>
              <a:rPr lang="en-US" sz="19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900" dirty="0" err="1"/>
              <a:t>Karger’s</a:t>
            </a:r>
            <a:r>
              <a:rPr lang="en-US" sz="1900" dirty="0"/>
              <a:t> option to publish open access </a:t>
            </a:r>
            <a:r>
              <a:rPr lang="en-US" sz="1900" dirty="0" smtClean="0"/>
              <a:t>articles </a:t>
            </a:r>
            <a:r>
              <a:rPr lang="en-US" sz="1900" dirty="0"/>
              <a:t>in subscription journals </a:t>
            </a:r>
            <a:endParaRPr lang="en-US" sz="1900" dirty="0" smtClean="0"/>
          </a:p>
          <a:p>
            <a:r>
              <a:rPr lang="en-US" sz="1900" b="1" dirty="0" smtClean="0">
                <a:solidFill>
                  <a:schemeClr val="accent5">
                    <a:lumMod val="75000"/>
                  </a:schemeClr>
                </a:solidFill>
              </a:rPr>
              <a:t>Creative </a:t>
            </a:r>
            <a:r>
              <a:rPr lang="en-US" sz="1900" b="1" dirty="0">
                <a:solidFill>
                  <a:schemeClr val="accent5">
                    <a:lumMod val="75000"/>
                  </a:schemeClr>
                </a:solidFill>
              </a:rPr>
              <a:t>Commons licenses: </a:t>
            </a:r>
            <a:r>
              <a:rPr lang="en-US" sz="1900" dirty="0"/>
              <a:t>Public copyright licenses </a:t>
            </a:r>
            <a:r>
              <a:rPr lang="en-US" sz="1900" dirty="0" smtClean="0"/>
              <a:t>that </a:t>
            </a:r>
            <a:r>
              <a:rPr lang="en-US" sz="1900" dirty="0"/>
              <a:t>enable authors to share their work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684212" y="376795"/>
            <a:ext cx="7488187" cy="395180"/>
          </a:xfrm>
        </p:spPr>
        <p:txBody>
          <a:bodyPr/>
          <a:lstStyle/>
          <a:p>
            <a:r>
              <a:rPr lang="de-CH" dirty="0" smtClean="0"/>
              <a:t>4. Further Information</a:t>
            </a:r>
            <a:endParaRPr lang="de-CH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84212" y="816237"/>
            <a:ext cx="7488187" cy="495653"/>
          </a:xfrm>
        </p:spPr>
        <p:txBody>
          <a:bodyPr/>
          <a:lstStyle/>
          <a:p>
            <a:r>
              <a:rPr lang="de-CH" dirty="0" smtClean="0"/>
              <a:t>Open Access</a:t>
            </a:r>
            <a:r>
              <a:rPr lang="de-CH" dirty="0"/>
              <a:t> </a:t>
            </a:r>
            <a:endParaRPr lang="de-CH" sz="2400" dirty="0">
              <a:solidFill>
                <a:srgbClr val="0066F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508104" y="551723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www.karger.com/OpenAccess</a:t>
            </a:r>
            <a:r>
              <a:rPr kumimoji="0" lang="de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Grafik 11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7" b="29114"/>
          <a:stretch/>
        </p:blipFill>
        <p:spPr>
          <a:xfrm>
            <a:off x="5292080" y="577482"/>
            <a:ext cx="3010610" cy="126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-26988">
              <a:buNone/>
            </a:pPr>
            <a:r>
              <a:rPr lang="en-US" dirty="0"/>
              <a:t>If you are looking for the right journal to publish in or searching an </a:t>
            </a:r>
            <a:br>
              <a:rPr lang="en-US" dirty="0"/>
            </a:br>
            <a:r>
              <a:rPr lang="en-US" dirty="0"/>
              <a:t>article for a specific topic to cite</a:t>
            </a:r>
          </a:p>
          <a:p>
            <a:pPr marL="534987" lvl="1" indent="0">
              <a:buNone/>
            </a:pPr>
            <a:r>
              <a:rPr lang="en-US" dirty="0"/>
              <a:t>you can use the </a:t>
            </a:r>
            <a:r>
              <a:rPr lang="en-US" b="1" dirty="0"/>
              <a:t>PubMed/Medline</a:t>
            </a:r>
            <a:r>
              <a:rPr lang="en-US" dirty="0"/>
              <a:t> database for your search </a:t>
            </a:r>
          </a:p>
          <a:p>
            <a:pPr marL="534987" lvl="1" indent="0">
              <a:buNone/>
            </a:pPr>
            <a:r>
              <a:rPr lang="en-US" dirty="0"/>
              <a:t>you can create individual search routines using the </a:t>
            </a:r>
            <a:r>
              <a:rPr lang="en-US" dirty="0">
                <a:hlinkClick r:id="rId3"/>
              </a:rPr>
              <a:t>PubMed Advanced Search Builder</a:t>
            </a:r>
            <a:r>
              <a:rPr lang="en-US" dirty="0"/>
              <a:t> that can be saved by personalizing your PubMed account. </a:t>
            </a:r>
          </a:p>
          <a:p>
            <a:pPr marL="935037" lvl="2" indent="0">
              <a:buNone/>
            </a:pPr>
            <a:r>
              <a:rPr lang="en-US" dirty="0"/>
              <a:t>A video tutorial for using the PubMed Advanced Search Builder </a:t>
            </a:r>
            <a:br>
              <a:rPr lang="en-US" dirty="0"/>
            </a:br>
            <a:r>
              <a:rPr lang="en-US" dirty="0"/>
              <a:t>is available at You Tube</a:t>
            </a:r>
          </a:p>
          <a:p>
            <a:pPr marL="0" indent="0">
              <a:buNone/>
            </a:pPr>
            <a:r>
              <a:rPr lang="en-US" dirty="0"/>
              <a:t>Other useful databases are </a:t>
            </a:r>
            <a:r>
              <a:rPr lang="en-US" i="1" dirty="0"/>
              <a:t>e.g. </a:t>
            </a:r>
            <a:r>
              <a:rPr lang="en-US" b="1" i="1" dirty="0"/>
              <a:t>Thomson Reuters </a:t>
            </a:r>
            <a:r>
              <a:rPr lang="en-US" i="1" dirty="0">
                <a:hlinkClick r:id="rId4"/>
              </a:rPr>
              <a:t>Web of Science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platzhalter 1"/>
          <p:cNvSpPr txBox="1">
            <a:spLocks/>
          </p:cNvSpPr>
          <p:nvPr/>
        </p:nvSpPr>
        <p:spPr>
          <a:xfrm>
            <a:off x="684212" y="3356992"/>
            <a:ext cx="7488187" cy="33123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42950" indent="-2079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346200" indent="-1809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6" name="Gleichschenkliges Dreieck 5"/>
          <p:cNvSpPr/>
          <p:nvPr/>
        </p:nvSpPr>
        <p:spPr>
          <a:xfrm rot="5400000">
            <a:off x="1012862" y="2793860"/>
            <a:ext cx="147805" cy="12194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leichschenkliges Dreieck 6"/>
          <p:cNvSpPr/>
          <p:nvPr/>
        </p:nvSpPr>
        <p:spPr>
          <a:xfrm rot="5400000">
            <a:off x="1012862" y="3153900"/>
            <a:ext cx="147805" cy="12194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Gleichschenkliges Dreieck 8"/>
          <p:cNvSpPr/>
          <p:nvPr/>
        </p:nvSpPr>
        <p:spPr>
          <a:xfrm rot="5400000">
            <a:off x="1246700" y="4017996"/>
            <a:ext cx="147805" cy="12194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el 2"/>
          <p:cNvSpPr>
            <a:spLocks noGrp="1"/>
          </p:cNvSpPr>
          <p:nvPr>
            <p:ph type="title"/>
          </p:nvPr>
        </p:nvSpPr>
        <p:spPr>
          <a:xfrm>
            <a:off x="684212" y="376795"/>
            <a:ext cx="7488187" cy="395180"/>
          </a:xfrm>
        </p:spPr>
        <p:txBody>
          <a:bodyPr/>
          <a:lstStyle/>
          <a:p>
            <a:r>
              <a:rPr lang="de-CH" dirty="0"/>
              <a:t>2. Further Information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84212" y="816237"/>
            <a:ext cx="7488187" cy="495653"/>
          </a:xfrm>
        </p:spPr>
        <p:txBody>
          <a:bodyPr/>
          <a:lstStyle/>
          <a:p>
            <a:r>
              <a:rPr lang="de-CH" dirty="0" err="1"/>
              <a:t>PubMed</a:t>
            </a:r>
            <a:r>
              <a:rPr lang="de-CH" dirty="0"/>
              <a:t>/</a:t>
            </a:r>
            <a:r>
              <a:rPr lang="de-CH" dirty="0" err="1"/>
              <a:t>Medline</a:t>
            </a:r>
            <a:r>
              <a:rPr lang="de-CH" dirty="0"/>
              <a:t/>
            </a:r>
            <a:br>
              <a:rPr lang="de-CH" dirty="0"/>
            </a:br>
            <a:endParaRPr lang="de-CH" sz="2400" dirty="0">
              <a:solidFill>
                <a:srgbClr val="0066FF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897954"/>
            <a:ext cx="12192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50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684212" y="2132855"/>
            <a:ext cx="7488187" cy="1080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service which provides a registry of </a:t>
            </a:r>
            <a:r>
              <a:rPr lang="en-US" b="1" dirty="0"/>
              <a:t>unique researcher identifiers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ORCID</a:t>
            </a:r>
          </a:p>
        </p:txBody>
      </p:sp>
      <p:pic>
        <p:nvPicPr>
          <p:cNvPr id="6" name="Grafik 19"/>
          <p:cNvPicPr>
            <a:picLocks noChangeAspect="1"/>
          </p:cNvPicPr>
          <p:nvPr/>
        </p:nvPicPr>
        <p:blipFill rotWithShape="1">
          <a:blip r:embed="rId3"/>
          <a:srcRect l="8790" r="-754"/>
          <a:stretch/>
        </p:blipFill>
        <p:spPr>
          <a:xfrm>
            <a:off x="3779912" y="3213100"/>
            <a:ext cx="4463976" cy="25411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098" name="Picture 2" descr="Bildergebnis für orcid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293014"/>
            <a:ext cx="2663775" cy="95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684212" y="376795"/>
            <a:ext cx="7488187" cy="395180"/>
          </a:xfrm>
        </p:spPr>
        <p:txBody>
          <a:bodyPr/>
          <a:lstStyle/>
          <a:p>
            <a:r>
              <a:rPr lang="de-CH" dirty="0"/>
              <a:t>2. Further Information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764332" y="4499828"/>
            <a:ext cx="215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hlinkClick r:id="rId5"/>
              </a:rPr>
              <a:t>www.orcid.org</a:t>
            </a:r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9338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3. Contact Details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57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If you have any further questions, do not hesitate </a:t>
            </a:r>
            <a:br>
              <a:rPr lang="en-US" b="1" dirty="0"/>
            </a:br>
            <a:r>
              <a:rPr lang="en-US" b="1" dirty="0"/>
              <a:t>to contact </a:t>
            </a:r>
            <a:r>
              <a:rPr lang="en-US" b="1" dirty="0" err="1"/>
              <a:t>Karger</a:t>
            </a:r>
            <a:r>
              <a:rPr lang="en-US" b="1" dirty="0"/>
              <a:t> Publishers!</a:t>
            </a:r>
          </a:p>
          <a:p>
            <a:endParaRPr lang="en-US" sz="900" dirty="0"/>
          </a:p>
          <a:p>
            <a:r>
              <a:rPr lang="en-US" dirty="0"/>
              <a:t>Find us at: </a:t>
            </a:r>
            <a:r>
              <a:rPr lang="en-US" u="sng" dirty="0">
                <a:solidFill>
                  <a:srgbClr val="0070C0"/>
                </a:solidFill>
                <a:hlinkClick r:id="rId3"/>
              </a:rPr>
              <a:t>www.karger.com</a:t>
            </a:r>
            <a:endParaRPr lang="en-US" u="sng" dirty="0">
              <a:solidFill>
                <a:srgbClr val="0070C0"/>
              </a:solidFill>
            </a:endParaRPr>
          </a:p>
          <a:p>
            <a:r>
              <a:rPr lang="en-US" dirty="0"/>
              <a:t>E-Mail: 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service@karger.com</a:t>
            </a:r>
            <a:r>
              <a:rPr lang="en-US" u="sng" dirty="0">
                <a:solidFill>
                  <a:srgbClr val="0070C0"/>
                </a:solidFill>
              </a:rPr>
              <a:t>  </a:t>
            </a:r>
          </a:p>
          <a:p>
            <a:endParaRPr lang="en-US" sz="900" u="sng" dirty="0">
              <a:solidFill>
                <a:srgbClr val="0070C0"/>
              </a:solidFill>
            </a:endParaRPr>
          </a:p>
          <a:p>
            <a:r>
              <a:rPr lang="en-US" dirty="0"/>
              <a:t>For language editing services in Asia, we recommend the company </a:t>
            </a:r>
            <a:r>
              <a:rPr lang="en-US" dirty="0" err="1"/>
              <a:t>ThinkSCIENCE</a:t>
            </a:r>
            <a:r>
              <a:rPr lang="en-US" dirty="0"/>
              <a:t> Inc., </a:t>
            </a:r>
            <a:r>
              <a:rPr lang="en-US" u="sng" dirty="0">
                <a:solidFill>
                  <a:srgbClr val="0070C0"/>
                </a:solidFill>
                <a:hlinkClick r:id="rId5"/>
              </a:rPr>
              <a:t>www.thinkscience.co.jp</a:t>
            </a:r>
            <a:endParaRPr lang="en-US" u="sng" dirty="0">
              <a:solidFill>
                <a:srgbClr val="0070C0"/>
              </a:solidFill>
            </a:endParaRPr>
          </a:p>
          <a:p>
            <a:r>
              <a:rPr lang="en-US" dirty="0"/>
              <a:t>For other regions, see </a:t>
            </a:r>
            <a:r>
              <a:rPr lang="en-US" u="sng" dirty="0">
                <a:solidFill>
                  <a:srgbClr val="0070C0"/>
                </a:solidFill>
                <a:hlinkClick r:id="rId6"/>
              </a:rPr>
              <a:t>www.karger.com/Resources/Authors</a:t>
            </a:r>
            <a:endParaRPr lang="en-US" u="sng" dirty="0">
              <a:solidFill>
                <a:srgbClr val="0070C0"/>
              </a:solidFill>
            </a:endParaRPr>
          </a:p>
          <a:p>
            <a:r>
              <a:rPr lang="en-US" dirty="0"/>
              <a:t>For publication projects in Asia, please contact Peter Roth,</a:t>
            </a:r>
          </a:p>
          <a:p>
            <a:pPr marL="0" indent="0">
              <a:buNone/>
            </a:pPr>
            <a:r>
              <a:rPr lang="en-US" dirty="0"/>
              <a:t>   Head of Editorial Division Asia (EDA), </a:t>
            </a:r>
            <a:r>
              <a:rPr lang="en-US" u="sng" dirty="0">
                <a:solidFill>
                  <a:srgbClr val="0070C0"/>
                </a:solidFill>
                <a:hlinkClick r:id="rId7"/>
              </a:rPr>
              <a:t>p.roth@karger.com</a:t>
            </a:r>
            <a:r>
              <a:rPr lang="en-US" u="sng" dirty="0">
                <a:solidFill>
                  <a:srgbClr val="0070C0"/>
                </a:solidFill>
              </a:rPr>
              <a:t> </a:t>
            </a:r>
          </a:p>
          <a:p>
            <a:endParaRPr lang="en-US" dirty="0"/>
          </a:p>
          <a:p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Contact Details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2304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Please refer to the notes in the </a:t>
            </a:r>
            <a:r>
              <a:rPr lang="en-US" u="sng" dirty="0">
                <a:solidFill>
                  <a:srgbClr val="0066FF"/>
                </a:solidFill>
                <a:hlinkClick r:id="rId3"/>
              </a:rPr>
              <a:t>author guidelines</a:t>
            </a:r>
            <a:r>
              <a:rPr lang="en-US" dirty="0">
                <a:hlinkClick r:id="rId3"/>
              </a:rPr>
              <a:t> </a:t>
            </a:r>
            <a:r>
              <a:rPr lang="en-US" dirty="0"/>
              <a:t>how to prepare a manuscript (sometimes also called </a:t>
            </a:r>
            <a:r>
              <a:rPr lang="en-US" dirty="0" smtClean="0"/>
              <a:t>«Instructions </a:t>
            </a:r>
            <a:r>
              <a:rPr lang="en-US" dirty="0"/>
              <a:t>to Authors</a:t>
            </a:r>
            <a:r>
              <a:rPr lang="en-US" dirty="0" smtClean="0"/>
              <a:t>», «Manuscript </a:t>
            </a:r>
            <a:r>
              <a:rPr lang="en-US" dirty="0"/>
              <a:t>Guidelines», or </a:t>
            </a:r>
            <a:r>
              <a:rPr lang="en-US" dirty="0" smtClean="0"/>
              <a:t>«Manuscript </a:t>
            </a:r>
            <a:r>
              <a:rPr lang="en-US" dirty="0"/>
              <a:t>Style Guide</a:t>
            </a:r>
            <a:r>
              <a:rPr lang="en-US" dirty="0" smtClean="0"/>
              <a:t>»). </a:t>
            </a:r>
            <a:r>
              <a:rPr lang="en-US" b="1" dirty="0">
                <a:sym typeface="Wingdings" panose="05000000000000000000" pitchFamily="2" charset="2"/>
              </a:rPr>
              <a:t> </a:t>
            </a:r>
            <a:r>
              <a:rPr lang="en-US" b="1" dirty="0"/>
              <a:t>Read them carefully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Guidelines </a:t>
            </a:r>
            <a:r>
              <a:rPr lang="en-US" b="1" dirty="0"/>
              <a:t>varies</a:t>
            </a:r>
            <a:r>
              <a:rPr lang="en-US" dirty="0"/>
              <a:t> from publisher to publisher – even from journal to journal.</a:t>
            </a:r>
          </a:p>
          <a:p>
            <a:endParaRPr lang="en-US" dirty="0"/>
          </a:p>
          <a:p>
            <a:r>
              <a:rPr lang="en-US" b="1" dirty="0"/>
              <a:t>Observe the instructions rendered in the guidelines:</a:t>
            </a:r>
            <a:r>
              <a:rPr lang="en-US" dirty="0"/>
              <a:t> e.g. about the </a:t>
            </a:r>
            <a:r>
              <a:rPr lang="en-US" dirty="0" smtClean="0"/>
              <a:t>«Arrangement</a:t>
            </a:r>
            <a:r>
              <a:rPr lang="en-US" dirty="0"/>
              <a:t>»</a:t>
            </a:r>
            <a:r>
              <a:rPr lang="en-US" dirty="0" smtClean="0"/>
              <a:t>, </a:t>
            </a:r>
            <a:r>
              <a:rPr lang="en-US" dirty="0"/>
              <a:t>that is the structure of the article, </a:t>
            </a:r>
            <a:r>
              <a:rPr lang="en-US" dirty="0" smtClean="0"/>
              <a:t>or e.g. the required statements such as «Conflicts of Interest».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Do’s and Don’ts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Guidelines for Authors</a:t>
            </a:r>
          </a:p>
        </p:txBody>
      </p:sp>
      <p:sp>
        <p:nvSpPr>
          <p:cNvPr id="8" name="Textplatzhalter 1"/>
          <p:cNvSpPr txBox="1">
            <a:spLocks/>
          </p:cNvSpPr>
          <p:nvPr/>
        </p:nvSpPr>
        <p:spPr>
          <a:xfrm>
            <a:off x="684212" y="3356992"/>
            <a:ext cx="7488187" cy="33123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42950" indent="-2079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346200" indent="-1809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55627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684213" y="2204864"/>
            <a:ext cx="7488187" cy="151216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>
                <a:latin typeface="Myriad Pro"/>
                <a:hlinkClick r:id="rId3"/>
              </a:rPr>
              <a:t>Karger Publishers </a:t>
            </a:r>
            <a:r>
              <a:rPr lang="en-US" dirty="0">
                <a:latin typeface="Myriad Pro"/>
              </a:rPr>
              <a:t>in Basel, Switzerland, is a globally active medical and scientific publishing company. Independent and family-run in the fourth generation, Karger is dedicated to serving the information needs of the scientific community with publications of high-quality content, covering all fields of medical science. The company puts great emphasis on direct and personal relationships with all its partners.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 err="1">
                <a:latin typeface="Myriad Pro"/>
              </a:rPr>
              <a:t>About</a:t>
            </a:r>
            <a:r>
              <a:rPr lang="de-CH" dirty="0">
                <a:latin typeface="Myriad Pro"/>
              </a:rPr>
              <a:t> Karger Publishers</a:t>
            </a:r>
          </a:p>
        </p:txBody>
      </p:sp>
      <p:sp>
        <p:nvSpPr>
          <p:cNvPr id="4" name="Rechteck 3"/>
          <p:cNvSpPr/>
          <p:nvPr/>
        </p:nvSpPr>
        <p:spPr>
          <a:xfrm>
            <a:off x="3203848" y="4509120"/>
            <a:ext cx="5092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b="1" dirty="0" err="1">
                <a:latin typeface="Myriad Pro"/>
              </a:rPr>
              <a:t>Connecting</a:t>
            </a:r>
            <a:r>
              <a:rPr lang="de-CH" b="1" dirty="0">
                <a:latin typeface="Myriad Pro"/>
              </a:rPr>
              <a:t> </a:t>
            </a:r>
            <a:r>
              <a:rPr lang="de-CH" b="1" dirty="0" err="1">
                <a:latin typeface="Myriad Pro"/>
              </a:rPr>
              <a:t>the</a:t>
            </a:r>
            <a:r>
              <a:rPr lang="de-CH" b="1" dirty="0">
                <a:latin typeface="Myriad Pro"/>
              </a:rPr>
              <a:t> World </a:t>
            </a:r>
            <a:r>
              <a:rPr lang="de-CH" b="1" dirty="0" err="1">
                <a:latin typeface="Myriad Pro"/>
              </a:rPr>
              <a:t>of</a:t>
            </a:r>
            <a:r>
              <a:rPr lang="de-CH" b="1" dirty="0">
                <a:latin typeface="Myriad Pro"/>
              </a:rPr>
              <a:t> Biomedical Science</a:t>
            </a:r>
          </a:p>
        </p:txBody>
      </p:sp>
    </p:spTree>
    <p:extLst>
      <p:ext uri="{BB962C8B-B14F-4D97-AF65-F5344CB8AC3E}">
        <p14:creationId xmlns:p14="http://schemas.microsoft.com/office/powerpoint/2010/main" val="2618820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12192387" y="892760"/>
            <a:ext cx="648072" cy="198094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36712"/>
            <a:ext cx="3200637" cy="51125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687676"/>
            <a:ext cx="3384376" cy="553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hteck 19"/>
          <p:cNvSpPr/>
          <p:nvPr/>
        </p:nvSpPr>
        <p:spPr>
          <a:xfrm>
            <a:off x="556954" y="2268993"/>
            <a:ext cx="864096" cy="14401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Rechteck 20"/>
          <p:cNvSpPr/>
          <p:nvPr/>
        </p:nvSpPr>
        <p:spPr>
          <a:xfrm>
            <a:off x="606408" y="4869160"/>
            <a:ext cx="1499552" cy="21602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 22"/>
          <p:cNvSpPr/>
          <p:nvPr/>
        </p:nvSpPr>
        <p:spPr>
          <a:xfrm>
            <a:off x="1221489" y="4196491"/>
            <a:ext cx="659123" cy="11264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Rechteck 23"/>
          <p:cNvSpPr/>
          <p:nvPr/>
        </p:nvSpPr>
        <p:spPr>
          <a:xfrm>
            <a:off x="4067944" y="748744"/>
            <a:ext cx="720080" cy="14401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Rechteck 24"/>
          <p:cNvSpPr/>
          <p:nvPr/>
        </p:nvSpPr>
        <p:spPr>
          <a:xfrm>
            <a:off x="4075440" y="4223583"/>
            <a:ext cx="1080120" cy="12833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Rechteck 25"/>
          <p:cNvSpPr/>
          <p:nvPr/>
        </p:nvSpPr>
        <p:spPr>
          <a:xfrm>
            <a:off x="539552" y="20433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u="sng" dirty="0">
                <a:solidFill>
                  <a:srgbClr val="0563C1"/>
                </a:solidFill>
                <a:latin typeface="Myriad Pro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www.karger.com/Journal/Guidelines/224164</a:t>
            </a:r>
            <a:endParaRPr lang="de-CH" sz="900" dirty="0">
              <a:latin typeface="Myriad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900" u="sng" dirty="0" smtClean="0">
                <a:solidFill>
                  <a:srgbClr val="0563C1"/>
                </a:solidFill>
                <a:latin typeface="Myriad Pro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www.karger.com/Journal/Guidelines/224269</a:t>
            </a:r>
            <a:endParaRPr lang="en-US" sz="900" u="sng" dirty="0" smtClean="0">
              <a:solidFill>
                <a:srgbClr val="0563C1"/>
              </a:solidFill>
              <a:latin typeface="Myriad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CH" sz="900" dirty="0">
              <a:latin typeface="Myriad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CH" sz="900" dirty="0">
              <a:latin typeface="Myriad Pr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3995936" y="2026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u="sng" dirty="0">
                <a:solidFill>
                  <a:srgbClr val="0563C1"/>
                </a:solidFill>
                <a:latin typeface="Myriad Pro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www.karger.com/Journal/Guidelines/223829</a:t>
            </a:r>
            <a:endParaRPr lang="de-CH" sz="900" dirty="0">
              <a:latin typeface="Myriad Pr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900" u="sng" dirty="0">
                <a:solidFill>
                  <a:srgbClr val="0563C1"/>
                </a:solidFill>
                <a:latin typeface="Myriad Pro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www.karger.com/Journal/Guidelines/223854</a:t>
            </a:r>
            <a:endParaRPr lang="de-CH" sz="900" dirty="0">
              <a:latin typeface="Myriad Pr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067944" y="3184732"/>
            <a:ext cx="1224136" cy="17226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6524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Use simple sentences</a:t>
            </a:r>
          </a:p>
          <a:p>
            <a:r>
              <a:rPr lang="en-US" dirty="0"/>
              <a:t>Take care to express your ideas clearly</a:t>
            </a:r>
          </a:p>
          <a:p>
            <a:r>
              <a:rPr lang="en-US" dirty="0"/>
              <a:t>Use simple standard English</a:t>
            </a:r>
          </a:p>
          <a:p>
            <a:r>
              <a:rPr lang="en-US" dirty="0"/>
              <a:t>Follow the rules of grammar / tenses</a:t>
            </a:r>
          </a:p>
          <a:p>
            <a:r>
              <a:rPr lang="en-US" spc="-30" dirty="0"/>
              <a:t>Use subject-specific conventions </a:t>
            </a:r>
            <a:br>
              <a:rPr lang="en-US" spc="-30" dirty="0"/>
            </a:br>
            <a:r>
              <a:rPr lang="en-US" spc="-30" dirty="0"/>
              <a:t>(numbers, international units of measurement, terminology)</a:t>
            </a:r>
          </a:p>
          <a:p>
            <a:r>
              <a:rPr lang="en-US" dirty="0"/>
              <a:t>Ask an native English-speaking colleague or look for professional help</a:t>
            </a:r>
          </a:p>
          <a:p>
            <a:pPr marL="534987" lvl="1" indent="0">
              <a:buNone/>
            </a:pPr>
            <a:r>
              <a:rPr lang="en-US" dirty="0"/>
              <a:t>For language editing services in Asia, we recommend the company </a:t>
            </a:r>
            <a:r>
              <a:rPr lang="en-US" dirty="0" err="1"/>
              <a:t>ThinkSCIENCE</a:t>
            </a:r>
            <a:r>
              <a:rPr lang="en-US" dirty="0"/>
              <a:t> Inc., </a:t>
            </a:r>
            <a:r>
              <a:rPr lang="en-US" u="sng" dirty="0">
                <a:solidFill>
                  <a:srgbClr val="0070C0"/>
                </a:solidFill>
                <a:hlinkClick r:id="rId3"/>
              </a:rPr>
              <a:t>www.thinkscience.co.jp</a:t>
            </a:r>
            <a:endParaRPr lang="en-US" u="sng" dirty="0">
              <a:solidFill>
                <a:srgbClr val="0070C0"/>
              </a:solidFill>
            </a:endParaRPr>
          </a:p>
          <a:p>
            <a:pPr marL="534987" lvl="1" indent="0">
              <a:buNone/>
            </a:pPr>
            <a:r>
              <a:rPr lang="en-US" dirty="0"/>
              <a:t>For other regions, see </a:t>
            </a:r>
            <a:r>
              <a:rPr lang="en-US" u="sng" dirty="0">
                <a:solidFill>
                  <a:srgbClr val="0070C0"/>
                </a:solidFill>
                <a:hlinkClick r:id="rId4"/>
              </a:rPr>
              <a:t>www.karger.com/Resources/Authors</a:t>
            </a:r>
            <a:endParaRPr lang="en-US" u="sng" dirty="0">
              <a:solidFill>
                <a:srgbClr val="0070C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4212" y="376795"/>
            <a:ext cx="7488187" cy="395180"/>
          </a:xfrm>
        </p:spPr>
        <p:txBody>
          <a:bodyPr/>
          <a:lstStyle/>
          <a:p>
            <a:r>
              <a:rPr lang="en-US" dirty="0"/>
              <a:t>1. Do’s and Don’ts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Language</a:t>
            </a:r>
            <a:br>
              <a:rPr lang="de-CH" dirty="0"/>
            </a:br>
            <a:endParaRPr lang="de-CH" sz="2400" dirty="0">
              <a:solidFill>
                <a:srgbClr val="0066FF"/>
              </a:solidFill>
            </a:endParaRPr>
          </a:p>
        </p:txBody>
      </p:sp>
      <p:sp>
        <p:nvSpPr>
          <p:cNvPr id="5" name="Gleichschenkliges Dreieck 4"/>
          <p:cNvSpPr/>
          <p:nvPr/>
        </p:nvSpPr>
        <p:spPr>
          <a:xfrm rot="5400000">
            <a:off x="1012862" y="4446652"/>
            <a:ext cx="147805" cy="12194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Gleichschenkliges Dreieck 5"/>
          <p:cNvSpPr/>
          <p:nvPr/>
        </p:nvSpPr>
        <p:spPr>
          <a:xfrm rot="5400000">
            <a:off x="1012862" y="5049860"/>
            <a:ext cx="147805" cy="121941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97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Do’s and Don’ts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Article Structure</a:t>
            </a:r>
          </a:p>
        </p:txBody>
      </p:sp>
      <p:sp>
        <p:nvSpPr>
          <p:cNvPr id="11" name="Textplatzhalter 1"/>
          <p:cNvSpPr txBox="1">
            <a:spLocks/>
          </p:cNvSpPr>
          <p:nvPr/>
        </p:nvSpPr>
        <p:spPr>
          <a:xfrm>
            <a:off x="684213" y="2132855"/>
            <a:ext cx="7488187" cy="3312369"/>
          </a:xfrm>
          <a:prstGeom prst="rect">
            <a:avLst/>
          </a:prstGeom>
        </p:spPr>
        <p:txBody>
          <a:bodyPr vert="horz" lIns="0" tIns="0" rIns="0" bIns="0" numCol="1" spcCol="252000" rtlCol="0">
            <a:noAutofit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1pPr>
            <a:lvl2pPr marL="742950" indent="-2079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4pPr>
            <a:lvl5pPr marL="1346200" indent="-18097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Structure of a Research Article/Original Paper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1600" i="1" dirty="0"/>
              <a:t>See Examples</a:t>
            </a:r>
            <a:r>
              <a:rPr lang="en-US" sz="1600" dirty="0"/>
              <a:t>: </a:t>
            </a:r>
          </a:p>
          <a:p>
            <a:pPr marL="0" indent="0">
              <a:buNone/>
            </a:pPr>
            <a:r>
              <a:rPr lang="en-US" sz="1600" dirty="0">
                <a:hlinkClick r:id="rId3"/>
              </a:rPr>
              <a:t>The Very Long-Term Outcome of Radiosurgery for Classical Trigeminal Neuralgia</a:t>
            </a:r>
            <a:endParaRPr lang="de-CH" sz="1600" dirty="0"/>
          </a:p>
          <a:p>
            <a:pPr marL="0" indent="0">
              <a:buNone/>
            </a:pPr>
            <a:r>
              <a:rPr lang="de-CH" sz="900" dirty="0"/>
              <a:t>Régis et al., </a:t>
            </a:r>
            <a:r>
              <a:rPr lang="nl-NL" sz="900" dirty="0"/>
              <a:t>Stereotact Funct Neurosurg 2016;94:24-32 (DOI:10.1159/000443529)</a:t>
            </a:r>
            <a:endParaRPr lang="de-CH" sz="900" dirty="0"/>
          </a:p>
          <a:p>
            <a:pPr marL="0" indent="0">
              <a:buNone/>
            </a:pPr>
            <a:r>
              <a:rPr lang="en-US" sz="1600" dirty="0">
                <a:hlinkClick r:id="rId4"/>
              </a:rPr>
              <a:t>Modelling the Cost-Effectiveness of Delaying End-Stage Renal Disease</a:t>
            </a:r>
            <a:endParaRPr lang="en-US" sz="1600" dirty="0"/>
          </a:p>
          <a:p>
            <a:pPr marL="0" indent="0">
              <a:buNone/>
            </a:pPr>
            <a:r>
              <a:rPr lang="de-CH" sz="900" dirty="0"/>
              <a:t>De Vries et al., Nephron 2016;133:89-97 (DOI:10.1159/000446548)</a:t>
            </a:r>
            <a:endParaRPr lang="en-US" sz="9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9" y="2708921"/>
            <a:ext cx="7632848" cy="166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48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Within the word limit</a:t>
            </a:r>
          </a:p>
          <a:p>
            <a:r>
              <a:rPr lang="en-US" dirty="0"/>
              <a:t>Correct format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Structure your abstract in at least four sections: </a:t>
            </a:r>
          </a:p>
          <a:p>
            <a:r>
              <a:rPr lang="en-US" dirty="0">
                <a:hlinkClick r:id="rId3"/>
              </a:rPr>
              <a:t>What problem did you focus on?</a:t>
            </a:r>
            <a:endParaRPr lang="en-US" dirty="0"/>
          </a:p>
          <a:p>
            <a:r>
              <a:rPr lang="en-US" dirty="0">
                <a:hlinkClick r:id="rId4"/>
              </a:rPr>
              <a:t>How did you obtain your results?</a:t>
            </a:r>
            <a:endParaRPr lang="en-US" dirty="0"/>
          </a:p>
          <a:p>
            <a:r>
              <a:rPr lang="en-US" dirty="0">
                <a:hlinkClick r:id="rId5"/>
              </a:rPr>
              <a:t>What results did you obtain?</a:t>
            </a:r>
            <a:endParaRPr lang="en-US" dirty="0"/>
          </a:p>
          <a:p>
            <a:r>
              <a:rPr lang="en-US" spc="-50" dirty="0">
                <a:hlinkClick r:id="rId6"/>
              </a:rPr>
              <a:t>What are the implications of </a:t>
            </a:r>
            <a:br>
              <a:rPr lang="en-US" spc="-50" dirty="0">
                <a:hlinkClick r:id="rId6"/>
              </a:rPr>
            </a:br>
            <a:r>
              <a:rPr lang="en-US" spc="-50" dirty="0">
                <a:hlinkClick r:id="rId6"/>
              </a:rPr>
              <a:t>your findings?</a:t>
            </a:r>
            <a:endParaRPr lang="de-CH" spc="-5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Do’s and Don’ts</a:t>
            </a:r>
            <a:endParaRPr lang="de-CH" sz="2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Abstract</a:t>
            </a:r>
          </a:p>
          <a:p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Background too short/too long</a:t>
            </a:r>
          </a:p>
          <a:p>
            <a:r>
              <a:rPr lang="en-US" dirty="0"/>
              <a:t>Not give the expected information</a:t>
            </a:r>
          </a:p>
          <a:p>
            <a:r>
              <a:rPr lang="en-US" dirty="0"/>
              <a:t>Not stating the implications clearly</a:t>
            </a:r>
          </a:p>
          <a:p>
            <a:r>
              <a:rPr lang="en-US" dirty="0"/>
              <a:t>Too many abbreviations</a:t>
            </a:r>
          </a:p>
          <a:p>
            <a:r>
              <a:rPr lang="en-US" dirty="0"/>
              <a:t>Wrong format for the journal</a:t>
            </a:r>
            <a:endParaRPr lang="de-CH" dirty="0"/>
          </a:p>
        </p:txBody>
      </p:sp>
      <p:sp>
        <p:nvSpPr>
          <p:cNvPr id="5" name="Rechteck 4"/>
          <p:cNvSpPr/>
          <p:nvPr/>
        </p:nvSpPr>
        <p:spPr>
          <a:xfrm>
            <a:off x="611560" y="543593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Myriad Pro"/>
              </a:rPr>
              <a:t>Further example - </a:t>
            </a:r>
            <a:r>
              <a:rPr lang="de-CH" i="1" dirty="0" err="1">
                <a:latin typeface="Myriad Pro"/>
              </a:rPr>
              <a:t>see</a:t>
            </a:r>
            <a:r>
              <a:rPr lang="de-CH" i="1" dirty="0">
                <a:latin typeface="Myriad Pro"/>
              </a:rPr>
              <a:t> also </a:t>
            </a:r>
            <a:r>
              <a:rPr lang="de-CH" i="1" dirty="0" err="1">
                <a:latin typeface="Myriad Pro"/>
              </a:rPr>
              <a:t>next</a:t>
            </a:r>
            <a:r>
              <a:rPr lang="de-CH" i="1" dirty="0">
                <a:latin typeface="Myriad Pro"/>
              </a:rPr>
              <a:t> </a:t>
            </a:r>
            <a:r>
              <a:rPr lang="de-CH" i="1" dirty="0" err="1">
                <a:latin typeface="Myriad Pro"/>
              </a:rPr>
              <a:t>page</a:t>
            </a:r>
            <a:endParaRPr lang="en-US" i="1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30119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-1" b="9932"/>
          <a:stretch/>
        </p:blipFill>
        <p:spPr>
          <a:xfrm>
            <a:off x="586130" y="872572"/>
            <a:ext cx="5930086" cy="5256583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solidFill>
              <a:schemeClr val="tx1"/>
            </a:solidFill>
          </a:ln>
        </p:spPr>
      </p:pic>
      <p:sp>
        <p:nvSpPr>
          <p:cNvPr id="2" name="Rechteck 1"/>
          <p:cNvSpPr/>
          <p:nvPr/>
        </p:nvSpPr>
        <p:spPr>
          <a:xfrm>
            <a:off x="7020272" y="5585465"/>
            <a:ext cx="172819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900" dirty="0">
                <a:latin typeface="Myriad Pro"/>
              </a:rPr>
              <a:t>Asif et al.</a:t>
            </a:r>
          </a:p>
          <a:p>
            <a:r>
              <a:rPr lang="de-CH" sz="900" dirty="0">
                <a:latin typeface="Myriad Pro"/>
              </a:rPr>
              <a:t>Intervent </a:t>
            </a:r>
            <a:r>
              <a:rPr lang="de-CH" sz="900" dirty="0" err="1">
                <a:latin typeface="Myriad Pro"/>
              </a:rPr>
              <a:t>Neurol</a:t>
            </a:r>
            <a:r>
              <a:rPr lang="de-CH" sz="900" dirty="0">
                <a:latin typeface="Myriad Pro"/>
              </a:rPr>
              <a:t> 2016;5:57-64 </a:t>
            </a:r>
            <a:br>
              <a:rPr lang="de-CH" sz="900" dirty="0">
                <a:latin typeface="Myriad Pro"/>
              </a:rPr>
            </a:br>
            <a:r>
              <a:rPr lang="de-CH" sz="900" dirty="0">
                <a:latin typeface="Myriad Pro"/>
                <a:hlinkClick r:id="rId4"/>
              </a:rPr>
              <a:t>DOI:10.1159/000444662</a:t>
            </a:r>
            <a:endParaRPr lang="de-CH" sz="900" dirty="0">
              <a:latin typeface="Myriad Pro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11" y="379512"/>
            <a:ext cx="1495425" cy="4572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00311" y="1268760"/>
            <a:ext cx="747712" cy="210416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4427984" y="2078778"/>
            <a:ext cx="648072" cy="198094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/>
          <p:cNvSpPr/>
          <p:nvPr/>
        </p:nvSpPr>
        <p:spPr>
          <a:xfrm>
            <a:off x="1216563" y="5121042"/>
            <a:ext cx="648072" cy="198094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624021" y="2897760"/>
            <a:ext cx="648072" cy="198094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hteck 12"/>
          <p:cNvSpPr/>
          <p:nvPr/>
        </p:nvSpPr>
        <p:spPr>
          <a:xfrm>
            <a:off x="586130" y="3467890"/>
            <a:ext cx="648072" cy="198094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3149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General background</a:t>
            </a:r>
          </a:p>
          <a:p>
            <a:r>
              <a:rPr lang="en-US" dirty="0"/>
              <a:t>Previous research</a:t>
            </a:r>
          </a:p>
          <a:p>
            <a:r>
              <a:rPr lang="en-US" dirty="0"/>
              <a:t>Problem your study addressed</a:t>
            </a:r>
          </a:p>
          <a:p>
            <a:r>
              <a:rPr lang="en-US" b="1" dirty="0"/>
              <a:t>Hypothesis (focus of your paper)</a:t>
            </a:r>
          </a:p>
          <a:p>
            <a:r>
              <a:rPr lang="en-US" b="1" dirty="0"/>
              <a:t>Aim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Do’s and Don’ts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Too much/too little background</a:t>
            </a:r>
          </a:p>
          <a:p>
            <a:r>
              <a:rPr lang="en-US" dirty="0"/>
              <a:t>Not well organized</a:t>
            </a:r>
          </a:p>
          <a:p>
            <a:r>
              <a:rPr lang="en-US" dirty="0"/>
              <a:t>Aim (hypothesis) not clear</a:t>
            </a:r>
            <a:endParaRPr lang="de-CH" dirty="0"/>
          </a:p>
        </p:txBody>
      </p:sp>
      <p:sp>
        <p:nvSpPr>
          <p:cNvPr id="5" name="Rechteck 4"/>
          <p:cNvSpPr/>
          <p:nvPr/>
        </p:nvSpPr>
        <p:spPr>
          <a:xfrm>
            <a:off x="611560" y="4748951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Myriad Pro"/>
              </a:rPr>
              <a:t>Example - </a:t>
            </a:r>
            <a:r>
              <a:rPr lang="de-CH" i="1" dirty="0" err="1">
                <a:latin typeface="Myriad Pro"/>
              </a:rPr>
              <a:t>see</a:t>
            </a:r>
            <a:r>
              <a:rPr lang="de-CH" i="1" dirty="0">
                <a:latin typeface="Myriad Pro"/>
              </a:rPr>
              <a:t> also </a:t>
            </a:r>
            <a:r>
              <a:rPr lang="de-CH" i="1" dirty="0" err="1">
                <a:latin typeface="Myriad Pro"/>
              </a:rPr>
              <a:t>next</a:t>
            </a:r>
            <a:r>
              <a:rPr lang="de-CH" i="1" dirty="0">
                <a:latin typeface="Myriad Pro"/>
              </a:rPr>
              <a:t> </a:t>
            </a:r>
            <a:r>
              <a:rPr lang="de-CH" i="1" dirty="0" err="1">
                <a:latin typeface="Myriad Pro"/>
              </a:rPr>
              <a:t>page</a:t>
            </a:r>
            <a:r>
              <a:rPr lang="en-US" i="1" dirty="0">
                <a:latin typeface="Myriad Pro"/>
              </a:rPr>
              <a:t>:</a:t>
            </a:r>
          </a:p>
          <a:p>
            <a:r>
              <a:rPr lang="en-US" dirty="0">
                <a:latin typeface="Myriad Pro"/>
                <a:hlinkClick r:id="rId3"/>
              </a:rPr>
              <a:t>Clinical Risk Factors and Plaque Characteristics Associated with New Development of Contralateral Stenosis in Patients Undergoing Carotid Endarterectomy</a:t>
            </a:r>
            <a:endParaRPr lang="en-US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65111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RGER_Templa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KARGER_Templa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KARGER_Templa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KARGER_Template</Template>
  <TotalTime>0</TotalTime>
  <Words>1307</Words>
  <Application>Microsoft Office PowerPoint</Application>
  <PresentationFormat>Bildschirmpräsentation (4:3)</PresentationFormat>
  <Paragraphs>283</Paragraphs>
  <Slides>30</Slides>
  <Notes>30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30</vt:i4>
      </vt:variant>
    </vt:vector>
  </HeadingPairs>
  <TitlesOfParts>
    <vt:vector size="42" baseType="lpstr">
      <vt:lpstr>Arial</vt:lpstr>
      <vt:lpstr>Calibri</vt:lpstr>
      <vt:lpstr>Myriad Pro</vt:lpstr>
      <vt:lpstr>Symbol</vt:lpstr>
      <vt:lpstr>Times New Roman</vt:lpstr>
      <vt:lpstr>Wingdings</vt:lpstr>
      <vt:lpstr>KARGER_Template</vt:lpstr>
      <vt:lpstr>1_Benutzerdefiniertes Design</vt:lpstr>
      <vt:lpstr>2_Benutzerdefiniertes Design</vt:lpstr>
      <vt:lpstr>Benutzerdefiniertes Design</vt:lpstr>
      <vt:lpstr>1_KARGER_Template</vt:lpstr>
      <vt:lpstr>2_KARGER_Template</vt:lpstr>
      <vt:lpstr>PowerPoint-Präsentation</vt:lpstr>
      <vt:lpstr>PowerPoint-Präsentation</vt:lpstr>
      <vt:lpstr>1. Do’s and Don’ts</vt:lpstr>
      <vt:lpstr>PowerPoint-Präsentation</vt:lpstr>
      <vt:lpstr>1. Do’s and Don’ts</vt:lpstr>
      <vt:lpstr>1. Do’s and Don’ts</vt:lpstr>
      <vt:lpstr>1. Do’s and Don’ts</vt:lpstr>
      <vt:lpstr>PowerPoint-Präsentation</vt:lpstr>
      <vt:lpstr>1. Do’s and Don’ts</vt:lpstr>
      <vt:lpstr>PowerPoint-Präsentation</vt:lpstr>
      <vt:lpstr>1. Do’s and Don’ts</vt:lpstr>
      <vt:lpstr>PowerPoint-Präsentation</vt:lpstr>
      <vt:lpstr>3. Do’s and Don’ts</vt:lpstr>
      <vt:lpstr>1. Do’s and Don’ts</vt:lpstr>
      <vt:lpstr>1. Do’s and Don’ts</vt:lpstr>
      <vt:lpstr>PowerPoint-Präsentation</vt:lpstr>
      <vt:lpstr>1. Do’s and Don’ts</vt:lpstr>
      <vt:lpstr>1. Do’s and Don’ts</vt:lpstr>
      <vt:lpstr>1. Do’s and Don’ts</vt:lpstr>
      <vt:lpstr>PowerPoint-Präsentation</vt:lpstr>
      <vt:lpstr>1. Do’s and Don’ts</vt:lpstr>
      <vt:lpstr>1. Do’s and Don’ts</vt:lpstr>
      <vt:lpstr>1. Do’s and Don’ts</vt:lpstr>
      <vt:lpstr>PowerPoint-Präsentation</vt:lpstr>
      <vt:lpstr>4. Further Information</vt:lpstr>
      <vt:lpstr>2. Further Information</vt:lpstr>
      <vt:lpstr>2. Further Information</vt:lpstr>
      <vt:lpstr>PowerPoint-Präsentation</vt:lpstr>
      <vt:lpstr>3. Contact Details</vt:lpstr>
      <vt:lpstr>PowerPoint-Präsentation</vt:lpstr>
    </vt:vector>
  </TitlesOfParts>
  <Company>S.Karger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siegrisf</dc:creator>
  <cp:lastModifiedBy>Karger, Gabriella</cp:lastModifiedBy>
  <cp:revision>824</cp:revision>
  <cp:lastPrinted>2016-09-14T12:08:41Z</cp:lastPrinted>
  <dcterms:created xsi:type="dcterms:W3CDTF">2016-07-26T10:14:17Z</dcterms:created>
  <dcterms:modified xsi:type="dcterms:W3CDTF">2016-10-16T07:12:18Z</dcterms:modified>
</cp:coreProperties>
</file>