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7" r:id="rId3"/>
    <p:sldId id="257" r:id="rId4"/>
    <p:sldId id="271" r:id="rId5"/>
    <p:sldId id="268" r:id="rId6"/>
    <p:sldId id="259" r:id="rId7"/>
    <p:sldId id="274" r:id="rId8"/>
    <p:sldId id="275" r:id="rId9"/>
    <p:sldId id="265" r:id="rId10"/>
    <p:sldId id="276" r:id="rId11"/>
    <p:sldId id="277" r:id="rId12"/>
    <p:sldId id="278" r:id="rId13"/>
    <p:sldId id="273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C37D4-9920-44DA-B655-D041D3EB4748}" type="datetimeFigureOut">
              <a:rPr lang="hu-HU" smtClean="0"/>
              <a:t>2013.04.05.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39F19-866D-4689-A6D5-8C9DA5DA49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92169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478DB-9A67-45AB-8340-F407EFC62C41}" type="datetimeFigureOut">
              <a:rPr lang="hu-HU" smtClean="0"/>
              <a:t>2013.04.05.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A16A9-6D4D-48AE-91EA-32F96ABD11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77803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3343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2A2B6-6F25-46B5-A57A-8F35F073B21F}" type="datetime1">
              <a:rPr lang="hu-HU" smtClean="0"/>
              <a:t>2013.04.05.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521-2AF6-4DE7-BD13-6FC7C7B5D5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107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5BEBB-4228-4F02-8845-284B9E7B26B8}" type="datetime1">
              <a:rPr lang="hu-HU" smtClean="0"/>
              <a:t>2013.04.05.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521-2AF6-4DE7-BD13-6FC7C7B5D5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1223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D3BB-0C50-4F27-8DE9-68E77F7B5514}" type="datetime1">
              <a:rPr lang="hu-HU" smtClean="0"/>
              <a:t>2013.04.05.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521-2AF6-4DE7-BD13-6FC7C7B5D5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765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DF7F0-AA5A-460C-B199-AF3FEB0A0EF3}" type="datetime1">
              <a:rPr lang="hu-HU" smtClean="0"/>
              <a:t>2013.04.05.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521-2AF6-4DE7-BD13-6FC7C7B5D5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876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1104-9A7D-42DD-A407-6B59A0AE4EBA}" type="datetime1">
              <a:rPr lang="hu-HU" smtClean="0"/>
              <a:t>2013.04.05.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521-2AF6-4DE7-BD13-6FC7C7B5D5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5311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6BB8-D292-4247-AB8A-42A556C09BB8}" type="datetime1">
              <a:rPr lang="hu-HU" smtClean="0"/>
              <a:t>2013.04.05.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521-2AF6-4DE7-BD13-6FC7C7B5D5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932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7B4-0F48-4B82-93DA-5AD99FB21D26}" type="datetime1">
              <a:rPr lang="hu-HU" smtClean="0"/>
              <a:t>2013.04.05.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521-2AF6-4DE7-BD13-6FC7C7B5D5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054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386AD-4B5E-47FD-A91F-EBB299F85B74}" type="datetime1">
              <a:rPr lang="hu-HU" smtClean="0"/>
              <a:t>2013.04.05.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521-2AF6-4DE7-BD13-6FC7C7B5D5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758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DFCD-FAF8-492C-A694-5EA7D8B65EA1}" type="datetime1">
              <a:rPr lang="hu-HU" smtClean="0"/>
              <a:t>2013.04.05.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521-2AF6-4DE7-BD13-6FC7C7B5D5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941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95706-42E0-4BC5-A41E-982BFCC892C1}" type="datetime1">
              <a:rPr lang="hu-HU" smtClean="0"/>
              <a:t>2013.04.05.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521-2AF6-4DE7-BD13-6FC7C7B5D5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9905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A116-DC43-4D61-B287-1AE87989A43F}" type="datetime1">
              <a:rPr lang="hu-HU" smtClean="0"/>
              <a:t>2013.04.05.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521-2AF6-4DE7-BD13-6FC7C7B5D5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514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1CB9D-25EC-4115-9644-7287EACA4824}" type="datetime1">
              <a:rPr lang="hu-HU" smtClean="0"/>
              <a:t>2013.04.05.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69521-2AF6-4DE7-BD13-6FC7C7B5D5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7080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erhidi@lib.sote.h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static.akkrt.hu/media/2/4/5/0/1/24501.pdf" TargetMode="External"/><Relationship Id="rId3" Type="http://schemas.openxmlformats.org/officeDocument/2006/relationships/hyperlink" Target="http://blog.apastyle.org/apastyle/" TargetMode="External"/><Relationship Id="rId7" Type="http://schemas.openxmlformats.org/officeDocument/2006/relationships/hyperlink" Target="http://www.muhlenberg.edu/library/reshelp/apa_example.pdf" TargetMode="External"/><Relationship Id="rId2" Type="http://schemas.openxmlformats.org/officeDocument/2006/relationships/hyperlink" Target="http://www.apastyl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ibguides.scu.edu.au/apa" TargetMode="External"/><Relationship Id="rId5" Type="http://schemas.openxmlformats.org/officeDocument/2006/relationships/hyperlink" Target="http://library.ucol.ac.nz/~upload/Library%20Documents/APA_Beginners_Guide_6th_edition.pdf" TargetMode="External"/><Relationship Id="rId4" Type="http://schemas.openxmlformats.org/officeDocument/2006/relationships/hyperlink" Target="http://owl.english.purdue.edu/owl/resource/560/1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/>
          <a:lstStyle/>
          <a:p>
            <a:r>
              <a:rPr lang="hu-HU" dirty="0" smtClean="0"/>
              <a:t>Az APA hivatkozási stílus alkalmazása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Berhidi Anna</a:t>
            </a:r>
            <a:br>
              <a:rPr lang="hu-HU" sz="2400" dirty="0" smtClean="0"/>
            </a:br>
            <a:r>
              <a:rPr lang="hu-HU" sz="2400" dirty="0" err="1" smtClean="0">
                <a:hlinkClick r:id="rId3"/>
              </a:rPr>
              <a:t>aberhidi</a:t>
            </a:r>
            <a:r>
              <a:rPr lang="hu-HU" sz="2400" dirty="0" smtClean="0">
                <a:hlinkClick r:id="rId3"/>
              </a:rPr>
              <a:t>@</a:t>
            </a:r>
            <a:r>
              <a:rPr lang="hu-HU" sz="2400" dirty="0" err="1" smtClean="0">
                <a:hlinkClick r:id="rId3"/>
              </a:rPr>
              <a:t>lib.sote.hu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Semmelweis Egyetem Központi Könyvtár</a:t>
            </a:r>
          </a:p>
          <a:p>
            <a:r>
              <a:rPr lang="hu-HU" sz="2400" dirty="0" smtClean="0"/>
              <a:t>2013. március-április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50018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 dirty="0"/>
              <a:t>Amire mindenképp figyelni </a:t>
            </a:r>
            <a:r>
              <a:rPr lang="hu-HU" sz="4000" dirty="0" smtClean="0"/>
              <a:t>kell! – Irodalomjegyzék esetén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hu-HU" dirty="0"/>
              <a:t>Ha több mint 6 szerzős a közlemény, a 6. szerző neve után az et </a:t>
            </a:r>
            <a:r>
              <a:rPr lang="hu-HU" dirty="0" err="1"/>
              <a:t>al</a:t>
            </a:r>
            <a:r>
              <a:rPr lang="hu-HU" dirty="0"/>
              <a:t>. kifejezést kell </a:t>
            </a:r>
            <a:r>
              <a:rPr lang="hu-HU" dirty="0" smtClean="0"/>
              <a:t>feltüntetni az </a:t>
            </a:r>
            <a:r>
              <a:rPr lang="hu-HU" dirty="0"/>
              <a:t>irodalomjegyzékben (magyar szerzők magyarul megjelent műveinél az ‚és </a:t>
            </a:r>
            <a:r>
              <a:rPr lang="hu-HU" dirty="0" err="1"/>
              <a:t>mtsai</a:t>
            </a:r>
            <a:r>
              <a:rPr lang="hu-HU" dirty="0"/>
              <a:t>’ rövidítést</a:t>
            </a:r>
            <a:r>
              <a:rPr lang="hu-HU" dirty="0" smtClean="0"/>
              <a:t>), </a:t>
            </a:r>
            <a:r>
              <a:rPr lang="hu-HU" dirty="0"/>
              <a:t>s nem kell kiírni az összes szerző </a:t>
            </a:r>
            <a:r>
              <a:rPr lang="hu-HU" dirty="0" smtClean="0"/>
              <a:t>nevét.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A </a:t>
            </a:r>
            <a:r>
              <a:rPr lang="hu-HU" dirty="0"/>
              <a:t>folyóiratoknak a </a:t>
            </a:r>
            <a:r>
              <a:rPr lang="hu-HU" dirty="0" smtClean="0"/>
              <a:t>teljes nevét kell az irodalomjegyzékben feltüntetni.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A </a:t>
            </a:r>
            <a:r>
              <a:rPr lang="hu-HU" dirty="0"/>
              <a:t>felhasznált irodalomban csak olyan tételek szerepeljenek, amelyek a szövegben hivatkozásként is </a:t>
            </a:r>
            <a:r>
              <a:rPr lang="hu-HU" dirty="0" smtClean="0"/>
              <a:t>megjelennek</a:t>
            </a:r>
            <a:r>
              <a:rPr lang="hu-HU" dirty="0"/>
              <a:t>!</a:t>
            </a:r>
            <a:endParaRPr lang="hu-HU" dirty="0" smtClean="0"/>
          </a:p>
          <a:p>
            <a:pPr>
              <a:lnSpc>
                <a:spcPct val="120000"/>
              </a:lnSpc>
            </a:pPr>
            <a:r>
              <a:rPr lang="hu-HU" dirty="0"/>
              <a:t>Az APA </a:t>
            </a:r>
            <a:r>
              <a:rPr lang="hu-HU" dirty="0" smtClean="0"/>
              <a:t>stílusnál az irodalomjegyzék </a:t>
            </a:r>
            <a:r>
              <a:rPr lang="hu-HU" dirty="0"/>
              <a:t>tételeinél az első sor után a többi sor kissé beljebb húzva </a:t>
            </a:r>
            <a:r>
              <a:rPr lang="hu-HU" dirty="0" smtClean="0"/>
              <a:t>kezdődik. </a:t>
            </a:r>
            <a:r>
              <a:rPr lang="hu-HU" dirty="0"/>
              <a:t>A hivatkozási tételeket abc rendben kell feltüntetni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u-HU" sz="1100" dirty="0"/>
              <a:t>13/</a:t>
            </a:r>
            <a:fld id="{75C69521-2AF6-4DE7-BD13-6FC7C7B5D5D3}" type="slidenum">
              <a:rPr lang="hu-HU" sz="1100"/>
              <a:pPr/>
              <a:t>10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87170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/>
              <a:t>Amire mindenképp figyelni kell! – </a:t>
            </a:r>
            <a:br>
              <a:rPr lang="hu-HU" sz="3600" dirty="0" smtClean="0"/>
            </a:br>
            <a:r>
              <a:rPr lang="hu-HU" sz="3600" dirty="0" smtClean="0"/>
              <a:t>Általános megjegyzések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24"/>
              </a:spcBef>
            </a:pPr>
            <a:r>
              <a:rPr lang="hu-HU" dirty="0"/>
              <a:t>A legfontosabb szabály, hogy a </a:t>
            </a:r>
            <a:r>
              <a:rPr lang="hu-HU" dirty="0" smtClean="0"/>
              <a:t>leírás következetes és egységes legyen a hivatkozási </a:t>
            </a:r>
            <a:r>
              <a:rPr lang="hu-HU" dirty="0"/>
              <a:t>stílusnak </a:t>
            </a:r>
            <a:r>
              <a:rPr lang="hu-HU" dirty="0" smtClean="0"/>
              <a:t>megfelelően!</a:t>
            </a:r>
            <a:endParaRPr lang="hu-HU" dirty="0"/>
          </a:p>
          <a:p>
            <a:pPr>
              <a:lnSpc>
                <a:spcPct val="120000"/>
              </a:lnSpc>
              <a:spcBef>
                <a:spcPts val="24"/>
              </a:spcBef>
            </a:pPr>
            <a:r>
              <a:rPr lang="hu-HU" dirty="0" smtClean="0"/>
              <a:t>Ügyeljenek </a:t>
            </a:r>
            <a:r>
              <a:rPr lang="hu-HU" dirty="0"/>
              <a:t>a központozásra, hogy hova kell vessző, pontosvessző, pont, stb</a:t>
            </a:r>
            <a:r>
              <a:rPr lang="hu-HU" dirty="0" smtClean="0"/>
              <a:t>., mikor kell dőlt betűs kiemelést alkalmazni! </a:t>
            </a:r>
            <a:endParaRPr lang="hu-HU" dirty="0"/>
          </a:p>
          <a:p>
            <a:pPr>
              <a:lnSpc>
                <a:spcPct val="120000"/>
              </a:lnSpc>
              <a:spcBef>
                <a:spcPts val="24"/>
              </a:spcBef>
            </a:pPr>
            <a:r>
              <a:rPr lang="hu-HU" dirty="0" smtClean="0"/>
              <a:t>Ha </a:t>
            </a:r>
            <a:r>
              <a:rPr lang="hu-HU" dirty="0"/>
              <a:t>egy teljes weboldalra hivatkoznak, nem konkrét </a:t>
            </a:r>
            <a:r>
              <a:rPr lang="hu-HU" dirty="0" smtClean="0"/>
              <a:t>cikkre </a:t>
            </a:r>
            <a:r>
              <a:rPr lang="hu-HU" dirty="0"/>
              <a:t>vagy fejezetre az </a:t>
            </a:r>
            <a:r>
              <a:rPr lang="hu-HU" dirty="0" smtClean="0"/>
              <a:t>internetről, </a:t>
            </a:r>
            <a:r>
              <a:rPr lang="hu-HU" dirty="0"/>
              <a:t>akkor a linket elég feltüntetni a szövegben vagy lábjegyzetben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u-HU" sz="1100" dirty="0"/>
              <a:t>13/</a:t>
            </a:r>
            <a:fld id="{75C69521-2AF6-4DE7-BD13-6FC7C7B5D5D3}" type="slidenum">
              <a:rPr lang="hu-HU" sz="1100"/>
              <a:pPr/>
              <a:t>11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295412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 dirty="0" smtClean="0"/>
              <a:t>Segédanyagok az </a:t>
            </a:r>
            <a:r>
              <a:rPr lang="hu-HU" sz="4000" dirty="0"/>
              <a:t>APA hivatkozási stílus </a:t>
            </a:r>
            <a:r>
              <a:rPr lang="hu-HU" sz="4000" dirty="0" smtClean="0"/>
              <a:t>tanulmányozásához az alábbi linkeken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772816"/>
            <a:ext cx="8363272" cy="420506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hu-HU" sz="2400" dirty="0">
                <a:hlinkClick r:id="rId2"/>
              </a:rPr>
              <a:t>http://www.apastyle.org</a:t>
            </a:r>
            <a:r>
              <a:rPr lang="hu-HU" sz="2400" dirty="0" smtClean="0">
                <a:hlinkClick r:id="rId2"/>
              </a:rPr>
              <a:t>/</a:t>
            </a:r>
            <a:endParaRPr lang="hu-HU" sz="2400" dirty="0" smtClean="0"/>
          </a:p>
          <a:p>
            <a:pPr>
              <a:lnSpc>
                <a:spcPct val="150000"/>
              </a:lnSpc>
            </a:pPr>
            <a:r>
              <a:rPr lang="hu-HU" sz="2400" dirty="0">
                <a:hlinkClick r:id="rId3"/>
              </a:rPr>
              <a:t>http://blog.apastyle.org/apastyle/</a:t>
            </a:r>
            <a:endParaRPr lang="hu-HU" sz="2400" dirty="0">
              <a:hlinkClick r:id="rId4"/>
            </a:endParaRPr>
          </a:p>
          <a:p>
            <a:pPr>
              <a:lnSpc>
                <a:spcPct val="150000"/>
              </a:lnSpc>
            </a:pPr>
            <a:r>
              <a:rPr lang="hu-HU" sz="2400" dirty="0" smtClean="0">
                <a:hlinkClick r:id="rId4"/>
              </a:rPr>
              <a:t>http</a:t>
            </a:r>
            <a:r>
              <a:rPr lang="hu-HU" sz="2400" dirty="0">
                <a:hlinkClick r:id="rId4"/>
              </a:rPr>
              <a:t>://owl.english.purdue.edu/owl/resource/560/1</a:t>
            </a:r>
            <a:r>
              <a:rPr lang="hu-HU" sz="2400" dirty="0" smtClean="0">
                <a:hlinkClick r:id="rId4"/>
              </a:rPr>
              <a:t>/</a:t>
            </a:r>
            <a:endParaRPr lang="hu-HU" sz="2400" dirty="0" smtClean="0"/>
          </a:p>
          <a:p>
            <a:pPr>
              <a:lnSpc>
                <a:spcPct val="150000"/>
              </a:lnSpc>
            </a:pPr>
            <a:r>
              <a:rPr lang="hu-HU" sz="2400" dirty="0">
                <a:hlinkClick r:id="rId5"/>
              </a:rPr>
              <a:t>http://library.ucol.ac.nz/~</a:t>
            </a:r>
            <a:r>
              <a:rPr lang="hu-HU" sz="2400" dirty="0" smtClean="0">
                <a:hlinkClick r:id="rId5"/>
              </a:rPr>
              <a:t>upload/Library%20Documents/APA_Beginners_Guide_6th_edition.pdf</a:t>
            </a:r>
            <a:endParaRPr lang="hu-HU" sz="2400" dirty="0" smtClean="0"/>
          </a:p>
          <a:p>
            <a:pPr>
              <a:lnSpc>
                <a:spcPct val="150000"/>
              </a:lnSpc>
            </a:pPr>
            <a:r>
              <a:rPr lang="hu-HU" sz="2400" dirty="0">
                <a:hlinkClick r:id="rId6"/>
              </a:rPr>
              <a:t>http://</a:t>
            </a:r>
            <a:r>
              <a:rPr lang="hu-HU" sz="2400" dirty="0" smtClean="0">
                <a:hlinkClick r:id="rId6"/>
              </a:rPr>
              <a:t>libguides.scu.edu.au/apa</a:t>
            </a:r>
            <a:endParaRPr lang="hu-HU" sz="2400" dirty="0" smtClean="0"/>
          </a:p>
          <a:p>
            <a:pPr>
              <a:lnSpc>
                <a:spcPct val="150000"/>
              </a:lnSpc>
            </a:pPr>
            <a:r>
              <a:rPr lang="hu-HU" sz="2400" dirty="0">
                <a:hlinkClick r:id="rId7"/>
              </a:rPr>
              <a:t>http://</a:t>
            </a:r>
            <a:r>
              <a:rPr lang="hu-HU" sz="2400" dirty="0" smtClean="0">
                <a:hlinkClick r:id="rId7"/>
              </a:rPr>
              <a:t>www.muhlenberg.edu/library/reshelp/apa_example.pdf</a:t>
            </a:r>
            <a:endParaRPr lang="hu-HU" sz="2400" dirty="0" smtClean="0"/>
          </a:p>
          <a:p>
            <a:pPr>
              <a:lnSpc>
                <a:spcPct val="150000"/>
              </a:lnSpc>
            </a:pPr>
            <a:r>
              <a:rPr lang="hu-HU" sz="2400" dirty="0">
                <a:hlinkClick r:id="rId8"/>
              </a:rPr>
              <a:t>http://</a:t>
            </a:r>
            <a:r>
              <a:rPr lang="hu-HU" sz="2400" dirty="0" smtClean="0">
                <a:hlinkClick r:id="rId8"/>
              </a:rPr>
              <a:t>static.akkrt.hu/media/2/4/5/0/1/24501.pdf</a:t>
            </a:r>
            <a:r>
              <a:rPr lang="hu-HU" sz="2400" dirty="0" smtClean="0"/>
              <a:t> (3. oldaltól)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u-HU" sz="1100" dirty="0"/>
              <a:t>13/</a:t>
            </a:r>
            <a:fld id="{75C69521-2AF6-4DE7-BD13-6FC7C7B5D5D3}" type="slidenum">
              <a:rPr lang="hu-HU" sz="1100"/>
              <a:pPr/>
              <a:t>12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421265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400" dirty="0" smtClean="0"/>
              <a:t>Köszönöm a figyelmet!</a:t>
            </a:r>
          </a:p>
          <a:p>
            <a:pPr marL="0" indent="0" algn="ctr">
              <a:buNone/>
            </a:pPr>
            <a:r>
              <a:rPr lang="hu-HU" sz="4400" dirty="0" smtClean="0"/>
              <a:t>Kérdés?</a:t>
            </a:r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76872"/>
            <a:ext cx="3810000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2575384" y="5504627"/>
            <a:ext cx="39932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00" dirty="0" smtClean="0"/>
              <a:t>Kép forrása: http://szeressunk.network.hu/blog/szeressunk-klub-blogja/varnai-zseni-orgona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u-HU" sz="1100" dirty="0"/>
              <a:t>13/</a:t>
            </a:r>
            <a:fld id="{75C69521-2AF6-4DE7-BD13-6FC7C7B5D5D3}" type="slidenum">
              <a:rPr lang="hu-HU" sz="1100"/>
              <a:pPr/>
              <a:t>13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12159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r>
              <a:rPr lang="hu-HU" dirty="0" smtClean="0"/>
              <a:t>Szöveg hivatkozási jegyzékkel (minta)</a:t>
            </a:r>
          </a:p>
          <a:p>
            <a:r>
              <a:rPr lang="hu-HU" dirty="0" smtClean="0"/>
              <a:t>Szövegben előforduló hivatkozások - példák</a:t>
            </a:r>
          </a:p>
          <a:p>
            <a:r>
              <a:rPr lang="hu-HU" dirty="0" smtClean="0"/>
              <a:t>Lábjegyzet</a:t>
            </a:r>
          </a:p>
          <a:p>
            <a:r>
              <a:rPr lang="hu-HU" dirty="0" smtClean="0"/>
              <a:t>Az irodalmi hivatkozás 3 nagy csoportja</a:t>
            </a:r>
          </a:p>
          <a:p>
            <a:r>
              <a:rPr lang="hu-HU" dirty="0" smtClean="0"/>
              <a:t>Amire figyelni kell!</a:t>
            </a:r>
          </a:p>
          <a:p>
            <a:r>
              <a:rPr lang="hu-HU" dirty="0" smtClean="0"/>
              <a:t>Segédanyagok linkeken keresztül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u-HU" sz="1100" dirty="0" smtClean="0"/>
              <a:t>13/</a:t>
            </a:r>
            <a:fld id="{75C69521-2AF6-4DE7-BD13-6FC7C7B5D5D3}" type="slidenum">
              <a:rPr lang="hu-HU" sz="1100" smtClean="0"/>
              <a:t>2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37221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hu-HU" sz="3600" dirty="0" smtClean="0"/>
              <a:t>Szöveg hivatkozási jegyzékkel (minta)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hu-HU" sz="4500" dirty="0"/>
              <a:t>A táplálkozástudomány alapjai</a:t>
            </a:r>
          </a:p>
          <a:p>
            <a:pPr marL="0" indent="0">
              <a:lnSpc>
                <a:spcPct val="120000"/>
              </a:lnSpc>
              <a:buNone/>
            </a:pPr>
            <a:endParaRPr lang="hu-HU" sz="40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hu-HU" sz="4300" dirty="0" smtClean="0"/>
              <a:t>A </a:t>
            </a:r>
            <a:r>
              <a:rPr lang="hu-HU" sz="4300" dirty="0" err="1"/>
              <a:t>dietetika</a:t>
            </a:r>
            <a:r>
              <a:rPr lang="hu-HU" sz="4300" dirty="0"/>
              <a:t> </a:t>
            </a:r>
            <a:r>
              <a:rPr lang="hu-HU" sz="4300" dirty="0" err="1"/>
              <a:t>a</a:t>
            </a:r>
            <a:r>
              <a:rPr lang="hu-HU" sz="4300" dirty="0"/>
              <a:t> táplálkozás tudományaként több meghatározó szereppel is bír </a:t>
            </a:r>
            <a:r>
              <a:rPr lang="hu-HU" sz="4300" dirty="0" smtClean="0"/>
              <a:t>(Szabó és Kis, 2002). </a:t>
            </a:r>
            <a:r>
              <a:rPr lang="hu-HU" sz="4300" dirty="0"/>
              <a:t>A gyógyítás különböző területein a diétás tanácsadás kiemelendő feladat </a:t>
            </a:r>
            <a:r>
              <a:rPr lang="hu-HU" sz="4300" dirty="0" smtClean="0"/>
              <a:t>(Németh és </a:t>
            </a:r>
            <a:r>
              <a:rPr lang="hu-HU" sz="4300" dirty="0" err="1" smtClean="0"/>
              <a:t>mtsai</a:t>
            </a:r>
            <a:r>
              <a:rPr lang="hu-HU" sz="4300" dirty="0" smtClean="0"/>
              <a:t>, 2002; Veresné Bálint, 2004), </a:t>
            </a:r>
            <a:r>
              <a:rPr lang="hu-HU" sz="4300" dirty="0"/>
              <a:t>valamint ahogy </a:t>
            </a:r>
            <a:r>
              <a:rPr lang="hu-HU" sz="4300" dirty="0" smtClean="0"/>
              <a:t>Szabó, Kovács és Lakatos </a:t>
            </a:r>
            <a:r>
              <a:rPr lang="hu-HU" sz="4300" dirty="0"/>
              <a:t>(2008) </a:t>
            </a:r>
            <a:r>
              <a:rPr lang="hu-HU" sz="4300" dirty="0" smtClean="0"/>
              <a:t>megállapította, ugyanolyan </a:t>
            </a:r>
            <a:r>
              <a:rPr lang="hu-HU" sz="4300" dirty="0"/>
              <a:t>fontos a megelőzés, a prevenció </a:t>
            </a:r>
            <a:r>
              <a:rPr lang="hu-HU" sz="4300" dirty="0" smtClean="0"/>
              <a:t>a </a:t>
            </a:r>
            <a:r>
              <a:rPr lang="hu-HU" sz="4300" dirty="0"/>
              <a:t>helyes táplálkozás </a:t>
            </a:r>
            <a:r>
              <a:rPr lang="hu-HU" sz="4300" dirty="0" smtClean="0"/>
              <a:t>elsajátításában és a betegségek kialakulásában (Völgyi és Arató, 2007). </a:t>
            </a:r>
            <a:r>
              <a:rPr lang="hu-HU" sz="4300" dirty="0"/>
              <a:t>A külföldi irodalom bőven foglalkozik a különböző betegségek táplálkozási kérdéseivel, például a </a:t>
            </a:r>
            <a:r>
              <a:rPr lang="hu-HU" sz="4300" dirty="0" smtClean="0"/>
              <a:t>cukorbetegséggel (</a:t>
            </a:r>
            <a:r>
              <a:rPr lang="en-US" sz="4400" dirty="0"/>
              <a:t>American Medical Association</a:t>
            </a:r>
            <a:r>
              <a:rPr lang="hu-HU" sz="4400" dirty="0"/>
              <a:t> </a:t>
            </a:r>
            <a:r>
              <a:rPr lang="hu-HU" sz="4400" dirty="0" smtClean="0"/>
              <a:t>[AMA], 2013</a:t>
            </a:r>
            <a:r>
              <a:rPr lang="hu-HU" sz="4300" dirty="0"/>
              <a:t>;</a:t>
            </a:r>
            <a:r>
              <a:rPr lang="hu-HU" sz="4300" dirty="0" smtClean="0"/>
              <a:t> </a:t>
            </a:r>
            <a:r>
              <a:rPr lang="hu-HU" sz="4400" dirty="0" err="1" smtClean="0"/>
              <a:t>Lazarou</a:t>
            </a:r>
            <a:r>
              <a:rPr lang="hu-HU" sz="4400" dirty="0"/>
              <a:t>, </a:t>
            </a:r>
            <a:r>
              <a:rPr lang="hu-HU" sz="4400" dirty="0" err="1"/>
              <a:t>Panagiotakos</a:t>
            </a:r>
            <a:r>
              <a:rPr lang="hu-HU" sz="4400" dirty="0"/>
              <a:t>, &amp; </a:t>
            </a:r>
            <a:r>
              <a:rPr lang="hu-HU" sz="4400" dirty="0" err="1" smtClean="0"/>
              <a:t>Matalas</a:t>
            </a:r>
            <a:r>
              <a:rPr lang="hu-HU" sz="4400" dirty="0" smtClean="0"/>
              <a:t>, 2012</a:t>
            </a:r>
            <a:r>
              <a:rPr lang="hu-HU" sz="4300" dirty="0" smtClean="0"/>
              <a:t>; </a:t>
            </a:r>
            <a:r>
              <a:rPr lang="hu-HU" sz="4400" dirty="0" err="1" smtClean="0"/>
              <a:t>Kontogianni</a:t>
            </a:r>
            <a:r>
              <a:rPr lang="hu-HU" sz="4400" dirty="0" smtClean="0"/>
              <a:t> et </a:t>
            </a:r>
            <a:r>
              <a:rPr lang="hu-HU" sz="4400" dirty="0" err="1" smtClean="0"/>
              <a:t>al</a:t>
            </a:r>
            <a:r>
              <a:rPr lang="hu-HU" sz="4400" dirty="0" smtClean="0"/>
              <a:t>., 2012</a:t>
            </a:r>
            <a:r>
              <a:rPr lang="hu-HU" sz="4300" dirty="0" smtClean="0"/>
              <a:t>).</a:t>
            </a:r>
            <a:endParaRPr lang="hu-HU" sz="4300" dirty="0"/>
          </a:p>
          <a:p>
            <a:pPr marL="0" indent="0">
              <a:lnSpc>
                <a:spcPct val="120000"/>
              </a:lnSpc>
              <a:buNone/>
            </a:pPr>
            <a:r>
              <a:rPr lang="hu-HU" dirty="0"/>
              <a:t> 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sz="3700" dirty="0"/>
              <a:t>Irodalomjegyzék:</a:t>
            </a:r>
          </a:p>
          <a:p>
            <a:pPr marL="0" indent="-180000">
              <a:lnSpc>
                <a:spcPct val="120000"/>
              </a:lnSpc>
              <a:buNone/>
              <a:tabLst>
                <a:tab pos="180000" algn="l"/>
              </a:tabLst>
            </a:pPr>
            <a:r>
              <a:rPr lang="en-US" sz="3700" dirty="0" smtClean="0"/>
              <a:t>American Medical Association</a:t>
            </a:r>
            <a:r>
              <a:rPr lang="hu-HU" sz="3700" dirty="0" smtClean="0"/>
              <a:t> (2013). </a:t>
            </a:r>
            <a:r>
              <a:rPr lang="en-US" sz="3700" i="1" dirty="0" smtClean="0"/>
              <a:t>AMA Office of Group Practice Liaison</a:t>
            </a:r>
            <a:r>
              <a:rPr lang="hu-HU" sz="3700" dirty="0" smtClean="0"/>
              <a:t>.</a:t>
            </a:r>
            <a:r>
              <a:rPr lang="en-US" sz="3700" dirty="0" smtClean="0"/>
              <a:t> </a:t>
            </a:r>
            <a:r>
              <a:rPr lang="hu-HU" sz="3700" dirty="0" smtClean="0"/>
              <a:t>Letöltve</a:t>
            </a:r>
            <a:r>
              <a:rPr lang="en-US" sz="3700" dirty="0" smtClean="0"/>
              <a:t>:</a:t>
            </a:r>
            <a:r>
              <a:rPr lang="hu-HU" sz="3700" dirty="0" smtClean="0"/>
              <a:t> </a:t>
            </a:r>
            <a:r>
              <a:rPr lang="en-US" sz="3700" dirty="0" smtClean="0"/>
              <a:t>20</a:t>
            </a:r>
            <a:r>
              <a:rPr lang="hu-HU" sz="3700" dirty="0" smtClean="0"/>
              <a:t>13. 02.</a:t>
            </a:r>
            <a:r>
              <a:rPr lang="en-US" sz="3700" dirty="0" smtClean="0"/>
              <a:t> 12</a:t>
            </a:r>
            <a:r>
              <a:rPr lang="hu-HU" sz="3700" dirty="0" err="1" smtClean="0"/>
              <a:t>-én</a:t>
            </a:r>
            <a:r>
              <a:rPr lang="hu-HU" sz="3700" dirty="0" smtClean="0"/>
              <a:t>:</a:t>
            </a:r>
            <a:r>
              <a:rPr lang="en-US" sz="3700" dirty="0" smtClean="0"/>
              <a:t>  http://www.ama</a:t>
            </a:r>
            <a:r>
              <a:rPr lang="hu-HU" sz="3700" dirty="0" smtClean="0"/>
              <a:t>-</a:t>
            </a:r>
          </a:p>
          <a:p>
            <a:pPr marL="0" indent="-180000">
              <a:lnSpc>
                <a:spcPct val="120000"/>
              </a:lnSpc>
              <a:buNone/>
              <a:tabLst>
                <a:tab pos="180000" algn="l"/>
              </a:tabLst>
            </a:pPr>
            <a:r>
              <a:rPr lang="hu-HU" sz="3700" dirty="0" smtClean="0"/>
              <a:t>	</a:t>
            </a:r>
            <a:r>
              <a:rPr lang="en-US" sz="3700" dirty="0" smtClean="0"/>
              <a:t>assn.org/</a:t>
            </a:r>
            <a:r>
              <a:rPr lang="en-US" sz="3700" dirty="0" err="1" smtClean="0"/>
              <a:t>ama</a:t>
            </a:r>
            <a:r>
              <a:rPr lang="en-US" sz="3700" dirty="0" smtClean="0"/>
              <a:t>/pub/category/1736.html</a:t>
            </a:r>
            <a:endParaRPr lang="hu-HU" sz="3700" dirty="0" smtClean="0"/>
          </a:p>
          <a:p>
            <a:pPr marL="0" indent="0">
              <a:lnSpc>
                <a:spcPct val="120000"/>
              </a:lnSpc>
              <a:buNone/>
              <a:tabLst>
                <a:tab pos="180000" algn="l"/>
              </a:tabLst>
            </a:pPr>
            <a:r>
              <a:rPr lang="hu-HU" sz="3700" dirty="0" err="1" smtClean="0"/>
              <a:t>Kontogianni</a:t>
            </a:r>
            <a:r>
              <a:rPr lang="hu-HU" sz="3700" dirty="0" smtClean="0"/>
              <a:t>, M. D., </a:t>
            </a:r>
            <a:r>
              <a:rPr lang="hu-HU" sz="3700" dirty="0" err="1" smtClean="0"/>
              <a:t>Liatis</a:t>
            </a:r>
            <a:r>
              <a:rPr lang="hu-HU" sz="3700" dirty="0" smtClean="0"/>
              <a:t>, S., </a:t>
            </a:r>
            <a:r>
              <a:rPr lang="hu-HU" sz="3700" dirty="0" err="1" smtClean="0"/>
              <a:t>Grammatikou</a:t>
            </a:r>
            <a:r>
              <a:rPr lang="hu-HU" sz="3700" dirty="0" smtClean="0"/>
              <a:t>, </a:t>
            </a:r>
            <a:r>
              <a:rPr lang="hu-HU" sz="3700" dirty="0" err="1" smtClean="0"/>
              <a:t>S</a:t>
            </a:r>
            <a:r>
              <a:rPr lang="hu-HU" sz="3700" dirty="0" smtClean="0"/>
              <a:t>., </a:t>
            </a:r>
            <a:r>
              <a:rPr lang="hu-HU" sz="3700" dirty="0" err="1" smtClean="0"/>
              <a:t>Perrea</a:t>
            </a:r>
            <a:r>
              <a:rPr lang="hu-HU" sz="3700" dirty="0" smtClean="0"/>
              <a:t>, D., </a:t>
            </a:r>
            <a:r>
              <a:rPr lang="hu-HU" sz="3700" dirty="0" err="1" smtClean="0"/>
              <a:t>Katsilambros</a:t>
            </a:r>
            <a:r>
              <a:rPr lang="hu-HU" sz="3700" dirty="0" smtClean="0"/>
              <a:t>, N., &amp; </a:t>
            </a:r>
            <a:r>
              <a:rPr lang="hu-HU" sz="3700" dirty="0" err="1" smtClean="0"/>
              <a:t>Makrilakis</a:t>
            </a:r>
            <a:r>
              <a:rPr lang="hu-HU" sz="3700" dirty="0" smtClean="0"/>
              <a:t>, K. (2012). </a:t>
            </a:r>
            <a:r>
              <a:rPr lang="hu-HU" sz="3700" dirty="0" err="1" smtClean="0"/>
              <a:t>Changes</a:t>
            </a:r>
            <a:r>
              <a:rPr lang="hu-HU" sz="3700" dirty="0" smtClean="0"/>
              <a:t> </a:t>
            </a:r>
            <a:r>
              <a:rPr lang="hu-HU" sz="3700" dirty="0" err="1" smtClean="0"/>
              <a:t>in</a:t>
            </a:r>
            <a:r>
              <a:rPr lang="hu-HU" sz="3700" dirty="0" smtClean="0"/>
              <a:t> </a:t>
            </a:r>
            <a:r>
              <a:rPr lang="hu-HU" sz="3700" dirty="0" err="1" smtClean="0"/>
              <a:t>dietary</a:t>
            </a:r>
            <a:r>
              <a:rPr lang="hu-HU" sz="3700" dirty="0" smtClean="0"/>
              <a:t> </a:t>
            </a:r>
            <a:r>
              <a:rPr lang="hu-HU" sz="3700" dirty="0" err="1" smtClean="0"/>
              <a:t>habits</a:t>
            </a:r>
            <a:r>
              <a:rPr lang="hu-HU" sz="3700" dirty="0" smtClean="0"/>
              <a:t> and 	</a:t>
            </a:r>
            <a:r>
              <a:rPr lang="hu-HU" sz="3700" dirty="0" err="1" smtClean="0"/>
              <a:t>their</a:t>
            </a:r>
            <a:r>
              <a:rPr lang="hu-HU" sz="3700" dirty="0" smtClean="0"/>
              <a:t> </a:t>
            </a:r>
            <a:r>
              <a:rPr lang="hu-HU" sz="3700" dirty="0" err="1" smtClean="0"/>
              <a:t>association</a:t>
            </a:r>
            <a:r>
              <a:rPr lang="hu-HU" sz="3700" dirty="0" smtClean="0"/>
              <a:t> </a:t>
            </a:r>
            <a:r>
              <a:rPr lang="hu-HU" sz="3700" dirty="0" err="1" smtClean="0"/>
              <a:t>with</a:t>
            </a:r>
            <a:r>
              <a:rPr lang="hu-HU" sz="3700" dirty="0" smtClean="0"/>
              <a:t> </a:t>
            </a:r>
            <a:r>
              <a:rPr lang="hu-HU" sz="3700" dirty="0" err="1" smtClean="0"/>
              <a:t>metabolic</a:t>
            </a:r>
            <a:r>
              <a:rPr lang="hu-HU" sz="3700" dirty="0" smtClean="0"/>
              <a:t> </a:t>
            </a:r>
            <a:r>
              <a:rPr lang="hu-HU" sz="3700" dirty="0" err="1" smtClean="0"/>
              <a:t>markers</a:t>
            </a:r>
            <a:r>
              <a:rPr lang="hu-HU" sz="3700" dirty="0" smtClean="0"/>
              <a:t> </a:t>
            </a:r>
            <a:r>
              <a:rPr lang="hu-HU" sz="3700" dirty="0" err="1" smtClean="0"/>
              <a:t>after</a:t>
            </a:r>
            <a:r>
              <a:rPr lang="hu-HU" sz="3700" dirty="0" smtClean="0"/>
              <a:t> a </a:t>
            </a:r>
            <a:r>
              <a:rPr lang="hu-HU" sz="3700" dirty="0" err="1" smtClean="0"/>
              <a:t>non-intensive</a:t>
            </a:r>
            <a:r>
              <a:rPr lang="hu-HU" sz="3700" dirty="0" smtClean="0"/>
              <a:t>, </a:t>
            </a:r>
            <a:r>
              <a:rPr lang="hu-HU" sz="3700" dirty="0" err="1" smtClean="0"/>
              <a:t>community-based</a:t>
            </a:r>
            <a:r>
              <a:rPr lang="hu-HU" sz="3700" dirty="0" smtClean="0"/>
              <a:t> </a:t>
            </a:r>
            <a:r>
              <a:rPr lang="hu-HU" sz="3700" dirty="0" err="1" smtClean="0"/>
              <a:t>lifestyle</a:t>
            </a:r>
            <a:r>
              <a:rPr lang="hu-HU" sz="3700" dirty="0" smtClean="0"/>
              <a:t> </a:t>
            </a:r>
            <a:r>
              <a:rPr lang="hu-HU" sz="3700" dirty="0" err="1" smtClean="0"/>
              <a:t>intervention</a:t>
            </a:r>
            <a:r>
              <a:rPr lang="hu-HU" sz="3700" dirty="0" smtClean="0"/>
              <a:t> </a:t>
            </a:r>
            <a:r>
              <a:rPr lang="hu-HU" sz="3700" dirty="0" err="1" smtClean="0"/>
              <a:t>to</a:t>
            </a:r>
            <a:r>
              <a:rPr lang="hu-HU" sz="3700" dirty="0" smtClean="0"/>
              <a:t> </a:t>
            </a:r>
            <a:r>
              <a:rPr lang="hu-HU" sz="3700" dirty="0" err="1" smtClean="0"/>
              <a:t>prevent</a:t>
            </a:r>
            <a:r>
              <a:rPr lang="hu-HU" sz="3700" dirty="0" smtClean="0"/>
              <a:t> </a:t>
            </a:r>
            <a:r>
              <a:rPr lang="hu-HU" sz="3700" dirty="0" err="1" smtClean="0"/>
              <a:t>type</a:t>
            </a:r>
            <a:r>
              <a:rPr lang="hu-HU" sz="3700" dirty="0" smtClean="0"/>
              <a:t> 2 	diabetes, </a:t>
            </a:r>
            <a:r>
              <a:rPr lang="hu-HU" sz="3700" dirty="0" err="1" smtClean="0"/>
              <a:t>in</a:t>
            </a:r>
            <a:r>
              <a:rPr lang="hu-HU" sz="3700" dirty="0" smtClean="0"/>
              <a:t> </a:t>
            </a:r>
            <a:r>
              <a:rPr lang="hu-HU" sz="3700" dirty="0" err="1" smtClean="0"/>
              <a:t>Greece</a:t>
            </a:r>
            <a:r>
              <a:rPr lang="hu-HU" sz="3700" dirty="0" smtClean="0"/>
              <a:t>. The DEPLAN </a:t>
            </a:r>
            <a:r>
              <a:rPr lang="hu-HU" sz="3700" dirty="0" err="1" smtClean="0"/>
              <a:t>study</a:t>
            </a:r>
            <a:r>
              <a:rPr lang="hu-HU" sz="3700" dirty="0" smtClean="0"/>
              <a:t>. </a:t>
            </a:r>
            <a:r>
              <a:rPr lang="en-US" sz="3700" i="1" dirty="0"/>
              <a:t>Diabetes Research and Clinical </a:t>
            </a:r>
            <a:r>
              <a:rPr lang="en-US" sz="3700" i="1" dirty="0" smtClean="0"/>
              <a:t>Practice</a:t>
            </a:r>
            <a:r>
              <a:rPr lang="hu-HU" sz="3700" i="1" dirty="0" smtClean="0"/>
              <a:t>, 95</a:t>
            </a:r>
            <a:r>
              <a:rPr lang="hu-HU" sz="3700" dirty="0" smtClean="0"/>
              <a:t>(2), 207-214.</a:t>
            </a:r>
          </a:p>
          <a:p>
            <a:pPr marL="0" indent="0">
              <a:lnSpc>
                <a:spcPct val="120000"/>
              </a:lnSpc>
              <a:buNone/>
              <a:tabLst>
                <a:tab pos="180000" algn="l"/>
              </a:tabLst>
            </a:pPr>
            <a:r>
              <a:rPr lang="hu-HU" sz="3700" dirty="0" err="1" smtClean="0"/>
              <a:t>Lazarou</a:t>
            </a:r>
            <a:r>
              <a:rPr lang="hu-HU" sz="3700" dirty="0" smtClean="0"/>
              <a:t>, C., </a:t>
            </a:r>
            <a:r>
              <a:rPr lang="hu-HU" sz="3700" dirty="0" err="1" smtClean="0"/>
              <a:t>Panagiotakos</a:t>
            </a:r>
            <a:r>
              <a:rPr lang="hu-HU" sz="3700" dirty="0" smtClean="0"/>
              <a:t>, D., &amp; </a:t>
            </a:r>
            <a:r>
              <a:rPr lang="hu-HU" sz="3700" dirty="0" err="1" smtClean="0"/>
              <a:t>Matalas</a:t>
            </a:r>
            <a:r>
              <a:rPr lang="hu-HU" sz="3700" dirty="0" smtClean="0"/>
              <a:t>, A. L. (2012). The </a:t>
            </a:r>
            <a:r>
              <a:rPr lang="hu-HU" sz="3700" dirty="0" err="1" smtClean="0"/>
              <a:t>role</a:t>
            </a:r>
            <a:r>
              <a:rPr lang="hu-HU" sz="3700" dirty="0" smtClean="0"/>
              <a:t> of </a:t>
            </a:r>
            <a:r>
              <a:rPr lang="hu-HU" sz="3700" dirty="0" err="1" smtClean="0"/>
              <a:t>diet</a:t>
            </a:r>
            <a:r>
              <a:rPr lang="hu-HU" sz="3700" dirty="0" smtClean="0"/>
              <a:t> </a:t>
            </a:r>
            <a:r>
              <a:rPr lang="hu-HU" sz="3700" dirty="0" err="1" smtClean="0"/>
              <a:t>in</a:t>
            </a:r>
            <a:r>
              <a:rPr lang="hu-HU" sz="3700" dirty="0" smtClean="0"/>
              <a:t> </a:t>
            </a:r>
            <a:r>
              <a:rPr lang="hu-HU" sz="3700" dirty="0" err="1" smtClean="0"/>
              <a:t>prevention</a:t>
            </a:r>
            <a:r>
              <a:rPr lang="hu-HU" sz="3700" dirty="0" smtClean="0"/>
              <a:t> and management of </a:t>
            </a:r>
            <a:r>
              <a:rPr lang="hu-HU" sz="3700" dirty="0" err="1" smtClean="0"/>
              <a:t>type</a:t>
            </a:r>
            <a:r>
              <a:rPr lang="hu-HU" sz="3700" dirty="0" smtClean="0"/>
              <a:t> 2 diabetes: 	</a:t>
            </a:r>
            <a:r>
              <a:rPr lang="hu-HU" sz="3700" dirty="0" err="1" smtClean="0"/>
              <a:t>implications</a:t>
            </a:r>
            <a:r>
              <a:rPr lang="hu-HU" sz="3700" dirty="0" smtClean="0"/>
              <a:t> </a:t>
            </a:r>
            <a:r>
              <a:rPr lang="hu-HU" sz="3700" dirty="0" err="1" smtClean="0"/>
              <a:t>for</a:t>
            </a:r>
            <a:r>
              <a:rPr lang="hu-HU" sz="3700" dirty="0" smtClean="0"/>
              <a:t> </a:t>
            </a:r>
            <a:r>
              <a:rPr lang="hu-HU" sz="3700" dirty="0" err="1" smtClean="0"/>
              <a:t>public</a:t>
            </a:r>
            <a:r>
              <a:rPr lang="hu-HU" sz="3700" dirty="0" smtClean="0"/>
              <a:t> </a:t>
            </a:r>
            <a:r>
              <a:rPr lang="hu-HU" sz="3700" dirty="0" err="1" smtClean="0"/>
              <a:t>health</a:t>
            </a:r>
            <a:r>
              <a:rPr lang="hu-HU" sz="3700" dirty="0" smtClean="0"/>
              <a:t>. </a:t>
            </a:r>
            <a:r>
              <a:rPr lang="en-US" sz="3700" i="1" dirty="0"/>
              <a:t>Critical Reviews in Food Science and </a:t>
            </a:r>
            <a:r>
              <a:rPr lang="en-US" sz="3700" i="1" dirty="0" smtClean="0"/>
              <a:t>Nutrition</a:t>
            </a:r>
            <a:r>
              <a:rPr lang="hu-HU" sz="3700" i="1" dirty="0" smtClean="0"/>
              <a:t>, 52</a:t>
            </a:r>
            <a:r>
              <a:rPr lang="hu-HU" sz="3700" dirty="0" smtClean="0"/>
              <a:t>(5), 382-389.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sz="3700" dirty="0" smtClean="0"/>
              <a:t>Németh K., Szabó H., Minta M., Kiss V. A., Nagy T., Alsó Ö., és </a:t>
            </a:r>
            <a:r>
              <a:rPr lang="hu-HU" sz="3700" dirty="0" err="1" smtClean="0"/>
              <a:t>mtsai</a:t>
            </a:r>
            <a:r>
              <a:rPr lang="hu-HU" sz="3700" dirty="0" smtClean="0"/>
              <a:t> (2002). A diéta következményei. </a:t>
            </a:r>
            <a:r>
              <a:rPr lang="hu-HU" sz="3700" i="1" dirty="0" smtClean="0"/>
              <a:t>Új Diéta, 15</a:t>
            </a:r>
            <a:r>
              <a:rPr lang="hu-HU" sz="3700" dirty="0" smtClean="0"/>
              <a:t>(1-2</a:t>
            </a:r>
            <a:r>
              <a:rPr lang="hu-HU" sz="3700" dirty="0" smtClean="0"/>
              <a:t>), </a:t>
            </a:r>
            <a:r>
              <a:rPr lang="hu-HU" sz="3700" dirty="0" smtClean="0"/>
              <a:t>40-43.</a:t>
            </a:r>
          </a:p>
          <a:p>
            <a:pPr marL="0" indent="0">
              <a:lnSpc>
                <a:spcPct val="120000"/>
              </a:lnSpc>
              <a:buNone/>
              <a:tabLst>
                <a:tab pos="180000" algn="l"/>
              </a:tabLst>
            </a:pPr>
            <a:r>
              <a:rPr lang="hu-HU" sz="3700" dirty="0" smtClean="0"/>
              <a:t>Szabó, H., Kovács, P., &amp; Lakatos, Z. (2008). </a:t>
            </a:r>
            <a:r>
              <a:rPr lang="hu-HU" sz="3700" dirty="0" err="1" smtClean="0"/>
              <a:t>Prevention</a:t>
            </a:r>
            <a:r>
              <a:rPr lang="hu-HU" sz="3700" dirty="0" smtClean="0"/>
              <a:t> and </a:t>
            </a:r>
            <a:r>
              <a:rPr lang="hu-HU" sz="3700" dirty="0" err="1" smtClean="0"/>
              <a:t>the</a:t>
            </a:r>
            <a:r>
              <a:rPr lang="hu-HU" sz="3700" dirty="0" smtClean="0"/>
              <a:t> </a:t>
            </a:r>
            <a:r>
              <a:rPr lang="hu-HU" sz="3700" dirty="0" err="1" smtClean="0"/>
              <a:t>proper</a:t>
            </a:r>
            <a:r>
              <a:rPr lang="hu-HU" sz="3700" dirty="0" smtClean="0"/>
              <a:t> </a:t>
            </a:r>
            <a:r>
              <a:rPr lang="hu-HU" sz="3700" dirty="0" err="1" smtClean="0"/>
              <a:t>diet</a:t>
            </a:r>
            <a:r>
              <a:rPr lang="hu-HU" sz="3700" dirty="0" smtClean="0"/>
              <a:t>. </a:t>
            </a:r>
            <a:r>
              <a:rPr lang="hu-HU" sz="3700" i="1" dirty="0" smtClean="0"/>
              <a:t>British </a:t>
            </a:r>
            <a:r>
              <a:rPr lang="hu-HU" sz="3700" i="1" dirty="0" err="1" smtClean="0"/>
              <a:t>Medical</a:t>
            </a:r>
            <a:r>
              <a:rPr lang="hu-HU" sz="3700" i="1" dirty="0" smtClean="0"/>
              <a:t> Journal, 336</a:t>
            </a:r>
            <a:r>
              <a:rPr lang="hu-HU" sz="3700" dirty="0"/>
              <a:t>,</a:t>
            </a:r>
            <a:r>
              <a:rPr lang="hu-HU" sz="3700" dirty="0" smtClean="0"/>
              <a:t> a2752. </a:t>
            </a:r>
            <a:r>
              <a:rPr lang="hu-HU" sz="3700" dirty="0" err="1" smtClean="0"/>
              <a:t>doi</a:t>
            </a:r>
            <a:r>
              <a:rPr lang="hu-HU" sz="3700" dirty="0" smtClean="0"/>
              <a:t>: 	10.1128/bmj.a2752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sz="3700" dirty="0" smtClean="0"/>
              <a:t>Szabó P. és Kis V. (2002). A </a:t>
            </a:r>
            <a:r>
              <a:rPr lang="hu-HU" sz="3700" dirty="0" err="1" smtClean="0"/>
              <a:t>dietetika</a:t>
            </a:r>
            <a:r>
              <a:rPr lang="hu-HU" sz="3700" dirty="0" smtClean="0"/>
              <a:t> alapjai. </a:t>
            </a:r>
            <a:r>
              <a:rPr lang="hu-HU" sz="3700" i="1" dirty="0" smtClean="0"/>
              <a:t>Orvosi Hetilap, 347</a:t>
            </a:r>
            <a:r>
              <a:rPr lang="hu-HU" sz="3700" dirty="0" smtClean="0"/>
              <a:t>(4), 284-287.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sz="3700" dirty="0" smtClean="0"/>
              <a:t>Veresné Bálint M. (2004). </a:t>
            </a:r>
            <a:r>
              <a:rPr lang="hu-HU" sz="3700" i="1" dirty="0" smtClean="0"/>
              <a:t>Gyakorlati </a:t>
            </a:r>
            <a:r>
              <a:rPr lang="hu-HU" sz="3700" i="1" dirty="0" err="1" smtClean="0"/>
              <a:t>dietetika</a:t>
            </a:r>
            <a:r>
              <a:rPr lang="hu-HU" sz="3700" dirty="0" smtClean="0"/>
              <a:t>. Budapest: Medicina.</a:t>
            </a:r>
          </a:p>
          <a:p>
            <a:pPr marL="0" indent="0">
              <a:lnSpc>
                <a:spcPct val="120000"/>
              </a:lnSpc>
              <a:buNone/>
              <a:tabLst>
                <a:tab pos="180000" algn="l"/>
              </a:tabLst>
            </a:pPr>
            <a:r>
              <a:rPr lang="hu-HU" sz="3700" dirty="0" smtClean="0"/>
              <a:t>Völgyi V. és Arató P. (2007). A helyes táplálkozás előnyei. </a:t>
            </a:r>
            <a:r>
              <a:rPr lang="hu-HU" sz="3700" dirty="0" err="1" smtClean="0"/>
              <a:t>In</a:t>
            </a:r>
            <a:r>
              <a:rPr lang="hu-HU" sz="3700" dirty="0" smtClean="0"/>
              <a:t> Varga K. (szerk.), </a:t>
            </a:r>
            <a:r>
              <a:rPr lang="hu-HU" sz="3700" i="1" dirty="0" err="1" smtClean="0"/>
              <a:t>Dietetika</a:t>
            </a:r>
            <a:r>
              <a:rPr lang="hu-HU" sz="3700" i="1" dirty="0" smtClean="0"/>
              <a:t> alapfokon</a:t>
            </a:r>
            <a:r>
              <a:rPr lang="hu-HU" sz="3700" dirty="0" smtClean="0"/>
              <a:t> (pp. 85-102). Budapest: 	</a:t>
            </a:r>
            <a:r>
              <a:rPr lang="hu-HU" sz="3700" dirty="0" err="1" smtClean="0"/>
              <a:t>Dietetika</a:t>
            </a:r>
            <a:r>
              <a:rPr lang="hu-HU" sz="3700" dirty="0" smtClean="0"/>
              <a:t> Alapítvány.</a:t>
            </a:r>
            <a:endParaRPr lang="hu-HU" sz="37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u-HU" sz="1100" dirty="0" smtClean="0"/>
              <a:t>13/</a:t>
            </a:r>
            <a:fld id="{75C69521-2AF6-4DE7-BD13-6FC7C7B5D5D3}" type="slidenum">
              <a:rPr lang="hu-HU" sz="1100" smtClean="0"/>
              <a:t>3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401902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>Szövegben előforduló hivatkozások - </a:t>
            </a:r>
            <a:r>
              <a:rPr lang="hu-HU" sz="3600" u="sng" dirty="0" smtClean="0"/>
              <a:t>példák</a:t>
            </a:r>
            <a:endParaRPr lang="hu-HU" sz="3600" u="sng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lnSpcReduction="10000"/>
          </a:bodyPr>
          <a:lstStyle/>
          <a:p>
            <a:r>
              <a:rPr lang="hu-HU" sz="1600" dirty="0" smtClean="0"/>
              <a:t>Egy szerzős műveknél:</a:t>
            </a:r>
          </a:p>
          <a:p>
            <a:pPr lvl="1"/>
            <a:r>
              <a:rPr lang="hu-HU" sz="1400" dirty="0" smtClean="0"/>
              <a:t>Kovács (2007) szerint …</a:t>
            </a:r>
          </a:p>
          <a:p>
            <a:pPr lvl="1"/>
            <a:r>
              <a:rPr lang="hu-HU" sz="1400" dirty="0" smtClean="0"/>
              <a:t>(Kovács, 2007)</a:t>
            </a:r>
          </a:p>
          <a:p>
            <a:pPr lvl="1"/>
            <a:r>
              <a:rPr lang="hu-HU" sz="1400" dirty="0" smtClean="0"/>
              <a:t>„az APA stílus használata nehézségeket okozhat, különösen az első alkalommal” (Kovács, 2007, p. 21.)</a:t>
            </a:r>
          </a:p>
          <a:p>
            <a:r>
              <a:rPr lang="hu-HU" sz="1600" dirty="0" smtClean="0"/>
              <a:t>Két szerzős műveknél:</a:t>
            </a:r>
          </a:p>
          <a:p>
            <a:pPr lvl="1"/>
            <a:r>
              <a:rPr lang="hu-HU" sz="1400" dirty="0" smtClean="0"/>
              <a:t>Szalay és Kiss (2008) kimutatta …</a:t>
            </a:r>
          </a:p>
          <a:p>
            <a:pPr lvl="1"/>
            <a:r>
              <a:rPr lang="hu-HU" sz="1400" dirty="0" smtClean="0"/>
              <a:t>(Szalay és Kiss, 2008)</a:t>
            </a:r>
          </a:p>
          <a:p>
            <a:pPr lvl="1"/>
            <a:r>
              <a:rPr lang="hu-HU" sz="1400" dirty="0" smtClean="0"/>
              <a:t>első előforduláskor: (Stern and Allen, 2009) </a:t>
            </a:r>
            <a:r>
              <a:rPr lang="hu-HU" sz="1400" dirty="0" smtClean="0">
                <a:sym typeface="Wingdings" pitchFamily="2" charset="2"/>
              </a:rPr>
              <a:t> későbbi előforduláskor: (Stern &amp; Allen, 2009)</a:t>
            </a:r>
            <a:endParaRPr lang="hu-HU" sz="1400" dirty="0" smtClean="0"/>
          </a:p>
          <a:p>
            <a:r>
              <a:rPr lang="hu-HU" sz="1600" dirty="0" smtClean="0"/>
              <a:t>3-5 szerző esetén:</a:t>
            </a:r>
          </a:p>
          <a:p>
            <a:pPr lvl="1"/>
            <a:r>
              <a:rPr lang="hu-HU" sz="1400" dirty="0" smtClean="0"/>
              <a:t>első előforduláskor: (Kiss, Szabó, </a:t>
            </a:r>
            <a:r>
              <a:rPr lang="hu-HU" sz="1400" dirty="0" err="1" smtClean="0"/>
              <a:t>Tétei</a:t>
            </a:r>
            <a:r>
              <a:rPr lang="hu-HU" sz="1400" dirty="0" smtClean="0"/>
              <a:t>, Nagy és Kováts, 2006) </a:t>
            </a:r>
            <a:r>
              <a:rPr lang="hu-HU" sz="1400" dirty="0" smtClean="0">
                <a:sym typeface="Wingdings" pitchFamily="2" charset="2"/>
              </a:rPr>
              <a:t> </a:t>
            </a:r>
            <a:r>
              <a:rPr lang="hu-HU" sz="1400" dirty="0" smtClean="0"/>
              <a:t>későbbi előforduláskor: (Kiss és </a:t>
            </a:r>
            <a:r>
              <a:rPr lang="hu-HU" sz="1400" dirty="0" err="1" smtClean="0"/>
              <a:t>mtsai</a:t>
            </a:r>
            <a:r>
              <a:rPr lang="hu-HU" sz="1400" dirty="0" smtClean="0"/>
              <a:t>, 2006)</a:t>
            </a:r>
          </a:p>
          <a:p>
            <a:r>
              <a:rPr lang="hu-HU" sz="1600" dirty="0" smtClean="0"/>
              <a:t>6 vagy több annál több szerző esetén:</a:t>
            </a:r>
          </a:p>
          <a:p>
            <a:pPr lvl="1"/>
            <a:r>
              <a:rPr lang="hu-HU" sz="1400" dirty="0" smtClean="0"/>
              <a:t>Kalocsai és munkatársai (2010) vizsgálták, hogy …</a:t>
            </a:r>
          </a:p>
          <a:p>
            <a:pPr lvl="1"/>
            <a:r>
              <a:rPr lang="hu-HU" sz="1400" dirty="0" smtClean="0"/>
              <a:t>(Kalocsai és </a:t>
            </a:r>
            <a:r>
              <a:rPr lang="hu-HU" sz="1400" dirty="0" err="1" smtClean="0"/>
              <a:t>mtsai</a:t>
            </a:r>
            <a:r>
              <a:rPr lang="hu-HU" sz="1400" dirty="0" smtClean="0"/>
              <a:t>, 2010)</a:t>
            </a:r>
          </a:p>
          <a:p>
            <a:pPr lvl="1"/>
            <a:r>
              <a:rPr lang="hu-HU" sz="1400" dirty="0" smtClean="0"/>
              <a:t>(Smith et </a:t>
            </a:r>
            <a:r>
              <a:rPr lang="hu-HU" sz="1400" dirty="0" err="1" smtClean="0"/>
              <a:t>al</a:t>
            </a:r>
            <a:r>
              <a:rPr lang="hu-HU" sz="1400" dirty="0" smtClean="0"/>
              <a:t>., 2009)</a:t>
            </a:r>
          </a:p>
          <a:p>
            <a:r>
              <a:rPr lang="hu-HU" sz="1600" dirty="0" smtClean="0"/>
              <a:t>Csoportnév esetén:</a:t>
            </a:r>
          </a:p>
          <a:p>
            <a:pPr lvl="1"/>
            <a:r>
              <a:rPr lang="hu-HU" sz="1400" dirty="0"/>
              <a:t>első előforduláskor: American </a:t>
            </a:r>
            <a:r>
              <a:rPr lang="hu-HU" sz="1400" dirty="0" err="1"/>
              <a:t>Psychological</a:t>
            </a:r>
            <a:r>
              <a:rPr lang="hu-HU" sz="1400" dirty="0"/>
              <a:t> </a:t>
            </a:r>
            <a:r>
              <a:rPr lang="hu-HU" sz="1400" dirty="0" err="1" smtClean="0"/>
              <a:t>Association</a:t>
            </a:r>
            <a:r>
              <a:rPr lang="hu-HU" sz="1400" dirty="0" smtClean="0"/>
              <a:t> (APA), 2004 meghatározta … </a:t>
            </a:r>
            <a:r>
              <a:rPr lang="hu-HU" sz="1400" dirty="0">
                <a:sym typeface="Wingdings" pitchFamily="2" charset="2"/>
              </a:rPr>
              <a:t> </a:t>
            </a:r>
            <a:r>
              <a:rPr lang="hu-HU" sz="1400" dirty="0"/>
              <a:t>későbbi előforduláskor: </a:t>
            </a:r>
            <a:r>
              <a:rPr lang="hu-HU" sz="1400" dirty="0" smtClean="0"/>
              <a:t>APA (2004) kimondta …</a:t>
            </a:r>
          </a:p>
          <a:p>
            <a:pPr lvl="1"/>
            <a:r>
              <a:rPr lang="hu-HU" sz="1400" dirty="0"/>
              <a:t>első előforduláskor</a:t>
            </a:r>
            <a:r>
              <a:rPr lang="hu-HU" sz="1400" dirty="0" smtClean="0"/>
              <a:t>: (American </a:t>
            </a:r>
            <a:r>
              <a:rPr lang="hu-HU" sz="1400" dirty="0" err="1"/>
              <a:t>Psychological</a:t>
            </a:r>
            <a:r>
              <a:rPr lang="hu-HU" sz="1400" dirty="0"/>
              <a:t> </a:t>
            </a:r>
            <a:r>
              <a:rPr lang="hu-HU" sz="1400" dirty="0" err="1"/>
              <a:t>Association</a:t>
            </a:r>
            <a:r>
              <a:rPr lang="hu-HU" sz="1400" dirty="0"/>
              <a:t> </a:t>
            </a:r>
            <a:r>
              <a:rPr lang="hu-HU" sz="1400" dirty="0" smtClean="0"/>
              <a:t>[APA], 2004) </a:t>
            </a:r>
            <a:r>
              <a:rPr lang="hu-HU" sz="1400" dirty="0" smtClean="0">
                <a:sym typeface="Wingdings" pitchFamily="2" charset="2"/>
              </a:rPr>
              <a:t> </a:t>
            </a:r>
            <a:r>
              <a:rPr lang="hu-HU" sz="1400" dirty="0"/>
              <a:t>későbbi előforduláskor</a:t>
            </a:r>
            <a:r>
              <a:rPr lang="hu-HU" sz="1400" dirty="0" smtClean="0"/>
              <a:t>: (APA, 2004)</a:t>
            </a:r>
            <a:endParaRPr lang="hu-HU" sz="1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u-HU" sz="1100" dirty="0"/>
              <a:t>13/</a:t>
            </a:r>
            <a:fld id="{75C69521-2AF6-4DE7-BD13-6FC7C7B5D5D3}" type="slidenum">
              <a:rPr lang="hu-HU" sz="1100"/>
              <a:pPr/>
              <a:t>4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166509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Lábjegyzet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Olyan megjegyzés, amely a témához nem kapcsolódik szorosan. Lehet saját gondolat kifejtése, vagy az ajánló irodalmat lehet itt feltüntetni, kifejteni.</a:t>
            </a:r>
          </a:p>
          <a:p>
            <a:r>
              <a:rPr lang="hu-HU" dirty="0" smtClean="0"/>
              <a:t>A lábjegyzet nem kötelező, de az irodalmi hivatkozás igen!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u-HU" sz="1100" dirty="0"/>
              <a:t>13/</a:t>
            </a:r>
            <a:fld id="{75C69521-2AF6-4DE7-BD13-6FC7C7B5D5D3}" type="slidenum">
              <a:rPr lang="hu-HU" sz="1100"/>
              <a:pPr/>
              <a:t>5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73863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Az irodalmi hivatkozás 3 nagy csoportja –</a:t>
            </a:r>
            <a:r>
              <a:rPr lang="hu-HU" sz="3200" dirty="0" smtClean="0"/>
              <a:t>Könyv, könyvrészlet hivatkozások</a:t>
            </a:r>
            <a:endParaRPr lang="hu-HU" sz="3600" dirty="0"/>
          </a:p>
        </p:txBody>
      </p:sp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67544" y="1772817"/>
            <a:ext cx="8229600" cy="417646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hu-HU" sz="2400" dirty="0" smtClean="0"/>
              <a:t>Szövegben: (Veresné Bálint, 2004)</a:t>
            </a:r>
          </a:p>
          <a:p>
            <a:pPr>
              <a:lnSpc>
                <a:spcPct val="120000"/>
              </a:lnSpc>
            </a:pPr>
            <a:r>
              <a:rPr lang="hu-HU" sz="2400" dirty="0" smtClean="0"/>
              <a:t>Irodalomjegyzékben: </a:t>
            </a:r>
            <a:r>
              <a:rPr lang="hu-HU" sz="2400" dirty="0"/>
              <a:t>Veresné </a:t>
            </a:r>
            <a:r>
              <a:rPr lang="hu-HU" sz="2400" dirty="0" smtClean="0"/>
              <a:t>Bálint </a:t>
            </a:r>
            <a:r>
              <a:rPr lang="hu-HU" sz="2400" dirty="0"/>
              <a:t>M. (2004). </a:t>
            </a:r>
            <a:r>
              <a:rPr lang="hu-HU" sz="2400" i="1" dirty="0"/>
              <a:t>Gyakorlati </a:t>
            </a:r>
            <a:r>
              <a:rPr lang="hu-HU" sz="2400" i="1" dirty="0" err="1"/>
              <a:t>dietetika</a:t>
            </a:r>
            <a:r>
              <a:rPr lang="hu-HU" sz="2400" dirty="0"/>
              <a:t>. Budapest: Medicina</a:t>
            </a:r>
            <a:r>
              <a:rPr lang="hu-HU" sz="2400" dirty="0" smtClean="0"/>
              <a:t>.</a:t>
            </a:r>
            <a:endParaRPr lang="hu-HU" sz="2400" dirty="0"/>
          </a:p>
          <a:p>
            <a:pPr>
              <a:lnSpc>
                <a:spcPct val="120000"/>
              </a:lnSpc>
              <a:tabLst>
                <a:tab pos="180000" algn="l"/>
              </a:tabLst>
            </a:pPr>
            <a:r>
              <a:rPr lang="hu-HU" sz="2400" dirty="0" smtClean="0"/>
              <a:t>Szövegben</a:t>
            </a:r>
            <a:r>
              <a:rPr lang="hu-HU" sz="2400" dirty="0"/>
              <a:t>: </a:t>
            </a:r>
            <a:r>
              <a:rPr lang="hu-HU" sz="2400" dirty="0" smtClean="0"/>
              <a:t>(Völgyi és Arató, 2007)</a:t>
            </a:r>
          </a:p>
          <a:p>
            <a:pPr>
              <a:lnSpc>
                <a:spcPct val="120000"/>
              </a:lnSpc>
              <a:tabLst>
                <a:tab pos="180000" algn="l"/>
              </a:tabLst>
            </a:pPr>
            <a:r>
              <a:rPr lang="hu-HU" sz="2400" dirty="0" smtClean="0"/>
              <a:t>Irodalomjegyzékben: Völgyi </a:t>
            </a:r>
            <a:r>
              <a:rPr lang="hu-HU" sz="2400" dirty="0"/>
              <a:t>V</a:t>
            </a:r>
            <a:r>
              <a:rPr lang="hu-HU" sz="2400" dirty="0" smtClean="0"/>
              <a:t>. </a:t>
            </a:r>
            <a:r>
              <a:rPr lang="hu-HU" sz="2400" dirty="0"/>
              <a:t>és </a:t>
            </a:r>
            <a:r>
              <a:rPr lang="hu-HU" sz="2400" dirty="0" smtClean="0"/>
              <a:t>Arató </a:t>
            </a:r>
            <a:r>
              <a:rPr lang="hu-HU" sz="2400" dirty="0"/>
              <a:t>P. (2007). A helyes táplálkozás előnyei. </a:t>
            </a:r>
            <a:r>
              <a:rPr lang="hu-HU" sz="2400" dirty="0" err="1"/>
              <a:t>In</a:t>
            </a:r>
            <a:r>
              <a:rPr lang="hu-HU" sz="2400" dirty="0"/>
              <a:t> </a:t>
            </a:r>
            <a:r>
              <a:rPr lang="hu-HU" sz="2400" dirty="0" smtClean="0"/>
              <a:t>Varga </a:t>
            </a:r>
            <a:r>
              <a:rPr lang="hu-HU" sz="2400" dirty="0"/>
              <a:t>K. (szerk.), </a:t>
            </a:r>
            <a:r>
              <a:rPr lang="hu-HU" sz="2400" i="1" dirty="0" err="1"/>
              <a:t>Dietetika</a:t>
            </a:r>
            <a:r>
              <a:rPr lang="hu-HU" sz="2400" i="1" dirty="0"/>
              <a:t> alapfokon</a:t>
            </a:r>
            <a:r>
              <a:rPr lang="hu-HU" sz="2400" dirty="0"/>
              <a:t> (pp. 85-102). Budapest: </a:t>
            </a:r>
            <a:r>
              <a:rPr lang="hu-HU" sz="2400" dirty="0" err="1"/>
              <a:t>Dietetika</a:t>
            </a:r>
            <a:r>
              <a:rPr lang="hu-HU" sz="2400" dirty="0"/>
              <a:t> Alapítvány</a:t>
            </a:r>
            <a:r>
              <a:rPr lang="hu-HU" sz="2400" dirty="0" smtClean="0"/>
              <a:t>.</a:t>
            </a:r>
            <a:endParaRPr 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u-HU" sz="1100" dirty="0"/>
              <a:t>13/</a:t>
            </a:r>
            <a:fld id="{75C69521-2AF6-4DE7-BD13-6FC7C7B5D5D3}" type="slidenum">
              <a:rPr lang="hu-HU" sz="1100"/>
              <a:pPr/>
              <a:t>6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303002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Az irodalmi hivatkozás 3 nagy csoportja – </a:t>
            </a:r>
            <a:r>
              <a:rPr lang="hu-HU" sz="3200" dirty="0" smtClean="0"/>
              <a:t>Folyóiratcikk </a:t>
            </a:r>
            <a:r>
              <a:rPr lang="hu-HU" sz="3200" dirty="0"/>
              <a:t>hivatkozások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tabLst>
                <a:tab pos="180000" algn="l"/>
              </a:tabLst>
            </a:pPr>
            <a:r>
              <a:rPr lang="hu-HU" dirty="0" smtClean="0"/>
              <a:t>Szövegben: (</a:t>
            </a:r>
            <a:r>
              <a:rPr lang="hu-HU" dirty="0" err="1" smtClean="0"/>
              <a:t>Kontogianni</a:t>
            </a:r>
            <a:r>
              <a:rPr lang="hu-HU" dirty="0" smtClean="0"/>
              <a:t> et </a:t>
            </a:r>
            <a:r>
              <a:rPr lang="hu-HU" dirty="0" err="1" smtClean="0"/>
              <a:t>al</a:t>
            </a:r>
            <a:r>
              <a:rPr lang="hu-HU" dirty="0"/>
              <a:t>.</a:t>
            </a:r>
            <a:r>
              <a:rPr lang="hu-HU" dirty="0" smtClean="0"/>
              <a:t>, 2012)</a:t>
            </a:r>
          </a:p>
          <a:p>
            <a:pPr>
              <a:lnSpc>
                <a:spcPct val="120000"/>
              </a:lnSpc>
              <a:tabLst>
                <a:tab pos="180000" algn="l"/>
              </a:tabLst>
            </a:pPr>
            <a:r>
              <a:rPr lang="hu-HU" dirty="0" smtClean="0"/>
              <a:t>Irodalomjegyzékben</a:t>
            </a:r>
            <a:r>
              <a:rPr lang="hu-HU" dirty="0"/>
              <a:t>: </a:t>
            </a:r>
            <a:r>
              <a:rPr lang="hu-HU" dirty="0" err="1" smtClean="0"/>
              <a:t>Kontogianni</a:t>
            </a:r>
            <a:r>
              <a:rPr lang="hu-HU" dirty="0"/>
              <a:t>, M. D., </a:t>
            </a:r>
            <a:r>
              <a:rPr lang="hu-HU" dirty="0" err="1"/>
              <a:t>Liatis</a:t>
            </a:r>
            <a:r>
              <a:rPr lang="hu-HU" dirty="0"/>
              <a:t>, S., </a:t>
            </a:r>
            <a:r>
              <a:rPr lang="hu-HU" dirty="0" err="1"/>
              <a:t>Grammatikou</a:t>
            </a:r>
            <a:r>
              <a:rPr lang="hu-HU" dirty="0"/>
              <a:t>, </a:t>
            </a:r>
            <a:r>
              <a:rPr lang="hu-HU" dirty="0" err="1"/>
              <a:t>S</a:t>
            </a:r>
            <a:r>
              <a:rPr lang="hu-HU" dirty="0"/>
              <a:t>., </a:t>
            </a:r>
            <a:r>
              <a:rPr lang="hu-HU" dirty="0" err="1"/>
              <a:t>Perrea</a:t>
            </a:r>
            <a:r>
              <a:rPr lang="hu-HU" dirty="0"/>
              <a:t>, D., </a:t>
            </a:r>
            <a:r>
              <a:rPr lang="hu-HU" dirty="0" err="1"/>
              <a:t>Katsilambros</a:t>
            </a:r>
            <a:r>
              <a:rPr lang="hu-HU" dirty="0"/>
              <a:t>, N., &amp; </a:t>
            </a:r>
            <a:r>
              <a:rPr lang="hu-HU" dirty="0" err="1"/>
              <a:t>Makrilakis</a:t>
            </a:r>
            <a:r>
              <a:rPr lang="hu-HU" dirty="0"/>
              <a:t>, K. (2012). </a:t>
            </a:r>
            <a:r>
              <a:rPr lang="hu-HU" dirty="0" err="1"/>
              <a:t>Changes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dietary</a:t>
            </a:r>
            <a:r>
              <a:rPr lang="hu-HU" dirty="0"/>
              <a:t> </a:t>
            </a:r>
            <a:r>
              <a:rPr lang="hu-HU" dirty="0" err="1"/>
              <a:t>habits</a:t>
            </a:r>
            <a:r>
              <a:rPr lang="hu-HU" dirty="0"/>
              <a:t> </a:t>
            </a:r>
            <a:r>
              <a:rPr lang="hu-HU" dirty="0" smtClean="0"/>
              <a:t>and </a:t>
            </a:r>
            <a:r>
              <a:rPr lang="hu-HU" dirty="0" err="1" smtClean="0"/>
              <a:t>their</a:t>
            </a:r>
            <a:r>
              <a:rPr lang="hu-HU" dirty="0" smtClean="0"/>
              <a:t> </a:t>
            </a:r>
            <a:r>
              <a:rPr lang="hu-HU" dirty="0" err="1"/>
              <a:t>association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metabolic</a:t>
            </a:r>
            <a:r>
              <a:rPr lang="hu-HU" dirty="0"/>
              <a:t> </a:t>
            </a:r>
            <a:r>
              <a:rPr lang="hu-HU" dirty="0" err="1"/>
              <a:t>markers</a:t>
            </a:r>
            <a:r>
              <a:rPr lang="hu-HU" dirty="0"/>
              <a:t> </a:t>
            </a:r>
            <a:r>
              <a:rPr lang="hu-HU" dirty="0" err="1"/>
              <a:t>after</a:t>
            </a:r>
            <a:r>
              <a:rPr lang="hu-HU" dirty="0"/>
              <a:t> a </a:t>
            </a:r>
            <a:r>
              <a:rPr lang="hu-HU" dirty="0" err="1"/>
              <a:t>non-intensive</a:t>
            </a:r>
            <a:r>
              <a:rPr lang="hu-HU" dirty="0"/>
              <a:t>, </a:t>
            </a:r>
            <a:r>
              <a:rPr lang="hu-HU" dirty="0" err="1"/>
              <a:t>community-based</a:t>
            </a:r>
            <a:r>
              <a:rPr lang="hu-HU" dirty="0"/>
              <a:t> </a:t>
            </a:r>
            <a:r>
              <a:rPr lang="hu-HU" dirty="0" err="1"/>
              <a:t>lifestyle</a:t>
            </a:r>
            <a:r>
              <a:rPr lang="hu-HU" dirty="0"/>
              <a:t> </a:t>
            </a:r>
            <a:r>
              <a:rPr lang="hu-HU" dirty="0" err="1"/>
              <a:t>intervention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prevent</a:t>
            </a:r>
            <a:r>
              <a:rPr lang="hu-HU" dirty="0"/>
              <a:t> </a:t>
            </a:r>
            <a:r>
              <a:rPr lang="hu-HU" dirty="0" err="1"/>
              <a:t>type</a:t>
            </a:r>
            <a:r>
              <a:rPr lang="hu-HU" dirty="0"/>
              <a:t> 2 </a:t>
            </a:r>
            <a:r>
              <a:rPr lang="hu-HU" dirty="0" smtClean="0"/>
              <a:t>diabetes</a:t>
            </a:r>
            <a:r>
              <a:rPr lang="hu-HU" dirty="0"/>
              <a:t>,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Greece</a:t>
            </a:r>
            <a:r>
              <a:rPr lang="hu-HU" dirty="0"/>
              <a:t>. The DEPLAN </a:t>
            </a:r>
            <a:r>
              <a:rPr lang="hu-HU" dirty="0" err="1"/>
              <a:t>study</a:t>
            </a:r>
            <a:r>
              <a:rPr lang="hu-HU" dirty="0"/>
              <a:t>. </a:t>
            </a:r>
            <a:r>
              <a:rPr lang="en-US" i="1" dirty="0"/>
              <a:t>Diabetes Research and Clinical Practice</a:t>
            </a:r>
            <a:r>
              <a:rPr lang="hu-HU" i="1" dirty="0"/>
              <a:t>, 95</a:t>
            </a:r>
            <a:r>
              <a:rPr lang="hu-HU" dirty="0"/>
              <a:t>(2), 207-214.</a:t>
            </a:r>
          </a:p>
          <a:p>
            <a:pPr>
              <a:lnSpc>
                <a:spcPct val="120000"/>
              </a:lnSpc>
              <a:tabLst>
                <a:tab pos="180000" algn="l"/>
              </a:tabLst>
            </a:pPr>
            <a:r>
              <a:rPr lang="hu-HU" dirty="0" smtClean="0"/>
              <a:t>Szövegben: (</a:t>
            </a:r>
            <a:r>
              <a:rPr lang="hu-HU" dirty="0" err="1"/>
              <a:t>Lazarou</a:t>
            </a:r>
            <a:r>
              <a:rPr lang="hu-HU" dirty="0"/>
              <a:t>, </a:t>
            </a:r>
            <a:r>
              <a:rPr lang="hu-HU" dirty="0" err="1" smtClean="0"/>
              <a:t>Panagiotakos</a:t>
            </a:r>
            <a:r>
              <a:rPr lang="hu-HU" dirty="0" smtClean="0"/>
              <a:t>, &amp; </a:t>
            </a:r>
            <a:r>
              <a:rPr lang="hu-HU" dirty="0" err="1" smtClean="0"/>
              <a:t>Matalas</a:t>
            </a:r>
            <a:r>
              <a:rPr lang="hu-HU" dirty="0" smtClean="0"/>
              <a:t>, 2012)</a:t>
            </a:r>
          </a:p>
          <a:p>
            <a:pPr>
              <a:lnSpc>
                <a:spcPct val="120000"/>
              </a:lnSpc>
              <a:tabLst>
                <a:tab pos="180000" algn="l"/>
              </a:tabLst>
            </a:pPr>
            <a:r>
              <a:rPr lang="hu-HU" dirty="0" smtClean="0"/>
              <a:t>Irodalomjegyzékben</a:t>
            </a:r>
            <a:r>
              <a:rPr lang="hu-HU" dirty="0"/>
              <a:t>: </a:t>
            </a:r>
            <a:r>
              <a:rPr lang="hu-HU" dirty="0" err="1" smtClean="0"/>
              <a:t>Lazarou</a:t>
            </a:r>
            <a:r>
              <a:rPr lang="hu-HU" dirty="0"/>
              <a:t>, C., </a:t>
            </a:r>
            <a:r>
              <a:rPr lang="hu-HU" dirty="0" err="1"/>
              <a:t>Panagiotakos</a:t>
            </a:r>
            <a:r>
              <a:rPr lang="hu-HU" dirty="0"/>
              <a:t>, D., &amp; </a:t>
            </a:r>
            <a:r>
              <a:rPr lang="hu-HU" dirty="0" err="1"/>
              <a:t>Matalas</a:t>
            </a:r>
            <a:r>
              <a:rPr lang="hu-HU" dirty="0"/>
              <a:t>, A. L. (2012). The </a:t>
            </a:r>
            <a:r>
              <a:rPr lang="hu-HU" dirty="0" err="1"/>
              <a:t>role</a:t>
            </a:r>
            <a:r>
              <a:rPr lang="hu-HU" dirty="0"/>
              <a:t> of </a:t>
            </a:r>
            <a:r>
              <a:rPr lang="hu-HU" dirty="0" err="1"/>
              <a:t>diet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err="1"/>
              <a:t>prevention</a:t>
            </a:r>
            <a:r>
              <a:rPr lang="hu-HU" dirty="0"/>
              <a:t> and management of </a:t>
            </a:r>
            <a:r>
              <a:rPr lang="hu-HU" dirty="0" err="1"/>
              <a:t>type</a:t>
            </a:r>
            <a:r>
              <a:rPr lang="hu-HU" dirty="0"/>
              <a:t> 2 diabetes: </a:t>
            </a:r>
            <a:r>
              <a:rPr lang="hu-HU" dirty="0" err="1" smtClean="0"/>
              <a:t>implications</a:t>
            </a:r>
            <a:r>
              <a:rPr lang="hu-HU" dirty="0" smtClean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public</a:t>
            </a:r>
            <a:r>
              <a:rPr lang="hu-HU" dirty="0"/>
              <a:t> </a:t>
            </a:r>
            <a:r>
              <a:rPr lang="hu-HU" dirty="0" err="1"/>
              <a:t>health</a:t>
            </a:r>
            <a:r>
              <a:rPr lang="hu-HU" dirty="0"/>
              <a:t>. </a:t>
            </a:r>
            <a:r>
              <a:rPr lang="en-US" i="1" dirty="0"/>
              <a:t>Critical Reviews in Food Science and Nutrition</a:t>
            </a:r>
            <a:r>
              <a:rPr lang="hu-HU" i="1" dirty="0"/>
              <a:t>, 52</a:t>
            </a:r>
            <a:r>
              <a:rPr lang="hu-HU" dirty="0"/>
              <a:t>(5), 382-389.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Szövegben: (Németh és </a:t>
            </a:r>
            <a:r>
              <a:rPr lang="hu-HU" dirty="0" err="1" smtClean="0"/>
              <a:t>mtsai</a:t>
            </a:r>
            <a:r>
              <a:rPr lang="hu-HU" dirty="0" smtClean="0"/>
              <a:t>, 2002)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Irodalomjegyzékben</a:t>
            </a:r>
            <a:r>
              <a:rPr lang="hu-HU" dirty="0"/>
              <a:t>: </a:t>
            </a:r>
            <a:r>
              <a:rPr lang="hu-HU" dirty="0" smtClean="0"/>
              <a:t>Németh </a:t>
            </a:r>
            <a:r>
              <a:rPr lang="hu-HU" dirty="0"/>
              <a:t>K., Szabó H., </a:t>
            </a:r>
            <a:r>
              <a:rPr lang="hu-HU" dirty="0" smtClean="0"/>
              <a:t>Minta </a:t>
            </a:r>
            <a:r>
              <a:rPr lang="hu-HU" dirty="0"/>
              <a:t>M., Kiss </a:t>
            </a:r>
            <a:r>
              <a:rPr lang="hu-HU" dirty="0" smtClean="0"/>
              <a:t>V</a:t>
            </a:r>
            <a:r>
              <a:rPr lang="hu-HU" dirty="0"/>
              <a:t>. A., </a:t>
            </a:r>
            <a:r>
              <a:rPr lang="hu-HU" dirty="0" smtClean="0"/>
              <a:t>Nagy </a:t>
            </a:r>
            <a:r>
              <a:rPr lang="hu-HU" dirty="0"/>
              <a:t>T., </a:t>
            </a:r>
            <a:r>
              <a:rPr lang="hu-HU" dirty="0" smtClean="0"/>
              <a:t>Alsó </a:t>
            </a:r>
            <a:r>
              <a:rPr lang="hu-HU" dirty="0"/>
              <a:t>Ö., és </a:t>
            </a:r>
            <a:r>
              <a:rPr lang="hu-HU" dirty="0" err="1" smtClean="0"/>
              <a:t>mtsai</a:t>
            </a:r>
            <a:r>
              <a:rPr lang="hu-HU" dirty="0" smtClean="0"/>
              <a:t> </a:t>
            </a:r>
            <a:r>
              <a:rPr lang="hu-HU" dirty="0"/>
              <a:t>(2002). A diéta következményei. </a:t>
            </a:r>
            <a:r>
              <a:rPr lang="hu-HU" i="1" dirty="0"/>
              <a:t>Új Diéta, </a:t>
            </a:r>
            <a:r>
              <a:rPr lang="hu-HU" i="1"/>
              <a:t>15</a:t>
            </a:r>
            <a:r>
              <a:rPr lang="hu-HU"/>
              <a:t>(1-2</a:t>
            </a:r>
            <a:r>
              <a:rPr lang="hu-HU" smtClean="0"/>
              <a:t>), </a:t>
            </a:r>
            <a:r>
              <a:rPr lang="hu-HU" dirty="0"/>
              <a:t>40-43.</a:t>
            </a:r>
          </a:p>
          <a:p>
            <a:pPr>
              <a:lnSpc>
                <a:spcPct val="120000"/>
              </a:lnSpc>
              <a:tabLst>
                <a:tab pos="180000" algn="l"/>
              </a:tabLst>
            </a:pPr>
            <a:r>
              <a:rPr lang="hu-HU" dirty="0" smtClean="0"/>
              <a:t>Szövegben: (Szabó, Kovács és Lakatos, 2008)</a:t>
            </a:r>
          </a:p>
          <a:p>
            <a:pPr>
              <a:lnSpc>
                <a:spcPct val="120000"/>
              </a:lnSpc>
              <a:tabLst>
                <a:tab pos="180000" algn="l"/>
              </a:tabLst>
            </a:pPr>
            <a:r>
              <a:rPr lang="hu-HU" dirty="0" smtClean="0"/>
              <a:t>Irodalomjegyzékben</a:t>
            </a:r>
            <a:r>
              <a:rPr lang="hu-HU" dirty="0"/>
              <a:t>: </a:t>
            </a:r>
            <a:r>
              <a:rPr lang="hu-HU" dirty="0" smtClean="0"/>
              <a:t>Szabó</a:t>
            </a:r>
            <a:r>
              <a:rPr lang="hu-HU" dirty="0"/>
              <a:t>, H., Kovács, P., &amp; Lakatos, Z. (2008). </a:t>
            </a:r>
            <a:r>
              <a:rPr lang="hu-HU" dirty="0" err="1"/>
              <a:t>Prevention</a:t>
            </a:r>
            <a:r>
              <a:rPr lang="hu-HU" dirty="0"/>
              <a:t> and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proper</a:t>
            </a:r>
            <a:r>
              <a:rPr lang="hu-HU" dirty="0"/>
              <a:t> </a:t>
            </a:r>
            <a:r>
              <a:rPr lang="hu-HU" dirty="0" err="1"/>
              <a:t>diet</a:t>
            </a:r>
            <a:r>
              <a:rPr lang="hu-HU" dirty="0"/>
              <a:t>. </a:t>
            </a:r>
            <a:r>
              <a:rPr lang="hu-HU" i="1" dirty="0"/>
              <a:t>British </a:t>
            </a:r>
            <a:r>
              <a:rPr lang="hu-HU" i="1" dirty="0" err="1"/>
              <a:t>Medical</a:t>
            </a:r>
            <a:r>
              <a:rPr lang="hu-HU" i="1" dirty="0"/>
              <a:t> Journal, 336</a:t>
            </a:r>
            <a:r>
              <a:rPr lang="hu-HU" dirty="0"/>
              <a:t>, a2752. </a:t>
            </a:r>
            <a:r>
              <a:rPr lang="hu-HU" dirty="0" err="1"/>
              <a:t>doi</a:t>
            </a:r>
            <a:r>
              <a:rPr lang="hu-HU" dirty="0"/>
              <a:t>: </a:t>
            </a:r>
            <a:r>
              <a:rPr lang="hu-HU" dirty="0" smtClean="0"/>
              <a:t>10.1128/bmj.a2752</a:t>
            </a:r>
            <a:endParaRPr lang="hu-HU" dirty="0"/>
          </a:p>
          <a:p>
            <a:pPr>
              <a:lnSpc>
                <a:spcPct val="120000"/>
              </a:lnSpc>
            </a:pPr>
            <a:r>
              <a:rPr lang="hu-HU" dirty="0" smtClean="0"/>
              <a:t>Szövegben: (Szabó és Kis, 2002)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Irodalomjegyzékben</a:t>
            </a:r>
            <a:r>
              <a:rPr lang="hu-HU" dirty="0"/>
              <a:t>: </a:t>
            </a:r>
            <a:r>
              <a:rPr lang="hu-HU" dirty="0" smtClean="0"/>
              <a:t>Szabó </a:t>
            </a:r>
            <a:r>
              <a:rPr lang="hu-HU" dirty="0"/>
              <a:t>P., és </a:t>
            </a:r>
            <a:r>
              <a:rPr lang="hu-HU" dirty="0" smtClean="0"/>
              <a:t>Kis </a:t>
            </a:r>
            <a:r>
              <a:rPr lang="hu-HU" dirty="0"/>
              <a:t>V. (2002). A </a:t>
            </a:r>
            <a:r>
              <a:rPr lang="hu-HU" dirty="0" err="1"/>
              <a:t>dietetika</a:t>
            </a:r>
            <a:r>
              <a:rPr lang="hu-HU" dirty="0"/>
              <a:t> alapjai. </a:t>
            </a:r>
            <a:r>
              <a:rPr lang="hu-HU" i="1" dirty="0"/>
              <a:t>Orvosi Hetilap, 347</a:t>
            </a:r>
            <a:r>
              <a:rPr lang="hu-HU" dirty="0"/>
              <a:t>(4), 284-287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u-HU" sz="1100" dirty="0"/>
              <a:t>13/</a:t>
            </a:r>
            <a:fld id="{75C69521-2AF6-4DE7-BD13-6FC7C7B5D5D3}" type="slidenum">
              <a:rPr lang="hu-HU" sz="1100"/>
              <a:pPr/>
              <a:t>7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247757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 dirty="0"/>
              <a:t>Az irodalmi hivatkozás 3 nagy csoportja </a:t>
            </a:r>
            <a:r>
              <a:rPr lang="hu-HU" sz="4000" dirty="0" smtClean="0"/>
              <a:t>– </a:t>
            </a:r>
            <a:r>
              <a:rPr lang="hu-HU" sz="3600" dirty="0" smtClean="0"/>
              <a:t>Webes </a:t>
            </a:r>
            <a:r>
              <a:rPr lang="hu-HU" sz="3600" dirty="0"/>
              <a:t>hivatkozások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7200" indent="-360000">
              <a:lnSpc>
                <a:spcPct val="120000"/>
              </a:lnSpc>
              <a:tabLst>
                <a:tab pos="180000" algn="l"/>
              </a:tabLst>
            </a:pPr>
            <a:r>
              <a:rPr lang="hu-HU" sz="2800" dirty="0" smtClean="0"/>
              <a:t>Szövegben: (</a:t>
            </a:r>
            <a:r>
              <a:rPr lang="en-US" sz="2800" dirty="0"/>
              <a:t>American Medical </a:t>
            </a:r>
            <a:r>
              <a:rPr lang="en-US" sz="2800" dirty="0" smtClean="0"/>
              <a:t>Association</a:t>
            </a:r>
            <a:r>
              <a:rPr lang="hu-HU" sz="2800" dirty="0" smtClean="0"/>
              <a:t> [AMA], 2013)</a:t>
            </a:r>
          </a:p>
          <a:p>
            <a:pPr marL="277200" indent="-360000">
              <a:lnSpc>
                <a:spcPct val="120000"/>
              </a:lnSpc>
              <a:tabLst>
                <a:tab pos="180000" algn="l"/>
              </a:tabLst>
            </a:pPr>
            <a:r>
              <a:rPr lang="hu-HU" sz="2800" dirty="0" smtClean="0"/>
              <a:t>Irodalomjegyzékben: </a:t>
            </a:r>
            <a:r>
              <a:rPr lang="en-US" sz="2800" dirty="0" smtClean="0"/>
              <a:t>American </a:t>
            </a:r>
            <a:r>
              <a:rPr lang="en-US" sz="2800" dirty="0"/>
              <a:t>Medical Association</a:t>
            </a:r>
            <a:r>
              <a:rPr lang="hu-HU" sz="2800" dirty="0"/>
              <a:t> (2013). </a:t>
            </a:r>
            <a:r>
              <a:rPr lang="en-US" sz="2800" i="1" dirty="0"/>
              <a:t>AMA Office of Group Practice Liaison</a:t>
            </a:r>
            <a:r>
              <a:rPr lang="hu-HU" sz="2800" dirty="0"/>
              <a:t>.</a:t>
            </a:r>
            <a:r>
              <a:rPr lang="en-US" sz="2800" dirty="0"/>
              <a:t> </a:t>
            </a:r>
            <a:r>
              <a:rPr lang="hu-HU" sz="2800" dirty="0"/>
              <a:t>Letöltve</a:t>
            </a:r>
            <a:r>
              <a:rPr lang="en-US" sz="2800" dirty="0"/>
              <a:t>:</a:t>
            </a:r>
            <a:r>
              <a:rPr lang="hu-HU" sz="2800" dirty="0"/>
              <a:t> </a:t>
            </a:r>
            <a:r>
              <a:rPr lang="en-US" sz="2800" dirty="0"/>
              <a:t>20</a:t>
            </a:r>
            <a:r>
              <a:rPr lang="hu-HU" sz="2800" dirty="0"/>
              <a:t>13. 02.</a:t>
            </a:r>
            <a:r>
              <a:rPr lang="en-US" sz="2800" dirty="0"/>
              <a:t> 12</a:t>
            </a:r>
            <a:r>
              <a:rPr lang="hu-HU" sz="2800" dirty="0" err="1"/>
              <a:t>-én</a:t>
            </a:r>
            <a:r>
              <a:rPr lang="hu-HU" sz="2800" dirty="0"/>
              <a:t>:</a:t>
            </a:r>
            <a:r>
              <a:rPr lang="en-US" sz="2800" dirty="0"/>
              <a:t>  http://</a:t>
            </a:r>
            <a:r>
              <a:rPr lang="en-US" sz="2800" dirty="0" smtClean="0"/>
              <a:t>www.ama</a:t>
            </a:r>
            <a:r>
              <a:rPr lang="hu-HU" sz="2800" dirty="0"/>
              <a:t>-</a:t>
            </a:r>
            <a:r>
              <a:rPr lang="en-US" sz="2800" dirty="0" smtClean="0"/>
              <a:t>assn.org/</a:t>
            </a:r>
            <a:r>
              <a:rPr lang="en-US" sz="2800" dirty="0" err="1" smtClean="0"/>
              <a:t>ama</a:t>
            </a:r>
            <a:r>
              <a:rPr lang="en-US" sz="2800" dirty="0" smtClean="0"/>
              <a:t>/pub/category/1736.html</a:t>
            </a:r>
            <a:endParaRPr lang="hu-HU" sz="2800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u-HU" sz="1100" dirty="0"/>
              <a:t>13/</a:t>
            </a:r>
            <a:fld id="{75C69521-2AF6-4DE7-BD13-6FC7C7B5D5D3}" type="slidenum">
              <a:rPr lang="hu-HU" sz="1100"/>
              <a:pPr/>
              <a:t>8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413530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 dirty="0"/>
              <a:t>Amire mindenképp figyelni </a:t>
            </a:r>
            <a:r>
              <a:rPr lang="hu-HU" sz="4000" dirty="0" smtClean="0"/>
              <a:t>kell! – Szövegbeli hivatkozási esetén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hu-HU" dirty="0"/>
              <a:t>A szövegbeli hivatkozásokat zárójelben </a:t>
            </a:r>
            <a:r>
              <a:rPr lang="hu-HU" dirty="0" smtClean="0"/>
              <a:t>a szerző(k) nevével és vesszővel elválasztva évszámmal jelöljék</a:t>
            </a:r>
            <a:r>
              <a:rPr lang="hu-HU" dirty="0"/>
              <a:t>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Ha </a:t>
            </a:r>
            <a:r>
              <a:rPr lang="hu-HU" dirty="0"/>
              <a:t>több mint 6 szerzős a közlemény, </a:t>
            </a:r>
            <a:r>
              <a:rPr lang="hu-HU" dirty="0" smtClean="0"/>
              <a:t>csak az első szerző nevét, majd utána az ‚et </a:t>
            </a:r>
            <a:r>
              <a:rPr lang="hu-HU" dirty="0" err="1"/>
              <a:t>al</a:t>
            </a:r>
            <a:r>
              <a:rPr lang="hu-HU" dirty="0" smtClean="0"/>
              <a:t>.’ kifejezést (magyar szerzők magyarul megjelent műveinél az ‚és </a:t>
            </a:r>
            <a:r>
              <a:rPr lang="hu-HU" dirty="0" err="1" smtClean="0"/>
              <a:t>mtsai</a:t>
            </a:r>
            <a:r>
              <a:rPr lang="hu-HU" dirty="0" smtClean="0"/>
              <a:t>’ rövidítést) </a:t>
            </a:r>
            <a:r>
              <a:rPr lang="hu-HU" dirty="0"/>
              <a:t>kell </a:t>
            </a:r>
            <a:r>
              <a:rPr lang="hu-HU" dirty="0" smtClean="0"/>
              <a:t>feltüntetni, nem </a:t>
            </a:r>
            <a:r>
              <a:rPr lang="hu-HU" dirty="0"/>
              <a:t>kell kiírni az összes szerző </a:t>
            </a:r>
            <a:r>
              <a:rPr lang="hu-HU" dirty="0" smtClean="0"/>
              <a:t>nevét.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Egy </a:t>
            </a:r>
            <a:r>
              <a:rPr lang="hu-HU" dirty="0"/>
              <a:t>szövegbeli idézethez több forrás is megadható, akkor a zárójelen belül </a:t>
            </a:r>
            <a:r>
              <a:rPr lang="hu-HU" dirty="0" smtClean="0"/>
              <a:t>pontosvesszővel </a:t>
            </a:r>
            <a:r>
              <a:rPr lang="hu-HU" dirty="0"/>
              <a:t>kell elválasztani a </a:t>
            </a:r>
            <a:r>
              <a:rPr lang="hu-HU" dirty="0" smtClean="0"/>
              <a:t>szerző-évszám tételeket.</a:t>
            </a:r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hu-HU" sz="1100" dirty="0"/>
              <a:t>13/</a:t>
            </a:r>
            <a:fld id="{75C69521-2AF6-4DE7-BD13-6FC7C7B5D5D3}" type="slidenum">
              <a:rPr lang="hu-HU" sz="1100"/>
              <a:pPr/>
              <a:t>9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53755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1111</Words>
  <Application>Microsoft Office PowerPoint</Application>
  <PresentationFormat>Diavetítés a képernyőre (4:3 oldalarány)</PresentationFormat>
  <Paragraphs>104</Paragraphs>
  <Slides>13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Office-téma</vt:lpstr>
      <vt:lpstr>Az APA hivatkozási stílus alkalmazása</vt:lpstr>
      <vt:lpstr>Tartalom</vt:lpstr>
      <vt:lpstr>Szöveg hivatkozási jegyzékkel (minta)</vt:lpstr>
      <vt:lpstr>Szövegben előforduló hivatkozások - példák</vt:lpstr>
      <vt:lpstr>Lábjegyzet</vt:lpstr>
      <vt:lpstr>Az irodalmi hivatkozás 3 nagy csoportja –Könyv, könyvrészlet hivatkozások</vt:lpstr>
      <vt:lpstr>Az irodalmi hivatkozás 3 nagy csoportja – Folyóiratcikk hivatkozások</vt:lpstr>
      <vt:lpstr>Az irodalmi hivatkozás 3 nagy csoportja – Webes hivatkozások</vt:lpstr>
      <vt:lpstr>Amire mindenképp figyelni kell! – Szövegbeli hivatkozási esetén</vt:lpstr>
      <vt:lpstr>Amire mindenképp figyelni kell! – Irodalomjegyzék esetén</vt:lpstr>
      <vt:lpstr>Amire mindenképp figyelni kell! –  Általános megjegyzések</vt:lpstr>
      <vt:lpstr>Segédanyagok az APA hivatkozási stílus tanulmányozásához az alábbi linkeken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felhasznált irodalom alkalmazása</dc:title>
  <dc:creator>Berhidi Anna</dc:creator>
  <cp:lastModifiedBy>Berhidi Anna</cp:lastModifiedBy>
  <cp:revision>47</cp:revision>
  <dcterms:created xsi:type="dcterms:W3CDTF">2012-05-04T06:22:05Z</dcterms:created>
  <dcterms:modified xsi:type="dcterms:W3CDTF">2013-04-05T07:34:55Z</dcterms:modified>
</cp:coreProperties>
</file>