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38" r:id="rId3"/>
  </p:sldMasterIdLst>
  <p:notesMasterIdLst>
    <p:notesMasterId r:id="rId12"/>
  </p:notesMasterIdLst>
  <p:sldIdLst>
    <p:sldId id="257" r:id="rId4"/>
    <p:sldId id="258" r:id="rId5"/>
    <p:sldId id="267" r:id="rId6"/>
    <p:sldId id="266" r:id="rId7"/>
    <p:sldId id="259" r:id="rId8"/>
    <p:sldId id="260" r:id="rId9"/>
    <p:sldId id="26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63" autoAdjust="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E56AE-EBCF-4DEB-A215-BB29EBC41BB0}" type="datetimeFigureOut">
              <a:rPr lang="en-GB" smtClean="0"/>
              <a:pPr/>
              <a:t>13/09/2012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A8D5-6C1D-468F-B126-E716EB68522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EA8D5-6C1D-468F-B126-E716EB68522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GB" b="1" u="none" dirty="0" smtClean="0"/>
          </a:p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EA8D5-6C1D-468F-B126-E716EB68522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EA8D5-6C1D-468F-B126-E716EB68522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 descr="PQ_Tit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5193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379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55240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11582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192637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63442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refworks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88704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8376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04221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ss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68972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079903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15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dialog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44532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3537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648200" y="1357313"/>
            <a:ext cx="4038600" cy="45259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95203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648200" y="1357313"/>
            <a:ext cx="4038600" cy="45259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6905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9144000" cy="53392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7921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536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87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1955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015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ebrary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595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34583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0181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proquest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81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PQ_Title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4321" cy="2523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988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98847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3474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proquest_footer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232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1158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1926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6344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refworks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8870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837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Q_divider_gra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82285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0422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ss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6897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07990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150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353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648200" y="1357313"/>
            <a:ext cx="4038600" cy="45259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9520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648200" y="1357313"/>
            <a:ext cx="4038600" cy="45259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690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9144000" cy="53392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792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536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872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 descr="PQ_Tit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5193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379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50091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PQ_Title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4321" cy="2523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9884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Q_divider_gra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82285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50091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56935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6726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bowker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6502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56485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5524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dialog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445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569356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19555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0159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ebrary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59592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34583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01815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proquest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814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98847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6726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3474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proquest_footer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232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11582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19263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63442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refworks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8870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8376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0422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ss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689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bowker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6502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079903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150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3537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648200" y="1357313"/>
            <a:ext cx="4038600" cy="45259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9520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648200" y="1357313"/>
            <a:ext cx="4038600" cy="45259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690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9144000" cy="53392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7921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536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8727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 descr="PQ_Tit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5193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3797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PQ_Title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4321" cy="2523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98846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Q_divider_gra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8228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564851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500912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569356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67265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bowker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65021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564851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55240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dialog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44532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195554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01594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ebrary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59592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345839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01815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proquest_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8148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988479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471645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34741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proquest_footer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23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38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6138"/>
            <a:ext cx="8229600" cy="48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6138"/>
            <a:ext cx="8229600" cy="48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6138"/>
            <a:ext cx="8229600" cy="48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rthur.scheinhardt@refworks-cos.com" TargetMode="External"/><Relationship Id="rId2" Type="http://schemas.openxmlformats.org/officeDocument/2006/relationships/hyperlink" Target="http://www.refworks-cos.com/" TargetMode="Externa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01300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RefWorks-COS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latin typeface="+mn-lt"/>
              </a:rPr>
              <a:t>Your partner in every step of the research workflow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400" b="1" dirty="0" smtClean="0"/>
              <a:t>Informatio Scientifica - Informatio Medicata 2012</a:t>
            </a:r>
          </a:p>
          <a:p>
            <a:r>
              <a:rPr lang="en-GB" sz="1400" b="1" dirty="0" smtClean="0"/>
              <a:t>Library room, </a:t>
            </a:r>
            <a:r>
              <a:rPr lang="en-GB" sz="1400" b="1" dirty="0" err="1" smtClean="0"/>
              <a:t>Balassi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Intézet</a:t>
            </a:r>
            <a:r>
              <a:rPr lang="en-GB" sz="1400" b="1" dirty="0" smtClean="0"/>
              <a:t>, </a:t>
            </a:r>
            <a:r>
              <a:rPr lang="it-IT" sz="1400" b="1" dirty="0" smtClean="0"/>
              <a:t>27.09.12 13u25	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077072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white"/>
                </a:solidFill>
              </a:rPr>
              <a:t>Arthur Scheinhardt – Area Sales Manager Europe Refworks </a:t>
            </a:r>
          </a:p>
        </p:txBody>
      </p:sp>
    </p:spTree>
    <p:extLst>
      <p:ext uri="{BB962C8B-B14F-4D97-AF65-F5344CB8AC3E}">
        <p14:creationId xmlns="" xmlns:p14="http://schemas.microsoft.com/office/powerpoint/2010/main" val="41816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96138"/>
            <a:ext cx="8892480" cy="4830026"/>
          </a:xfrm>
        </p:spPr>
        <p:txBody>
          <a:bodyPr/>
          <a:lstStyle/>
          <a:p>
            <a:r>
              <a:rPr lang="en-US" b="1" dirty="0" smtClean="0"/>
              <a:t>The research lifecycle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How RefWorks-COS helps you every step of the way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Solutions to common point paints in research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A closer look at: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RefWorks </a:t>
            </a:r>
            <a:r>
              <a:rPr lang="en-US" b="1" dirty="0" smtClean="0"/>
              <a:t>– </a:t>
            </a:r>
            <a:r>
              <a:rPr lang="en-US" sz="1600" dirty="0" smtClean="0"/>
              <a:t>The online solution for research management, </a:t>
            </a:r>
            <a:r>
              <a:rPr lang="en-US" sz="1600" dirty="0" smtClean="0"/>
              <a:t>writing &amp; </a:t>
            </a:r>
            <a:r>
              <a:rPr lang="en-US" sz="1600" dirty="0" smtClean="0"/>
              <a:t>collaboration.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Pivot – </a:t>
            </a:r>
            <a:r>
              <a:rPr lang="en-US" sz="1600" dirty="0" smtClean="0"/>
              <a:t>The next generation of funding and research expertise connected</a:t>
            </a:r>
          </a:p>
          <a:p>
            <a:pPr lvl="1"/>
            <a:endParaRPr lang="en-US" sz="1400" dirty="0" smtClean="0"/>
          </a:p>
          <a:p>
            <a:pPr lvl="0"/>
            <a:r>
              <a:rPr lang="en-US" b="1" dirty="0" smtClean="0">
                <a:solidFill>
                  <a:srgbClr val="000000"/>
                </a:solidFill>
              </a:rPr>
              <a:t>See our product in action! &amp; </a:t>
            </a:r>
            <a:r>
              <a:rPr lang="en-US" b="1" dirty="0" smtClean="0">
                <a:solidFill>
                  <a:srgbClr val="000000"/>
                </a:solidFill>
              </a:rPr>
              <a:t>m</a:t>
            </a:r>
            <a:r>
              <a:rPr lang="en-US" b="1" dirty="0" smtClean="0">
                <a:solidFill>
                  <a:srgbClr val="000000"/>
                </a:solidFill>
              </a:rPr>
              <a:t>ore information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1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Research Cycle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467544" y="665312"/>
            <a:ext cx="6840760" cy="61926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41158"/>
              <a:gd name="adj5" fmla="val 12500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99992" y="5157192"/>
            <a:ext cx="1728192" cy="11521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Ideas</a:t>
            </a:r>
            <a:endParaRPr lang="en-GB" b="1" dirty="0"/>
          </a:p>
        </p:txBody>
      </p:sp>
      <p:sp>
        <p:nvSpPr>
          <p:cNvPr id="18" name="Oval 17"/>
          <p:cNvSpPr/>
          <p:nvPr/>
        </p:nvSpPr>
        <p:spPr>
          <a:xfrm>
            <a:off x="1979712" y="5373216"/>
            <a:ext cx="1728192" cy="11521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Partners</a:t>
            </a:r>
            <a:endParaRPr lang="en-GB" b="1" dirty="0"/>
          </a:p>
        </p:txBody>
      </p:sp>
      <p:sp>
        <p:nvSpPr>
          <p:cNvPr id="19" name="Oval 18"/>
          <p:cNvSpPr/>
          <p:nvPr/>
        </p:nvSpPr>
        <p:spPr>
          <a:xfrm>
            <a:off x="323528" y="3645024"/>
            <a:ext cx="1728192" cy="11521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Proposal </a:t>
            </a:r>
          </a:p>
          <a:p>
            <a:pPr algn="ctr"/>
            <a:r>
              <a:rPr lang="en-GB" b="1" dirty="0" smtClean="0"/>
              <a:t>Writing</a:t>
            </a:r>
            <a:endParaRPr lang="en-GB" b="1" dirty="0"/>
          </a:p>
        </p:txBody>
      </p:sp>
      <p:sp>
        <p:nvSpPr>
          <p:cNvPr id="20" name="Oval 19"/>
          <p:cNvSpPr/>
          <p:nvPr/>
        </p:nvSpPr>
        <p:spPr>
          <a:xfrm>
            <a:off x="1187624" y="1556792"/>
            <a:ext cx="1728192" cy="11521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Research Process</a:t>
            </a:r>
            <a:endParaRPr lang="en-GB" b="1" dirty="0"/>
          </a:p>
        </p:txBody>
      </p:sp>
      <p:sp>
        <p:nvSpPr>
          <p:cNvPr id="21" name="Oval 20"/>
          <p:cNvSpPr/>
          <p:nvPr/>
        </p:nvSpPr>
        <p:spPr>
          <a:xfrm>
            <a:off x="4139952" y="1052736"/>
            <a:ext cx="1800200" cy="11521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GB" b="1" dirty="0" smtClean="0"/>
              <a:t>Publication</a:t>
            </a:r>
            <a:endParaRPr lang="en-GB" b="1" dirty="0"/>
          </a:p>
        </p:txBody>
      </p:sp>
      <p:pic>
        <p:nvPicPr>
          <p:cNvPr id="25" name="Picture 8" descr="Papers Invited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84784"/>
            <a:ext cx="1444268" cy="216024"/>
          </a:xfrm>
          <a:prstGeom prst="rect">
            <a:avLst/>
          </a:prstGeom>
          <a:noFill/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420888"/>
            <a:ext cx="1152128" cy="4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RefWork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157192"/>
            <a:ext cx="1547540" cy="443266"/>
          </a:xfrm>
          <a:prstGeom prst="rect">
            <a:avLst/>
          </a:prstGeom>
          <a:noFill/>
        </p:spPr>
      </p:pic>
      <p:pic>
        <p:nvPicPr>
          <p:cNvPr id="37" name="Picture 2" descr="Logo-pivot-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437112"/>
            <a:ext cx="1440160" cy="475053"/>
          </a:xfrm>
          <a:prstGeom prst="rect">
            <a:avLst/>
          </a:prstGeom>
          <a:noFill/>
        </p:spPr>
      </p:pic>
      <p:pic>
        <p:nvPicPr>
          <p:cNvPr id="38" name="Picture 6" descr="http://www.refworks-cos.com/images/RefAwarelogoWeb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733256"/>
            <a:ext cx="1224135" cy="293207"/>
          </a:xfrm>
          <a:prstGeom prst="rect">
            <a:avLst/>
          </a:prstGeom>
          <a:noFill/>
        </p:spPr>
      </p:pic>
      <p:pic>
        <p:nvPicPr>
          <p:cNvPr id="40" name="Picture 15" descr="http://a0.twimg.com/profile_images/1522009649/logo_col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717032"/>
            <a:ext cx="648072" cy="648072"/>
          </a:xfrm>
          <a:prstGeom prst="rect">
            <a:avLst/>
          </a:prstGeom>
          <a:noFill/>
        </p:spPr>
      </p:pic>
      <p:pic>
        <p:nvPicPr>
          <p:cNvPr id="41" name="Picture 4" descr="RefWork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789040"/>
            <a:ext cx="1508374" cy="432048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3635896" y="4437112"/>
            <a:ext cx="223224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GB" sz="1200" b="1" dirty="0" smtClean="0"/>
              <a:t>Funding for proposals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GB" sz="1200" b="1" dirty="0" smtClean="0"/>
              <a:t>Find research partners</a:t>
            </a:r>
            <a:endParaRPr lang="en-GB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635896" y="3717032"/>
            <a:ext cx="22322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8600" indent="-228600"/>
            <a:r>
              <a:rPr lang="en-GB" sz="1200" b="1" dirty="0" smtClean="0"/>
              <a:t>4. Instant bibliographies</a:t>
            </a:r>
          </a:p>
          <a:p>
            <a:pPr marL="228600" indent="-228600"/>
            <a:r>
              <a:rPr lang="en-GB" sz="1200" b="1" dirty="0" smtClean="0"/>
              <a:t>3. Organise Information</a:t>
            </a:r>
          </a:p>
          <a:p>
            <a:pPr marL="228600" indent="-228600"/>
            <a:r>
              <a:rPr lang="en-GB" sz="1200" b="1" dirty="0" smtClean="0"/>
              <a:t>2. Citation management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00192" y="4509120"/>
            <a:ext cx="237626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8600" indent="-228600"/>
            <a:r>
              <a:rPr lang="en-GB" sz="1200" b="1" dirty="0" smtClean="0"/>
              <a:t>1.</a:t>
            </a:r>
            <a:r>
              <a:rPr lang="en-GB" sz="1200" dirty="0" smtClean="0"/>
              <a:t>	</a:t>
            </a:r>
            <a:r>
              <a:rPr lang="en-GB" sz="1200" b="1" dirty="0" smtClean="0"/>
              <a:t>Promotes information literacy at your library</a:t>
            </a:r>
            <a:endParaRPr lang="en-GB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707904" y="2564904"/>
            <a:ext cx="172819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8600" indent="-228600"/>
            <a:r>
              <a:rPr lang="en-GB" sz="1200" b="1" dirty="0" smtClean="0"/>
              <a:t>5. Write-n-Cite</a:t>
            </a:r>
          </a:p>
          <a:p>
            <a:pPr marL="228600" indent="-228600"/>
            <a:r>
              <a:rPr lang="en-GB" sz="1200" b="1" dirty="0" smtClean="0"/>
              <a:t>4. </a:t>
            </a:r>
            <a:r>
              <a:rPr lang="en-GB" sz="1200" b="1" dirty="0" err="1" smtClean="0"/>
              <a:t>RefShare</a:t>
            </a:r>
            <a:endParaRPr lang="en-GB" sz="1200" b="1" dirty="0" smtClean="0"/>
          </a:p>
        </p:txBody>
      </p:sp>
      <p:pic>
        <p:nvPicPr>
          <p:cNvPr id="133122" name="Picture 2" descr="Author Resol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5085184"/>
            <a:ext cx="1452958" cy="288032"/>
          </a:xfrm>
          <a:prstGeom prst="rect">
            <a:avLst/>
          </a:prstGeom>
          <a:noFill/>
        </p:spPr>
      </p:pic>
      <p:pic>
        <p:nvPicPr>
          <p:cNvPr id="133124" name="Picture 4" descr="QuikBi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3068960"/>
            <a:ext cx="1008112" cy="279357"/>
          </a:xfrm>
          <a:prstGeom prst="rect">
            <a:avLst/>
          </a:prstGeom>
          <a:noFill/>
        </p:spPr>
      </p:pic>
      <p:pic>
        <p:nvPicPr>
          <p:cNvPr id="52" name="Picture 4" descr="RefWork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132856"/>
            <a:ext cx="1508374" cy="432048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67544" y="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+mj-lt"/>
              </a:rPr>
              <a:t>RefWorks-COS </a:t>
            </a:r>
          </a:p>
          <a:p>
            <a:r>
              <a:rPr lang="en-GB" sz="2000" b="1" dirty="0" smtClean="0">
                <a:latin typeface="+mj-lt"/>
              </a:rPr>
              <a:t>Your partner in every step of the research workflow</a:t>
            </a:r>
            <a:endParaRPr lang="en-GB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7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Solutions to common </a:t>
            </a:r>
            <a:r>
              <a:rPr lang="en-GB" b="1" dirty="0" smtClean="0"/>
              <a:t>pain points </a:t>
            </a:r>
            <a:r>
              <a:rPr lang="en-GB" b="1" dirty="0" smtClean="0"/>
              <a:t>in </a:t>
            </a:r>
            <a:r>
              <a:rPr lang="en-GB" b="1" dirty="0" smtClean="0"/>
              <a:t>research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he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20888"/>
            <a:ext cx="2328850" cy="310513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1520" y="1628800"/>
            <a:ext cx="2808312" cy="100811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342900" marR="0" lvl="0" indent="-342900" algn="ctr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LIBRARIANS</a:t>
            </a:r>
          </a:p>
          <a:p>
            <a:pPr marL="342900" marR="0" lvl="0" indent="-342900" algn="ctr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VISIBILITY &amp; USAGE </a:t>
            </a:r>
          </a:p>
          <a:p>
            <a:pPr marL="342900" marR="0" lvl="0" indent="-342900" algn="ctr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Not enough  visibility of  library</a:t>
            </a:r>
          </a:p>
          <a:p>
            <a:pPr marL="342900" marR="0" lvl="0" indent="-342900" algn="ctr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and library </a:t>
            </a:r>
            <a:r>
              <a:rPr lang="en-US" sz="1200" b="1" dirty="0" smtClean="0">
                <a:solidFill>
                  <a:schemeClr val="bg1"/>
                </a:solidFill>
              </a:rPr>
              <a:t>resources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5013176"/>
            <a:ext cx="2808312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42900" indent="-342900" algn="ctr" defTabSz="457200">
              <a:lnSpc>
                <a:spcPct val="110000"/>
              </a:lnSpc>
              <a:spcBef>
                <a:spcPct val="20000"/>
              </a:spcBef>
              <a:defRPr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342900" indent="-342900" algn="ctr" defTabSz="4572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RESEARCHERS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ctr" defTabSz="4572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VISIBILITY</a:t>
            </a:r>
          </a:p>
          <a:p>
            <a:pPr marL="342900" indent="-342900" algn="ctr" defTabSz="4572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Inside Institution (Research office) </a:t>
            </a:r>
          </a:p>
          <a:p>
            <a:pPr marL="342900" indent="-342900" algn="ctr" defTabSz="4572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  Outside institution (Academic world)   </a:t>
            </a:r>
          </a:p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1520" y="3212976"/>
            <a:ext cx="2808312" cy="11521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342900" indent="-342900" algn="ctr" defTabSz="457200">
              <a:lnSpc>
                <a:spcPct val="110000"/>
              </a:lnSpc>
              <a:spcBef>
                <a:spcPct val="20000"/>
              </a:spcBef>
              <a:defRPr/>
            </a:pPr>
            <a:endParaRPr lang="en-GB" sz="1200" b="1" dirty="0" smtClean="0">
              <a:solidFill>
                <a:schemeClr val="bg1"/>
              </a:solidFill>
            </a:endParaRPr>
          </a:p>
          <a:p>
            <a:pPr marL="342900" indent="-342900" algn="ctr" defTabSz="4572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1200" b="1" dirty="0" smtClean="0">
                <a:solidFill>
                  <a:schemeClr val="tx1"/>
                </a:solidFill>
              </a:rPr>
              <a:t>LIBRARIANS</a:t>
            </a:r>
          </a:p>
          <a:p>
            <a:pPr marL="342900" indent="-342900" algn="ctr" defTabSz="4572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1200" b="1" dirty="0" smtClean="0">
                <a:solidFill>
                  <a:schemeClr val="bg1"/>
                </a:solidFill>
              </a:rPr>
              <a:t>TRAINING and SUPPORT</a:t>
            </a:r>
          </a:p>
          <a:p>
            <a:pPr marL="342900" indent="-342900" algn="ctr" defTabSz="4572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1200" b="1" dirty="0" smtClean="0">
                <a:solidFill>
                  <a:schemeClr val="bg1"/>
                </a:solidFill>
              </a:rPr>
              <a:t>Little time to teach, train, support</a:t>
            </a:r>
          </a:p>
          <a:p>
            <a:pPr marL="342900" indent="-342900" algn="ctr" defTabSz="4572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1200" b="1" dirty="0" smtClean="0">
                <a:solidFill>
                  <a:schemeClr val="bg1"/>
                </a:solidFill>
              </a:rPr>
              <a:t>students &amp; faculty in </a:t>
            </a:r>
            <a:r>
              <a:rPr lang="en-GB" sz="1200" b="1" dirty="0" smtClean="0">
                <a:solidFill>
                  <a:schemeClr val="bg1"/>
                </a:solidFill>
              </a:rPr>
              <a:t>resources</a:t>
            </a:r>
            <a:endParaRPr lang="en-GB" sz="1200" b="1" dirty="0" smtClean="0">
              <a:solidFill>
                <a:schemeClr val="bg1"/>
              </a:solidFill>
            </a:endParaRPr>
          </a:p>
          <a:p>
            <a:pPr marL="342900" marR="0" lvl="0" indent="-342900" algn="ctr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96136" y="1628800"/>
            <a:ext cx="3096344" cy="100811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- Open URL connectivity</a:t>
            </a:r>
          </a:p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- Advanced </a:t>
            </a:r>
            <a:r>
              <a:rPr lang="en-US" sz="1200" b="1" dirty="0" smtClean="0">
                <a:solidFill>
                  <a:schemeClr val="bg1"/>
                </a:solidFill>
              </a:rPr>
              <a:t>admin </a:t>
            </a:r>
            <a:r>
              <a:rPr lang="en-US" sz="1200" b="1" dirty="0" smtClean="0">
                <a:solidFill>
                  <a:schemeClr val="bg1"/>
                </a:solidFill>
              </a:rPr>
              <a:t>features </a:t>
            </a:r>
          </a:p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- Fits in workflow student / professor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6136" y="3284984"/>
            <a:ext cx="3096344" cy="11521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- Free technical support </a:t>
            </a:r>
          </a:p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-Client services team to optimize</a:t>
            </a:r>
          </a:p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  usage / plan complimentary training</a:t>
            </a:r>
          </a:p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- Online resources, webinars, YouTube</a:t>
            </a:r>
          </a:p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   </a:t>
            </a:r>
          </a:p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" name="Picture 4" descr="RefWork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700808"/>
            <a:ext cx="1008112" cy="288757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5868144" y="5085184"/>
            <a:ext cx="2952328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-Inside: Match funding </a:t>
            </a:r>
          </a:p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  to your institution, faculty, and</a:t>
            </a:r>
          </a:p>
          <a:p>
            <a:pPr marL="342900" marR="0" lvl="0" indent="-342900" defTabSz="4572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  individual </a:t>
            </a:r>
            <a:r>
              <a:rPr lang="en-US" sz="1200" b="1" dirty="0" smtClean="0">
                <a:solidFill>
                  <a:schemeClr val="bg1"/>
                </a:solidFill>
              </a:rPr>
              <a:t>researchers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- Outside: Scholar </a:t>
            </a:r>
            <a:r>
              <a:rPr lang="en-US" sz="1200" b="1" dirty="0" smtClean="0">
                <a:solidFill>
                  <a:schemeClr val="bg1"/>
                </a:solidFill>
              </a:rPr>
              <a:t>profiles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pic>
        <p:nvPicPr>
          <p:cNvPr id="18" name="Picture 4" descr="RefWork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356992"/>
            <a:ext cx="1008112" cy="288757"/>
          </a:xfrm>
          <a:prstGeom prst="rect">
            <a:avLst/>
          </a:prstGeom>
          <a:noFill/>
        </p:spPr>
      </p:pic>
      <p:pic>
        <p:nvPicPr>
          <p:cNvPr id="19" name="Picture 2" descr="Logo-pivot-h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3263" y="5157192"/>
            <a:ext cx="873193" cy="2880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Right Arrow 19"/>
          <p:cNvSpPr/>
          <p:nvPr/>
        </p:nvSpPr>
        <p:spPr>
          <a:xfrm>
            <a:off x="3347864" y="2060848"/>
            <a:ext cx="2232248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3347864" y="3573016"/>
            <a:ext cx="2232248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3347864" y="5373216"/>
            <a:ext cx="2232248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20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RefWorks - Benefits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138"/>
            <a:ext cx="8435280" cy="4830026"/>
          </a:xfrm>
        </p:spPr>
        <p:txBody>
          <a:bodyPr>
            <a:normAutofit/>
          </a:bodyPr>
          <a:lstStyle/>
          <a:p>
            <a:pPr>
              <a:spcBef>
                <a:spcPct val="55000"/>
              </a:spcBef>
            </a:pPr>
            <a:r>
              <a:rPr lang="en-US" dirty="0" smtClean="0"/>
              <a:t>Unlimited organization wide access</a:t>
            </a:r>
          </a:p>
          <a:p>
            <a:pPr>
              <a:spcBef>
                <a:spcPct val="55000"/>
              </a:spcBef>
            </a:pPr>
            <a:r>
              <a:rPr lang="en-US" dirty="0" smtClean="0"/>
              <a:t>Web based - Easy to implement, automatically updated, with one interface that fits both the needs of novice and advanced users.</a:t>
            </a:r>
          </a:p>
          <a:p>
            <a:pPr>
              <a:spcBef>
                <a:spcPct val="55000"/>
              </a:spcBef>
            </a:pPr>
            <a:r>
              <a:rPr lang="en-US" dirty="0" smtClean="0"/>
              <a:t>Allows for easy sharing of data with colleagues </a:t>
            </a:r>
            <a:br>
              <a:rPr lang="en-US" dirty="0" smtClean="0"/>
            </a:br>
            <a:r>
              <a:rPr lang="en-US" dirty="0" smtClean="0"/>
              <a:t>or other researchers (collaborative research in </a:t>
            </a:r>
            <a:r>
              <a:rPr lang="en-US" dirty="0" err="1" smtClean="0"/>
              <a:t>RefShare</a:t>
            </a:r>
            <a:r>
              <a:rPr lang="en-US" dirty="0" smtClean="0"/>
              <a:t>)</a:t>
            </a:r>
          </a:p>
          <a:p>
            <a:pPr>
              <a:spcBef>
                <a:spcPct val="55000"/>
              </a:spcBef>
            </a:pPr>
            <a:r>
              <a:rPr lang="en-US" dirty="0" smtClean="0"/>
              <a:t>Ability to attach files to references, </a:t>
            </a:r>
            <a:r>
              <a:rPr lang="en-US" dirty="0" err="1" smtClean="0"/>
              <a:t>RefShare</a:t>
            </a:r>
            <a:r>
              <a:rPr lang="en-US" dirty="0" smtClean="0"/>
              <a:t>, Write-n-Cite at no additional cost.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Compatibility with most resources in the library!  And compatible with languages that use non-Roman alphabets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RefWorks – Integrated solution 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907704" y="1412776"/>
            <a:ext cx="5400600" cy="1296144"/>
          </a:xfrm>
          <a:prstGeom prst="horizontalScroll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+3271 </a:t>
            </a:r>
            <a:r>
              <a:rPr lang="en-GB" sz="2000" b="1" dirty="0" smtClean="0">
                <a:solidFill>
                  <a:schemeClr val="tx1"/>
                </a:solidFill>
              </a:rPr>
              <a:t>Output styles </a:t>
            </a:r>
            <a:r>
              <a:rPr lang="en-GB" b="1" dirty="0" smtClean="0"/>
              <a:t>including APA, MLA, </a:t>
            </a:r>
            <a:r>
              <a:rPr lang="en-GB" b="1" dirty="0" smtClean="0"/>
              <a:t>– Chicago </a:t>
            </a:r>
            <a:r>
              <a:rPr lang="en-GB" b="1" dirty="0" smtClean="0"/>
              <a:t>and we are continually adding more!</a:t>
            </a:r>
            <a:endParaRPr lang="en-GB" b="1" dirty="0"/>
          </a:p>
        </p:txBody>
      </p:sp>
      <p:sp>
        <p:nvSpPr>
          <p:cNvPr id="8" name="Horizontal Scroll 7"/>
          <p:cNvSpPr/>
          <p:nvPr/>
        </p:nvSpPr>
        <p:spPr>
          <a:xfrm>
            <a:off x="1907704" y="3068960"/>
            <a:ext cx="5400600" cy="1296144"/>
          </a:xfrm>
          <a:prstGeom prst="horizontalScroll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+</a:t>
            </a:r>
            <a:r>
              <a:rPr lang="en-GB" b="1" dirty="0" smtClean="0">
                <a:solidFill>
                  <a:schemeClr val="tx1"/>
                </a:solidFill>
              </a:rPr>
              <a:t>234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Import filter </a:t>
            </a:r>
            <a:r>
              <a:rPr lang="en-GB" b="1" dirty="0" smtClean="0"/>
              <a:t>partners </a:t>
            </a:r>
            <a:endParaRPr lang="en-GB" b="1" dirty="0" smtClean="0"/>
          </a:p>
          <a:p>
            <a:pPr algn="ctr"/>
            <a:r>
              <a:rPr lang="en-GB" b="1" dirty="0" smtClean="0"/>
              <a:t>and </a:t>
            </a:r>
            <a:r>
              <a:rPr lang="en-GB" b="1" dirty="0" smtClean="0">
                <a:solidFill>
                  <a:schemeClr val="tx1"/>
                </a:solidFill>
              </a:rPr>
              <a:t>846 library catalogues </a:t>
            </a:r>
            <a:r>
              <a:rPr lang="en-GB" b="1" dirty="0" smtClean="0"/>
              <a:t>(Z39.50</a:t>
            </a:r>
            <a:r>
              <a:rPr lang="en-GB" b="1" dirty="0" smtClean="0"/>
              <a:t>) </a:t>
            </a:r>
            <a:endParaRPr lang="en-GB" b="1" dirty="0" smtClean="0"/>
          </a:p>
          <a:p>
            <a:pPr algn="ctr"/>
            <a:r>
              <a:rPr lang="en-GB" b="1" dirty="0" smtClean="0"/>
              <a:t>– </a:t>
            </a:r>
            <a:r>
              <a:rPr lang="en-GB" b="1" dirty="0" smtClean="0"/>
              <a:t>Your library can be next! </a:t>
            </a:r>
            <a:endParaRPr lang="en-GB" b="1" dirty="0"/>
          </a:p>
        </p:txBody>
      </p:sp>
      <p:sp>
        <p:nvSpPr>
          <p:cNvPr id="10" name="Horizontal Scroll 9"/>
          <p:cNvSpPr/>
          <p:nvPr/>
        </p:nvSpPr>
        <p:spPr>
          <a:xfrm>
            <a:off x="1907704" y="4653136"/>
            <a:ext cx="5400600" cy="1296144"/>
          </a:xfrm>
          <a:prstGeom prst="horizontalScroll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+132 </a:t>
            </a:r>
            <a:r>
              <a:rPr lang="en-GB" b="1" dirty="0" smtClean="0">
                <a:solidFill>
                  <a:schemeClr val="tx1"/>
                </a:solidFill>
              </a:rPr>
              <a:t>Direct Export </a:t>
            </a:r>
            <a:r>
              <a:rPr lang="en-GB" b="1" dirty="0" smtClean="0">
                <a:solidFill>
                  <a:schemeClr val="tx1"/>
                </a:solidFill>
              </a:rPr>
              <a:t>Partners</a:t>
            </a:r>
          </a:p>
          <a:p>
            <a:pPr algn="ctr"/>
            <a:r>
              <a:rPr lang="en-GB" b="1" dirty="0" smtClean="0"/>
              <a:t>– </a:t>
            </a:r>
            <a:r>
              <a:rPr lang="en-GB" b="1" dirty="0" smtClean="0">
                <a:solidFill>
                  <a:schemeClr val="bg1"/>
                </a:solidFill>
              </a:rPr>
              <a:t>Linking partnerships with online data providers for seamless integration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t3.gstatic.com/images?q=tbn:ANd9GcQJ4YPZLdBoSLjcQRVTUGzCfHjNoEHpR-UvKozNi6fg-O0XWwE3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6707" cy="916707"/>
          </a:xfrm>
          <a:prstGeom prst="rect">
            <a:avLst/>
          </a:prstGeom>
          <a:noFill/>
        </p:spPr>
      </p:pic>
      <p:pic>
        <p:nvPicPr>
          <p:cNvPr id="4100" name="Picture 4" descr="http://t2.gstatic.com/images?q=tbn:ANd9GcT_0gqUXFwKByMvPMJKP-K2NaaHbGAibQTUY_MVDCo4tg7_nojy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589240"/>
            <a:ext cx="914400" cy="914401"/>
          </a:xfrm>
          <a:prstGeom prst="rect">
            <a:avLst/>
          </a:prstGeom>
          <a:noFill/>
        </p:spPr>
      </p:pic>
      <p:pic>
        <p:nvPicPr>
          <p:cNvPr id="4102" name="Picture 6" descr="http://t3.gstatic.com/images?q=tbn:ANd9GcQtTfug4rVEv5GpTCtI1OUPlUHTi-Qek4B8otRHe6q1ylM9J-Le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927622"/>
            <a:ext cx="1368152" cy="453706"/>
          </a:xfrm>
          <a:prstGeom prst="rect">
            <a:avLst/>
          </a:prstGeom>
          <a:noFill/>
        </p:spPr>
      </p:pic>
      <p:sp>
        <p:nvSpPr>
          <p:cNvPr id="4106" name="AutoShape 10" descr="data:image/jpeg;base64,/9j/4AAQSkZJRgABAQAAAQABAAD/2wCEAAkGBhQRERQUEhQWFBMUGB4aGBgXFxoYGhsgGBoVGBUZFxUXGyYiGx0jGhcdHzEgLycpLCwsGB4xNTAqNSgrLCkBCQoKDgwOGA8PGjUdHB4sLCw1NTUsNDUsKTU1NSwpKTI1LC0sKjEpLC00LC4tLCopLCwpLDU1NCkqLCwsLC0tKf/AABEIAEgBQAMBIgACEQEDEQH/xAAcAAEAAgMBAQEAAAAAAAAAAAAABgcDBAUBAgj/xABHEAABAwIDAwYICwYGAwAAAAABAAIDBBESITEFBgdBUWFxgZETFCIjMnKSoTNCUlNigrGywcLRFUNzk6LwJDRUo8PxRIPh/8QAGgEBAAMBAQEAAAAAAAAAAAAAAAIEBQEDBv/EACMRAQACAgICAgIDAAAAAAAAAAABAgMRBCESMRNBUdFxocH/2gAMAwEAAhEDEQA/ALxRYK2tZDG6SRwaxgu5x0AChsW/L30NXXWwRgllO02vceSHuPKS92mgDLc5R6Vx2t3DR314q+LyPgpWh0jDZ0js2g8oa0akc5yvzqtNp72VdQSZaiQg/FDi1vstsFynvJJJNycyTqSdSSuts7dGrqADFTyOadHYcLexzrA9i9NRDbphx4Y/1yCV0KDeCpgN4Z5WW5A829kmx7l3W8KtoH9y3+Yz9VoV24tdCLvppLc7AH/cJPuXdw9Pkx263Epdu1xje0hla3G35xgs4dLmaO7LHoKtWhr4542yRPD2OFw5puD/AHzL8vkWNjqFJNx99H7PmF7ugefOM/O36Q9+nMRGaqmfh1tHlj6l+g0WOmqWyMa9hDmOALSNCDmCFkUGOIiICIuXsbeKKqfM2O94H4HdP0hbkuCOxB1ERY55gxrnHRoJNtchfJBkRRSk4k00vwbKiQgXIZA95HXhvZey8RqaM+dZURX0MkD2g96CVItTZu1YqhmOF7Xs5wdOgjUHoW2gItDa+3oKVuKeRrAdAdT1NGZXGi348KLwUdVK3kcGNY09IL3C6CUIonLxEjiIFTT1FPfQvYC09RaTdSLZ20o6iMSQuD2HQjo11QbSIiAix1FQ2Npe9wa1uZc42A6yVGzxAhe4tpop6ojUxR3aOtziAglCKKz78OiGKahqmMGrsLHAdJwuyC6Wwt7KesuIH3cBctILXAZC9j0lB2EXB29vpT0UjY5seJzcQwtxAi5GvWF3QUHqIuRvBvTDRBhmxWeSBhbi0te/eg66LXoK1s0TJGXwyNDm3FjY5i46lnc4AEk2A1JQeoo1U7/0wf4OESVMnyYGF/8AVkO29l4d8JRm7Z9WG84axx9kPugkyLhbI30pql/g2vLJdPByAsffms7U9C7qCpOMe8xc9tGw+S2z5ekn0GnoA8rrI5lvR7tS1WxaKnhsMbg+RxOTR5x2I8pztkq03grzPVTyn48jiOq5Df6QFenDqfHs2mPMzCetpI/BTnqGrmj4cVNfU/2x7tcO6WjAOASyjWSQAm/0W6N+3pUoRFBmWva87tOxEREUC32loXVAgr4fB+EbeKpbrzODnAXBB58QsRpdV3vduJLQ2kafDUzvRlb06B4Gl+Q6H3KxeMezPCUTZbeVDIDfof5LvfbuUD3I318X/wAPU+co5PJc12eC+pA+TzjtGes4a3Hm0Y4tTvXuP0mHBreAyQyUrzcw+Uz1XHMdjvvdCshVVsXd47N2zCIzipqlrxG7XLCX4SRqRhFjygg86tVRlS5UV8/KvqexERcVnF3w2yaale5vwjvIjHO9+Te7XsVebuB+y9qNhlPkygNJ5DjzY7Pmf5JPrKXVB8c2oxmsNCMbuYyu9AfVGfWCtLixsTHAyoYPKhNnEfJcRn2Ot3lBPFhrW3jeDytP2FczdHbXjdJFLfyrYX9Dm5O79eohdSr+Df6p+woK04MNzqDy4Y/zKya2jZMx0cjQ5jhYg/371UvDHbfi3hvMzTYgz4JmO1sXpZ5aqRbb4hSEGNkT6XFl4apa5oHJdrWg3P6aIORwtLo6+oiabxhrr9bHgMPXYlWFvLtxtHTvmdmRk1vynHJo/E9AK5e4ewqeCEvglE7pPTkB1tmGgfFtfQ55rg8Y6kiOnZyFznH6oAH3ig+NxNhGue+urPOkutGHej5Opw6YQcgNMirJXG3NpwygpgPmmk9bhid7yV2UGGro2SsLJGh7HCxa4XBWHZOy2U0LYY74GXtc3OZLjn1lbiIC8JsvVyN7qkx0NS5uoidbtFvxQQGarftqv8EHFtJES6wyuGm2I/ScTYcwPWrOoqFkLBHE0MY3QNFh/wB9Kr7g3TjBUv5cTW9gBP5lZCAubQbvwwTSSxMDHSgBwGTfJLjcDkJvnz2C6SIKp4ssvWU/Sy3+5/8AVardFVnFf/OUvqf8itMIPVXnGJvmqc8uNw72j9FYar3jF8DT/wAQ/dQS7ddtqKm/gx+9jSoNvjtmWurG7PgdhjxYZCPjEZvvb4rQNOUhTfd+TDQU7uanjPdG0queFTPCV0kjs3CNzr9LnsufeUFm7F2HFSRiOFuEDU8rjzuPKVvoiCM767osrInOa0CoYLscMibZ4CeUHk5jZc7hrva6pY6CYkyxC4cdXN0z+kDkee46VN1T+wn+B265rcg6aRtuh2N1kFbkK3eEO3f8JPDYufAS9rRq5rxchvTiB9oKtt6dnGnrKiIi2GR1vVcS5n9JCzbn7xGhq45syz0ZAOVp9LtGo6QvSe4fQZqfLi6/l+hdnbRjqI2yxODmPFwR+PMRoRyLZVT7drZtk1HjVIRJRVZx4NWYnZutb0SdQezO1lKdh8UaOoADn+AkOrZch2P9EjuUNMi/Htryr3CXosNPWMkF2Pa8c7XB32Fa9dt2ngF5Zo2es9oPYL3K4r6mZ05XERl9m1N/kX7nNIX56V4787xRTbImlhdiZIRG11iLnGA61+TI5qjlOrY4MTFJ3+Vw8KdrNqoGwy5yUbw6I8uFzXMHdic3qLVY6pfgvA41krh6LYrHpxObYe4q6FGfahy6xXLMQLQ27tZtLTyTO0Y0kDnOjR2kgLfUC34qPG6ymoGnIuD5rcwuQPZBPa1cVXzu5uH4WFs8s9RHNP5x/gpMA8okjQXvY+9dGo4cse0h1VWOBGjpi4doIUta2wAGQC9QVdwzr3U1XNRS5Yibeuy97dbRf6qsyr+Df6p+wqsOJtE6lrIauLIvsb/Tjtbvbb2SrCh2m2ak8MzNr4i4eybg9Ry7EEC4L/8AkdUf5lZc8DXtLXgOa4WIIuCOYgqp+FG2IoDOJpGRhzWWLja9sV7X61Otrb+0kDCRK2V/xWRkOJPIMsggg+7zjRbadBGSInvcwt6C0uZrytNs+vnXb4vUBdBDKBlG8h3U8Ze8W7QtfcbdmeSrdXVTSwkucxpFiS+4vhOYaASBfo5lPto0DJ4nxSC7HixH4jpBz7EHI3DrRLs+nIObGBh62eTn3A9qkCrLZjp9iTOZM10lFIb+EaL4ToHEchtkRy2yvyzuh3kppm4o543D1gD2tOYQdJc/b08zIHupmCSYYcLTobuaHco0bc68i1Nrb50tOPLla53IxhD3E81hp22W7sWufNAySSMxOfc4De4FzhvcDPDY9qCIft3bP+ji/v8A9i6zY6mr2fOyqjbHM9r2hrdLYRgPpHO/SpOiCsuDtYA6oiOTjheB1Xa7uuO9Waq63k3XnpKrx6hbjFy58YGefp2aNWu5hmDp0STYu/NLUtHnBFJ8aOQhrgeUZ5HsQSFFoVe36eJuKSaNo6Xj3AG5Wlu/vOKx8ngo3CBgGGRwIxuJN8IPIAPegg/Ff/OUvqf8itMKquLLwKynvkAwH/cN/sU1G/8AQf6mP+r9EEhVe8Yvgaf+IfuqTUG+lJPK2KKUPe69gGu5AScyOYKL8Yn+apx9Nx7mj9UEv3cZehpwdDBGO+Nqrfh3el2nJBJk4tfH2tc1w7w3LrVkbquvRU38GP7jQo5vxubJJI2rpMqhliWjIuw+i5v0hpblHvCcIotsLf6GUBlQfFqhuT2SeQL87S7k6Dn16ruybYhaMTpow3nL2gd90G2Sqi3PZ41th8zc2NfJJfoJLWd+IKRby74Oqg6l2c10z3iz5GjyWg5EBxyz0xaDkudO1uVumKCEgkOlfnI4aZaNHQL+8oIZxk3ZN2VjBlYMl6Pm3flP1VVi/UVXSMlY6ORocx4IcDoQdVQm++5Emz5Li7qd58h/N9B/M4e/vU6y1+HniY+OfcN3cve+NsbqKuGOkkyBP7sk94bfP6Jz51qb3bhS0fnI/PUrs2ytzsDpjtp62h6NFFlJN19/Kih8hpEkB1if6OeuE/Fv3dC6s2x2rPlj+/cfn9SjayU9O6R7WMF3uIa0DUkmwHep+/8AY1fnd1BMdR8QnuLbez2KQbkcPoaecztqI6rCPNYbAAm93Os52dsh1lNo25MVrO4mJR3iTO2mp6TZ7DfwLQ+S3yiLN7yXO7WqvlZ20+FtTPNJPVVUDDI4kkYiBzAYg3IDLXkXW3b4WUPpulNXhNsiBHcaizCb9WIrm4h505GPFT3uW3wk2AYKPwrhZ9QcX1BlH35u+sFOV8sYAAALAZADQW0AX0oMjJeb2m0/YsIo2B+MMbjPxsIxe1a6zIiAiIgxVFIyQWexrwORzQ77UjpWNbga1obn5IAAz1yGWayog0v2LB8zF/Lb+iyQbOiYbsjY087WtB7wFsogIiIPCLrlVG6dJIbupoifUA+yy6yINGi2HBCbxQxsPO1gB9q11vIiAiIgLRrdhwTG8sMbzzuYCfatdbyIOTTbp0kZu2niB58AP23XVaLZDReog159nxyG742OOl3NaT3kLH+xoPmYv5bf0W4iDVh2ZEwhzYo2uGhDGg94CyVFFHJbGxr7aYmh1r62uOhZkQfMcQaAGgADQAWA6gF9IiDWrNmRTC0sbJPXaHd1xkuezc2jBuKaK/qg+4rsogx09M2NoaxrWtGgaAB3BZERAWGro2SsdHI0PY4WLXC4PYiIKw3l4Nm5fRPFvmpDp6kn4HvUA2juxVU587Tyt6cBLfbbce9eIpRLRwcu+4rbtoeLO+S72T+i3dn7t1M5tFTyv6QwhvtOAHvRFKZXc2ecddxCwN2ODZuH1rgAP3TDe/rv5B0DvVpUtK2JjWRtDGNFmtaLAAcgCIoTO2NlzXyzu0sqIi48h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8" name="AutoShape 12" descr="data:image/jpeg;base64,/9j/4AAQSkZJRgABAQAAAQABAAD/2wCEAAkGBhQRERQUEhQWFBMUGB4aGBgXFxoYGhsgGBoVGBUZFxUXGyYiGx0jGhcdHzEgLycpLCwsGB4xNTAqNSgrLCkBCQoKDgwOGA8PGjUdHB4sLCw1NTUsNDUsKTU1NSwpKTI1LC0sKjEpLC00LC4tLCopLCwpLDU1NCkqLCwsLC0tKf/AABEIAEgBQAMBIgACEQEDEQH/xAAcAAEAAgMBAQEAAAAAAAAAAAAABgcDBAUBAgj/xABHEAABAwIDAwYICwYGAwAAAAABAAIDBBESITEFBgdBUWFxgZETFCIjMnKSoTNCUlNigrGywcLRFUNzk6LwJDRUo8PxRIPh/8QAGgEBAAMBAQEAAAAAAAAAAAAAAAIEBQEDBv/EACMRAQACAgICAgIDAAAAAAAAAAABAgMRBCESMRNBUdFxocH/2gAMAwEAAhEDEQA/ALxRYK2tZDG6SRwaxgu5x0AChsW/L30NXXWwRgllO02vceSHuPKS92mgDLc5R6Vx2t3DR314q+LyPgpWh0jDZ0js2g8oa0akc5yvzqtNp72VdQSZaiQg/FDi1vstsFynvJJJNycyTqSdSSuts7dGrqADFTyOadHYcLexzrA9i9NRDbphx4Y/1yCV0KDeCpgN4Z5WW5A829kmx7l3W8KtoH9y3+Yz9VoV24tdCLvppLc7AH/cJPuXdw9Pkx263Epdu1xje0hla3G35xgs4dLmaO7LHoKtWhr4542yRPD2OFw5puD/AHzL8vkWNjqFJNx99H7PmF7ugefOM/O36Q9+nMRGaqmfh1tHlj6l+g0WOmqWyMa9hDmOALSNCDmCFkUGOIiICIuXsbeKKqfM2O94H4HdP0hbkuCOxB1ERY55gxrnHRoJNtchfJBkRRSk4k00vwbKiQgXIZA95HXhvZey8RqaM+dZURX0MkD2g96CVItTZu1YqhmOF7Xs5wdOgjUHoW2gItDa+3oKVuKeRrAdAdT1NGZXGi348KLwUdVK3kcGNY09IL3C6CUIonLxEjiIFTT1FPfQvYC09RaTdSLZ20o6iMSQuD2HQjo11QbSIiAix1FQ2Npe9wa1uZc42A6yVGzxAhe4tpop6ojUxR3aOtziAglCKKz78OiGKahqmMGrsLHAdJwuyC6Wwt7KesuIH3cBctILXAZC9j0lB2EXB29vpT0UjY5seJzcQwtxAi5GvWF3QUHqIuRvBvTDRBhmxWeSBhbi0te/eg66LXoK1s0TJGXwyNDm3FjY5i46lnc4AEk2A1JQeoo1U7/0wf4OESVMnyYGF/8AVkO29l4d8JRm7Z9WG84axx9kPugkyLhbI30pql/g2vLJdPByAsffms7U9C7qCpOMe8xc9tGw+S2z5ekn0GnoA8rrI5lvR7tS1WxaKnhsMbg+RxOTR5x2I8pztkq03grzPVTyn48jiOq5Df6QFenDqfHs2mPMzCetpI/BTnqGrmj4cVNfU/2x7tcO6WjAOASyjWSQAm/0W6N+3pUoRFBmWva87tOxEREUC32loXVAgr4fB+EbeKpbrzODnAXBB58QsRpdV3vduJLQ2kafDUzvRlb06B4Gl+Q6H3KxeMezPCUTZbeVDIDfof5LvfbuUD3I318X/wAPU+co5PJc12eC+pA+TzjtGes4a3Hm0Y4tTvXuP0mHBreAyQyUrzcw+Uz1XHMdjvvdCshVVsXd47N2zCIzipqlrxG7XLCX4SRqRhFjygg86tVRlS5UV8/KvqexERcVnF3w2yaale5vwjvIjHO9+Te7XsVebuB+y9qNhlPkygNJ5DjzY7Pmf5JPrKXVB8c2oxmsNCMbuYyu9AfVGfWCtLixsTHAyoYPKhNnEfJcRn2Ot3lBPFhrW3jeDytP2FczdHbXjdJFLfyrYX9Dm5O79eohdSr+Df6p+woK04MNzqDy4Y/zKya2jZMx0cjQ5jhYg/371UvDHbfi3hvMzTYgz4JmO1sXpZ5aqRbb4hSEGNkT6XFl4apa5oHJdrWg3P6aIORwtLo6+oiabxhrr9bHgMPXYlWFvLtxtHTvmdmRk1vynHJo/E9AK5e4ewqeCEvglE7pPTkB1tmGgfFtfQ55rg8Y6kiOnZyFznH6oAH3ig+NxNhGue+urPOkutGHej5Opw6YQcgNMirJXG3NpwygpgPmmk9bhid7yV2UGGro2SsLJGh7HCxa4XBWHZOy2U0LYY74GXtc3OZLjn1lbiIC8JsvVyN7qkx0NS5uoidbtFvxQQGarftqv8EHFtJES6wyuGm2I/ScTYcwPWrOoqFkLBHE0MY3QNFh/wB9Kr7g3TjBUv5cTW9gBP5lZCAubQbvwwTSSxMDHSgBwGTfJLjcDkJvnz2C6SIKp4ssvWU/Sy3+5/8AVardFVnFf/OUvqf8itMIPVXnGJvmqc8uNw72j9FYar3jF8DT/wAQ/dQS7ddtqKm/gx+9jSoNvjtmWurG7PgdhjxYZCPjEZvvb4rQNOUhTfd+TDQU7uanjPdG0queFTPCV0kjs3CNzr9LnsufeUFm7F2HFSRiOFuEDU8rjzuPKVvoiCM767osrInOa0CoYLscMibZ4CeUHk5jZc7hrva6pY6CYkyxC4cdXN0z+kDkee46VN1T+wn+B265rcg6aRtuh2N1kFbkK3eEO3f8JPDYufAS9rRq5rxchvTiB9oKtt6dnGnrKiIi2GR1vVcS5n9JCzbn7xGhq45syz0ZAOVp9LtGo6QvSe4fQZqfLi6/l+hdnbRjqI2yxODmPFwR+PMRoRyLZVT7drZtk1HjVIRJRVZx4NWYnZutb0SdQezO1lKdh8UaOoADn+AkOrZch2P9EjuUNMi/Htryr3CXosNPWMkF2Pa8c7XB32Fa9dt2ngF5Zo2es9oPYL3K4r6mZ05XERl9m1N/kX7nNIX56V4787xRTbImlhdiZIRG11iLnGA61+TI5qjlOrY4MTFJ3+Vw8KdrNqoGwy5yUbw6I8uFzXMHdic3qLVY6pfgvA41krh6LYrHpxObYe4q6FGfahy6xXLMQLQ27tZtLTyTO0Y0kDnOjR2kgLfUC34qPG6ymoGnIuD5rcwuQPZBPa1cVXzu5uH4WFs8s9RHNP5x/gpMA8okjQXvY+9dGo4cse0h1VWOBGjpi4doIUta2wAGQC9QVdwzr3U1XNRS5Yibeuy97dbRf6qsyr+Df6p+wqsOJtE6lrIauLIvsb/Tjtbvbb2SrCh2m2ak8MzNr4i4eybg9Ry7EEC4L/8AkdUf5lZc8DXtLXgOa4WIIuCOYgqp+FG2IoDOJpGRhzWWLja9sV7X61Otrb+0kDCRK2V/xWRkOJPIMsggg+7zjRbadBGSInvcwt6C0uZrytNs+vnXb4vUBdBDKBlG8h3U8Ze8W7QtfcbdmeSrdXVTSwkucxpFiS+4vhOYaASBfo5lPto0DJ4nxSC7HixH4jpBz7EHI3DrRLs+nIObGBh62eTn3A9qkCrLZjp9iTOZM10lFIb+EaL4ToHEchtkRy2yvyzuh3kppm4o543D1gD2tOYQdJc/b08zIHupmCSYYcLTobuaHco0bc68i1Nrb50tOPLla53IxhD3E81hp22W7sWufNAySSMxOfc4De4FzhvcDPDY9qCIft3bP+ji/v8A9i6zY6mr2fOyqjbHM9r2hrdLYRgPpHO/SpOiCsuDtYA6oiOTjheB1Xa7uuO9Waq63k3XnpKrx6hbjFy58YGefp2aNWu5hmDp0STYu/NLUtHnBFJ8aOQhrgeUZ5HsQSFFoVe36eJuKSaNo6Xj3AG5Wlu/vOKx8ngo3CBgGGRwIxuJN8IPIAPegg/Ff/OUvqf8itMKquLLwKynvkAwH/cN/sU1G/8AQf6mP+r9EEhVe8Yvgaf+IfuqTUG+lJPK2KKUPe69gGu5AScyOYKL8Yn+apx9Nx7mj9UEv3cZehpwdDBGO+Nqrfh3el2nJBJk4tfH2tc1w7w3LrVkbquvRU38GP7jQo5vxubJJI2rpMqhliWjIuw+i5v0hpblHvCcIotsLf6GUBlQfFqhuT2SeQL87S7k6Dn16ruybYhaMTpow3nL2gd90G2Sqi3PZ41th8zc2NfJJfoJLWd+IKRby74Oqg6l2c10z3iz5GjyWg5EBxyz0xaDkudO1uVumKCEgkOlfnI4aZaNHQL+8oIZxk3ZN2VjBlYMl6Pm3flP1VVi/UVXSMlY6ORocx4IcDoQdVQm++5Emz5Li7qd58h/N9B/M4e/vU6y1+HniY+OfcN3cve+NsbqKuGOkkyBP7sk94bfP6Jz51qb3bhS0fnI/PUrs2ytzsDpjtp62h6NFFlJN19/Kih8hpEkB1if6OeuE/Fv3dC6s2x2rPlj+/cfn9SjayU9O6R7WMF3uIa0DUkmwHep+/8AY1fnd1BMdR8QnuLbez2KQbkcPoaecztqI6rCPNYbAAm93Os52dsh1lNo25MVrO4mJR3iTO2mp6TZ7DfwLQ+S3yiLN7yXO7WqvlZ20+FtTPNJPVVUDDI4kkYiBzAYg3IDLXkXW3b4WUPpulNXhNsiBHcaizCb9WIrm4h505GPFT3uW3wk2AYKPwrhZ9QcX1BlH35u+sFOV8sYAAALAZADQW0AX0oMjJeb2m0/YsIo2B+MMbjPxsIxe1a6zIiAiIgxVFIyQWexrwORzQ77UjpWNbga1obn5IAAz1yGWayog0v2LB8zF/Lb+iyQbOiYbsjY087WtB7wFsogIiIPCLrlVG6dJIbupoifUA+yy6yINGi2HBCbxQxsPO1gB9q11vIiAiIgLRrdhwTG8sMbzzuYCfatdbyIOTTbp0kZu2niB58AP23XVaLZDReog159nxyG742OOl3NaT3kLH+xoPmYv5bf0W4iDVh2ZEwhzYo2uGhDGg94CyVFFHJbGxr7aYmh1r62uOhZkQfMcQaAGgADQAWA6gF9IiDWrNmRTC0sbJPXaHd1xkuezc2jBuKaK/qg+4rsogx09M2NoaxrWtGgaAB3BZERAWGro2SsdHI0PY4WLXC4PYiIKw3l4Nm5fRPFvmpDp6kn4HvUA2juxVU587Tyt6cBLfbbce9eIpRLRwcu+4rbtoeLO+S72T+i3dn7t1M5tFTyv6QwhvtOAHvRFKZXc2ecddxCwN2ODZuH1rgAP3TDe/rv5B0DvVpUtK2JjWRtDGNFmtaLAAcgCIoTO2NlzXyzu0sqIi48h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0" name="AutoShape 14" descr="data:image/jpeg;base64,/9j/4AAQSkZJRgABAQAAAQABAAD/2wCEAAkGBhQRERQUEhQWFBMUGB4aGBgXFxoYGhsgGBoVGBUZFxUXGyYiGx0jGhcdHzEgLycpLCwsGB4xNTAqNSgrLCkBCQoKDgwOGA8PGjUdHB4sLCw1NTUsNDUsKTU1NSwpKTI1LC0sKjEpLC00LC4tLCopLCwpLDU1NCkqLCwsLC0tKf/AABEIAEgBQAMBIgACEQEDEQH/xAAcAAEAAgMBAQEAAAAAAAAAAAAABgcDBAUBAgj/xABHEAABAwIDAwYICwYGAwAAAAABAAIDBBESITEFBgdBUWFxgZETFCIjMnKSoTNCUlNigrGywcLRFUNzk6LwJDRUo8PxRIPh/8QAGgEBAAMBAQEAAAAAAAAAAAAAAAIEBQEDBv/EACMRAQACAgICAgIDAAAAAAAAAAABAgMRBCESMRNBUdFxocH/2gAMAwEAAhEDEQA/ALxRYK2tZDG6SRwaxgu5x0AChsW/L30NXXWwRgllO02vceSHuPKS92mgDLc5R6Vx2t3DR314q+LyPgpWh0jDZ0js2g8oa0akc5yvzqtNp72VdQSZaiQg/FDi1vstsFynvJJJNycyTqSdSSuts7dGrqADFTyOadHYcLexzrA9i9NRDbphx4Y/1yCV0KDeCpgN4Z5WW5A829kmx7l3W8KtoH9y3+Yz9VoV24tdCLvppLc7AH/cJPuXdw9Pkx263Epdu1xje0hla3G35xgs4dLmaO7LHoKtWhr4542yRPD2OFw5puD/AHzL8vkWNjqFJNx99H7PmF7ugefOM/O36Q9+nMRGaqmfh1tHlj6l+g0WOmqWyMa9hDmOALSNCDmCFkUGOIiICIuXsbeKKqfM2O94H4HdP0hbkuCOxB1ERY55gxrnHRoJNtchfJBkRRSk4k00vwbKiQgXIZA95HXhvZey8RqaM+dZURX0MkD2g96CVItTZu1YqhmOF7Xs5wdOgjUHoW2gItDa+3oKVuKeRrAdAdT1NGZXGi348KLwUdVK3kcGNY09IL3C6CUIonLxEjiIFTT1FPfQvYC09RaTdSLZ20o6iMSQuD2HQjo11QbSIiAix1FQ2Npe9wa1uZc42A6yVGzxAhe4tpop6ojUxR3aOtziAglCKKz78OiGKahqmMGrsLHAdJwuyC6Wwt7KesuIH3cBctILXAZC9j0lB2EXB29vpT0UjY5seJzcQwtxAi5GvWF3QUHqIuRvBvTDRBhmxWeSBhbi0te/eg66LXoK1s0TJGXwyNDm3FjY5i46lnc4AEk2A1JQeoo1U7/0wf4OESVMnyYGF/8AVkO29l4d8JRm7Z9WG84axx9kPugkyLhbI30pql/g2vLJdPByAsffms7U9C7qCpOMe8xc9tGw+S2z5ekn0GnoA8rrI5lvR7tS1WxaKnhsMbg+RxOTR5x2I8pztkq03grzPVTyn48jiOq5Df6QFenDqfHs2mPMzCetpI/BTnqGrmj4cVNfU/2x7tcO6WjAOASyjWSQAm/0W6N+3pUoRFBmWva87tOxEREUC32loXVAgr4fB+EbeKpbrzODnAXBB58QsRpdV3vduJLQ2kafDUzvRlb06B4Gl+Q6H3KxeMezPCUTZbeVDIDfof5LvfbuUD3I318X/wAPU+co5PJc12eC+pA+TzjtGes4a3Hm0Y4tTvXuP0mHBreAyQyUrzcw+Uz1XHMdjvvdCshVVsXd47N2zCIzipqlrxG7XLCX4SRqRhFjygg86tVRlS5UV8/KvqexERcVnF3w2yaale5vwjvIjHO9+Te7XsVebuB+y9qNhlPkygNJ5DjzY7Pmf5JPrKXVB8c2oxmsNCMbuYyu9AfVGfWCtLixsTHAyoYPKhNnEfJcRn2Ot3lBPFhrW3jeDytP2FczdHbXjdJFLfyrYX9Dm5O79eohdSr+Df6p+woK04MNzqDy4Y/zKya2jZMx0cjQ5jhYg/371UvDHbfi3hvMzTYgz4JmO1sXpZ5aqRbb4hSEGNkT6XFl4apa5oHJdrWg3P6aIORwtLo6+oiabxhrr9bHgMPXYlWFvLtxtHTvmdmRk1vynHJo/E9AK5e4ewqeCEvglE7pPTkB1tmGgfFtfQ55rg8Y6kiOnZyFznH6oAH3ig+NxNhGue+urPOkutGHej5Opw6YQcgNMirJXG3NpwygpgPmmk9bhid7yV2UGGro2SsLJGh7HCxa4XBWHZOy2U0LYY74GXtc3OZLjn1lbiIC8JsvVyN7qkx0NS5uoidbtFvxQQGarftqv8EHFtJES6wyuGm2I/ScTYcwPWrOoqFkLBHE0MY3QNFh/wB9Kr7g3TjBUv5cTW9gBP5lZCAubQbvwwTSSxMDHSgBwGTfJLjcDkJvnz2C6SIKp4ssvWU/Sy3+5/8AVardFVnFf/OUvqf8itMIPVXnGJvmqc8uNw72j9FYar3jF8DT/wAQ/dQS7ddtqKm/gx+9jSoNvjtmWurG7PgdhjxYZCPjEZvvb4rQNOUhTfd+TDQU7uanjPdG0queFTPCV0kjs3CNzr9LnsufeUFm7F2HFSRiOFuEDU8rjzuPKVvoiCM767osrInOa0CoYLscMibZ4CeUHk5jZc7hrva6pY6CYkyxC4cdXN0z+kDkee46VN1T+wn+B265rcg6aRtuh2N1kFbkK3eEO3f8JPDYufAS9rRq5rxchvTiB9oKtt6dnGnrKiIi2GR1vVcS5n9JCzbn7xGhq45syz0ZAOVp9LtGo6QvSe4fQZqfLi6/l+hdnbRjqI2yxODmPFwR+PMRoRyLZVT7drZtk1HjVIRJRVZx4NWYnZutb0SdQezO1lKdh8UaOoADn+AkOrZch2P9EjuUNMi/Htryr3CXosNPWMkF2Pa8c7XB32Fa9dt2ngF5Zo2es9oPYL3K4r6mZ05XERl9m1N/kX7nNIX56V4787xRTbImlhdiZIRG11iLnGA61+TI5qjlOrY4MTFJ3+Vw8KdrNqoGwy5yUbw6I8uFzXMHdic3qLVY6pfgvA41krh6LYrHpxObYe4q6FGfahy6xXLMQLQ27tZtLTyTO0Y0kDnOjR2kgLfUC34qPG6ymoGnIuD5rcwuQPZBPa1cVXzu5uH4WFs8s9RHNP5x/gpMA8okjQXvY+9dGo4cse0h1VWOBGjpi4doIUta2wAGQC9QVdwzr3U1XNRS5Yibeuy97dbRf6qsyr+Df6p+wqsOJtE6lrIauLIvsb/Tjtbvbb2SrCh2m2ak8MzNr4i4eybg9Ry7EEC4L/8AkdUf5lZc8DXtLXgOa4WIIuCOYgqp+FG2IoDOJpGRhzWWLja9sV7X61Otrb+0kDCRK2V/xWRkOJPIMsggg+7zjRbadBGSInvcwt6C0uZrytNs+vnXb4vUBdBDKBlG8h3U8Ze8W7QtfcbdmeSrdXVTSwkucxpFiS+4vhOYaASBfo5lPto0DJ4nxSC7HixH4jpBz7EHI3DrRLs+nIObGBh62eTn3A9qkCrLZjp9iTOZM10lFIb+EaL4ToHEchtkRy2yvyzuh3kppm4o543D1gD2tOYQdJc/b08zIHupmCSYYcLTobuaHco0bc68i1Nrb50tOPLla53IxhD3E81hp22W7sWufNAySSMxOfc4De4FzhvcDPDY9qCIft3bP+ji/v8A9i6zY6mr2fOyqjbHM9r2hrdLYRgPpHO/SpOiCsuDtYA6oiOTjheB1Xa7uuO9Waq63k3XnpKrx6hbjFy58YGefp2aNWu5hmDp0STYu/NLUtHnBFJ8aOQhrgeUZ5HsQSFFoVe36eJuKSaNo6Xj3AG5Wlu/vOKx8ngo3CBgGGRwIxuJN8IPIAPegg/Ff/OUvqf8itMKquLLwKynvkAwH/cN/sU1G/8AQf6mP+r9EEhVe8Yvgaf+IfuqTUG+lJPK2KKUPe69gGu5AScyOYKL8Yn+apx9Nx7mj9UEv3cZehpwdDBGO+Nqrfh3el2nJBJk4tfH2tc1w7w3LrVkbquvRU38GP7jQo5vxubJJI2rpMqhliWjIuw+i5v0hpblHvCcIotsLf6GUBlQfFqhuT2SeQL87S7k6Dn16ruybYhaMTpow3nL2gd90G2Sqi3PZ41th8zc2NfJJfoJLWd+IKRby74Oqg6l2c10z3iz5GjyWg5EBxyz0xaDkudO1uVumKCEgkOlfnI4aZaNHQL+8oIZxk3ZN2VjBlYMl6Pm3flP1VVi/UVXSMlY6ORocx4IcDoQdVQm++5Emz5Li7qd58h/N9B/M4e/vU6y1+HniY+OfcN3cve+NsbqKuGOkkyBP7sk94bfP6Jz51qb3bhS0fnI/PUrs2ytzsDpjtp62h6NFFlJN19/Kih8hpEkB1if6OeuE/Fv3dC6s2x2rPlj+/cfn9SjayU9O6R7WMF3uIa0DUkmwHep+/8AY1fnd1BMdR8QnuLbez2KQbkcPoaecztqI6rCPNYbAAm93Os52dsh1lNo25MVrO4mJR3iTO2mp6TZ7DfwLQ+S3yiLN7yXO7WqvlZ20+FtTPNJPVVUDDI4kkYiBzAYg3IDLXkXW3b4WUPpulNXhNsiBHcaizCb9WIrm4h505GPFT3uW3wk2AYKPwrhZ9QcX1BlH35u+sFOV8sYAAALAZADQW0AX0oMjJeb2m0/YsIo2B+MMbjPxsIxe1a6zIiAiIgxVFIyQWexrwORzQ77UjpWNbga1obn5IAAz1yGWayog0v2LB8zF/Lb+iyQbOiYbsjY087WtB7wFsogIiIPCLrlVG6dJIbupoifUA+yy6yINGi2HBCbxQxsPO1gB9q11vIiAiIgLRrdhwTG8sMbzzuYCfatdbyIOTTbp0kZu2niB58AP23XVaLZDReog159nxyG742OOl3NaT3kLH+xoPmYv5bf0W4iDVh2ZEwhzYo2uGhDGg94CyVFFHJbGxr7aYmh1r62uOhZkQfMcQaAGgADQAWA6gF9IiDWrNmRTC0sbJPXaHd1xkuezc2jBuKaK/qg+4rsogx09M2NoaxrWtGgaAB3BZERAWGro2SsdHI0PY4WLXC4PYiIKw3l4Nm5fRPFvmpDp6kn4HvUA2juxVU587Tyt6cBLfbbce9eIpRLRwcu+4rbtoeLO+S72T+i3dn7t1M5tFTyv6QwhvtOAHvRFKZXc2ecddxCwN2ODZuH1rgAP3TDe/rv5B0DvVpUtK2JjWRtDGNFmtaLAAcgCIoTO2NlzXyzu0sqIi48h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4" name="AutoShape 18" descr="data:image/jpeg;base64,/9j/4AAQSkZJRgABAQAAAQABAAD/2wCEAAkGBhQQERUUExIWFBQWFhgVGBIYExoYHxgVGRUYGR4XHBscHiYhGh4jHR8UHzEgJCcqLCw4GCExNzAqNScrLDUBCQoKDgwOGg8PFywlHiQqLCsuMyw1NSkpNDE1KTQ1LCwtLDU0NSwvNCw1NCoxKyw0KS42LDUzNSwqLDEuMTY2Mf/AABEIAHEAyAMBIgACEQEDEQH/xAAcAAEAAwADAQEAAAAAAAAAAAAABQYHAgMEAQj/xABHEAABAwIDBQUEBQgHCQAAAAABAAIDBBEFEiEGBzFBURMiMmFxFIGRsUJScqHBFSMzNmJzs9E0dLLC0uHwJDVDVIKSk5Si/8QAGgEBAAIDAQAAAAAAAAAAAAAAAAMEAgUGAf/EACgRAQACAQIEBAcAAAAAAAAAAAABAgMRIQQFMUESE4HRFUNhcZHB8P/aAAwDAQACEQMRAD8A3FERAREQEUdjWPRUjc0hJJ8MbRmc70H4mwHVUyr3lSk2bCyEcjJUR5/XKdB96wteK9VrDwmXNGtY2+uzREVAo8crZO8yZrx9Qsj+5zDY/cpmHat8dvaIrD67L6erTr8D7ljGWssr8Heu0TE/ZZkXTS1bJWB8bg5p1Dgbrz1eOU8LxHJPGx5BcGOeGktAJJsTw0OvkpVSYmNpe5F5afFIpHNayVjnOjErWteCTETYSAA6tJ0vwXqR4IiICIiAiIgIiICIiAiIgIiICIiAvBjuMso4HzSHusHDqeQ95XvWWb464yS01LezLOneOuuVvyf8VjedI1WuDwefmrSendU8Qx2Wsc6eeQxxE6BujnDk0dB/rqV6sPHZhrgzsQ42ZExoM0h83u8I69Oqh8PcJpTI79FF4RyuOf4/BeqPEiI5ao+I/m4h9VvC48+J9yoy7GaaR4Kxt/aR7z+FkftZ2J7NpBePEcxcGn6oJ1cervgF8rNrO1Zlcbnkb2v5X5ep0+azhlQRzXJ1WSm6T4bj1ie647K7cOoaqxJNO91pGWtl5ZwORHO3H4LXcXwNtXZ3aEDsZoxYAgiZjRm48rX87r81Ocv0BuvxMz4bFmNzHmiJ8mHT/wCcqsYZ7NRzzhK1rXNXr0n9S79ntiGUU3atkc7uOjDSB3WF0bg0dGtLHWH7ZVlRFYcuIiICIiAiIgIiICIiAiIgIiICIiAse3ytLKlr+tOGg+kj7/2gthVE3vbPmoou1YLvgu4jrGbZvhZrvcVhkjWrY8tyRj4is276wx9kuSk0+l+J/ku/Fn5aaFo5W+OUn5kqMklvTgdLfNevEH54GnplP3WVN2WmkxPqi8y+5l1Z0zLPRP5jmXLdNy8RGHEng6Z5HoA1vzBWGU0DpXtjY0ue8hrWjiXE2AX6c2YwUUdJFANSxoDj1edXH4kqXHG7Q87zx5UU7zKUREU7kxERAREQEREBERAREQEREBERAREQF8c2+hX1EGO7c7q3xF8tGwvhdcmAaujPPKPpN8uI8ws7pZSAY3DUXBB6L9TKKxTZWlqjeanje76xbZ3/AHCx+9Q2xa9G/wCF5zbHWK5Y107935fmiLTb4FdtBh8lQ8RxRukeeDWgk/5eq/RA3ZYde/soPkZJCPgXWU5h2Dw0zcsMLIh0YwNv624ryMU90+XnOP5dZ9dvdSd2+7L2G1RUWdUEd1o1EQPHXm48L8uXVaEiKaI06OfzZr5r+O87iIi9QiIiAiIgIiICIiAiIgIiICIiAiKDp9taSStdQtlJqWAl0fZvFgGh3iLcp0I5oJxERAREQEREBFCV+2dLBVxUcktqiYXYzK48bgXcBYE2Nr/yU2gIijMX2jp6R0LZ5RGZ39nHcGxf0JAs3lqbIJNEXGWQNBceABJ9ALoOSKPwLHYa6Bs9O/PE69nZXNvYkHRwB4g8lIICIiAiLprKtkMb5JHZWMa57nHk1oJJ9wBQdyKK2a2op8Rh7amkzszFhJaWkOFtCCARoQfepVAREQEREBYngX641P2H/wAGNbYsTwL9can7D/4MaDbF1VNSyNpe9zWMbqXOIAA8ydAu1Ypttjkddj0VFVTNjoaaz5GveGNkkDM9nXIB4tbbpfqUGl023+HyPDGVsBcTYDtRqegJ0PuUljGNw0cfa1EgjjBALzewJ4XsNFXMXxnCKqmfTSVVH2Tm5coljGXTQt10I0Itwsq7uZxP8o4bPSVRE7YXGC5N80Lm90X52s4A8gB0QaVhuJRVMTZYXtkjeLte03BF7fO66K/aCCCWKGSVrZZjaOPUuebgaAevFY/hGOv2Vq5qOpzyUMgdNTvAucwHhHmdGuHI2doCVedhtmpXSvxKub/tk4syM8KaD6MTejreI8eXM3CSxQYd+UKftxF7dl/MZgc+W7uHI2Ifa/DWymcVxiGljMs8rIoxpme6wueAHU+Q1WYbZ/rThn7n+9ULhvRx0UeNYdNUtc6jYxzrWuBKXOaXgcy0dkbceiC+4Zt/Q1EohjqB2rvDG5j43O590SNbm58OipW/fCnVf5Pga4NdLUOja48AXMAF/K6vGG4jQ4i6OeGSGd8Vyx4ILo8zcp08Tbg8CFW96H9Lwf8Arw+TUHk3UbdyPLsNrrsrae7QXcZWN8+bgNb/AEhY66rRcR/QyfYd/ZKoG9fYB9SG11HdldT2c0t0MjW6283t5ddRrovdsLt+zFqGQus2pjjc2aLhrlPfA+q7X0Nwg4bj/wDc1P6y/wAVys2LbV0lIQ2oqYonHgxzwHEfZ4/cs62K2hNBst7Q22djZcl+Gd0xa2/UAkH3LhujxCggpTU1VXTmtqHOfK+WZmcDMQG943HDN7/IINPwnHqeraXU88czRoSx4dY9Dbh7152bW0hqjSCoZ7SL/mTcO0bm5jXTVZZvE2npaWvo6+hqIXSZzFUsikae0h7p74addM4uf2egVl3s7CvqmNraS7a2m77C3i9jTmy+bhqW9dRzQaI51hc6Dqomlx6krKeV7JGTQAPbI6xLbBveBuLOGXja6zek22m2igioqcOhc9l6+cCwjjByljDzMljboDbrbQq/Co6XDZYYWBkcdPI1rRyHZu+JPEnndA2LbRCmH5O7P2fM79He2fncnUnhx8lwxTb6hppHRyVLc7PG1rXyFn2+za7J/wBVlS9y7pBgEhi1lDqjIP28vd++yjty23lFDSGmqJGwVPaPc90vd7UudxLzoXfRIcb6INXwzG4KmLtoZWSRa/nGm40436WXymx6nlIDJ4nE5rASNN8gBdbX6ILb9LrnhVBDDHlga1sZLngMtlJe4uJFtNSSVXq7d8yURgzOb2ZqNWtAJbU1DZHt46AsD4vR9+SC001S2Rgexwexwu1zSCCDzBHEL4vNgmFilgjhBuGNyg2tpc8uS+oPasSwNwG2NTc27r/4Ea21U3Gt0uH1k76iaJ5lkILnCZ7bkADgDpoAgtclfG3jIwerwPxWJ4zTQ0m1DZqprH0tYy7JHhrmXdGGXubjRwGvIOB5q6HcbhZ/4En/AJ5P5qx4lsXSVNKykmhD4Y2tYwEm7A1oaC13EG2l7680HcNlaP8A5Om/9eP/AAr7QvpII5Xw9hHHGSJXRhjWtLBc5i3S7QefBV2l3UQxtyCsr+x4ez+2PDLfVs2xt5KXq9hKSSkFH2XZ01wTFG4szEa94g3drYm51sLoKFXbOybUCWoc90NKxr2ULSLZ5Li9RIOOUkZQOnprL7pttnzNfh9ZdtbS9whx1kY3TNfm5ugJ5gh2tytCpqZsbGsY0NY0BrWgWAaBYADoAoLENg6WasZWuY5tSzLaRj3Nvl4XA0dp3deI0QUXbP8AWnDP3P8AeqFpGLU9LUkU1Q2KUvaXiGQBxLWkAuAPQkajquiv2Qp56yKsewmeFuWN2cgAXcfDwPicujaPYWlr5GSyh7ZoxZk8Ur43sFybAtNuJPJBlu8vYSLCpaSqw3NDO+obE2Fr3EOJBILbkm1wGkXsc3JXDef/AEvB/wCvD5NU7he7+nhnbUPfPUzMFmS1M7pjGDxyA6N9bXUli+zkNW+B8rSXU8naxkOIs/qbcfRBKLGd5+ykuGVBxbDxYG4qYQNCH6F5H1XfS6GzuttmXCWIPaWuAc0ggtIuCCLEEHiCgxzZ7BX1myJijBc+0j2tHElk5flHmQCFKbmI6Gsw2NjqeB88OZkodExzvES1xuLkEEa+RHJaFgOAw0MLYIG5ImlxDbk2zOLjqdeJVexbdXRzzmojMtLObky00piLieJIGlzzItfmglarA8PhDS+mpWZnNY0mGMXe42a0aaknko3bza19MI6WlAkr6k5YWcmDnM/o1up1426Arvwvd7TQytmkdNVTM8EtTM6YsPVgPdafMC4XvotlIIquWrDXOqJQGukc8us0fRaDo0cNB0CDJsV2dm2Yngr4XvqIHgR1oPFz3G5f5Am5aTwIsT3lquI4lHU4dLNE4PjkppHNcOYMTvgeVuSk8Sw2OpifDK0PjkaWuaeYPy9eSi8D2Mp6KmfTQh4hfmux0jnWzNyuyk6tv5eqCp7gTbBx++l/BTeLbBYZirO2dDG/tRmFREcjnXHizN8R+0CpXA9kqeipjSwsIhdnuwuLr5xZ2pN9QoSLdTSxAtgmrKeJxuYIayRrDfjobnX1QV3cfBJBJiNL2jpKannEcTjqMwMgdbkNBGSBpf1WrLwYJgcNFC2GnjEcbeDRzJ4kk6uJ6le9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6" name="AutoShape 20" descr="data:image/jpeg;base64,/9j/4AAQSkZJRgABAQAAAQABAAD/2wCEAAkGBhQQERUUExIWFBQWFhgVGBIYExoYHxgVGRUYGR4XHBscHiYhGh4jHR8UHzEgJCcqLCw4GCExNzAqNScrLDUBCQoKDgwOGg8PFywlHiQqLCsuMyw1NSkpNDE1KTQ1LCwtLDU0NSwvNCw1NCoxKyw0KS42LDUzNSwqLDEuMTY2Mf/AABEIAHEAyAMBIgACEQEDEQH/xAAcAAEAAwADAQEAAAAAAAAAAAAABQYHAgMEAQj/xABHEAABAwIDBQUEBQgHCQAAAAABAAIDBBEFEiEGBzFBURMiMmFxFIGRsUJScqHBFSMzNmJzs9E0dLLC0uHwJDVDVIKSk5Si/8QAGgEBAAIDAQAAAAAAAAAAAAAAAAMEAgUGAf/EACgRAQACAQIEBAcAAAAAAAAAAAABAgMRIQQFMUESE4HRFUNhcZHB8P/aAAwDAQACEQMRAD8A3FERAREQEUdjWPRUjc0hJJ8MbRmc70H4mwHVUyr3lSk2bCyEcjJUR5/XKdB96wteK9VrDwmXNGtY2+uzREVAo8crZO8yZrx9Qsj+5zDY/cpmHat8dvaIrD67L6erTr8D7ljGWssr8Heu0TE/ZZkXTS1bJWB8bg5p1Dgbrz1eOU8LxHJPGx5BcGOeGktAJJsTw0OvkpVSYmNpe5F5afFIpHNayVjnOjErWteCTETYSAA6tJ0vwXqR4IiICIiAiIgIiICIiAiIgIiICIiAvBjuMso4HzSHusHDqeQ95XvWWb464yS01LezLOneOuuVvyf8VjedI1WuDwefmrSendU8Qx2Wsc6eeQxxE6BujnDk0dB/rqV6sPHZhrgzsQ42ZExoM0h83u8I69Oqh8PcJpTI79FF4RyuOf4/BeqPEiI5ao+I/m4h9VvC48+J9yoy7GaaR4Kxt/aR7z+FkftZ2J7NpBePEcxcGn6oJ1cervgF8rNrO1Zlcbnkb2v5X5ep0+azhlQRzXJ1WSm6T4bj1ie647K7cOoaqxJNO91pGWtl5ZwORHO3H4LXcXwNtXZ3aEDsZoxYAgiZjRm48rX87r81Ocv0BuvxMz4bFmNzHmiJ8mHT/wCcqsYZ7NRzzhK1rXNXr0n9S79ntiGUU3atkc7uOjDSB3WF0bg0dGtLHWH7ZVlRFYcuIiICIiAiIgIiICIiAiIgIiICIiAse3ytLKlr+tOGg+kj7/2gthVE3vbPmoou1YLvgu4jrGbZvhZrvcVhkjWrY8tyRj4is276wx9kuSk0+l+J/ku/Fn5aaFo5W+OUn5kqMklvTgdLfNevEH54GnplP3WVN2WmkxPqi8y+5l1Z0zLPRP5jmXLdNy8RGHEng6Z5HoA1vzBWGU0DpXtjY0ue8hrWjiXE2AX6c2YwUUdJFANSxoDj1edXH4kqXHG7Q87zx5UU7zKUREU7kxERAREQEREBERAREQEREBERAREQF8c2+hX1EGO7c7q3xF8tGwvhdcmAaujPPKPpN8uI8ws7pZSAY3DUXBB6L9TKKxTZWlqjeanje76xbZ3/AHCx+9Q2xa9G/wCF5zbHWK5Y107935fmiLTb4FdtBh8lQ8RxRukeeDWgk/5eq/RA3ZYde/soPkZJCPgXWU5h2Dw0zcsMLIh0YwNv624ryMU90+XnOP5dZ9dvdSd2+7L2G1RUWdUEd1o1EQPHXm48L8uXVaEiKaI06OfzZr5r+O87iIi9QiIiAiIgIiICIiAiIgIiICIiAiKDp9taSStdQtlJqWAl0fZvFgGh3iLcp0I5oJxERAREQEREBFCV+2dLBVxUcktqiYXYzK48bgXcBYE2Nr/yU2gIijMX2jp6R0LZ5RGZ39nHcGxf0JAs3lqbIJNEXGWQNBceABJ9ALoOSKPwLHYa6Bs9O/PE69nZXNvYkHRwB4g8lIICIiAiLprKtkMb5JHZWMa57nHk1oJJ9wBQdyKK2a2op8Rh7amkzszFhJaWkOFtCCARoQfepVAREQEREBYngX641P2H/wAGNbYsTwL9can7D/4MaDbF1VNSyNpe9zWMbqXOIAA8ydAu1Ypttjkddj0VFVTNjoaaz5GveGNkkDM9nXIB4tbbpfqUGl023+HyPDGVsBcTYDtRqegJ0PuUljGNw0cfa1EgjjBALzewJ4XsNFXMXxnCKqmfTSVVH2Tm5coljGXTQt10I0Itwsq7uZxP8o4bPSVRE7YXGC5N80Lm90X52s4A8gB0QaVhuJRVMTZYXtkjeLte03BF7fO66K/aCCCWKGSVrZZjaOPUuebgaAevFY/hGOv2Vq5qOpzyUMgdNTvAucwHhHmdGuHI2doCVedhtmpXSvxKub/tk4syM8KaD6MTejreI8eXM3CSxQYd+UKftxF7dl/MZgc+W7uHI2Ifa/DWymcVxiGljMs8rIoxpme6wueAHU+Q1WYbZ/rThn7n+9ULhvRx0UeNYdNUtc6jYxzrWuBKXOaXgcy0dkbceiC+4Zt/Q1EohjqB2rvDG5j43O590SNbm58OipW/fCnVf5Pga4NdLUOja48AXMAF/K6vGG4jQ4i6OeGSGd8Vyx4ILo8zcp08Tbg8CFW96H9Lwf8Arw+TUHk3UbdyPLsNrrsrae7QXcZWN8+bgNb/AEhY66rRcR/QyfYd/ZKoG9fYB9SG11HdldT2c0t0MjW6283t5ddRrovdsLt+zFqGQus2pjjc2aLhrlPfA+q7X0Nwg4bj/wDc1P6y/wAVys2LbV0lIQ2oqYonHgxzwHEfZ4/cs62K2hNBst7Q22djZcl+Gd0xa2/UAkH3LhujxCggpTU1VXTmtqHOfK+WZmcDMQG943HDN7/IINPwnHqeraXU88czRoSx4dY9Dbh7152bW0hqjSCoZ7SL/mTcO0bm5jXTVZZvE2npaWvo6+hqIXSZzFUsikae0h7p74addM4uf2egVl3s7CvqmNraS7a2m77C3i9jTmy+bhqW9dRzQaI51hc6Dqomlx6krKeV7JGTQAPbI6xLbBveBuLOGXja6zek22m2igioqcOhc9l6+cCwjjByljDzMljboDbrbQq/Co6XDZYYWBkcdPI1rRyHZu+JPEnndA2LbRCmH5O7P2fM79He2fncnUnhx8lwxTb6hppHRyVLc7PG1rXyFn2+za7J/wBVlS9y7pBgEhi1lDqjIP28vd++yjty23lFDSGmqJGwVPaPc90vd7UudxLzoXfRIcb6INXwzG4KmLtoZWSRa/nGm40436WXymx6nlIDJ4nE5rASNN8gBdbX6ILb9LrnhVBDDHlga1sZLngMtlJe4uJFtNSSVXq7d8yURgzOb2ZqNWtAJbU1DZHt46AsD4vR9+SC001S2Rgexwexwu1zSCCDzBHEL4vNgmFilgjhBuGNyg2tpc8uS+oPasSwNwG2NTc27r/4Ea21U3Gt0uH1k76iaJ5lkILnCZ7bkADgDpoAgtclfG3jIwerwPxWJ4zTQ0m1DZqprH0tYy7JHhrmXdGGXubjRwGvIOB5q6HcbhZ/4En/AJ5P5qx4lsXSVNKykmhD4Y2tYwEm7A1oaC13EG2l7680HcNlaP8A5Om/9eP/AAr7QvpII5Xw9hHHGSJXRhjWtLBc5i3S7QefBV2l3UQxtyCsr+x4ez+2PDLfVs2xt5KXq9hKSSkFH2XZ01wTFG4szEa94g3drYm51sLoKFXbOybUCWoc90NKxr2ULSLZ5Li9RIOOUkZQOnprL7pttnzNfh9ZdtbS9whx1kY3TNfm5ugJ5gh2tytCpqZsbGsY0NY0BrWgWAaBYADoAoLENg6WasZWuY5tSzLaRj3Nvl4XA0dp3deI0QUXbP8AWnDP3P8AeqFpGLU9LUkU1Q2KUvaXiGQBxLWkAuAPQkajquiv2Qp56yKsewmeFuWN2cgAXcfDwPicujaPYWlr5GSyh7ZoxZk8Ur43sFybAtNuJPJBlu8vYSLCpaSqw3NDO+obE2Fr3EOJBILbkm1wGkXsc3JXDef/AEvB/wCvD5NU7he7+nhnbUPfPUzMFmS1M7pjGDxyA6N9bXUli+zkNW+B8rSXU8naxkOIs/qbcfRBKLGd5+ykuGVBxbDxYG4qYQNCH6F5H1XfS6GzuttmXCWIPaWuAc0ggtIuCCLEEHiCgxzZ7BX1myJijBc+0j2tHElk5flHmQCFKbmI6Gsw2NjqeB88OZkodExzvES1xuLkEEa+RHJaFgOAw0MLYIG5ImlxDbk2zOLjqdeJVexbdXRzzmojMtLObky00piLieJIGlzzItfmglarA8PhDS+mpWZnNY0mGMXe42a0aaknko3bza19MI6WlAkr6k5YWcmDnM/o1up1426Arvwvd7TQytmkdNVTM8EtTM6YsPVgPdafMC4XvotlIIquWrDXOqJQGukc8us0fRaDo0cNB0CDJsV2dm2Yngr4XvqIHgR1oPFz3G5f5Am5aTwIsT3lquI4lHU4dLNE4PjkppHNcOYMTvgeVuSk8Sw2OpifDK0PjkaWuaeYPy9eSi8D2Mp6KmfTQh4hfmux0jnWzNyuyk6tv5eqCp7gTbBx++l/BTeLbBYZirO2dDG/tRmFREcjnXHizN8R+0CpXA9kqeipjSwsIhdnuwuLr5xZ2pN9QoSLdTSxAtgmrKeJxuYIayRrDfjobnX1QV3cfBJBJiNL2jpKannEcTjqMwMgdbkNBGSBpf1WrLwYJgcNFC2GnjEcbeDRzJ4kk6uJ6le9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18" name="Picture 22" descr="http://upload.wikimedia.org/wikipedia/en/a/aa/LexisNexis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797152"/>
            <a:ext cx="1584176" cy="899812"/>
          </a:xfrm>
          <a:prstGeom prst="rect">
            <a:avLst/>
          </a:prstGeom>
          <a:noFill/>
        </p:spPr>
      </p:pic>
      <p:pic>
        <p:nvPicPr>
          <p:cNvPr id="4120" name="Picture 24" descr="http://t0.gstatic.com/images?q=tbn:ANd9GcQxjQDr_cypodt5DcFQb9t3XLer6wDmZZpDO-gpzHcPjytrUuE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628800"/>
            <a:ext cx="1448721" cy="532503"/>
          </a:xfrm>
          <a:prstGeom prst="rect">
            <a:avLst/>
          </a:prstGeom>
          <a:noFill/>
        </p:spPr>
      </p:pic>
      <p:pic>
        <p:nvPicPr>
          <p:cNvPr id="4122" name="Picture 26" descr="http://www.acls.org/img/account/%7B81024862-c9a2-db11-a735-000c2903e717%7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1628800"/>
            <a:ext cx="1486222" cy="633600"/>
          </a:xfrm>
          <a:prstGeom prst="rect">
            <a:avLst/>
          </a:prstGeom>
          <a:noFill/>
        </p:spPr>
      </p:pic>
      <p:pic>
        <p:nvPicPr>
          <p:cNvPr id="4124" name="Picture 28" descr="http://t0.gstatic.com/images?q=tbn:ANd9GcQA_ihCTGQ_0iMaEfLvUQLkmldHxcObtIkW9Uh9aSZVKIwCydMtX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212976"/>
            <a:ext cx="1595254" cy="648072"/>
          </a:xfrm>
          <a:prstGeom prst="rect">
            <a:avLst/>
          </a:prstGeom>
          <a:noFill/>
        </p:spPr>
      </p:pic>
      <p:sp>
        <p:nvSpPr>
          <p:cNvPr id="4126" name="AutoShape 30" descr="data:image/jpeg;base64,/9j/4AAQSkZJRgABAQAAAQABAAD/2wCEAAkGBggGBQkIBwgKCQkKDSAODRcYGBofFBwhHyAnICglHiohJy4qICUoIiQjKzskJCwpMDEtICo7QTArNy0sLDUBCQoKDQwNGA4OGTUkHiQ1Ni01NTU1NSkpNSwvLCw1NTY1NTUwNSopNjAxKikpMTQpMSkxNC8pKTIvKikpLCwuKf/AABEIADAAfgMBIgACEQEDEQH/xAAcAAABBQEBAQAAAAAAAAAAAAAGAAMEBQcCAQj/xAAzEAABAwMDAQYFBAEFAAAAAAABAgMEAAURBhIhMQcTIkFRYRQVI3GRFjKBoVJCYrHB4f/EABgBAQEBAQEAAAAAAAAAAAAAAAAEAwIF/8QAHBEBAAICAwEAAAAAAAAAAAAAAAECAwQREkET/9oADAMBAAIRAxEAPwDcaVD+tdYRtEWIXOZHdkNd8lohGN3izzz9qBh2yzdUsSmNHWYh5lre45IWhKEZOBwCdxyeASP5oNYCgeh6V7WHaYe17ouY/IkrhXmPNzMdbL3jORncg44Jx0wRx06URWLt4s99vMC2M2ue3ImPJZyoo2AqOOoOT+KDT6VD+odWN6fudshLgyJC7o73LJSUBIV1wrcQRx5gGqt3tPgNablXb5fNUiFN+Bko+nvQvIH+WFAkjkE9aA0pUP2zV7FzvVztIhyGrhbUJWtCijxBYyCkgkc8dcdagwe0Ji46Lk6jjWqcqJGKtyct94Qn9xA3Y49M5PpQF1Kh236zi3eLa5NqjuzI1yWWwoFA7tQSVELBIIICT0B/sU0jXLEn5m5b7fMnRbWstvuI2YKkjKggFQK9vngfbNAT0qGZetG4uphZvl0lb5ifGBW5oN7M46qUMHPHIFc3HW3yy3KmP2W5BpqEZj+Q2NgBI2nKhlfB4GePOgKKVC/68iMWp65XGFLgxG4zchtSglW8O5CQjYTlWRjacdRUlnVbabzEtlwhSIEqc0pyKFlBC9vJTlJOFAEHB/JoL+lQjD7RoExF3bTDlNzrPuMhhRQHClPVSPFtUOD0P/VFEV1b8ZDjrKmFqTkpJBI9jjI/BNAIdrmnn9SaAkxYuzvkOIeTk4HCuf6JrJtFWK+aNlTXfg7fNRLY7lYU6pJAyFcFIyOlfRL7CZEdxpYylxJSf5r5u7Sr5cIt9f01EadbUhWxw48S88jb/tI/NR5pzxesY+OPVmCME0tOTnnwTfrSdqNh1qFabStcdoxciS5hPBHTAChyeuc1Q9nfZvdIuv7VKlGOWY73fLwrJ8IJHl64oTetN70PIjXEYTvHJHKRnqldb52UvfPLIL4thbPfZbQD7dSPUZ8/Y1z3zTevzmJpLSaYa47d4mLwla503cNQXrT7sSMw9Ft0r4iQFL2lQxjA4/5xXmttGKn6EVYtNwYkcOPodIyEIG1QWTwOScYqyvciS1rKwMNS3mmJJd71AI2q2I3DORnr6EVzJRLU1qEN3SW2tsgMEbPp/TSrjw88noc8cVc89W6Y03c9Naku70eKwbZcEIfbTv8AqJcCfEnJHKSc45OOOBUbTGmL5YuzeXZnosZyat1am8OeAhZzyccY+1T7feJk+4Qrbc5DkK7Q3R8ShGA28gpOFpyCSgkc4wUnIPlTkRNxuU/VUJq6yWlsupbiK8H0ypoL445G4+eeOKBiFoh22a7ZvVtc+FhS9z0+PnwB3YQFo9zuIOMevsOdNWC9aQNygQ48WbClS1So7inCko34yFpxzg+aTzUnTVxk6gYtbhlSGXIrJE9OU8uA7NquP8krPGONvkaiaal3K4TO5fmXIBmY8oOktFpSWntgbIAzkpPUhPTjPNAzf9ITbx2hJusi3x5VvbgfCgd4A5u37woZGBg1aagt97v2gbjb3Y8ZNwnIW0lIX4EpUTtySOSBjOB1qkvl7u0O6X1mJMlb2JLCIhOzuEFwAkOEjOwnjzPIAOcVcaouVyt1yK0t3A20R/3x0pWtteT4nEHxKTjH7c9D96Bi8aOl37s1h2ZxTcWfDQ0psk7m9zWOuPJWD9s07I0/cb/q+zXe5stQmbOha0IC9yluLAHXAASAPuT6V07cZD+pNM/C3JxyJOiuOL242ObUIKVcjP8AqJxkf1Tbsa5o1FGs3zyae+tbrynPp7t6VtgKHh8tx4oKvUOgZ+orM6+2lu136O68YriV7gtDqlKKF8dCFY6HB9ia0RPSg66v3SzX5hpc6S+zdI3wrH7dqHxznpkBScnnONh9RRZDYVGiNsrfckKQnBUrG5XucAD8Cgdob1No+JeJSLm2w38zYb7tCyOSnrj/AN96JaVcZKRes1n13jvNLRaPGbwdJLvq3ItwjlMT9rwUOvsPf3HStAgwo9ugsxIbSWY7CAhtI6ADoKkYpVhra1devWrbZ2bbFu1lfd7HDvSGRLS4Fx3O8ZWhSkuIOMZSUkEZBI9xXCdPw02p+AFSO7kEl1XeK71RPmVZz0AHXpVnSqpMgqs0NcmFJda7yRBBSwsklYBGDz55HrXkCyRbdPmzGC8Xpywt7ctRBIGBgHgcADjyFT6VBEh2qJb1ylRWQ0qY6X3iOpUQBn8AVWo0bbm4aoqXZwYW/wDEKT3zmCoq3nPPmrkjpV7SoKaRpK2SzdPiG3XBdkhMoFasHaMDHPhwPTFPPaeiPPl4uSkPKZDK1JcUFKSM4zg8nk89eas6VBVfpq3ibb5KEONqtrZaihKlBCUkAEYHByAOvpTy7LGXfG7qS98U20WU+NW3aogkY6ckA/xU+lQV9zskW7uRVyi8FRHe+a2rUnCgCM8deCRz61PAxXtK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28" name="Picture 32" descr="http://glf.politics.ox.ac.uk/img/PU_logo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3212976"/>
            <a:ext cx="139065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Pivot – Your funding and scholar profile partner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356" y="3343713"/>
            <a:ext cx="2666999" cy="1881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8" descr="C:\Users\CWolf\AppData\Local\Microsoft\Windows\Temporary Internet Files\Content.IE5\JY2E382O\MP900423112[1].jpg"/>
          <p:cNvPicPr>
            <a:picLocks noChangeAspect="1" noChangeArrowheads="1"/>
          </p:cNvPicPr>
          <p:nvPr/>
        </p:nvPicPr>
        <p:blipFill>
          <a:blip r:embed="rId3" cstate="print"/>
          <a:srcRect t="28247"/>
          <a:stretch>
            <a:fillRect/>
          </a:stretch>
        </p:blipFill>
        <p:spPr bwMode="auto">
          <a:xfrm>
            <a:off x="6278103" y="3390708"/>
            <a:ext cx="2658281" cy="1907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Finding funding for a given research </a:t>
            </a:r>
            <a:r>
              <a:rPr lang="en-US" dirty="0" smtClean="0"/>
              <a:t>project</a:t>
            </a:r>
          </a:p>
          <a:p>
            <a:pPr>
              <a:buNone/>
            </a:pPr>
            <a:endParaRPr lang="en-US" dirty="0" smtClean="0"/>
          </a:p>
          <a:p>
            <a:r>
              <a:rPr lang="de-DE" dirty="0" smtClean="0"/>
              <a:t>Finding the right faculty for a strategic opportunity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1318" y="3887406"/>
            <a:ext cx="2895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10800000">
            <a:off x="3161841" y="4968607"/>
            <a:ext cx="2622014" cy="1588"/>
          </a:xfrm>
          <a:prstGeom prst="straightConnector1">
            <a:avLst/>
          </a:prstGeom>
          <a:ln w="47625">
            <a:solidFill>
              <a:srgbClr val="118A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38111" y="5210978"/>
            <a:ext cx="2644048" cy="1588"/>
          </a:xfrm>
          <a:prstGeom prst="straightConnector1">
            <a:avLst/>
          </a:prstGeom>
          <a:ln w="47625">
            <a:solidFill>
              <a:srgbClr val="118A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See our product in action!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4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GB" sz="3400" dirty="0" smtClean="0"/>
              <a:t>Presentation </a:t>
            </a:r>
            <a:r>
              <a:rPr lang="en-GB" sz="3400" dirty="0" smtClean="0"/>
              <a:t>and </a:t>
            </a:r>
            <a:r>
              <a:rPr lang="en-GB" sz="3400" b="1" dirty="0" smtClean="0"/>
              <a:t>product demonstration </a:t>
            </a:r>
            <a:r>
              <a:rPr lang="en-GB" sz="3400" dirty="0" smtClean="0"/>
              <a:t>at </a:t>
            </a:r>
            <a:r>
              <a:rPr lang="en-GB" sz="3400" dirty="0" smtClean="0"/>
              <a:t>your institution</a:t>
            </a:r>
          </a:p>
          <a:p>
            <a:pPr>
              <a:lnSpc>
                <a:spcPct val="170000"/>
              </a:lnSpc>
            </a:pPr>
            <a:r>
              <a:rPr lang="en-GB" sz="3400" dirty="0" smtClean="0"/>
              <a:t>Setting </a:t>
            </a:r>
            <a:r>
              <a:rPr lang="en-GB" sz="3400" dirty="0" smtClean="0"/>
              <a:t>up a </a:t>
            </a:r>
            <a:r>
              <a:rPr lang="en-GB" sz="3400" b="1" dirty="0" smtClean="0"/>
              <a:t>free 30 day </a:t>
            </a:r>
            <a:r>
              <a:rPr lang="en-GB" sz="3400" dirty="0" smtClean="0"/>
              <a:t>trial for your </a:t>
            </a:r>
            <a:r>
              <a:rPr lang="en-GB" sz="3400" dirty="0" smtClean="0"/>
              <a:t>institution</a:t>
            </a:r>
            <a:endParaRPr lang="en-GB" sz="3400" dirty="0" smtClean="0"/>
          </a:p>
          <a:p>
            <a:pPr>
              <a:lnSpc>
                <a:spcPct val="170000"/>
              </a:lnSpc>
            </a:pPr>
            <a:r>
              <a:rPr lang="en-GB" sz="3400" dirty="0" smtClean="0"/>
              <a:t>Online information resources, Webinars, YouTube channel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GB" sz="2800" u="sng" dirty="0" smtClean="0">
                <a:hlinkClick r:id="rId2"/>
              </a:rPr>
              <a:t>http</a:t>
            </a:r>
            <a:r>
              <a:rPr lang="en-GB" sz="2800" u="sng" smtClean="0">
                <a:hlinkClick r:id="rId2"/>
              </a:rPr>
              <a:t>://www.refworks-cos.com</a:t>
            </a:r>
            <a:endParaRPr lang="en-GB" sz="2800" u="sng" smtClean="0"/>
          </a:p>
          <a:p>
            <a:pPr>
              <a:lnSpc>
                <a:spcPct val="170000"/>
              </a:lnSpc>
            </a:pPr>
            <a:r>
              <a:rPr lang="en-GB" sz="3400" smtClean="0"/>
              <a:t>Come </a:t>
            </a:r>
            <a:r>
              <a:rPr lang="en-GB" sz="3400" dirty="0" smtClean="0"/>
              <a:t>to the stand!</a:t>
            </a:r>
          </a:p>
          <a:p>
            <a:pPr>
              <a:lnSpc>
                <a:spcPct val="170000"/>
              </a:lnSpc>
            </a:pPr>
            <a:r>
              <a:rPr lang="en-GB" sz="3400" dirty="0" smtClean="0"/>
              <a:t>Contact </a:t>
            </a:r>
            <a:r>
              <a:rPr lang="en-GB" sz="3400" dirty="0" smtClean="0"/>
              <a:t>me </a:t>
            </a:r>
            <a:r>
              <a:rPr lang="en-GB" sz="3400" dirty="0" smtClean="0"/>
              <a:t>directly </a:t>
            </a:r>
          </a:p>
          <a:p>
            <a:pPr algn="ctr">
              <a:lnSpc>
                <a:spcPct val="170000"/>
              </a:lnSpc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Arthur </a:t>
            </a:r>
            <a:r>
              <a:rPr lang="en-GB" b="1" dirty="0" smtClean="0">
                <a:solidFill>
                  <a:schemeClr val="accent2"/>
                </a:solidFill>
              </a:rPr>
              <a:t>Scheinhardt</a:t>
            </a:r>
          </a:p>
          <a:p>
            <a:pPr lvl="0" algn="ctr">
              <a:buNone/>
            </a:pPr>
            <a:r>
              <a:rPr lang="en-GB" sz="2300" dirty="0" smtClean="0">
                <a:solidFill>
                  <a:srgbClr val="000000"/>
                </a:solidFill>
              </a:rPr>
              <a:t>Area </a:t>
            </a:r>
            <a:r>
              <a:rPr lang="en-GB" sz="2300" dirty="0" smtClean="0">
                <a:solidFill>
                  <a:srgbClr val="000000"/>
                </a:solidFill>
              </a:rPr>
              <a:t>Sales Manager Europe, RefWorks-COS </a:t>
            </a:r>
          </a:p>
          <a:p>
            <a:pPr lvl="0" algn="ctr">
              <a:buNone/>
            </a:pPr>
            <a:r>
              <a:rPr lang="en-GB" sz="2300" dirty="0" smtClean="0">
                <a:solidFill>
                  <a:srgbClr val="000000"/>
                </a:solidFill>
                <a:hlinkClick r:id="rId3"/>
              </a:rPr>
              <a:t>arthur.scheinhardt@refworks-cos.com</a:t>
            </a:r>
            <a:endParaRPr lang="en-GB" sz="2300" dirty="0" smtClean="0">
              <a:solidFill>
                <a:srgbClr val="000000"/>
              </a:solidFill>
            </a:endParaRPr>
          </a:p>
          <a:p>
            <a:pPr lvl="0" algn="ctr">
              <a:buNone/>
            </a:pPr>
            <a:r>
              <a:rPr lang="en-GB" sz="2300" dirty="0" smtClean="0">
                <a:solidFill>
                  <a:srgbClr val="000000"/>
                </a:solidFill>
              </a:rPr>
              <a:t>+31 6 83 60 41 59 / +31 20 84 69 </a:t>
            </a:r>
            <a:r>
              <a:rPr lang="en-GB" sz="2300" dirty="0" smtClean="0">
                <a:solidFill>
                  <a:srgbClr val="000000"/>
                </a:solidFill>
              </a:rPr>
              <a:t>230</a:t>
            </a:r>
            <a:endParaRPr lang="en-GB" sz="2300" dirty="0" smtClean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27/9/2012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ProQues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31837"/>
      </a:accent1>
      <a:accent2>
        <a:srgbClr val="F37321"/>
      </a:accent2>
      <a:accent3>
        <a:srgbClr val="009DDC"/>
      </a:accent3>
      <a:accent4>
        <a:srgbClr val="A3A510"/>
      </a:accent4>
      <a:accent5>
        <a:srgbClr val="00A18E"/>
      </a:accent5>
      <a:accent6>
        <a:srgbClr val="60C5BA"/>
      </a:accent6>
      <a:hlink>
        <a:srgbClr val="009DDC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roQues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31837"/>
      </a:accent1>
      <a:accent2>
        <a:srgbClr val="F37321"/>
      </a:accent2>
      <a:accent3>
        <a:srgbClr val="009DDC"/>
      </a:accent3>
      <a:accent4>
        <a:srgbClr val="A3A510"/>
      </a:accent4>
      <a:accent5>
        <a:srgbClr val="00A18E"/>
      </a:accent5>
      <a:accent6>
        <a:srgbClr val="60C5BA"/>
      </a:accent6>
      <a:hlink>
        <a:srgbClr val="009DDC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ProQues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31837"/>
      </a:accent1>
      <a:accent2>
        <a:srgbClr val="F37321"/>
      </a:accent2>
      <a:accent3>
        <a:srgbClr val="009DDC"/>
      </a:accent3>
      <a:accent4>
        <a:srgbClr val="A3A510"/>
      </a:accent4>
      <a:accent5>
        <a:srgbClr val="00A18E"/>
      </a:accent5>
      <a:accent6>
        <a:srgbClr val="60C5BA"/>
      </a:accent6>
      <a:hlink>
        <a:srgbClr val="009DDC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435</Words>
  <Application>Microsoft Office PowerPoint</Application>
  <PresentationFormat>On-screen Show (4:3)</PresentationFormat>
  <Paragraphs>102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1_Office Theme</vt:lpstr>
      <vt:lpstr>Office Theme</vt:lpstr>
      <vt:lpstr>2_Office Theme</vt:lpstr>
      <vt:lpstr>RefWorks-COS  Your partner in every step of the research workflow </vt:lpstr>
      <vt:lpstr>Presentation summary</vt:lpstr>
      <vt:lpstr>The Research Cycle</vt:lpstr>
      <vt:lpstr>Solutions to common pain points in research</vt:lpstr>
      <vt:lpstr>RefWorks - Benefits</vt:lpstr>
      <vt:lpstr>RefWorks – Integrated solution </vt:lpstr>
      <vt:lpstr>Pivot – Your funding and scholar profile partner</vt:lpstr>
      <vt:lpstr>See our product in action! </vt:lpstr>
    </vt:vector>
  </TitlesOfParts>
  <Company>ProQuest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RefWorks-COS  Your partner in every step of the research workflow</dc:title>
  <dc:creator>Scheinhardt, Arthur</dc:creator>
  <cp:lastModifiedBy>Scheinhardt, Arthur</cp:lastModifiedBy>
  <cp:revision>110</cp:revision>
  <dcterms:created xsi:type="dcterms:W3CDTF">2012-09-10T14:49:31Z</dcterms:created>
  <dcterms:modified xsi:type="dcterms:W3CDTF">2012-09-13T07:57:43Z</dcterms:modified>
</cp:coreProperties>
</file>