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1" r:id="rId2"/>
    <p:sldId id="273" r:id="rId3"/>
    <p:sldId id="274" r:id="rId4"/>
    <p:sldId id="275" r:id="rId5"/>
    <p:sldId id="276" r:id="rId6"/>
    <p:sldId id="277" r:id="rId7"/>
    <p:sldId id="279" r:id="rId8"/>
    <p:sldId id="280" r:id="rId9"/>
    <p:sldId id="257" r:id="rId10"/>
    <p:sldId id="266" r:id="rId11"/>
    <p:sldId id="271" r:id="rId12"/>
    <p:sldId id="272" r:id="rId13"/>
    <p:sldId id="269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49" autoAdjust="0"/>
    <p:restoredTop sz="94660"/>
  </p:normalViewPr>
  <p:slideViewPr>
    <p:cSldViewPr>
      <p:cViewPr varScale="1">
        <p:scale>
          <a:sx n="84" d="100"/>
          <a:sy n="84" d="100"/>
        </p:scale>
        <p:origin x="-125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F55E1-C9DE-4539-A285-AF9FC68BCAC9}" type="datetimeFigureOut">
              <a:rPr lang="en-GB" smtClean="0"/>
              <a:t>27/09/2012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FA46E-7C48-4231-A6B7-192B913F0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24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C8ED0618-FFAC-442B-899B-A076E07A9EFB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FA46E-7C48-4231-A6B7-192B913F057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86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05CA-7AFF-4A6E-90DB-411ABFDA5BEF}" type="datetimeFigureOut">
              <a:rPr lang="en-GB" smtClean="0"/>
              <a:t>27/09/2012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9427-0118-4464-8CBF-2870092FB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12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05CA-7AFF-4A6E-90DB-411ABFDA5BEF}" type="datetimeFigureOut">
              <a:rPr lang="en-GB" smtClean="0"/>
              <a:t>27/09/2012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9427-0118-4464-8CBF-2870092FB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28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05CA-7AFF-4A6E-90DB-411ABFDA5BEF}" type="datetimeFigureOut">
              <a:rPr lang="en-GB" smtClean="0"/>
              <a:t>27/09/2012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9427-0118-4464-8CBF-2870092FB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31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05CA-7AFF-4A6E-90DB-411ABFDA5BEF}" type="datetimeFigureOut">
              <a:rPr lang="en-GB" smtClean="0"/>
              <a:t>27/09/2012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9427-0118-4464-8CBF-2870092FB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2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05CA-7AFF-4A6E-90DB-411ABFDA5BEF}" type="datetimeFigureOut">
              <a:rPr lang="en-GB" smtClean="0"/>
              <a:t>27/09/2012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9427-0118-4464-8CBF-2870092FB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38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05CA-7AFF-4A6E-90DB-411ABFDA5BEF}" type="datetimeFigureOut">
              <a:rPr lang="en-GB" smtClean="0"/>
              <a:t>27/09/2012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9427-0118-4464-8CBF-2870092FB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20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05CA-7AFF-4A6E-90DB-411ABFDA5BEF}" type="datetimeFigureOut">
              <a:rPr lang="en-GB" smtClean="0"/>
              <a:t>27/09/2012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9427-0118-4464-8CBF-2870092FB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5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05CA-7AFF-4A6E-90DB-411ABFDA5BEF}" type="datetimeFigureOut">
              <a:rPr lang="en-GB" smtClean="0"/>
              <a:t>27/09/2012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9427-0118-4464-8CBF-2870092FB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05CA-7AFF-4A6E-90DB-411ABFDA5BEF}" type="datetimeFigureOut">
              <a:rPr lang="en-GB" smtClean="0"/>
              <a:t>27/09/2012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9427-0118-4464-8CBF-2870092FB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12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05CA-7AFF-4A6E-90DB-411ABFDA5BEF}" type="datetimeFigureOut">
              <a:rPr lang="en-GB" smtClean="0"/>
              <a:t>27/09/2012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9427-0118-4464-8CBF-2870092FB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11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05CA-7AFF-4A6E-90DB-411ABFDA5BEF}" type="datetimeFigureOut">
              <a:rPr lang="en-GB" smtClean="0"/>
              <a:t>27/09/2012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9427-0118-4464-8CBF-2870092FB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44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905CA-7AFF-4A6E-90DB-411ABFDA5BEF}" type="datetimeFigureOut">
              <a:rPr lang="en-GB" smtClean="0"/>
              <a:t>27/09/2012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59427-0118-4464-8CBF-2870092FB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33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284984"/>
            <a:ext cx="7772400" cy="1470025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Attila Balogh MD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Founder</a:t>
            </a: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237" y="260648"/>
            <a:ext cx="6400800" cy="72008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4D Anatomy</a:t>
            </a:r>
            <a:endParaRPr lang="en-GB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9237" y="5373216"/>
            <a:ext cx="608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Arial" pitchFamily="34" charset="0"/>
                <a:cs typeface="Arial" pitchFamily="34" charset="0"/>
              </a:rPr>
              <a:t>INFORMATIO SCIENTIFICA – INFORMATIO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MEDICATA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2012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68949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smtClean="0"/>
              <a:t>Interactive </a:t>
            </a:r>
            <a:r>
              <a:rPr lang="hu-HU" sz="2800" dirty="0"/>
              <a:t>multidimensional display of anatomic dissections and simulated surgical procedures</a:t>
            </a:r>
          </a:p>
        </p:txBody>
      </p:sp>
    </p:spTree>
    <p:extLst>
      <p:ext uri="{BB962C8B-B14F-4D97-AF65-F5344CB8AC3E}">
        <p14:creationId xmlns:p14="http://schemas.microsoft.com/office/powerpoint/2010/main" val="11548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Streaming online advantages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No drive space required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Fast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access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Monthly and annual subscription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Multi seat user license for institutions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Available Online and offline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4D Anatomy is a continuously expanding database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Elbow Connector 26"/>
          <p:cNvCxnSpPr>
            <a:stCxn id="24" idx="2"/>
          </p:cNvCxnSpPr>
          <p:nvPr/>
        </p:nvCxnSpPr>
        <p:spPr>
          <a:xfrm rot="5400000">
            <a:off x="3517328" y="2467447"/>
            <a:ext cx="1660030" cy="414781"/>
          </a:xfrm>
          <a:prstGeom prst="bentConnector3">
            <a:avLst>
              <a:gd name="adj1" fmla="val 25458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4462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4D </a:t>
            </a:r>
            <a:r>
              <a:rPr lang="en-US" dirty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natomy Platform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1740" y="2466147"/>
            <a:ext cx="48245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License database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7148" y="4869160"/>
            <a:ext cx="48245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4D Anatomy Viewer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92011" y="3504852"/>
            <a:ext cx="1503994" cy="680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Media server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>
            <a:stCxn id="4" idx="2"/>
            <a:endCxn id="6" idx="0"/>
          </p:cNvCxnSpPr>
          <p:nvPr/>
        </p:nvCxnSpPr>
        <p:spPr>
          <a:xfrm>
            <a:off x="4644008" y="2970203"/>
            <a:ext cx="0" cy="5346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596" y="1052736"/>
            <a:ext cx="15121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Imaging lab 1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4D Anatomy Editor &amp; NeuroArc scanner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98649" y="1052735"/>
            <a:ext cx="1512168" cy="792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Imaging lab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4D Anatomy Editor &amp; NeuroArc scanner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88062" y="1047534"/>
            <a:ext cx="1512168" cy="797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Imaging lab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4D Anatomy Editor &amp; NeuroArc scanner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808" y="5517232"/>
            <a:ext cx="2609850" cy="1340768"/>
          </a:xfrm>
          <a:prstGeom prst="rect">
            <a:avLst/>
          </a:prstGeom>
          <a:noFill/>
          <a:ln>
            <a:noFill/>
          </a:ln>
          <a:effectLst>
            <a:outerShdw blurRad="1206500" dir="5040000" sx="97000" sy="97000" algn="tl" rotWithShape="0">
              <a:prstClr val="black">
                <a:alpha val="7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>
            <a:stCxn id="6" idx="2"/>
            <a:endCxn id="5" idx="0"/>
          </p:cNvCxnSpPr>
          <p:nvPr/>
        </p:nvCxnSpPr>
        <p:spPr>
          <a:xfrm>
            <a:off x="4644008" y="4184874"/>
            <a:ext cx="15408" cy="6842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23" idx="2"/>
          </p:cNvCxnSpPr>
          <p:nvPr/>
        </p:nvCxnSpPr>
        <p:spPr>
          <a:xfrm rot="16200000" flipH="1">
            <a:off x="1786231" y="1750273"/>
            <a:ext cx="2011228" cy="220033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25" idx="2"/>
            <a:endCxn id="6" idx="3"/>
          </p:cNvCxnSpPr>
          <p:nvPr/>
        </p:nvCxnSpPr>
        <p:spPr>
          <a:xfrm rot="5400000">
            <a:off x="5420056" y="1820773"/>
            <a:ext cx="2000040" cy="2048141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4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64568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4D Anatomy imaging network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5112" y="1860779"/>
            <a:ext cx="2611864" cy="360040"/>
          </a:xfrm>
          <a:prstGeom prst="rect">
            <a:avLst/>
          </a:prstGeom>
          <a:effectLst>
            <a:outerShdw blurRad="850900" dist="101600" dir="5400000" sx="111000" sy="111000" kx="8004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4D Anatomy database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9237" y="4480362"/>
            <a:ext cx="2088231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BNI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7" y="1844824"/>
            <a:ext cx="2088231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Semmelweis University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32240" y="1859175"/>
            <a:ext cx="20928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Stanford University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>
            <a:endCxn id="4098" idx="1"/>
          </p:cNvCxnSpPr>
          <p:nvPr/>
        </p:nvCxnSpPr>
        <p:spPr>
          <a:xfrm>
            <a:off x="2386517" y="2956192"/>
            <a:ext cx="98859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012218" y="2875160"/>
            <a:ext cx="72002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4098" idx="2"/>
          </p:cNvCxnSpPr>
          <p:nvPr/>
        </p:nvCxnSpPr>
        <p:spPr>
          <a:xfrm flipV="1">
            <a:off x="4672354" y="3691565"/>
            <a:ext cx="8690" cy="7887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112" y="2220819"/>
            <a:ext cx="2611864" cy="1470746"/>
          </a:xfrm>
          <a:prstGeom prst="rect">
            <a:avLst/>
          </a:prstGeom>
          <a:noFill/>
          <a:ln>
            <a:noFill/>
          </a:ln>
          <a:effectLst>
            <a:outerShdw blurRad="850900" dist="101600" dir="5400000" sx="111000" sy="11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:\Users\Attila\Desktop\lab at SEmmelwe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10" y="2435239"/>
            <a:ext cx="2092849" cy="15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ttila\Desktop\lab at SEmmelwe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58877"/>
            <a:ext cx="2092849" cy="15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ttila\Desktop\lab at SEmmelwe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619" y="5061066"/>
            <a:ext cx="2092849" cy="15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8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New apps: 4D Pathology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 million grant won in partnership with Semmelweis University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32248"/>
            <a:ext cx="7760182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7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Imaging lab at Semmelweis University</a:t>
            </a:r>
            <a:endParaRPr lang="en-GB" dirty="0"/>
          </a:p>
        </p:txBody>
      </p:sp>
      <p:pic>
        <p:nvPicPr>
          <p:cNvPr id="2050" name="Picture 2" descr="C:\Users\Attila\Desktop\lab at SEmmelwe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72667"/>
            <a:ext cx="5698234" cy="425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8224" y="3026569"/>
            <a:ext cx="15290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Cadaver</a:t>
            </a:r>
          </a:p>
          <a:p>
            <a:r>
              <a:rPr lang="en-US" dirty="0" smtClean="0"/>
              <a:t>Instruments</a:t>
            </a:r>
          </a:p>
          <a:p>
            <a:r>
              <a:rPr lang="en-US" dirty="0" smtClean="0"/>
              <a:t>scanner</a:t>
            </a:r>
          </a:p>
          <a:p>
            <a:r>
              <a:rPr lang="en-US" dirty="0" smtClean="0"/>
              <a:t>2 anatomists</a:t>
            </a:r>
          </a:p>
          <a:p>
            <a:r>
              <a:rPr lang="en-US" dirty="0" smtClean="0"/>
              <a:t>1 PhD Student</a:t>
            </a:r>
          </a:p>
          <a:p>
            <a:r>
              <a:rPr lang="en-US" dirty="0" smtClean="0"/>
              <a:t>Articles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oter Placeholder 4"/>
          <p:cNvSpPr txBox="1">
            <a:spLocks noGrp="1"/>
          </p:cNvSpPr>
          <p:nvPr/>
        </p:nvSpPr>
        <p:spPr bwMode="auto">
          <a:xfrm>
            <a:off x="3124200" y="6675438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9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Private and Confidential</a:t>
            </a:r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hu-HU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History</a:t>
            </a: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34148" name="Picture 4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2041525"/>
            <a:ext cx="7267575" cy="39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54" name="Rectangle 10"/>
          <p:cNvSpPr>
            <a:spLocks noChangeArrowheads="1"/>
          </p:cNvSpPr>
          <p:nvPr/>
        </p:nvSpPr>
        <p:spPr bwMode="auto">
          <a:xfrm>
            <a:off x="2719388" y="6157913"/>
            <a:ext cx="356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dirty="0">
                <a:latin typeface="Arial" pitchFamily="34" charset="0"/>
                <a:cs typeface="Arial" pitchFamily="34" charset="0"/>
              </a:rPr>
              <a:t>The Barrow Neurological Institute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3ApplicationAreas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47875"/>
            <a:ext cx="4035425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5076056" y="2792413"/>
            <a:ext cx="386997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  Wight: 1000 kg</a:t>
            </a:r>
          </a:p>
          <a:p>
            <a:pPr>
              <a:buFontTx/>
              <a:buChar char="•"/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  Large size</a:t>
            </a:r>
          </a:p>
          <a:p>
            <a:pPr>
              <a:buFontTx/>
              <a:buChar char="•"/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  Slow (1layer/4 hours)</a:t>
            </a:r>
          </a:p>
          <a:p>
            <a:pPr>
              <a:buFontTx/>
              <a:buChar char="•"/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  Expensive (1 millio USD)</a:t>
            </a:r>
          </a:p>
          <a:p>
            <a:pPr>
              <a:buFontTx/>
              <a:buChar char="•"/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  Complicated controlling</a:t>
            </a:r>
          </a:p>
          <a:p>
            <a:pPr>
              <a:buFontTx/>
              <a:buChar char="•"/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  6 DOF</a:t>
            </a:r>
          </a:p>
          <a:p>
            <a:pPr>
              <a:buFontTx/>
              <a:buChar char="•"/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  No more manufactured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Zeiss MKM system</a:t>
            </a:r>
            <a:endParaRPr lang="en-GB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76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Image grid</a:t>
            </a:r>
            <a:endParaRPr lang="en-GB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44387" name="Picture 3" descr="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27200"/>
            <a:ext cx="6715125" cy="467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2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9776"/>
            <a:ext cx="8229600" cy="1143000"/>
          </a:xfrm>
        </p:spPr>
        <p:txBody>
          <a:bodyPr/>
          <a:lstStyle/>
          <a:p>
            <a:pPr algn="ctr"/>
            <a:r>
              <a:rPr lang="hu-HU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MIGRT for Anatomy</a:t>
            </a:r>
            <a:endParaRPr lang="en-GB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45411" name="Picture 3" descr="Fig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574308" cy="506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39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620688"/>
            <a:ext cx="8229600" cy="1985963"/>
          </a:xfrm>
        </p:spPr>
        <p:txBody>
          <a:bodyPr/>
          <a:lstStyle/>
          <a:p>
            <a:pPr algn="ctr">
              <a:buFontTx/>
              <a:buNone/>
            </a:pPr>
            <a:r>
              <a:rPr lang="hu-HU" sz="4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4D Anatomy </a:t>
            </a:r>
          </a:p>
          <a:p>
            <a:pPr algn="ctr">
              <a:buFontTx/>
              <a:buNone/>
            </a:pPr>
            <a:r>
              <a:rPr lang="hu-HU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Project &amp; Platform</a:t>
            </a:r>
            <a:endParaRPr lang="en-GB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2900843"/>
            <a:ext cx="828092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Goals: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Scanning the entire human body using 4D technology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Create a multidimensional atlas of anatomy based on interactive photo reconstructions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Provide a state of the art education tool for anatomy which provides the closest to reality visual experience of anatomy dissections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4D Anatomy c</a:t>
            </a:r>
            <a:r>
              <a:rPr lang="hu-HU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ontent</a:t>
            </a:r>
            <a:endParaRPr lang="en-GB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59747" name="Picture 3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260600"/>
            <a:ext cx="83439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26377" y="1638300"/>
            <a:ext cx="3544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Interactive modular content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9749" name="Line 5"/>
          <p:cNvSpPr>
            <a:spLocks noChangeShapeType="1"/>
          </p:cNvSpPr>
          <p:nvPr/>
        </p:nvSpPr>
        <p:spPr bwMode="auto">
          <a:xfrm>
            <a:off x="2328863" y="2032000"/>
            <a:ext cx="482600" cy="20748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6148388" y="1635125"/>
            <a:ext cx="25074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eLear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n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ing syllabus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Line 7"/>
          <p:cNvSpPr>
            <a:spLocks noChangeShapeType="1"/>
          </p:cNvSpPr>
          <p:nvPr/>
        </p:nvSpPr>
        <p:spPr bwMode="auto">
          <a:xfrm flipH="1">
            <a:off x="6951663" y="2090738"/>
            <a:ext cx="185737" cy="1965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head and neck Basic Collection</a:t>
            </a:r>
            <a:br>
              <a:rPr 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2010</a:t>
            </a:r>
            <a:endParaRPr lang="en-GB" sz="32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776" y="5877272"/>
            <a:ext cx="3456384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DVD format</a:t>
            </a:r>
          </a:p>
        </p:txBody>
      </p:sp>
      <p:pic>
        <p:nvPicPr>
          <p:cNvPr id="99332" name="Picture 19" descr="DVD_kihajthato_makett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6" y="980728"/>
            <a:ext cx="7795906" cy="467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42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Streaming online version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63" y="2420888"/>
            <a:ext cx="448049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Attila\Desktop\DVD\DVD_kihajthato_makett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6036"/>
            <a:ext cx="4032448" cy="24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267744" y="5661248"/>
            <a:ext cx="3384376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16847" y="6124654"/>
            <a:ext cx="105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DVD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6084585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Subscription</a:t>
            </a:r>
          </a:p>
        </p:txBody>
      </p:sp>
    </p:spTree>
    <p:extLst>
      <p:ext uri="{BB962C8B-B14F-4D97-AF65-F5344CB8AC3E}">
        <p14:creationId xmlns:p14="http://schemas.microsoft.com/office/powerpoint/2010/main" val="15907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250</Words>
  <Application>Microsoft Office PowerPoint</Application>
  <PresentationFormat>On-screen Show (4:3)</PresentationFormat>
  <Paragraphs>67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Attila Balogh MD Founder</vt:lpstr>
      <vt:lpstr>History</vt:lpstr>
      <vt:lpstr>The Zeiss MKM system</vt:lpstr>
      <vt:lpstr>Image grid</vt:lpstr>
      <vt:lpstr>MIGRT for Anatomy</vt:lpstr>
      <vt:lpstr>PowerPoint Presentation</vt:lpstr>
      <vt:lpstr>4D Anatomy content</vt:lpstr>
      <vt:lpstr>The head and neck Basic Collection 2010</vt:lpstr>
      <vt:lpstr>Streaming online version</vt:lpstr>
      <vt:lpstr>Streaming online advantages</vt:lpstr>
      <vt:lpstr>4D Anatomy Platform</vt:lpstr>
      <vt:lpstr>4D Anatomy imaging network</vt:lpstr>
      <vt:lpstr>New apps: 4D Pathology</vt:lpstr>
      <vt:lpstr>Imaging lab at Semmelweis University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2.Nd generetation hardware   faster  laptop controll no wires patented</dc:title>
  <dc:creator>Attila</dc:creator>
  <cp:lastModifiedBy>Attila</cp:lastModifiedBy>
  <cp:revision>44</cp:revision>
  <dcterms:created xsi:type="dcterms:W3CDTF">2012-09-11T14:55:50Z</dcterms:created>
  <dcterms:modified xsi:type="dcterms:W3CDTF">2012-09-27T06:43:01Z</dcterms:modified>
</cp:coreProperties>
</file>