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1" r:id="rId2"/>
    <p:sldMasterId id="2147483693" r:id="rId3"/>
  </p:sldMasterIdLst>
  <p:notesMasterIdLst>
    <p:notesMasterId r:id="rId16"/>
  </p:notesMasterIdLst>
  <p:sldIdLst>
    <p:sldId id="261" r:id="rId4"/>
    <p:sldId id="262" r:id="rId5"/>
    <p:sldId id="257" r:id="rId6"/>
    <p:sldId id="258" r:id="rId7"/>
    <p:sldId id="259" r:id="rId8"/>
    <p:sldId id="260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693" autoAdjust="0"/>
  </p:normalViewPr>
  <p:slideViewPr>
    <p:cSldViewPr>
      <p:cViewPr varScale="1">
        <p:scale>
          <a:sx n="78" d="100"/>
          <a:sy n="78" d="100"/>
        </p:scale>
        <p:origin x="-36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8F33B06-4358-4BB5-90D2-C61C47DED387}" type="datetimeFigureOut">
              <a:rPr lang="en-US"/>
              <a:pPr>
                <a:defRPr/>
              </a:pPr>
              <a:t>5/21/2013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E9E419B-C6DC-470E-9BD5-F0002F5D31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21D52F-152B-43D4-9FD5-0F410B52505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30238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5913" y="4225925"/>
            <a:ext cx="6281737" cy="444658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0D22A1-E95D-425C-ADC6-44039D4B8BF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18370E-1B55-414E-84A1-39DD9E0BC62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4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7B815C-00E7-44CA-B428-EA262DBF158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4692F1-3A83-4DAD-9E3F-67FD8464ED78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1144C5-31E2-41C4-82C8-AE7233A8ABB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AC86A7-2620-4415-8790-F9048662F616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7392BF-63A6-49A9-A7F6-A9966C63AA53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50C2FF-A613-49D9-9177-91D55848CD1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D8B418-9E0D-4269-B638-FA5B03C84D1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-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6D2B78-9F46-4E77-A5F4-FBB09FC768C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tr_hrz_rgb_pos"/>
          <p:cNvPicPr>
            <a:picLocks noChangeAspect="1" noChangeArrowheads="1"/>
          </p:cNvPicPr>
          <p:nvPr/>
        </p:nvPicPr>
        <p:blipFill>
          <a:blip r:embed="rId2" cstate="print"/>
          <a:srcRect b="20689"/>
          <a:stretch>
            <a:fillRect/>
          </a:stretch>
        </p:blipFill>
        <p:spPr bwMode="auto">
          <a:xfrm>
            <a:off x="6048375" y="5976938"/>
            <a:ext cx="2733675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compass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963" y="292100"/>
            <a:ext cx="8478837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1950" y="3448050"/>
            <a:ext cx="8382000" cy="819150"/>
          </a:xfrm>
          <a:prstGeom prst="rect">
            <a:avLst/>
          </a:prstGeom>
        </p:spPr>
        <p:txBody>
          <a:bodyPr/>
          <a:lstStyle>
            <a:lvl1pPr>
              <a:defRPr sz="3200" baseline="0"/>
            </a:lvl1pPr>
          </a:lstStyle>
          <a:p>
            <a:endParaRPr lang="en-US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1950" y="4435475"/>
            <a:ext cx="8382000" cy="1279525"/>
          </a:xfrm>
        </p:spPr>
        <p:txBody>
          <a:bodyPr rIns="0"/>
          <a:lstStyle>
            <a:lvl1pPr marL="0" indent="0">
              <a:lnSpc>
                <a:spcPct val="90000"/>
              </a:lnSpc>
              <a:spcBef>
                <a:spcPct val="0"/>
              </a:spcBef>
              <a:buFontTx/>
              <a:buNone/>
              <a:defRPr sz="18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ea typeface="+mn-ea"/>
                <a:cs typeface="Arial" charset="0"/>
              </a:defRPr>
            </a:lvl1pPr>
          </a:lstStyle>
          <a:p>
            <a:pPr>
              <a:defRPr/>
            </a:pPr>
            <a:fld id="{AD04A118-DB7C-4A7E-95EF-2A3AF8AF2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ea typeface="+mn-ea"/>
                <a:cs typeface="Arial" charset="0"/>
              </a:defRPr>
            </a:lvl1pPr>
          </a:lstStyle>
          <a:p>
            <a:pPr>
              <a:defRPr/>
            </a:pPr>
            <a:fld id="{07103659-7274-47FE-80F4-0483987BF2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ea typeface="+mn-ea"/>
                <a:cs typeface="Arial" charset="0"/>
              </a:defRPr>
            </a:lvl1pPr>
          </a:lstStyle>
          <a:p>
            <a:pPr>
              <a:defRPr/>
            </a:pPr>
            <a:fld id="{03A37B27-13B3-4423-B49D-E636E3B3E8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ea typeface="+mn-ea"/>
                <a:cs typeface="Arial" charset="0"/>
              </a:defRPr>
            </a:lvl1pPr>
          </a:lstStyle>
          <a:p>
            <a:pPr>
              <a:defRPr/>
            </a:pPr>
            <a:fld id="{8E913AD6-35F3-4FE1-AD00-046406A154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5250" y="506413"/>
            <a:ext cx="1841500" cy="55895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7575" y="506413"/>
            <a:ext cx="5375275" cy="55895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ea typeface="+mn-ea"/>
                <a:cs typeface="Arial" charset="0"/>
              </a:defRPr>
            </a:lvl1pPr>
          </a:lstStyle>
          <a:p>
            <a:pPr>
              <a:defRPr/>
            </a:pPr>
            <a:fld id="{2D957E8E-0991-4079-9E4D-B97F959FFE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tr_hrz_rgb_pos"/>
          <p:cNvPicPr>
            <a:picLocks noChangeAspect="1" noChangeArrowheads="1"/>
          </p:cNvPicPr>
          <p:nvPr/>
        </p:nvPicPr>
        <p:blipFill>
          <a:blip r:embed="rId2" cstate="print"/>
          <a:srcRect b="20689"/>
          <a:stretch>
            <a:fillRect/>
          </a:stretch>
        </p:blipFill>
        <p:spPr bwMode="auto">
          <a:xfrm>
            <a:off x="6048375" y="5976938"/>
            <a:ext cx="2733675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compass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963" y="292100"/>
            <a:ext cx="8478837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1950" y="3448050"/>
            <a:ext cx="8382000" cy="819150"/>
          </a:xfrm>
          <a:prstGeom prst="rect">
            <a:avLst/>
          </a:prstGeom>
        </p:spPr>
        <p:txBody>
          <a:bodyPr/>
          <a:lstStyle>
            <a:lvl1pPr>
              <a:defRPr sz="3200" baseline="0"/>
            </a:lvl1pPr>
          </a:lstStyle>
          <a:p>
            <a:endParaRPr lang="en-US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1950" y="4435475"/>
            <a:ext cx="8382000" cy="1279525"/>
          </a:xfrm>
        </p:spPr>
        <p:txBody>
          <a:bodyPr rIns="0"/>
          <a:lstStyle>
            <a:lvl1pPr marL="0" indent="0">
              <a:lnSpc>
                <a:spcPct val="90000"/>
              </a:lnSpc>
              <a:spcBef>
                <a:spcPct val="0"/>
              </a:spcBef>
              <a:buFontTx/>
              <a:buNone/>
              <a:defRPr sz="18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>
    <p:split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c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452438" y="1074738"/>
            <a:ext cx="8058150" cy="46196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endParaRPr lang="en-US" sz="2400" dirty="0">
              <a:solidFill>
                <a:srgbClr val="4B4B4B"/>
              </a:solidFill>
            </a:endParaRPr>
          </a:p>
        </p:txBody>
      </p:sp>
      <p:pic>
        <p:nvPicPr>
          <p:cNvPr id="5" name="Picture 18" descr="tr_hrz_rgb_pos"/>
          <p:cNvPicPr>
            <a:picLocks noChangeAspect="1" noChangeArrowheads="1"/>
          </p:cNvPicPr>
          <p:nvPr userDrawn="1"/>
        </p:nvPicPr>
        <p:blipFill>
          <a:blip r:embed="rId2" cstate="print"/>
          <a:srcRect b="20689"/>
          <a:stretch>
            <a:fillRect/>
          </a:stretch>
        </p:blipFill>
        <p:spPr bwMode="auto">
          <a:xfrm>
            <a:off x="7951788" y="6443663"/>
            <a:ext cx="1114425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30" y="225059"/>
            <a:ext cx="7369175" cy="83661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9621A-9F3C-4838-9171-CBC1D4B1D9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506413"/>
            <a:ext cx="7369175" cy="83661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800">
                <a:solidFill>
                  <a:srgbClr val="4B4B4B"/>
                </a:solidFill>
              </a:defRPr>
            </a:lvl1pPr>
          </a:lstStyle>
          <a:p>
            <a:pPr>
              <a:defRPr/>
            </a:pPr>
            <a:r>
              <a:rPr lang="en-US"/>
              <a:t>Confidential - Thomson Reuters -- Not for Redistirbution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502E7-3F74-4707-AA1D-D9107EC384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c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452438" y="1074738"/>
            <a:ext cx="8058150" cy="46196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endParaRPr lang="en-US" sz="2400" dirty="0">
              <a:solidFill>
                <a:srgbClr val="4B4B4B"/>
              </a:solidFill>
              <a:latin typeface="+mn-lt"/>
            </a:endParaRPr>
          </a:p>
        </p:txBody>
      </p:sp>
      <p:pic>
        <p:nvPicPr>
          <p:cNvPr id="5" name="Picture 18" descr="tr_hrz_rgb_pos"/>
          <p:cNvPicPr>
            <a:picLocks noChangeAspect="1" noChangeArrowheads="1"/>
          </p:cNvPicPr>
          <p:nvPr userDrawn="1"/>
        </p:nvPicPr>
        <p:blipFill>
          <a:blip r:embed="rId2" cstate="print"/>
          <a:srcRect b="20689"/>
          <a:stretch>
            <a:fillRect/>
          </a:stretch>
        </p:blipFill>
        <p:spPr bwMode="auto">
          <a:xfrm>
            <a:off x="7951788" y="6443663"/>
            <a:ext cx="1114425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30" y="225059"/>
            <a:ext cx="7369175" cy="83661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EC7B5B2B-03A4-4A48-BAFA-704DD19A69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506413"/>
            <a:ext cx="7369175" cy="83661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 sz="1800">
                <a:solidFill>
                  <a:srgbClr val="4B4B4B"/>
                </a:solidFill>
              </a:defRPr>
            </a:lvl1pPr>
          </a:lstStyle>
          <a:p>
            <a:pPr>
              <a:defRPr/>
            </a:pPr>
            <a:r>
              <a:rPr lang="en-US"/>
              <a:t>Confidential - Thomson Reuters -- Not for Redistirbution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ACAAC811-3710-4FBF-974A-935A863AC7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355600" y="4321175"/>
            <a:ext cx="8410575" cy="0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4B4B4B"/>
              </a:solidFill>
              <a:latin typeface="Arial" pitchFamily="-106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5" name="Picture 6" descr="tr_hrz_rgb_pos"/>
          <p:cNvPicPr>
            <a:picLocks noChangeAspect="1" noChangeArrowheads="1"/>
          </p:cNvPicPr>
          <p:nvPr/>
        </p:nvPicPr>
        <p:blipFill>
          <a:blip r:embed="rId2" cstate="print"/>
          <a:srcRect b="20689"/>
          <a:stretch>
            <a:fillRect/>
          </a:stretch>
        </p:blipFill>
        <p:spPr bwMode="auto">
          <a:xfrm>
            <a:off x="6048375" y="5976938"/>
            <a:ext cx="2733675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1950" y="3448050"/>
            <a:ext cx="8382000" cy="819150"/>
          </a:xfrm>
        </p:spPr>
        <p:txBody>
          <a:bodyPr/>
          <a:lstStyle>
            <a:lvl1pPr>
              <a:defRPr sz="3200">
                <a:solidFill>
                  <a:srgbClr val="FF8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1950" y="4435475"/>
            <a:ext cx="8382000" cy="1279525"/>
          </a:xfrm>
        </p:spPr>
        <p:txBody>
          <a:bodyPr rIns="0"/>
          <a:lstStyle>
            <a:lvl1pPr marL="0" indent="0">
              <a:lnSpc>
                <a:spcPct val="90000"/>
              </a:lnSpc>
              <a:spcBef>
                <a:spcPct val="0"/>
              </a:spcBef>
              <a:buFontTx/>
              <a:buNone/>
              <a:defRPr sz="1800">
                <a:solidFill>
                  <a:srgbClr val="4B4B4B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ea typeface="+mn-ea"/>
                <a:cs typeface="Arial" charset="0"/>
              </a:defRPr>
            </a:lvl1pPr>
          </a:lstStyle>
          <a:p>
            <a:pPr>
              <a:defRPr/>
            </a:pPr>
            <a:fld id="{8115670E-0587-465F-8BDF-B9A20E2B92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ea typeface="+mn-ea"/>
                <a:cs typeface="Arial" charset="0"/>
              </a:defRPr>
            </a:lvl1pPr>
          </a:lstStyle>
          <a:p>
            <a:pPr>
              <a:defRPr/>
            </a:pPr>
            <a:fld id="{E7B931EA-617C-46A1-96D8-AFD7274EE2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7575" y="1525588"/>
            <a:ext cx="3608388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363" y="1525588"/>
            <a:ext cx="3608387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ea typeface="+mn-ea"/>
                <a:cs typeface="Arial" charset="0"/>
              </a:defRPr>
            </a:lvl1pPr>
          </a:lstStyle>
          <a:p>
            <a:pPr>
              <a:defRPr/>
            </a:pPr>
            <a:fld id="{E5C81E5C-0072-4D61-91D8-035B80B775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ea typeface="+mn-ea"/>
                <a:cs typeface="Arial" charset="0"/>
              </a:defRPr>
            </a:lvl1pPr>
          </a:lstStyle>
          <a:p>
            <a:pPr>
              <a:defRPr/>
            </a:pPr>
            <a:fld id="{02ABD0A4-9AF1-4539-BD02-04351CDAF9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ea typeface="+mn-ea"/>
                <a:cs typeface="Arial" charset="0"/>
              </a:defRPr>
            </a:lvl1pPr>
          </a:lstStyle>
          <a:p>
            <a:pPr>
              <a:defRPr/>
            </a:pPr>
            <a:fld id="{4D596E32-0FA8-49E7-8B95-4BA200F36C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09" name="Text Box 21"/>
          <p:cNvSpPr txBox="1">
            <a:spLocks noChangeArrowheads="1"/>
          </p:cNvSpPr>
          <p:nvPr/>
        </p:nvSpPr>
        <p:spPr bwMode="auto">
          <a:xfrm>
            <a:off x="336550" y="1530350"/>
            <a:ext cx="2162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indent="-228600">
              <a:spcBef>
                <a:spcPct val="50000"/>
              </a:spcBef>
              <a:buClr>
                <a:srgbClr val="FF8000"/>
              </a:buClr>
              <a:buFontTx/>
              <a:buChar char="•"/>
              <a:defRPr/>
            </a:pPr>
            <a:endParaRPr lang="en-US" sz="2400" dirty="0">
              <a:solidFill>
                <a:srgbClr val="4B4B4B"/>
              </a:solidFill>
              <a:latin typeface="+mn-lt"/>
            </a:endParaRPr>
          </a:p>
        </p:txBody>
      </p:sp>
      <p:pic>
        <p:nvPicPr>
          <p:cNvPr id="2051" name="Picture 18" descr="TR_SlideLogo_BW6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5" y="6323013"/>
            <a:ext cx="165258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4450"/>
            <a:ext cx="51720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solidFill>
                  <a:srgbClr val="FFFFFF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4863" y="6394450"/>
            <a:ext cx="4572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solidFill>
                  <a:srgbClr val="4B4B4B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7B0DCF1-EAC3-43CA-8B78-1BE12E3863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54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7575" y="1525588"/>
            <a:ext cx="7369175" cy="457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288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2055" name="Picture 17" descr="slideMaster_Logo6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hidden">
          <a:xfrm>
            <a:off x="371475" y="6323013"/>
            <a:ext cx="164465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0" y="-3175"/>
            <a:ext cx="9144000" cy="798513"/>
          </a:xfrm>
          <a:prstGeom prst="rect">
            <a:avLst/>
          </a:prstGeom>
          <a:gradFill flip="none" rotWithShape="1">
            <a:gsLst>
              <a:gs pos="0">
                <a:srgbClr val="FF9100"/>
              </a:gs>
              <a:gs pos="100000">
                <a:srgbClr val="FFB400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438" y="23813"/>
            <a:ext cx="8502650" cy="738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200" kern="0" dirty="0">
                <a:solidFill>
                  <a:srgbClr val="FFFFFF"/>
                </a:solidFill>
                <a:latin typeface="+mn-lt"/>
              </a:rPr>
              <a:t>The Data Citation </a:t>
            </a:r>
            <a:r>
              <a:rPr lang="en-US" sz="2200" kern="0" dirty="0" err="1">
                <a:solidFill>
                  <a:srgbClr val="FFFFFF"/>
                </a:solidFill>
                <a:latin typeface="+mn-lt"/>
              </a:rPr>
              <a:t>Index</a:t>
            </a:r>
            <a:r>
              <a:rPr lang="en-US" sz="1200" kern="0" baseline="60000" dirty="0" err="1">
                <a:solidFill>
                  <a:srgbClr val="FFFFFF"/>
                </a:solidFill>
                <a:latin typeface="+mn-lt"/>
              </a:rPr>
              <a:t>SM</a:t>
            </a:r>
            <a:r>
              <a:rPr lang="en-US" sz="1200" kern="0" baseline="60000" dirty="0">
                <a:solidFill>
                  <a:srgbClr val="FFFFFF"/>
                </a:solidFill>
                <a:latin typeface="+mn-lt"/>
              </a:rPr>
              <a:t> </a:t>
            </a:r>
          </a:p>
          <a:p>
            <a:pPr>
              <a:defRPr/>
            </a:pPr>
            <a:r>
              <a:rPr lang="en-US" sz="2000" kern="0" dirty="0">
                <a:solidFill>
                  <a:srgbClr val="FFFFFF"/>
                </a:solidFill>
                <a:latin typeface="+mn-lt"/>
              </a:rPr>
              <a:t>  </a:t>
            </a:r>
            <a:r>
              <a:rPr lang="en-US" sz="2000" i="1" kern="0" dirty="0">
                <a:solidFill>
                  <a:srgbClr val="FFFFFF"/>
                </a:solidFill>
                <a:latin typeface="+mn-lt"/>
              </a:rPr>
              <a:t>Advancing the Discovery, Access, and Citing of Research Data</a:t>
            </a:r>
            <a:endParaRPr lang="en-US" sz="2000" i="1" dirty="0">
              <a:solidFill>
                <a:srgbClr val="FFFFFF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</p:sldLayoutIdLst>
  <p:transition>
    <p:split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9pPr>
    </p:titleStyle>
    <p:bodyStyle>
      <a:lvl1pPr marL="228600" indent="-228600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85750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2pPr>
      <a:lvl3pPr marL="914400" indent="-171450" algn="l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2573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4pPr>
      <a:lvl5pPr marL="1485900" indent="-1143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5pPr>
      <a:lvl6pPr marL="1943100" indent="-1143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6pPr>
      <a:lvl7pPr marL="2400300" indent="-1143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7pPr>
      <a:lvl8pPr marL="2857500" indent="-1143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8pPr>
      <a:lvl9pPr marL="3314700" indent="-1143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36550" y="1530350"/>
            <a:ext cx="2162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indent="-228600">
              <a:spcBef>
                <a:spcPct val="50000"/>
              </a:spcBef>
              <a:buClr>
                <a:srgbClr val="FF8000"/>
              </a:buClr>
              <a:buFontTx/>
              <a:buChar char="•"/>
              <a:defRPr/>
            </a:pPr>
            <a:endParaRPr lang="en-US" sz="2400">
              <a:solidFill>
                <a:srgbClr val="4B4B4B"/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pic>
        <p:nvPicPr>
          <p:cNvPr id="3075" name="Picture 3" descr="TR_SlideLogo_BW60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71475" y="6323013"/>
            <a:ext cx="165258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4450"/>
            <a:ext cx="51720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FFFFFF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4863" y="6394450"/>
            <a:ext cx="4572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4B4B4B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29CFE48C-91C0-4C64-A389-4761459D95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17575" y="506413"/>
            <a:ext cx="7369175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7575" y="1525588"/>
            <a:ext cx="7369175" cy="457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288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3080" name="Picture 8" descr="slideMaster_Logo60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hidden">
          <a:xfrm>
            <a:off x="371475" y="6323013"/>
            <a:ext cx="164465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9" name="Line 9"/>
          <p:cNvSpPr>
            <a:spLocks noChangeShapeType="1"/>
          </p:cNvSpPr>
          <p:nvPr/>
        </p:nvSpPr>
        <p:spPr bwMode="auto">
          <a:xfrm>
            <a:off x="917575" y="1365250"/>
            <a:ext cx="7369175" cy="0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4B4B4B"/>
              </a:solidFill>
              <a:latin typeface="Arial" pitchFamily="-106" charset="0"/>
              <a:ea typeface="ＭＳ Ｐゴシック" pitchFamily="34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ＭＳ Ｐゴシック" pitchFamily="-106" charset="-128"/>
          <a:cs typeface="ＭＳ Ｐゴシック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</a:defRPr>
      </a:lvl9pPr>
    </p:titleStyle>
    <p:bodyStyle>
      <a:lvl1pPr marL="228600" indent="-228600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ＭＳ Ｐゴシック" pitchFamily="-106" charset="-128"/>
          <a:cs typeface="ＭＳ Ｐゴシック" charset="-128"/>
        </a:defRPr>
      </a:lvl1pPr>
      <a:lvl2pPr marL="628650" indent="-285750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2000">
          <a:solidFill>
            <a:schemeClr val="tx1"/>
          </a:solidFill>
          <a:latin typeface="+mn-lt"/>
          <a:ea typeface="ＭＳ Ｐゴシック" pitchFamily="-106" charset="-128"/>
        </a:defRPr>
      </a:lvl2pPr>
      <a:lvl3pPr marL="914400" indent="-171450" algn="l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ＭＳ Ｐゴシック" pitchFamily="-106" charset="-128"/>
        </a:defRPr>
      </a:lvl3pPr>
      <a:lvl4pPr marL="12573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  <a:ea typeface="ＭＳ Ｐゴシック" pitchFamily="-106" charset="-128"/>
        </a:defRPr>
      </a:lvl4pPr>
      <a:lvl5pPr marL="1485900" indent="-1143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  <a:ea typeface="ＭＳ Ｐゴシック" pitchFamily="-106" charset="-128"/>
        </a:defRPr>
      </a:lvl5pPr>
      <a:lvl6pPr marL="1943100" indent="-1143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  <a:ea typeface="ＭＳ Ｐゴシック" pitchFamily="-106" charset="-128"/>
        </a:defRPr>
      </a:lvl6pPr>
      <a:lvl7pPr marL="2400300" indent="-1143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  <a:ea typeface="ＭＳ Ｐゴシック" pitchFamily="-106" charset="-128"/>
        </a:defRPr>
      </a:lvl7pPr>
      <a:lvl8pPr marL="2857500" indent="-1143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  <a:ea typeface="ＭＳ Ｐゴシック" pitchFamily="-106" charset="-128"/>
        </a:defRPr>
      </a:lvl8pPr>
      <a:lvl9pPr marL="3314700" indent="-1143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09" name="Text Box 21"/>
          <p:cNvSpPr txBox="1">
            <a:spLocks noChangeArrowheads="1"/>
          </p:cNvSpPr>
          <p:nvPr/>
        </p:nvSpPr>
        <p:spPr bwMode="auto">
          <a:xfrm>
            <a:off x="336550" y="1530350"/>
            <a:ext cx="2162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indent="-228600">
              <a:spcBef>
                <a:spcPct val="50000"/>
              </a:spcBef>
              <a:buClr>
                <a:srgbClr val="FF8000"/>
              </a:buClr>
              <a:buFontTx/>
              <a:buChar char="•"/>
              <a:defRPr/>
            </a:pPr>
            <a:endParaRPr lang="en-US" sz="2400" dirty="0">
              <a:solidFill>
                <a:srgbClr val="4B4B4B"/>
              </a:solidFill>
              <a:latin typeface="Arial" pitchFamily="34" charset="0"/>
            </a:endParaRPr>
          </a:p>
        </p:txBody>
      </p:sp>
      <p:pic>
        <p:nvPicPr>
          <p:cNvPr id="4099" name="Picture 18" descr="TR_SlideLogo_BW6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5" y="6323013"/>
            <a:ext cx="165258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4450"/>
            <a:ext cx="51720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solidFill>
                  <a:srgbClr val="FFFFFF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4863" y="6394450"/>
            <a:ext cx="4572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solidFill>
                  <a:srgbClr val="4B4B4B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93FC881E-803E-4C30-8995-0DDE3CBAD4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102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7575" y="1525588"/>
            <a:ext cx="7369175" cy="457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288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4103" name="Picture 17" descr="slideMaster_Logo6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hidden">
          <a:xfrm>
            <a:off x="371475" y="6323013"/>
            <a:ext cx="164465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0" y="-3175"/>
            <a:ext cx="9144000" cy="798513"/>
          </a:xfrm>
          <a:prstGeom prst="rect">
            <a:avLst/>
          </a:prstGeom>
          <a:gradFill flip="none" rotWithShape="1">
            <a:gsLst>
              <a:gs pos="0">
                <a:srgbClr val="FF9100"/>
              </a:gs>
              <a:gs pos="100000">
                <a:srgbClr val="FFB400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438" y="23813"/>
            <a:ext cx="8502650" cy="738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200" kern="0" dirty="0">
                <a:solidFill>
                  <a:srgbClr val="FFFFFF"/>
                </a:solidFill>
              </a:rPr>
              <a:t>The Data Citation </a:t>
            </a:r>
            <a:r>
              <a:rPr lang="en-US" sz="2200" kern="0" dirty="0" err="1">
                <a:solidFill>
                  <a:srgbClr val="FFFFFF"/>
                </a:solidFill>
              </a:rPr>
              <a:t>Index</a:t>
            </a:r>
            <a:r>
              <a:rPr lang="en-US" sz="1200" kern="0" baseline="60000" dirty="0" err="1">
                <a:solidFill>
                  <a:srgbClr val="FFFFFF"/>
                </a:solidFill>
              </a:rPr>
              <a:t>SM</a:t>
            </a:r>
            <a:r>
              <a:rPr lang="en-US" sz="1200" kern="0" baseline="60000" dirty="0">
                <a:solidFill>
                  <a:srgbClr val="FFFFFF"/>
                </a:solidFill>
              </a:rPr>
              <a:t> </a:t>
            </a:r>
          </a:p>
          <a:p>
            <a:pPr>
              <a:defRPr/>
            </a:pPr>
            <a:r>
              <a:rPr lang="en-US" sz="2000" kern="0" dirty="0">
                <a:solidFill>
                  <a:srgbClr val="FFFFFF"/>
                </a:solidFill>
              </a:rPr>
              <a:t>  </a:t>
            </a:r>
            <a:r>
              <a:rPr lang="en-US" sz="2000" i="1" kern="0" dirty="0">
                <a:solidFill>
                  <a:srgbClr val="FFFFFF"/>
                </a:solidFill>
              </a:rPr>
              <a:t>Advancing the Discovery, Access, and Citing of Research Data</a:t>
            </a:r>
            <a:endParaRPr lang="en-US" sz="2000" i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</p:sldLayoutIdLst>
  <p:transition>
    <p:split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9pPr>
    </p:titleStyle>
    <p:bodyStyle>
      <a:lvl1pPr marL="228600" indent="-228600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85750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2pPr>
      <a:lvl3pPr marL="914400" indent="-171450" algn="l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2573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4pPr>
      <a:lvl5pPr marL="1485900" indent="-1143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5pPr>
      <a:lvl6pPr marL="1943100" indent="-1143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6pPr>
      <a:lvl7pPr marL="2400300" indent="-1143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7pPr>
      <a:lvl8pPr marL="2857500" indent="-1143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8pPr>
      <a:lvl9pPr marL="3314700" indent="-1143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file:///\\localhost\Users\laura.kim\Desktop\Laura\PPT%20Cover%20Slides\Banner%20crops\RTR2PRED_cap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.thomsonreuters.com/support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eniko.szasz@thomsonreuters.com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okinfo.com/media/pdf/DCI_selection_essay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Microsoft_Office_Excel_97-2003_Worksheet2.xls"/><Relationship Id="rId4" Type="http://schemas.openxmlformats.org/officeDocument/2006/relationships/oleObject" Target="../embeddings/Microsoft_Office_Excel_97-2003_Worksheet1.xls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1950" y="3200400"/>
            <a:ext cx="8382000" cy="1066800"/>
          </a:xfrm>
        </p:spPr>
        <p:txBody>
          <a:bodyPr/>
          <a:lstStyle/>
          <a:p>
            <a:r>
              <a:rPr lang="hu-HU" dirty="0" smtClean="0"/>
              <a:t>Tudományos adatok keresése,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hu-HU" sz="1800" dirty="0" smtClean="0"/>
              <a:t>avagy </a:t>
            </a:r>
            <a:r>
              <a:rPr lang="hu-HU" sz="1800" dirty="0" smtClean="0"/>
              <a:t>a Data Citation Index bemutatása</a:t>
            </a:r>
            <a:endParaRPr lang="en-US" sz="1800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1950" y="4454525"/>
            <a:ext cx="8382000" cy="1279525"/>
          </a:xfrm>
        </p:spPr>
        <p:txBody>
          <a:bodyPr/>
          <a:lstStyle/>
          <a:p>
            <a:pPr eaLnBrk="1" hangingPunct="1"/>
            <a:endParaRPr lang="en-GB" dirty="0" smtClean="0">
              <a:ea typeface="ＭＳ Ｐゴシック" pitchFamily="34" charset="-128"/>
            </a:endParaRPr>
          </a:p>
          <a:p>
            <a:pPr eaLnBrk="1" hangingPunct="1"/>
            <a:r>
              <a:rPr lang="cs-CZ" dirty="0" smtClean="0">
                <a:ea typeface="ＭＳ Ｐゴシック" pitchFamily="34" charset="-128"/>
              </a:rPr>
              <a:t>Tóth Szász Enik</a:t>
            </a:r>
            <a:r>
              <a:rPr lang="hu-HU" dirty="0" smtClean="0">
                <a:ea typeface="ＭＳ Ｐゴシック" pitchFamily="34" charset="-128"/>
              </a:rPr>
              <a:t>ő</a:t>
            </a:r>
          </a:p>
          <a:p>
            <a:pPr eaLnBrk="1" hangingPunct="1"/>
            <a:r>
              <a:rPr lang="hu-HU" dirty="0" smtClean="0">
                <a:ea typeface="ＭＳ Ｐゴシック" pitchFamily="34" charset="-128"/>
              </a:rPr>
              <a:t>eniko.szasz@thomsonreuters.com</a:t>
            </a:r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22532" name="Picture 4" descr="GJ1.jpg"/>
          <p:cNvPicPr>
            <a:picLocks noChangeAspect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350838" y="377825"/>
            <a:ext cx="8432800" cy="310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2057400" cy="9144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Times Cited</a:t>
            </a:r>
          </a:p>
        </p:txBody>
      </p:sp>
      <p:pic>
        <p:nvPicPr>
          <p:cNvPr id="30723" name="Content Placeholder 3" descr="dci scorecard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09800" y="152400"/>
            <a:ext cx="6705600" cy="6315075"/>
          </a:xfrm>
          <a:ln>
            <a:solidFill>
              <a:schemeClr val="bg2"/>
            </a:solidFill>
          </a:ln>
        </p:spPr>
      </p:pic>
      <p:pic>
        <p:nvPicPr>
          <p:cNvPr id="30724" name="Picture 4" descr="scorecard zoom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2819400"/>
            <a:ext cx="7300913" cy="2590800"/>
          </a:xfrm>
          <a:prstGeom prst="rect">
            <a:avLst/>
          </a:prstGeom>
          <a:noFill/>
          <a:ln w="3175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6" name="Curved Up Arrow 5"/>
          <p:cNvSpPr/>
          <p:nvPr/>
        </p:nvSpPr>
        <p:spPr>
          <a:xfrm rot="7545717">
            <a:off x="1338262" y="2093913"/>
            <a:ext cx="1217613" cy="731838"/>
          </a:xfrm>
          <a:prstGeom prst="curvedUpArrow">
            <a:avLst>
              <a:gd name="adj1" fmla="val 26235"/>
              <a:gd name="adj2" fmla="val 50000"/>
              <a:gd name="adj3" fmla="val 25000"/>
            </a:avLst>
          </a:prstGeom>
          <a:gradFill>
            <a:gsLst>
              <a:gs pos="0">
                <a:schemeClr val="tx2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Data set</a:t>
            </a:r>
          </a:p>
        </p:txBody>
      </p:sp>
      <p:pic>
        <p:nvPicPr>
          <p:cNvPr id="31747" name="Content Placeholder 3" descr="dci full record data set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" y="228600"/>
            <a:ext cx="8305800" cy="6029325"/>
          </a:xfrm>
        </p:spPr>
      </p:pic>
      <p:grpSp>
        <p:nvGrpSpPr>
          <p:cNvPr id="10" name="Group 9"/>
          <p:cNvGrpSpPr/>
          <p:nvPr/>
        </p:nvGrpSpPr>
        <p:grpSpPr>
          <a:xfrm>
            <a:off x="3124200" y="2133600"/>
            <a:ext cx="5334000" cy="3352800"/>
            <a:chOff x="3124200" y="2133600"/>
            <a:chExt cx="5334000" cy="3352800"/>
          </a:xfrm>
        </p:grpSpPr>
        <p:grpSp>
          <p:nvGrpSpPr>
            <p:cNvPr id="2" name="Group 6"/>
            <p:cNvGrpSpPr>
              <a:grpSpLocks/>
            </p:cNvGrpSpPr>
            <p:nvPr/>
          </p:nvGrpSpPr>
          <p:grpSpPr bwMode="auto">
            <a:xfrm>
              <a:off x="3124200" y="3505200"/>
              <a:ext cx="5334000" cy="1981200"/>
              <a:chOff x="3124200" y="3505200"/>
              <a:chExt cx="5334000" cy="1981200"/>
            </a:xfrm>
          </p:grpSpPr>
          <p:pic>
            <p:nvPicPr>
              <p:cNvPr id="31749" name="Picture 5" descr="how to cite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124200" y="3505200"/>
                <a:ext cx="5334000" cy="1981200"/>
              </a:xfrm>
              <a:prstGeom prst="rect">
                <a:avLst/>
              </a:prstGeom>
              <a:noFill/>
              <a:ln w="31750">
                <a:solidFill>
                  <a:schemeClr val="tx2"/>
                </a:solidFill>
                <a:miter lim="800000"/>
                <a:headEnd/>
                <a:tailEnd/>
              </a:ln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5791200" y="4953000"/>
                <a:ext cx="2133600" cy="3810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31750">
                <a:solidFill>
                  <a:schemeClr val="tx2"/>
                </a:solidFill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b="1" dirty="0"/>
                  <a:t>www.datacite.org</a:t>
                </a:r>
              </a:p>
            </p:txBody>
          </p:sp>
        </p:grpSp>
        <p:sp>
          <p:nvSpPr>
            <p:cNvPr id="7" name="Rounded Rectangle 6"/>
            <p:cNvSpPr/>
            <p:nvPr/>
          </p:nvSpPr>
          <p:spPr>
            <a:xfrm>
              <a:off x="6400800" y="2133600"/>
              <a:ext cx="1219200" cy="457200"/>
            </a:xfrm>
            <a:prstGeom prst="roundRect">
              <a:avLst/>
            </a:prstGeom>
            <a:noFill/>
            <a:ln w="317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/>
            <p:cNvCxnSpPr>
              <a:stCxn id="7" idx="2"/>
            </p:cNvCxnSpPr>
            <p:nvPr/>
          </p:nvCxnSpPr>
          <p:spPr>
            <a:xfrm flipH="1">
              <a:off x="6705600" y="2590800"/>
              <a:ext cx="304800" cy="914400"/>
            </a:xfrm>
            <a:prstGeom prst="straightConnector1">
              <a:avLst/>
            </a:prstGeom>
            <a:ln w="31750">
              <a:solidFill>
                <a:schemeClr val="tx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Thomson Reuters</a:t>
            </a:r>
            <a:r>
              <a:rPr lang="hu-HU" dirty="0" smtClean="0"/>
              <a:t> kapcsolat</a:t>
            </a:r>
            <a:endParaRPr lang="en-US" dirty="0" smtClean="0"/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7445375" cy="46482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None/>
            </a:pPr>
            <a:r>
              <a:rPr lang="sk-SK" b="1" dirty="0" smtClean="0"/>
              <a:t>Látogassa meg a honlapunkat:</a:t>
            </a:r>
          </a:p>
          <a:p>
            <a:pPr eaLnBrk="1" hangingPunct="1">
              <a:buClr>
                <a:schemeClr val="tx1"/>
              </a:buClr>
              <a:buNone/>
            </a:pPr>
            <a:r>
              <a:rPr lang="sk-SK" sz="1800" b="1" dirty="0" smtClean="0"/>
              <a:t>		</a:t>
            </a:r>
            <a:r>
              <a:rPr lang="en-US" sz="1800" dirty="0" smtClean="0">
                <a:hlinkClick r:id="rId3"/>
              </a:rPr>
              <a:t>http://www.science.thomsonreuters.com/</a:t>
            </a:r>
            <a:endParaRPr lang="sk-SK" sz="1800" b="1" dirty="0" smtClean="0"/>
          </a:p>
          <a:p>
            <a:pPr lvl="1" eaLnBrk="1" hangingPunct="1">
              <a:buClr>
                <a:schemeClr val="tx1"/>
              </a:buClr>
              <a:buNone/>
            </a:pPr>
            <a:endParaRPr lang="sk-SK" sz="1800" dirty="0" smtClean="0"/>
          </a:p>
          <a:p>
            <a:pPr eaLnBrk="1" hangingPunct="1">
              <a:buClr>
                <a:schemeClr val="tx1"/>
              </a:buClr>
              <a:buNone/>
            </a:pPr>
            <a:r>
              <a:rPr lang="sk-SK" b="1" dirty="0" smtClean="0"/>
              <a:t>Technikai segítség:</a:t>
            </a:r>
          </a:p>
          <a:p>
            <a:pPr eaLnBrk="1" hangingPunct="1">
              <a:buClr>
                <a:schemeClr val="tx1"/>
              </a:buClr>
              <a:buNone/>
            </a:pPr>
            <a:r>
              <a:rPr lang="sk-SK" b="1" dirty="0" smtClean="0"/>
              <a:t>		</a:t>
            </a:r>
            <a:r>
              <a:rPr lang="en-US" sz="1800" dirty="0" smtClean="0">
                <a:hlinkClick r:id="rId3"/>
              </a:rPr>
              <a:t>http://www.science.thomsonreuters.com/support</a:t>
            </a:r>
            <a:endParaRPr lang="en-US" sz="1800" dirty="0" smtClean="0"/>
          </a:p>
          <a:p>
            <a:pPr eaLnBrk="1" hangingPunct="1">
              <a:buClr>
                <a:schemeClr val="tx1"/>
              </a:buClr>
              <a:buNone/>
            </a:pPr>
            <a:endParaRPr lang="sk-SK" sz="1600" b="1" dirty="0" smtClean="0"/>
          </a:p>
          <a:p>
            <a:pPr eaLnBrk="1" hangingPunct="1">
              <a:buClr>
                <a:schemeClr val="tx1"/>
              </a:buClr>
              <a:buNone/>
            </a:pPr>
            <a:r>
              <a:rPr lang="sk-SK" b="1" dirty="0" smtClean="0"/>
              <a:t>Képzések:</a:t>
            </a:r>
          </a:p>
          <a:p>
            <a:pPr eaLnBrk="1" hangingPunct="1">
              <a:buClr>
                <a:schemeClr val="tx1"/>
              </a:buClr>
              <a:buNone/>
            </a:pPr>
            <a:endParaRPr lang="sk-SK" sz="1600" b="1" dirty="0" smtClean="0"/>
          </a:p>
          <a:p>
            <a:pPr lvl="1">
              <a:spcBef>
                <a:spcPts val="0"/>
              </a:spcBef>
              <a:buClr>
                <a:schemeClr val="tx1"/>
              </a:buClr>
              <a:buNone/>
            </a:pPr>
            <a:r>
              <a:rPr lang="sk-SK" sz="1800" b="1" dirty="0" smtClean="0"/>
              <a:t>		Eniko Toth Szasz</a:t>
            </a:r>
          </a:p>
          <a:p>
            <a:pPr lvl="1">
              <a:spcBef>
                <a:spcPts val="0"/>
              </a:spcBef>
              <a:buClr>
                <a:schemeClr val="tx1"/>
              </a:buClr>
              <a:buNone/>
            </a:pPr>
            <a:r>
              <a:rPr lang="sk-SK" sz="1800" dirty="0" smtClean="0"/>
              <a:t>		E-mail: </a:t>
            </a:r>
            <a:r>
              <a:rPr lang="sk-SK" sz="1800" dirty="0" smtClean="0">
                <a:hlinkClick r:id="rId4"/>
              </a:rPr>
              <a:t>eniko.szasz@thomsonreuters.com</a:t>
            </a:r>
            <a:endParaRPr lang="sk-SK" sz="1800" dirty="0" smtClean="0"/>
          </a:p>
          <a:p>
            <a:pPr lvl="1">
              <a:spcBef>
                <a:spcPts val="0"/>
              </a:spcBef>
              <a:buClr>
                <a:schemeClr val="tx1"/>
              </a:buClr>
              <a:buNone/>
            </a:pPr>
            <a:r>
              <a:rPr lang="sk-SK" sz="1800" dirty="0" smtClean="0"/>
              <a:t>		Tel:</a:t>
            </a:r>
            <a:r>
              <a:rPr lang="en-GB" sz="1800" smtClean="0"/>
              <a:t> 00420</a:t>
            </a:r>
            <a:r>
              <a:rPr lang="sk-SK" sz="1800" smtClean="0"/>
              <a:t> </a:t>
            </a:r>
            <a:r>
              <a:rPr lang="sk-SK" sz="1800" dirty="0" smtClean="0"/>
              <a:t>224 190 425</a:t>
            </a:r>
          </a:p>
          <a:p>
            <a:pPr eaLnBrk="1" hangingPunct="1">
              <a:spcBef>
                <a:spcPts val="0"/>
              </a:spcBef>
              <a:buClr>
                <a:schemeClr val="tx1"/>
              </a:buClr>
              <a:buNone/>
            </a:pPr>
            <a:endParaRPr lang="en-US" sz="1200" dirty="0" smtClean="0"/>
          </a:p>
          <a:p>
            <a:pPr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1"/>
          <p:cNvSpPr>
            <a:spLocks noChangeArrowheads="1"/>
          </p:cNvSpPr>
          <p:nvPr/>
        </p:nvSpPr>
        <p:spPr bwMode="auto">
          <a:xfrm>
            <a:off x="457200" y="990600"/>
            <a:ext cx="6784975" cy="41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hu-HU" sz="2200" b="1" dirty="0" smtClean="0">
                <a:solidFill>
                  <a:srgbClr val="FF8000"/>
                </a:solidFill>
              </a:rPr>
              <a:t>Kutatások adatai </a:t>
            </a:r>
            <a:r>
              <a:rPr lang="en-US" sz="2200" b="1" dirty="0" smtClean="0">
                <a:solidFill>
                  <a:srgbClr val="FF8000"/>
                </a:solidFill>
              </a:rPr>
              <a:t> </a:t>
            </a:r>
            <a:r>
              <a:rPr lang="en-US" sz="2200" b="1" dirty="0">
                <a:solidFill>
                  <a:srgbClr val="FF8000"/>
                </a:solidFill>
              </a:rPr>
              <a:t>– </a:t>
            </a:r>
            <a:r>
              <a:rPr lang="sk-SK" sz="2200" b="1" dirty="0" smtClean="0">
                <a:solidFill>
                  <a:srgbClr val="FF8000"/>
                </a:solidFill>
              </a:rPr>
              <a:t>sokf</a:t>
            </a:r>
            <a:r>
              <a:rPr lang="hu-HU" sz="2200" b="1" dirty="0" smtClean="0">
                <a:solidFill>
                  <a:srgbClr val="FF8000"/>
                </a:solidFill>
              </a:rPr>
              <a:t>éle és változatos forrás</a:t>
            </a:r>
            <a:r>
              <a:rPr lang="en-US" sz="2200" b="1" dirty="0" smtClean="0">
                <a:solidFill>
                  <a:srgbClr val="FF8000"/>
                </a:solidFill>
              </a:rPr>
              <a:t> </a:t>
            </a:r>
            <a:endParaRPr lang="en-US" sz="2200" b="1" dirty="0">
              <a:solidFill>
                <a:srgbClr val="FF8000"/>
              </a:solidFill>
            </a:endParaRPr>
          </a:p>
        </p:txBody>
      </p:sp>
      <p:pic>
        <p:nvPicPr>
          <p:cNvPr id="23555" name="Picture 7" descr="ICPS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4419600"/>
            <a:ext cx="1816100" cy="49371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23556" name="Group 12"/>
          <p:cNvGrpSpPr>
            <a:grpSpLocks/>
          </p:cNvGrpSpPr>
          <p:nvPr/>
        </p:nvGrpSpPr>
        <p:grpSpPr bwMode="auto">
          <a:xfrm>
            <a:off x="5562600" y="5105400"/>
            <a:ext cx="1681163" cy="427038"/>
            <a:chOff x="5237018" y="2493819"/>
            <a:chExt cx="2857536" cy="641267"/>
          </a:xfrm>
        </p:grpSpPr>
        <p:pic>
          <p:nvPicPr>
            <p:cNvPr id="23565" name="Picture 9" descr="GEO1.jpg"/>
            <p:cNvPicPr>
              <a:picLocks noChangeAspect="1"/>
            </p:cNvPicPr>
            <p:nvPr/>
          </p:nvPicPr>
          <p:blipFill>
            <a:blip r:embed="rId4" cstate="print"/>
            <a:srcRect l="5882" t="13483" b="13483"/>
            <a:stretch>
              <a:fillRect/>
            </a:stretch>
          </p:blipFill>
          <p:spPr bwMode="auto">
            <a:xfrm>
              <a:off x="5257160" y="2541320"/>
              <a:ext cx="1564620" cy="529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6" name="Picture 10" descr="GEO2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669614" y="2506114"/>
              <a:ext cx="1424940" cy="601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67" name="Rectangle 11"/>
            <p:cNvSpPr>
              <a:spLocks noChangeArrowheads="1"/>
            </p:cNvSpPr>
            <p:nvPr/>
          </p:nvSpPr>
          <p:spPr bwMode="auto">
            <a:xfrm>
              <a:off x="5237018" y="2493819"/>
              <a:ext cx="2826327" cy="641267"/>
            </a:xfrm>
            <a:prstGeom prst="rect">
              <a:avLst/>
            </a:prstGeom>
            <a:noFill/>
            <a:ln w="9525" algn="ctr">
              <a:solidFill>
                <a:schemeClr val="bg2"/>
              </a:solidFill>
              <a:round/>
              <a:headEnd/>
              <a:tailEnd/>
            </a:ln>
          </p:spPr>
          <p:txBody>
            <a:bodyPr lIns="0" tIns="0" rIns="182880" bIns="0"/>
            <a:lstStyle/>
            <a:p>
              <a:pPr>
                <a:spcBef>
                  <a:spcPct val="50000"/>
                </a:spcBef>
              </a:pPr>
              <a:endParaRPr lang="en-US" sz="2400">
                <a:solidFill>
                  <a:srgbClr val="4B4B4B"/>
                </a:solidFill>
              </a:endParaRPr>
            </a:p>
          </p:txBody>
        </p:sp>
      </p:grpSp>
      <p:pic>
        <p:nvPicPr>
          <p:cNvPr id="23557" name="Picture 12" descr="DRYAD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5181600"/>
            <a:ext cx="1135063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13" descr="ADA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0" y="4419600"/>
            <a:ext cx="18478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14" descr="pangaea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57400" y="5257800"/>
            <a:ext cx="1330325" cy="723900"/>
          </a:xfrm>
          <a:prstGeom prst="rect">
            <a:avLst/>
          </a:prstGeom>
          <a:noFill/>
          <a:ln w="317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23560" name="Picture 15" descr="genolev.jpg"/>
          <p:cNvPicPr>
            <a:picLocks noChangeAspect="1"/>
          </p:cNvPicPr>
          <p:nvPr/>
        </p:nvPicPr>
        <p:blipFill>
          <a:blip r:embed="rId9" cstate="print"/>
          <a:srcRect l="13521" t="15190" r="13521" b="15190"/>
          <a:stretch>
            <a:fillRect/>
          </a:stretch>
        </p:blipFill>
        <p:spPr bwMode="auto">
          <a:xfrm>
            <a:off x="6019800" y="5791200"/>
            <a:ext cx="1855788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16" descr="eurostat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5800" y="4572000"/>
            <a:ext cx="22320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17" descr="emdb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57600" y="5105400"/>
            <a:ext cx="15208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Picture 18" descr="drugbank.jp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81400" y="5791200"/>
            <a:ext cx="2125663" cy="334963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</p:spPr>
      </p:pic>
      <p:sp>
        <p:nvSpPr>
          <p:cNvPr id="23564" name="Rectangle 11"/>
          <p:cNvSpPr>
            <a:spLocks noChangeArrowheads="1"/>
          </p:cNvSpPr>
          <p:nvPr/>
        </p:nvSpPr>
        <p:spPr bwMode="auto">
          <a:xfrm>
            <a:off x="304800" y="1752600"/>
            <a:ext cx="6196013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lvl="1" indent="-3175">
              <a:lnSpc>
                <a:spcPts val="2800"/>
              </a:lnSpc>
              <a:spcBef>
                <a:spcPts val="1200"/>
              </a:spcBef>
              <a:buClr>
                <a:srgbClr val="FF6600"/>
              </a:buClr>
              <a:buFont typeface="Arial" charset="0"/>
              <a:buChar char="•"/>
            </a:pPr>
            <a:r>
              <a:rPr lang="en-GB" sz="2000" dirty="0" smtClean="0">
                <a:solidFill>
                  <a:srgbClr val="4B4B4B"/>
                </a:solidFill>
              </a:rPr>
              <a:t> </a:t>
            </a:r>
            <a:r>
              <a:rPr lang="hu-HU" sz="2000" dirty="0" smtClean="0">
                <a:solidFill>
                  <a:srgbClr val="4B4B4B"/>
                </a:solidFill>
              </a:rPr>
              <a:t>Rengeteg kiváló minőségű repozitórium létezik, a kereshetőségük és struktúrájuk nagyon eltérő lehet</a:t>
            </a:r>
            <a:endParaRPr lang="en-US" sz="2000" dirty="0">
              <a:solidFill>
                <a:srgbClr val="4B4B4B"/>
              </a:solidFill>
            </a:endParaRPr>
          </a:p>
          <a:p>
            <a:pPr marL="228600" lvl="1" indent="-3175">
              <a:lnSpc>
                <a:spcPts val="2800"/>
              </a:lnSpc>
              <a:spcBef>
                <a:spcPts val="1200"/>
              </a:spcBef>
              <a:buClr>
                <a:srgbClr val="FF6600"/>
              </a:buClr>
              <a:buFont typeface="Arial" charset="0"/>
              <a:buChar char="•"/>
            </a:pPr>
            <a:r>
              <a:rPr lang="en-GB" sz="2000" dirty="0" smtClean="0">
                <a:solidFill>
                  <a:srgbClr val="4B4B4B"/>
                </a:solidFill>
              </a:rPr>
              <a:t> </a:t>
            </a:r>
            <a:r>
              <a:rPr lang="hu-HU" sz="2000" dirty="0" smtClean="0">
                <a:solidFill>
                  <a:srgbClr val="4B4B4B"/>
                </a:solidFill>
              </a:rPr>
              <a:t>A</a:t>
            </a:r>
            <a:r>
              <a:rPr lang="en-US" sz="2000" dirty="0" smtClean="0">
                <a:solidFill>
                  <a:srgbClr val="4B4B4B"/>
                </a:solidFill>
              </a:rPr>
              <a:t> </a:t>
            </a:r>
            <a:r>
              <a:rPr lang="en-US" sz="2000" dirty="0">
                <a:solidFill>
                  <a:srgbClr val="4B4B4B"/>
                </a:solidFill>
              </a:rPr>
              <a:t>Data Citation Index </a:t>
            </a:r>
            <a:r>
              <a:rPr lang="hu-HU" sz="2000" dirty="0" smtClean="0">
                <a:solidFill>
                  <a:srgbClr val="4B4B4B"/>
                </a:solidFill>
              </a:rPr>
              <a:t>kielégíti az adatok kereshetőségének szükségességét és a hivatkozási standard kialakítását </a:t>
            </a:r>
            <a:endParaRPr lang="en-US" dirty="0">
              <a:solidFill>
                <a:srgbClr val="4B4B4B"/>
              </a:solidFill>
            </a:endParaRPr>
          </a:p>
          <a:p>
            <a:pPr marL="228600" lvl="1" indent="-3175">
              <a:lnSpc>
                <a:spcPts val="2800"/>
              </a:lnSpc>
              <a:spcBef>
                <a:spcPts val="1200"/>
              </a:spcBef>
              <a:buClr>
                <a:srgbClr val="FF6600"/>
              </a:buClr>
              <a:buFont typeface="Arial" charset="0"/>
              <a:buChar char="•"/>
            </a:pPr>
            <a:r>
              <a:rPr lang="en-GB" sz="2000" dirty="0" smtClean="0">
                <a:solidFill>
                  <a:srgbClr val="4B4B4B"/>
                </a:solidFill>
              </a:rPr>
              <a:t> </a:t>
            </a:r>
            <a:r>
              <a:rPr lang="hu-HU" sz="2000" dirty="0" smtClean="0">
                <a:solidFill>
                  <a:srgbClr val="4B4B4B"/>
                </a:solidFill>
              </a:rPr>
              <a:t>Néhány példa</a:t>
            </a:r>
            <a:r>
              <a:rPr lang="en-US" sz="2000" dirty="0" smtClean="0">
                <a:solidFill>
                  <a:srgbClr val="4B4B4B"/>
                </a:solidFill>
              </a:rPr>
              <a:t>:</a:t>
            </a:r>
            <a:endParaRPr lang="en-US" sz="2000" dirty="0">
              <a:solidFill>
                <a:srgbClr val="4B4B4B"/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1"/>
          <p:cNvSpPr>
            <a:spLocks noChangeArrowheads="1"/>
          </p:cNvSpPr>
          <p:nvPr/>
        </p:nvSpPr>
        <p:spPr bwMode="auto">
          <a:xfrm>
            <a:off x="457200" y="1828800"/>
            <a:ext cx="66294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marL="228600" lvl="1" indent="-3175">
              <a:lnSpc>
                <a:spcPts val="2800"/>
              </a:lnSpc>
              <a:spcBef>
                <a:spcPts val="1200"/>
              </a:spcBef>
              <a:buClr>
                <a:srgbClr val="FF6600"/>
              </a:buClr>
            </a:pPr>
            <a:r>
              <a:rPr lang="hu-HU" sz="1600" dirty="0" smtClean="0">
                <a:solidFill>
                  <a:srgbClr val="4B4B4B"/>
                </a:solidFill>
              </a:rPr>
              <a:t>A repozitóriumok kiválasztásakor az alábbi kritériumokat vesszük figyelembe</a:t>
            </a:r>
            <a:r>
              <a:rPr lang="en-US" sz="1600" dirty="0" smtClean="0">
                <a:solidFill>
                  <a:srgbClr val="4B4B4B"/>
                </a:solidFill>
              </a:rPr>
              <a:t>:</a:t>
            </a:r>
            <a:endParaRPr lang="en-US" sz="1600" dirty="0">
              <a:solidFill>
                <a:srgbClr val="4B4B4B"/>
              </a:solidFill>
            </a:endParaRPr>
          </a:p>
          <a:p>
            <a:pPr marL="228600" lvl="1" indent="-3175">
              <a:lnSpc>
                <a:spcPts val="2800"/>
              </a:lnSpc>
              <a:spcBef>
                <a:spcPts val="1200"/>
              </a:spcBef>
              <a:buClr>
                <a:srgbClr val="FF6600"/>
              </a:buClr>
              <a:buFont typeface="Arial" charset="0"/>
              <a:buChar char="•"/>
            </a:pPr>
            <a:r>
              <a:rPr lang="en-US" sz="1600" dirty="0">
                <a:solidFill>
                  <a:srgbClr val="4B4B4B"/>
                </a:solidFill>
              </a:rPr>
              <a:t> </a:t>
            </a:r>
            <a:r>
              <a:rPr lang="hu-HU" sz="1600" dirty="0" smtClean="0">
                <a:solidFill>
                  <a:srgbClr val="4B4B4B"/>
                </a:solidFill>
              </a:rPr>
              <a:t>Tartalom </a:t>
            </a:r>
            <a:r>
              <a:rPr lang="en-US" sz="1600" dirty="0" smtClean="0">
                <a:solidFill>
                  <a:srgbClr val="4B4B4B"/>
                </a:solidFill>
              </a:rPr>
              <a:t>– </a:t>
            </a:r>
            <a:r>
              <a:rPr lang="hu-HU" sz="1600" dirty="0" smtClean="0">
                <a:solidFill>
                  <a:srgbClr val="4B4B4B"/>
                </a:solidFill>
              </a:rPr>
              <a:t>bizt</a:t>
            </a:r>
            <a:r>
              <a:rPr lang="en-GB" sz="1600" dirty="0" smtClean="0">
                <a:solidFill>
                  <a:srgbClr val="4B4B4B"/>
                </a:solidFill>
              </a:rPr>
              <a:t>o</a:t>
            </a:r>
            <a:r>
              <a:rPr lang="hu-HU" sz="1600" dirty="0" smtClean="0">
                <a:solidFill>
                  <a:srgbClr val="4B4B4B"/>
                </a:solidFill>
              </a:rPr>
              <a:t>sítja, hogy az anyag szükséges a kutató közösség számára</a:t>
            </a:r>
            <a:r>
              <a:rPr lang="en-US" sz="1600" dirty="0" smtClean="0">
                <a:solidFill>
                  <a:srgbClr val="4B4B4B"/>
                </a:solidFill>
              </a:rPr>
              <a:t>.</a:t>
            </a:r>
            <a:endParaRPr lang="en-US" sz="1600" dirty="0">
              <a:solidFill>
                <a:srgbClr val="4B4B4B"/>
              </a:solidFill>
            </a:endParaRPr>
          </a:p>
          <a:p>
            <a:pPr marL="228600" lvl="1" indent="-3175">
              <a:lnSpc>
                <a:spcPts val="2800"/>
              </a:lnSpc>
              <a:spcBef>
                <a:spcPts val="1200"/>
              </a:spcBef>
              <a:buClr>
                <a:srgbClr val="FF6600"/>
              </a:buClr>
              <a:buFont typeface="Arial" charset="0"/>
              <a:buChar char="•"/>
            </a:pPr>
            <a:r>
              <a:rPr lang="en-US" sz="1600" dirty="0">
                <a:solidFill>
                  <a:srgbClr val="4B4B4B"/>
                </a:solidFill>
              </a:rPr>
              <a:t> </a:t>
            </a:r>
            <a:r>
              <a:rPr lang="hu-HU" sz="1600" dirty="0" smtClean="0">
                <a:solidFill>
                  <a:srgbClr val="4B4B4B"/>
                </a:solidFill>
              </a:rPr>
              <a:t>Stabil és tartós repozitórium</a:t>
            </a:r>
            <a:r>
              <a:rPr lang="en-US" sz="1600" dirty="0" smtClean="0">
                <a:solidFill>
                  <a:srgbClr val="4B4B4B"/>
                </a:solidFill>
              </a:rPr>
              <a:t>,</a:t>
            </a:r>
            <a:r>
              <a:rPr lang="hu-HU" sz="1600" dirty="0" smtClean="0">
                <a:solidFill>
                  <a:srgbClr val="4B4B4B"/>
                </a:solidFill>
              </a:rPr>
              <a:t> foly</a:t>
            </a:r>
            <a:r>
              <a:rPr lang="en-GB" sz="1600" dirty="0" smtClean="0">
                <a:solidFill>
                  <a:srgbClr val="4B4B4B"/>
                </a:solidFill>
              </a:rPr>
              <a:t>a</a:t>
            </a:r>
            <a:r>
              <a:rPr lang="hu-HU" sz="1600" dirty="0" smtClean="0">
                <a:solidFill>
                  <a:srgbClr val="4B4B4B"/>
                </a:solidFill>
              </a:rPr>
              <a:t>matosan bővülő új adatokkal</a:t>
            </a:r>
            <a:r>
              <a:rPr lang="en-US" sz="1600" dirty="0" smtClean="0">
                <a:solidFill>
                  <a:srgbClr val="4B4B4B"/>
                </a:solidFill>
              </a:rPr>
              <a:t>.</a:t>
            </a:r>
            <a:endParaRPr lang="en-US" sz="1600" dirty="0">
              <a:solidFill>
                <a:srgbClr val="4B4B4B"/>
              </a:solidFill>
            </a:endParaRPr>
          </a:p>
          <a:p>
            <a:pPr marL="228600" lvl="1" indent="-3175">
              <a:lnSpc>
                <a:spcPts val="2800"/>
              </a:lnSpc>
              <a:spcBef>
                <a:spcPts val="1200"/>
              </a:spcBef>
              <a:buClr>
                <a:srgbClr val="FF6600"/>
              </a:buClr>
              <a:buFont typeface="Arial" charset="0"/>
              <a:buChar char="•"/>
            </a:pPr>
            <a:r>
              <a:rPr lang="en-US" sz="1600" dirty="0">
                <a:solidFill>
                  <a:srgbClr val="4B4B4B"/>
                </a:solidFill>
              </a:rPr>
              <a:t> </a:t>
            </a:r>
            <a:r>
              <a:rPr lang="hu-HU" sz="1600" dirty="0" smtClean="0">
                <a:solidFill>
                  <a:srgbClr val="4B4B4B"/>
                </a:solidFill>
              </a:rPr>
              <a:t>Alaposság és leíró adatok mélysége</a:t>
            </a:r>
            <a:r>
              <a:rPr lang="en-US" sz="1600" dirty="0" smtClean="0">
                <a:solidFill>
                  <a:srgbClr val="4B4B4B"/>
                </a:solidFill>
              </a:rPr>
              <a:t>.</a:t>
            </a:r>
            <a:endParaRPr lang="en-US" sz="1600" dirty="0">
              <a:solidFill>
                <a:srgbClr val="4B4B4B"/>
              </a:solidFill>
            </a:endParaRPr>
          </a:p>
          <a:p>
            <a:pPr marL="228600" lvl="1" indent="-3175">
              <a:lnSpc>
                <a:spcPts val="2800"/>
              </a:lnSpc>
              <a:spcBef>
                <a:spcPts val="1200"/>
              </a:spcBef>
              <a:buClr>
                <a:srgbClr val="FF6600"/>
              </a:buClr>
              <a:buFont typeface="Arial" charset="0"/>
              <a:buChar char="•"/>
            </a:pPr>
            <a:r>
              <a:rPr lang="en-US" sz="1600" dirty="0">
                <a:solidFill>
                  <a:srgbClr val="4B4B4B"/>
                </a:solidFill>
              </a:rPr>
              <a:t> </a:t>
            </a:r>
            <a:r>
              <a:rPr lang="hu-HU" sz="1600" dirty="0" smtClean="0">
                <a:solidFill>
                  <a:srgbClr val="4B4B4B"/>
                </a:solidFill>
              </a:rPr>
              <a:t>Linkek a kutató irodalomra</a:t>
            </a:r>
            <a:r>
              <a:rPr lang="en-US" sz="1600" dirty="0" smtClean="0">
                <a:solidFill>
                  <a:srgbClr val="4B4B4B"/>
                </a:solidFill>
              </a:rPr>
              <a:t>.</a:t>
            </a:r>
            <a:endParaRPr lang="en-US" sz="1600" dirty="0">
              <a:solidFill>
                <a:srgbClr val="4B4B4B"/>
              </a:solidFill>
            </a:endParaRPr>
          </a:p>
          <a:p>
            <a:pPr marL="228600" lvl="1" indent="-3175">
              <a:lnSpc>
                <a:spcPts val="2800"/>
              </a:lnSpc>
              <a:spcBef>
                <a:spcPts val="1200"/>
              </a:spcBef>
              <a:buClr>
                <a:srgbClr val="FF6600"/>
              </a:buClr>
              <a:buFont typeface="Arial" charset="0"/>
              <a:buChar char="•"/>
            </a:pPr>
            <a:r>
              <a:rPr lang="hu-HU" sz="1600" dirty="0" smtClean="0">
                <a:solidFill>
                  <a:srgbClr val="4B4B4B"/>
                </a:solidFill>
              </a:rPr>
              <a:t> Bővebb információk</a:t>
            </a:r>
            <a:r>
              <a:rPr lang="en-US" sz="1600" dirty="0" smtClean="0">
                <a:solidFill>
                  <a:srgbClr val="4B4B4B"/>
                </a:solidFill>
              </a:rPr>
              <a:t>:  </a:t>
            </a:r>
            <a:r>
              <a:rPr lang="en-US" sz="1600" dirty="0">
                <a:hlinkClick r:id="rId3"/>
              </a:rPr>
              <a:t>http://wokinfo.com/media/pdf/DCI_selection_essay.pdf</a:t>
            </a:r>
            <a:endParaRPr lang="en-US" sz="1600" dirty="0">
              <a:solidFill>
                <a:srgbClr val="4B4B4B"/>
              </a:solidFill>
            </a:endParaRPr>
          </a:p>
        </p:txBody>
      </p:sp>
      <p:pic>
        <p:nvPicPr>
          <p:cNvPr id="24579" name="Picture 6" descr="dci selection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990600"/>
            <a:ext cx="4267200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1"/>
          <p:cNvSpPr>
            <a:spLocks noChangeArrowheads="1"/>
          </p:cNvSpPr>
          <p:nvPr/>
        </p:nvSpPr>
        <p:spPr bwMode="auto">
          <a:xfrm>
            <a:off x="304800" y="1752600"/>
            <a:ext cx="6783388" cy="733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hu-HU" sz="2200" b="1" dirty="0" smtClean="0">
                <a:solidFill>
                  <a:srgbClr val="FF8000"/>
                </a:solidFill>
              </a:rPr>
              <a:t>Kutatás</a:t>
            </a:r>
            <a:r>
              <a:rPr lang="en-GB" sz="2200" b="1" dirty="0" err="1" smtClean="0">
                <a:solidFill>
                  <a:srgbClr val="FF8000"/>
                </a:solidFill>
              </a:rPr>
              <a:t>i</a:t>
            </a:r>
            <a:r>
              <a:rPr lang="hu-HU" sz="2200" b="1" dirty="0" smtClean="0">
                <a:solidFill>
                  <a:srgbClr val="FF8000"/>
                </a:solidFill>
              </a:rPr>
              <a:t> adatokat tartalmazó repozitóriumok lefedettsége </a:t>
            </a:r>
            <a:endParaRPr lang="en-US" sz="2200" b="1" dirty="0">
              <a:solidFill>
                <a:srgbClr val="FF8000"/>
              </a:solidFill>
            </a:endParaRPr>
          </a:p>
        </p:txBody>
      </p:sp>
      <p:graphicFrame>
        <p:nvGraphicFramePr>
          <p:cNvPr id="1026" name="Chart 3"/>
          <p:cNvGraphicFramePr>
            <a:graphicFrameLocks/>
          </p:cNvGraphicFramePr>
          <p:nvPr/>
        </p:nvGraphicFramePr>
        <p:xfrm>
          <a:off x="128588" y="3095625"/>
          <a:ext cx="4216400" cy="2989263"/>
        </p:xfrm>
        <a:graphic>
          <a:graphicData uri="http://schemas.openxmlformats.org/presentationml/2006/ole">
            <p:oleObj spid="_x0000_s1026" name="Chart" r:id="rId4" imgW="4219617" imgH="2990914" progId="Excel.Sheet.8">
              <p:embed/>
            </p:oleObj>
          </a:graphicData>
        </a:graphic>
      </p:graphicFrame>
      <p:sp>
        <p:nvSpPr>
          <p:cNvPr id="1029" name="TextBox 4"/>
          <p:cNvSpPr txBox="1">
            <a:spLocks noChangeArrowheads="1"/>
          </p:cNvSpPr>
          <p:nvPr/>
        </p:nvSpPr>
        <p:spPr bwMode="auto">
          <a:xfrm>
            <a:off x="858838" y="2578100"/>
            <a:ext cx="27162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 b="1" dirty="0" smtClean="0">
                <a:solidFill>
                  <a:srgbClr val="FF8000"/>
                </a:solidFill>
              </a:rPr>
              <a:t>Regionális lefedettség </a:t>
            </a:r>
            <a:endParaRPr lang="en-US" sz="1400" b="1" dirty="0">
              <a:solidFill>
                <a:srgbClr val="FF8000"/>
              </a:solidFill>
            </a:endParaRPr>
          </a:p>
        </p:txBody>
      </p:sp>
      <p:graphicFrame>
        <p:nvGraphicFramePr>
          <p:cNvPr id="1027" name="Chart 5"/>
          <p:cNvGraphicFramePr>
            <a:graphicFrameLocks/>
          </p:cNvGraphicFramePr>
          <p:nvPr/>
        </p:nvGraphicFramePr>
        <p:xfrm>
          <a:off x="4632325" y="3233738"/>
          <a:ext cx="4340225" cy="2720975"/>
        </p:xfrm>
        <a:graphic>
          <a:graphicData uri="http://schemas.openxmlformats.org/presentationml/2006/ole">
            <p:oleObj spid="_x0000_s1027" name="Chart" r:id="rId5" imgW="4343477" imgH="2724124" progId="Excel.Sheet.8">
              <p:embed/>
            </p:oleObj>
          </a:graphicData>
        </a:graphic>
      </p:graphicFrame>
      <p:sp>
        <p:nvSpPr>
          <p:cNvPr id="1030" name="TextBox 6"/>
          <p:cNvSpPr txBox="1">
            <a:spLocks noChangeArrowheads="1"/>
          </p:cNvSpPr>
          <p:nvPr/>
        </p:nvSpPr>
        <p:spPr bwMode="auto">
          <a:xfrm>
            <a:off x="5237163" y="2578100"/>
            <a:ext cx="27162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400" b="1" dirty="0" smtClean="0">
                <a:solidFill>
                  <a:srgbClr val="FF8000"/>
                </a:solidFill>
              </a:rPr>
              <a:t>Tudományágak lefedettsége</a:t>
            </a:r>
            <a:endParaRPr lang="en-US" sz="1400" b="1" dirty="0">
              <a:solidFill>
                <a:srgbClr val="FF8000"/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>
            <a:spLocks noChangeArrowheads="1"/>
          </p:cNvSpPr>
          <p:nvPr/>
        </p:nvSpPr>
        <p:spPr bwMode="auto">
          <a:xfrm>
            <a:off x="257175" y="949325"/>
            <a:ext cx="84836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hu-HU" sz="2200" b="1" dirty="0" smtClean="0">
                <a:solidFill>
                  <a:srgbClr val="FF8000"/>
                </a:solidFill>
              </a:rPr>
              <a:t>Az kutató adatokat tartalmazó repozitóriumok indexelése</a:t>
            </a:r>
            <a:endParaRPr lang="en-US" sz="2200" b="1" dirty="0">
              <a:solidFill>
                <a:srgbClr val="FF8000"/>
              </a:solidFill>
            </a:endParaRP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914400" y="1577975"/>
            <a:ext cx="2098675" cy="1568450"/>
            <a:chOff x="24323" y="1181336"/>
            <a:chExt cx="1960781" cy="1568625"/>
          </a:xfrm>
          <a:solidFill>
            <a:schemeClr val="tx1">
              <a:lumMod val="40000"/>
              <a:lumOff val="60000"/>
            </a:schemeClr>
          </a:solidFill>
        </p:grpSpPr>
        <p:sp>
          <p:nvSpPr>
            <p:cNvPr id="22" name="Rounded Rectangle 21"/>
            <p:cNvSpPr/>
            <p:nvPr/>
          </p:nvSpPr>
          <p:spPr>
            <a:xfrm>
              <a:off x="24323" y="1181336"/>
              <a:ext cx="1960781" cy="1568625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ounded Rectangle 4"/>
            <p:cNvSpPr/>
            <p:nvPr/>
          </p:nvSpPr>
          <p:spPr>
            <a:xfrm>
              <a:off x="70329" y="1227379"/>
              <a:ext cx="1868770" cy="147654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0005" tIns="40005" rIns="40005" bIns="40005" spcCol="1270" anchor="ctr"/>
            <a:lstStyle/>
            <a:p>
              <a:pPr algn="ctr" defTabSz="9334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200" dirty="0">
                  <a:solidFill>
                    <a:schemeClr val="bg1"/>
                  </a:solidFill>
                </a:rPr>
                <a:t>TR </a:t>
              </a:r>
              <a:r>
                <a:rPr lang="hu-HU" sz="2200" dirty="0" smtClean="0">
                  <a:solidFill>
                    <a:schemeClr val="bg1"/>
                  </a:solidFill>
                </a:rPr>
                <a:t>átveszi a leíró adatokat a repozitóriumtól</a:t>
              </a:r>
              <a:r>
                <a:rPr lang="en-US" sz="2200" dirty="0" smtClean="0">
                  <a:solidFill>
                    <a:schemeClr val="bg1"/>
                  </a:solidFill>
                </a:rPr>
                <a:t> </a:t>
              </a:r>
              <a:endParaRPr lang="en-US" sz="2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3514725" y="1920875"/>
            <a:ext cx="1962150" cy="1568450"/>
            <a:chOff x="2074" y="584015"/>
            <a:chExt cx="1960781" cy="1568625"/>
          </a:xfrm>
          <a:solidFill>
            <a:schemeClr val="tx1">
              <a:lumMod val="40000"/>
              <a:lumOff val="60000"/>
            </a:schemeClr>
          </a:solidFill>
        </p:grpSpPr>
        <p:sp>
          <p:nvSpPr>
            <p:cNvPr id="25" name="Rounded Rectangle 24"/>
            <p:cNvSpPr/>
            <p:nvPr/>
          </p:nvSpPr>
          <p:spPr>
            <a:xfrm>
              <a:off x="2074" y="584015"/>
              <a:ext cx="1960781" cy="1568625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ounded Rectangle 4"/>
            <p:cNvSpPr/>
            <p:nvPr/>
          </p:nvSpPr>
          <p:spPr>
            <a:xfrm>
              <a:off x="48080" y="630058"/>
              <a:ext cx="1868770" cy="147654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3815" tIns="43815" rIns="43815" bIns="43815" spcCol="1270" anchor="ctr"/>
            <a:lstStyle/>
            <a:p>
              <a:pPr algn="ctr" defTabSz="10223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hu-HU" sz="2200" dirty="0" smtClean="0">
                  <a:solidFill>
                    <a:schemeClr val="bg1"/>
                  </a:solidFill>
                </a:rPr>
                <a:t>A repozitó</a:t>
              </a:r>
              <a:r>
                <a:rPr lang="en-GB" sz="2200" dirty="0" smtClean="0">
                  <a:solidFill>
                    <a:schemeClr val="bg1"/>
                  </a:solidFill>
                </a:rPr>
                <a:t>r</a:t>
              </a:r>
              <a:r>
                <a:rPr lang="hu-HU" sz="2200" dirty="0" smtClean="0">
                  <a:solidFill>
                    <a:schemeClr val="bg1"/>
                  </a:solidFill>
                </a:rPr>
                <a:t>ium nyersanyagát elemezzük </a:t>
              </a:r>
              <a:endParaRPr lang="en-US" sz="2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5934075" y="2346325"/>
            <a:ext cx="2101850" cy="1682750"/>
            <a:chOff x="2218421" y="4538"/>
            <a:chExt cx="2102501" cy="1682001"/>
          </a:xfrm>
          <a:solidFill>
            <a:schemeClr val="tx1">
              <a:lumMod val="40000"/>
              <a:lumOff val="60000"/>
            </a:schemeClr>
          </a:solidFill>
        </p:grpSpPr>
        <p:sp>
          <p:nvSpPr>
            <p:cNvPr id="28" name="Rounded Rectangle 27"/>
            <p:cNvSpPr/>
            <p:nvPr/>
          </p:nvSpPr>
          <p:spPr>
            <a:xfrm>
              <a:off x="2218421" y="4538"/>
              <a:ext cx="2102501" cy="1682001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ounded Rectangle 4"/>
            <p:cNvSpPr/>
            <p:nvPr/>
          </p:nvSpPr>
          <p:spPr>
            <a:xfrm>
              <a:off x="2267649" y="53729"/>
              <a:ext cx="2004046" cy="158362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6675" tIns="66675" rIns="66675" bIns="66675" spcCol="1270" anchor="ctr"/>
            <a:lstStyle/>
            <a:p>
              <a:pPr algn="ctr" defTabSz="1555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200" dirty="0">
                  <a:solidFill>
                    <a:srgbClr val="FFFFFF"/>
                  </a:solidFill>
                </a:rPr>
                <a:t>TR </a:t>
              </a:r>
              <a:r>
                <a:rPr lang="hu-HU" sz="2200" dirty="0" smtClean="0">
                  <a:solidFill>
                    <a:srgbClr val="FFFFFF"/>
                  </a:solidFill>
                </a:rPr>
                <a:t>további adatokkal bővíti a </a:t>
              </a:r>
              <a:r>
                <a:rPr lang="en-US" sz="2200" dirty="0" smtClean="0">
                  <a:solidFill>
                    <a:srgbClr val="FFFFFF"/>
                  </a:solidFill>
                </a:rPr>
                <a:t> </a:t>
              </a:r>
              <a:r>
                <a:rPr lang="en-US" sz="2200" dirty="0" err="1" smtClean="0">
                  <a:solidFill>
                    <a:srgbClr val="FFFFFF"/>
                  </a:solidFill>
                </a:rPr>
                <a:t>metaa</a:t>
              </a:r>
              <a:r>
                <a:rPr lang="hu-HU" sz="2200" dirty="0" smtClean="0">
                  <a:solidFill>
                    <a:srgbClr val="FFFFFF"/>
                  </a:solidFill>
                </a:rPr>
                <a:t>d</a:t>
              </a:r>
              <a:r>
                <a:rPr lang="en-US" sz="2200" dirty="0" smtClean="0">
                  <a:solidFill>
                    <a:srgbClr val="FFFFFF"/>
                  </a:solidFill>
                </a:rPr>
                <a:t>a</a:t>
              </a:r>
              <a:r>
                <a:rPr lang="hu-HU" sz="2200" dirty="0" smtClean="0">
                  <a:solidFill>
                    <a:srgbClr val="FFFFFF"/>
                  </a:solidFill>
                </a:rPr>
                <a:t>tokat</a:t>
              </a:r>
              <a:endParaRPr lang="en-US" sz="2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3009900" y="4064000"/>
            <a:ext cx="3124200" cy="2365375"/>
            <a:chOff x="1044251" y="67506"/>
            <a:chExt cx="4450841" cy="4450841"/>
          </a:xfrm>
          <a:solidFill>
            <a:schemeClr val="tx1">
              <a:lumMod val="40000"/>
              <a:lumOff val="60000"/>
            </a:schemeClr>
          </a:solidFill>
        </p:grpSpPr>
        <p:sp>
          <p:nvSpPr>
            <p:cNvPr id="31" name="Oval 30"/>
            <p:cNvSpPr/>
            <p:nvPr/>
          </p:nvSpPr>
          <p:spPr>
            <a:xfrm>
              <a:off x="1044251" y="67506"/>
              <a:ext cx="4450841" cy="4450841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Oval 4"/>
            <p:cNvSpPr/>
            <p:nvPr/>
          </p:nvSpPr>
          <p:spPr>
            <a:xfrm>
              <a:off x="1695594" y="718703"/>
              <a:ext cx="3148156" cy="314844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0955" tIns="20955" rIns="20955" bIns="20955" spcCol="1270" anchor="ctr"/>
            <a:lstStyle/>
            <a:p>
              <a:pPr algn="ctr" defTabSz="14668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dirty="0">
                  <a:solidFill>
                    <a:srgbClr val="FFFFFF"/>
                  </a:solidFill>
                </a:rPr>
                <a:t>TR DCI </a:t>
              </a:r>
              <a:r>
                <a:rPr lang="hu-HU" dirty="0" smtClean="0">
                  <a:solidFill>
                    <a:srgbClr val="FFFFFF"/>
                  </a:solidFill>
                </a:rPr>
                <a:t>bejegyzés</a:t>
              </a:r>
              <a:r>
                <a:rPr lang="en-US" dirty="0" smtClean="0">
                  <a:solidFill>
                    <a:srgbClr val="FFFFFF"/>
                  </a:solidFill>
                </a:rPr>
                <a:t>:</a:t>
              </a:r>
              <a:endParaRPr lang="en-US" dirty="0">
                <a:solidFill>
                  <a:srgbClr val="FFFFFF"/>
                </a:solidFill>
              </a:endParaRPr>
            </a:p>
            <a:p>
              <a:pPr algn="ctr" defTabSz="14668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dirty="0">
                  <a:solidFill>
                    <a:srgbClr val="FFFFFF"/>
                  </a:solidFill>
                </a:rPr>
                <a:t>- data repository</a:t>
              </a:r>
            </a:p>
            <a:p>
              <a:pPr algn="ctr" defTabSz="14668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dirty="0">
                  <a:solidFill>
                    <a:srgbClr val="FFFFFF"/>
                  </a:solidFill>
                </a:rPr>
                <a:t>- data study </a:t>
              </a:r>
            </a:p>
            <a:p>
              <a:pPr algn="ctr" defTabSz="14668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dirty="0">
                  <a:solidFill>
                    <a:srgbClr val="FFFFFF"/>
                  </a:solidFill>
                </a:rPr>
                <a:t>- data set </a:t>
              </a:r>
            </a:p>
          </p:txBody>
        </p:sp>
      </p:grpSp>
      <p:cxnSp>
        <p:nvCxnSpPr>
          <p:cNvPr id="25607" name="Straight Arrow Connector 32"/>
          <p:cNvCxnSpPr>
            <a:cxnSpLocks noChangeShapeType="1"/>
          </p:cNvCxnSpPr>
          <p:nvPr/>
        </p:nvCxnSpPr>
        <p:spPr bwMode="auto">
          <a:xfrm>
            <a:off x="3009900" y="2298700"/>
            <a:ext cx="558800" cy="368300"/>
          </a:xfrm>
          <a:prstGeom prst="straightConnector1">
            <a:avLst/>
          </a:prstGeom>
          <a:noFill/>
          <a:ln w="76200" algn="ctr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25608" name="Straight Arrow Connector 33"/>
          <p:cNvCxnSpPr>
            <a:cxnSpLocks noChangeShapeType="1"/>
          </p:cNvCxnSpPr>
          <p:nvPr/>
        </p:nvCxnSpPr>
        <p:spPr bwMode="auto">
          <a:xfrm>
            <a:off x="5473700" y="2844800"/>
            <a:ext cx="558800" cy="368300"/>
          </a:xfrm>
          <a:prstGeom prst="straightConnector1">
            <a:avLst/>
          </a:prstGeom>
          <a:noFill/>
          <a:ln w="76200" algn="ctr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35" name="Bent Arrow 34"/>
          <p:cNvSpPr/>
          <p:nvPr/>
        </p:nvSpPr>
        <p:spPr bwMode="auto">
          <a:xfrm rot="10800000">
            <a:off x="5994400" y="3905250"/>
            <a:ext cx="1025525" cy="1562100"/>
          </a:xfrm>
          <a:prstGeom prst="ben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182880" bIns="0"/>
          <a:lstStyle/>
          <a:p>
            <a:pPr>
              <a:spcBef>
                <a:spcPct val="50000"/>
              </a:spcBef>
              <a:defRPr/>
            </a:pPr>
            <a:endParaRPr lang="en-US" sz="2400">
              <a:solidFill>
                <a:srgbClr val="4B4B4B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1"/>
          <p:cNvSpPr>
            <a:spLocks noChangeArrowheads="1"/>
          </p:cNvSpPr>
          <p:nvPr/>
        </p:nvSpPr>
        <p:spPr bwMode="auto">
          <a:xfrm>
            <a:off x="257175" y="1000125"/>
            <a:ext cx="6783388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en-US" sz="2200" b="1" i="1" dirty="0">
                <a:solidFill>
                  <a:srgbClr val="FF8000"/>
                </a:solidFill>
              </a:rPr>
              <a:t>Data Citation Index – </a:t>
            </a:r>
            <a:r>
              <a:rPr lang="hu-HU" sz="2200" b="1" dirty="0" smtClean="0">
                <a:solidFill>
                  <a:srgbClr val="FF8000"/>
                </a:solidFill>
              </a:rPr>
              <a:t>dokumentum típusok</a:t>
            </a:r>
            <a:endParaRPr lang="en-US" sz="2200" b="1" dirty="0">
              <a:solidFill>
                <a:srgbClr val="FF8000"/>
              </a:solidFill>
            </a:endParaRPr>
          </a:p>
        </p:txBody>
      </p:sp>
      <p:sp>
        <p:nvSpPr>
          <p:cNvPr id="26627" name="Rectangle 11"/>
          <p:cNvSpPr>
            <a:spLocks noChangeArrowheads="1"/>
          </p:cNvSpPr>
          <p:nvPr/>
        </p:nvSpPr>
        <p:spPr bwMode="auto">
          <a:xfrm>
            <a:off x="185738" y="1533525"/>
            <a:ext cx="8653462" cy="39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lvl="1" indent="-3175">
              <a:lnSpc>
                <a:spcPts val="2500"/>
              </a:lnSpc>
              <a:spcBef>
                <a:spcPts val="1200"/>
              </a:spcBef>
              <a:spcAft>
                <a:spcPts val="600"/>
              </a:spcAft>
              <a:buClr>
                <a:srgbClr val="FF6600"/>
              </a:buClr>
            </a:pPr>
            <a:r>
              <a:rPr lang="hu-HU" sz="2000" dirty="0" smtClean="0">
                <a:solidFill>
                  <a:srgbClr val="4B4B4B"/>
                </a:solidFill>
              </a:rPr>
              <a:t>A tételek </a:t>
            </a:r>
            <a:r>
              <a:rPr lang="hu-HU" sz="2000" b="1" dirty="0" smtClean="0">
                <a:solidFill>
                  <a:srgbClr val="4B4B4B"/>
                </a:solidFill>
              </a:rPr>
              <a:t>három dokumentum típusba </a:t>
            </a:r>
            <a:r>
              <a:rPr lang="hu-HU" sz="2000" dirty="0" smtClean="0">
                <a:solidFill>
                  <a:srgbClr val="4B4B4B"/>
                </a:solidFill>
              </a:rPr>
              <a:t>vannak besorolva</a:t>
            </a:r>
            <a:r>
              <a:rPr lang="en-US" sz="2000" dirty="0" smtClean="0">
                <a:solidFill>
                  <a:srgbClr val="4B4B4B"/>
                </a:solidFill>
              </a:rPr>
              <a:t>,</a:t>
            </a:r>
            <a:r>
              <a:rPr lang="hu-HU" sz="2000" dirty="0" smtClean="0">
                <a:solidFill>
                  <a:srgbClr val="4B4B4B"/>
                </a:solidFill>
              </a:rPr>
              <a:t> leírásuk alább található</a:t>
            </a:r>
            <a:r>
              <a:rPr lang="en-US" sz="2000" dirty="0" smtClean="0">
                <a:solidFill>
                  <a:srgbClr val="4B4B4B"/>
                </a:solidFill>
              </a:rPr>
              <a:t>. </a:t>
            </a:r>
            <a:r>
              <a:rPr lang="hu-HU" sz="2000" dirty="0" smtClean="0">
                <a:solidFill>
                  <a:srgbClr val="4B4B4B"/>
                </a:solidFill>
              </a:rPr>
              <a:t>További információkkal bővülhet a bejegyzés, amely leírja az </a:t>
            </a:r>
            <a:r>
              <a:rPr lang="hu-HU" sz="2000" b="1" dirty="0" smtClean="0">
                <a:solidFill>
                  <a:srgbClr val="4B4B4B"/>
                </a:solidFill>
              </a:rPr>
              <a:t>adat típusát</a:t>
            </a:r>
            <a:r>
              <a:rPr lang="en-US" sz="2000" dirty="0" smtClean="0">
                <a:solidFill>
                  <a:srgbClr val="4B4B4B"/>
                </a:solidFill>
              </a:rPr>
              <a:t>, </a:t>
            </a:r>
            <a:r>
              <a:rPr lang="hu-HU" sz="2000" dirty="0" smtClean="0">
                <a:solidFill>
                  <a:srgbClr val="4B4B4B"/>
                </a:solidFill>
              </a:rPr>
              <a:t>pl. </a:t>
            </a:r>
            <a:r>
              <a:rPr lang="en-US" sz="2000" dirty="0" smtClean="0">
                <a:solidFill>
                  <a:srgbClr val="4B4B4B"/>
                </a:solidFill>
              </a:rPr>
              <a:t>“</a:t>
            </a:r>
            <a:r>
              <a:rPr lang="hu-HU" sz="2000" dirty="0" smtClean="0">
                <a:solidFill>
                  <a:srgbClr val="4B4B4B"/>
                </a:solidFill>
              </a:rPr>
              <a:t>felmérési adatok</a:t>
            </a:r>
            <a:r>
              <a:rPr lang="en-US" sz="2000" dirty="0" smtClean="0">
                <a:solidFill>
                  <a:srgbClr val="4B4B4B"/>
                </a:solidFill>
              </a:rPr>
              <a:t>”.</a:t>
            </a:r>
            <a:endParaRPr lang="en-US" sz="2000" dirty="0">
              <a:solidFill>
                <a:srgbClr val="4B4B4B"/>
              </a:solidFill>
            </a:endParaRPr>
          </a:p>
          <a:p>
            <a:pPr marL="346075">
              <a:spcBef>
                <a:spcPts val="1000"/>
              </a:spcBef>
              <a:buClr>
                <a:srgbClr val="FF8000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rgbClr val="FF8000"/>
                </a:solidFill>
              </a:rPr>
              <a:t>  </a:t>
            </a:r>
            <a:r>
              <a:rPr lang="en-US" sz="2000" b="1" dirty="0" smtClean="0">
                <a:solidFill>
                  <a:srgbClr val="FF8000"/>
                </a:solidFill>
              </a:rPr>
              <a:t>Repository – </a:t>
            </a:r>
            <a:r>
              <a:rPr lang="en-US" sz="2000" b="1" dirty="0" err="1" smtClean="0">
                <a:solidFill>
                  <a:srgbClr val="FF8000"/>
                </a:solidFill>
              </a:rPr>
              <a:t>repozit</a:t>
            </a:r>
            <a:r>
              <a:rPr lang="cs-CZ" sz="2000" b="1" dirty="0" smtClean="0">
                <a:solidFill>
                  <a:srgbClr val="FF8000"/>
                </a:solidFill>
              </a:rPr>
              <a:t>órium</a:t>
            </a:r>
            <a:r>
              <a:rPr lang="en-US" sz="2000" b="1" dirty="0" smtClean="0">
                <a:solidFill>
                  <a:srgbClr val="4B4B4B"/>
                </a:solidFill>
              </a:rPr>
              <a:t>:  </a:t>
            </a:r>
            <a:r>
              <a:rPr lang="hu-HU" sz="2000" dirty="0" smtClean="0">
                <a:solidFill>
                  <a:srgbClr val="4B4B4B"/>
                </a:solidFill>
              </a:rPr>
              <a:t>forrás, amely a </a:t>
            </a:r>
            <a:r>
              <a:rPr lang="en-US" sz="2000" dirty="0" smtClean="0">
                <a:solidFill>
                  <a:srgbClr val="4B4B4B"/>
                </a:solidFill>
              </a:rPr>
              <a:t>data stud</a:t>
            </a:r>
            <a:r>
              <a:rPr lang="hu-HU" sz="2000" dirty="0" smtClean="0">
                <a:solidFill>
                  <a:srgbClr val="4B4B4B"/>
                </a:solidFill>
              </a:rPr>
              <a:t>y-t</a:t>
            </a:r>
            <a:r>
              <a:rPr lang="en-US" sz="2000" dirty="0" smtClean="0">
                <a:solidFill>
                  <a:srgbClr val="4B4B4B"/>
                </a:solidFill>
              </a:rPr>
              <a:t> </a:t>
            </a:r>
            <a:r>
              <a:rPr lang="hu-HU" sz="2000" dirty="0" smtClean="0">
                <a:solidFill>
                  <a:srgbClr val="4B4B4B"/>
                </a:solidFill>
              </a:rPr>
              <a:t>és</a:t>
            </a:r>
            <a:r>
              <a:rPr lang="en-US" sz="2000" dirty="0" smtClean="0">
                <a:solidFill>
                  <a:srgbClr val="4B4B4B"/>
                </a:solidFill>
              </a:rPr>
              <a:t> </a:t>
            </a:r>
            <a:r>
              <a:rPr lang="en-US" sz="2000" dirty="0">
                <a:solidFill>
                  <a:srgbClr val="4B4B4B"/>
                </a:solidFill>
              </a:rPr>
              <a:t>data </a:t>
            </a:r>
            <a:r>
              <a:rPr lang="en-US" sz="2000" dirty="0" smtClean="0">
                <a:solidFill>
                  <a:srgbClr val="4B4B4B"/>
                </a:solidFill>
              </a:rPr>
              <a:t>set</a:t>
            </a:r>
            <a:r>
              <a:rPr lang="cs-CZ" sz="2000" dirty="0" smtClean="0">
                <a:solidFill>
                  <a:srgbClr val="4B4B4B"/>
                </a:solidFill>
              </a:rPr>
              <a:t>-</a:t>
            </a:r>
            <a:r>
              <a:rPr lang="hu-HU" sz="2000" dirty="0" smtClean="0">
                <a:solidFill>
                  <a:srgbClr val="4B4B4B"/>
                </a:solidFill>
              </a:rPr>
              <a:t>et tartalmazza</a:t>
            </a:r>
            <a:r>
              <a:rPr lang="en-US" sz="2000" dirty="0" smtClean="0">
                <a:solidFill>
                  <a:srgbClr val="4B4B4B"/>
                </a:solidFill>
              </a:rPr>
              <a:t>.  </a:t>
            </a:r>
            <a:r>
              <a:rPr lang="hu-HU" sz="2000" dirty="0" smtClean="0">
                <a:solidFill>
                  <a:srgbClr val="4B4B4B"/>
                </a:solidFill>
              </a:rPr>
              <a:t>Tárolja és hozzáférést nyújt az adatokhoz.</a:t>
            </a:r>
            <a:endParaRPr lang="en-US" sz="2000" dirty="0">
              <a:solidFill>
                <a:srgbClr val="4B4B4B"/>
              </a:solidFill>
            </a:endParaRPr>
          </a:p>
          <a:p>
            <a:pPr marL="346075">
              <a:spcBef>
                <a:spcPts val="1000"/>
              </a:spcBef>
              <a:buClr>
                <a:srgbClr val="FF8000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rgbClr val="4B4B4B"/>
                </a:solidFill>
              </a:rPr>
              <a:t>  </a:t>
            </a:r>
            <a:r>
              <a:rPr lang="en-US" sz="2000" b="1" dirty="0">
                <a:solidFill>
                  <a:srgbClr val="FF8000"/>
                </a:solidFill>
              </a:rPr>
              <a:t>Data </a:t>
            </a:r>
            <a:r>
              <a:rPr lang="en-US" sz="2000" b="1" dirty="0" smtClean="0">
                <a:solidFill>
                  <a:srgbClr val="FF8000"/>
                </a:solidFill>
              </a:rPr>
              <a:t>Study</a:t>
            </a:r>
            <a:r>
              <a:rPr lang="cs-CZ" sz="2000" b="1" dirty="0" smtClean="0">
                <a:solidFill>
                  <a:srgbClr val="FF8000"/>
                </a:solidFill>
              </a:rPr>
              <a:t> – tanulmány </a:t>
            </a:r>
            <a:r>
              <a:rPr lang="en-US" sz="2000" b="1" dirty="0" smtClean="0">
                <a:solidFill>
                  <a:srgbClr val="4B4B4B"/>
                </a:solidFill>
              </a:rPr>
              <a:t>: </a:t>
            </a:r>
            <a:r>
              <a:rPr lang="hu-HU" sz="2000" dirty="0" smtClean="0">
                <a:solidFill>
                  <a:srgbClr val="4B4B4B"/>
                </a:solidFill>
              </a:rPr>
              <a:t>tanulmányok vagy vizsgálatok leírása a kapcsolódó adatokkal, amelyeket a kutatás során használtak</a:t>
            </a:r>
            <a:r>
              <a:rPr lang="en-US" sz="2000" dirty="0" smtClean="0">
                <a:solidFill>
                  <a:srgbClr val="4B4B4B"/>
                </a:solidFill>
              </a:rPr>
              <a:t>. </a:t>
            </a:r>
            <a:r>
              <a:rPr lang="hu-HU" sz="2000" dirty="0" smtClean="0">
                <a:solidFill>
                  <a:srgbClr val="4B4B4B"/>
                </a:solidFill>
              </a:rPr>
              <a:t>Magába foglalja a soros és longitudinális tanulmányokat.</a:t>
            </a:r>
            <a:endParaRPr lang="en-US" sz="2000" dirty="0">
              <a:solidFill>
                <a:srgbClr val="4B4B4B"/>
              </a:solidFill>
            </a:endParaRPr>
          </a:p>
          <a:p>
            <a:pPr marL="346075">
              <a:spcBef>
                <a:spcPts val="1000"/>
              </a:spcBef>
              <a:buClr>
                <a:srgbClr val="FF8000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rgbClr val="4B4B4B"/>
                </a:solidFill>
              </a:rPr>
              <a:t>  </a:t>
            </a:r>
            <a:r>
              <a:rPr lang="en-US" sz="2000" b="1" dirty="0">
                <a:solidFill>
                  <a:srgbClr val="FF8000"/>
                </a:solidFill>
              </a:rPr>
              <a:t>Data </a:t>
            </a:r>
            <a:r>
              <a:rPr lang="en-US" sz="2000" b="1" dirty="0" smtClean="0">
                <a:solidFill>
                  <a:srgbClr val="FF8000"/>
                </a:solidFill>
              </a:rPr>
              <a:t>Set</a:t>
            </a:r>
            <a:r>
              <a:rPr lang="cs-CZ" sz="2000" b="1" dirty="0" smtClean="0">
                <a:solidFill>
                  <a:srgbClr val="FF8000"/>
                </a:solidFill>
              </a:rPr>
              <a:t> – adatkészlet</a:t>
            </a:r>
            <a:r>
              <a:rPr lang="en-US" sz="2000" b="1" dirty="0" smtClean="0">
                <a:solidFill>
                  <a:srgbClr val="FF8000"/>
                </a:solidFill>
              </a:rPr>
              <a:t>: </a:t>
            </a:r>
            <a:r>
              <a:rPr lang="hu-HU" sz="2000" dirty="0" smtClean="0">
                <a:solidFill>
                  <a:srgbClr val="4B4B4B"/>
                </a:solidFill>
              </a:rPr>
              <a:t>egyetlen vagy összefüggő adathalmaz vagy adatfájl, amelyet a repozitórium bocsát rendelkezésre</a:t>
            </a:r>
            <a:r>
              <a:rPr lang="en-US" sz="2000" dirty="0" smtClean="0">
                <a:solidFill>
                  <a:srgbClr val="4B4B4B"/>
                </a:solidFill>
              </a:rPr>
              <a:t>,</a:t>
            </a:r>
            <a:r>
              <a:rPr lang="hu-HU" sz="2000" dirty="0" smtClean="0">
                <a:solidFill>
                  <a:srgbClr val="4B4B4B"/>
                </a:solidFill>
              </a:rPr>
              <a:t> mint a gyűjtemény, tanulmány vagy a kísérlet része</a:t>
            </a:r>
            <a:endParaRPr lang="en-US" sz="2000" dirty="0">
              <a:solidFill>
                <a:srgbClr val="4B4B4B"/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Data Citation Index search</a:t>
            </a:r>
          </a:p>
        </p:txBody>
      </p:sp>
      <p:pic>
        <p:nvPicPr>
          <p:cNvPr id="27651" name="Content Placeholder 5" descr="dci search home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" y="457200"/>
            <a:ext cx="8597900" cy="5410200"/>
          </a:xfrm>
          <a:ln>
            <a:solidFill>
              <a:schemeClr val="bg2"/>
            </a:solidFill>
          </a:ln>
        </p:spPr>
      </p:pic>
      <p:sp>
        <p:nvSpPr>
          <p:cNvPr id="27652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A7EFB8E-2A2D-444A-9E81-F49B8CA169DA}" type="slidenum">
              <a:rPr lang="en-US" smtClean="0">
                <a:latin typeface="Arial" charset="0"/>
              </a:rPr>
              <a:pPr/>
              <a:t>7</a:t>
            </a:fld>
            <a:endParaRPr lang="en-US" smtClean="0">
              <a:latin typeface="Arial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267200" y="2286000"/>
            <a:ext cx="4114800" cy="3914775"/>
            <a:chOff x="4267200" y="2286000"/>
            <a:chExt cx="4115546" cy="3914467"/>
          </a:xfrm>
        </p:grpSpPr>
        <p:pic>
          <p:nvPicPr>
            <p:cNvPr id="27654" name="Picture 4" descr="search aid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67200" y="3124200"/>
              <a:ext cx="4115546" cy="3076267"/>
            </a:xfrm>
            <a:prstGeom prst="rect">
              <a:avLst/>
            </a:prstGeom>
            <a:noFill/>
            <a:ln w="31750">
              <a:solidFill>
                <a:schemeClr val="tx2"/>
              </a:solidFill>
              <a:miter lim="800000"/>
              <a:headEnd/>
              <a:tailEnd/>
            </a:ln>
          </p:spPr>
        </p:pic>
        <p:sp>
          <p:nvSpPr>
            <p:cNvPr id="6" name="Rounded Rectangle 5"/>
            <p:cNvSpPr/>
            <p:nvPr/>
          </p:nvSpPr>
          <p:spPr>
            <a:xfrm>
              <a:off x="6401187" y="2286000"/>
              <a:ext cx="228641" cy="228582"/>
            </a:xfrm>
            <a:prstGeom prst="roundRect">
              <a:avLst/>
            </a:prstGeom>
            <a:noFill/>
            <a:ln w="317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8" name="Straight Arrow Connector 7"/>
            <p:cNvCxnSpPr>
              <a:stCxn id="6" idx="2"/>
            </p:cNvCxnSpPr>
            <p:nvPr/>
          </p:nvCxnSpPr>
          <p:spPr>
            <a:xfrm>
              <a:off x="6515508" y="2514582"/>
              <a:ext cx="114321" cy="609552"/>
            </a:xfrm>
            <a:prstGeom prst="straightConnector1">
              <a:avLst/>
            </a:prstGeom>
            <a:ln w="31750">
              <a:solidFill>
                <a:schemeClr val="tx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Results</a:t>
            </a:r>
          </a:p>
        </p:txBody>
      </p:sp>
      <p:pic>
        <p:nvPicPr>
          <p:cNvPr id="28675" name="Content Placeholder 3" descr="dci search results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38200" y="152400"/>
            <a:ext cx="6477000" cy="6402388"/>
          </a:xfrm>
          <a:ln>
            <a:solidFill>
              <a:schemeClr val="bg2"/>
            </a:solidFill>
          </a:ln>
        </p:spPr>
      </p:pic>
      <p:pic>
        <p:nvPicPr>
          <p:cNvPr id="28676" name="Picture 4" descr="refine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762000"/>
            <a:ext cx="2516188" cy="5867400"/>
          </a:xfrm>
          <a:prstGeom prst="rect">
            <a:avLst/>
          </a:prstGeom>
          <a:noFill/>
          <a:ln w="3175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914400" y="1981200"/>
            <a:ext cx="1447800" cy="3581400"/>
          </a:xfrm>
          <a:prstGeom prst="roundRect">
            <a:avLst/>
          </a:prstGeom>
          <a:noFill/>
          <a:ln w="317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2362200" y="2971800"/>
            <a:ext cx="977900" cy="484188"/>
          </a:xfrm>
          <a:prstGeom prst="rightArrow">
            <a:avLst/>
          </a:prstGeom>
          <a:gradFill>
            <a:gsLst>
              <a:gs pos="0">
                <a:schemeClr val="tx2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2362200" y="4343400"/>
            <a:ext cx="977900" cy="484188"/>
          </a:xfrm>
          <a:prstGeom prst="rightArrow">
            <a:avLst/>
          </a:prstGeom>
          <a:gradFill>
            <a:gsLst>
              <a:gs pos="0">
                <a:schemeClr val="tx2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Full Record View</a:t>
            </a:r>
          </a:p>
        </p:txBody>
      </p:sp>
      <p:pic>
        <p:nvPicPr>
          <p:cNvPr id="29699" name="Content Placeholder 3" descr="dci full record data study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9600" y="152400"/>
            <a:ext cx="8355013" cy="6096000"/>
          </a:xfrm>
          <a:ln>
            <a:solidFill>
              <a:schemeClr val="bg2"/>
            </a:solidFill>
          </a:ln>
        </p:spPr>
      </p:pic>
      <p:grpSp>
        <p:nvGrpSpPr>
          <p:cNvPr id="6" name="Group 5"/>
          <p:cNvGrpSpPr/>
          <p:nvPr/>
        </p:nvGrpSpPr>
        <p:grpSpPr>
          <a:xfrm>
            <a:off x="2667000" y="2286000"/>
            <a:ext cx="5851525" cy="4067175"/>
            <a:chOff x="2667000" y="2286000"/>
            <a:chExt cx="5851525" cy="4067175"/>
          </a:xfrm>
        </p:grpSpPr>
        <p:pic>
          <p:nvPicPr>
            <p:cNvPr id="4" name="Picture 4" descr="dci download dataset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57600" y="2286000"/>
              <a:ext cx="4860925" cy="4067175"/>
            </a:xfrm>
            <a:prstGeom prst="rect">
              <a:avLst/>
            </a:prstGeom>
            <a:noFill/>
            <a:ln w="31750">
              <a:solidFill>
                <a:schemeClr val="tx2"/>
              </a:solidFill>
              <a:miter lim="800000"/>
              <a:headEnd/>
              <a:tailEnd/>
            </a:ln>
          </p:spPr>
        </p:pic>
        <p:sp>
          <p:nvSpPr>
            <p:cNvPr id="5" name="Rounded Rectangle 4"/>
            <p:cNvSpPr/>
            <p:nvPr/>
          </p:nvSpPr>
          <p:spPr>
            <a:xfrm>
              <a:off x="2667000" y="3810000"/>
              <a:ext cx="838200" cy="609600"/>
            </a:xfrm>
            <a:prstGeom prst="roundRect">
              <a:avLst/>
            </a:prstGeom>
            <a:noFill/>
            <a:ln w="317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7391400" y="990600"/>
            <a:ext cx="838200" cy="152400"/>
          </a:xfrm>
          <a:prstGeom prst="roundRect">
            <a:avLst/>
          </a:prstGeom>
          <a:noFill/>
          <a:ln w="317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2_TEST_tr_present_080326_v1">
  <a:themeElements>
    <a:clrScheme name="TEST_tr_present_080326_v1 1">
      <a:dk1>
        <a:srgbClr val="4B4B4B"/>
      </a:dk1>
      <a:lt1>
        <a:srgbClr val="FFFFFF"/>
      </a:lt1>
      <a:dk2>
        <a:srgbClr val="FF8000"/>
      </a:dk2>
      <a:lt2>
        <a:srgbClr val="A0968C"/>
      </a:lt2>
      <a:accent1>
        <a:srgbClr val="005A84"/>
      </a:accent1>
      <a:accent2>
        <a:srgbClr val="6234A4"/>
      </a:accent2>
      <a:accent3>
        <a:srgbClr val="FFFFFF"/>
      </a:accent3>
      <a:accent4>
        <a:srgbClr val="3F3F3F"/>
      </a:accent4>
      <a:accent5>
        <a:srgbClr val="AAB5C2"/>
      </a:accent5>
      <a:accent6>
        <a:srgbClr val="582E94"/>
      </a:accent6>
      <a:hlink>
        <a:srgbClr val="828282"/>
      </a:hlink>
      <a:folHlink>
        <a:srgbClr val="BABABA"/>
      </a:folHlink>
    </a:clrScheme>
    <a:fontScheme name="TEST_tr_present_080326_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18288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18288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TEST_tr_present_080326_v1 1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005A84"/>
        </a:accent1>
        <a:accent2>
          <a:srgbClr val="6234A4"/>
        </a:accent2>
        <a:accent3>
          <a:srgbClr val="FFFFFF"/>
        </a:accent3>
        <a:accent4>
          <a:srgbClr val="3F3F3F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_tr_present_080326_v1 2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8A22F"/>
        </a:accent1>
        <a:accent2>
          <a:srgbClr val="FFB400"/>
        </a:accent2>
        <a:accent3>
          <a:srgbClr val="FFFFFF"/>
        </a:accent3>
        <a:accent4>
          <a:srgbClr val="3F3F3F"/>
        </a:accent4>
        <a:accent5>
          <a:srgbClr val="BECEAD"/>
        </a:accent5>
        <a:accent6>
          <a:srgbClr val="E7A300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_tr_present_080326_v1 3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66C62"/>
        </a:accent1>
        <a:accent2>
          <a:srgbClr val="A0968C"/>
        </a:accent2>
        <a:accent3>
          <a:srgbClr val="FFFFFF"/>
        </a:accent3>
        <a:accent4>
          <a:srgbClr val="3F3F3F"/>
        </a:accent4>
        <a:accent5>
          <a:srgbClr val="BDBAB7"/>
        </a:accent5>
        <a:accent6>
          <a:srgbClr val="91877E"/>
        </a:accent6>
        <a:hlink>
          <a:srgbClr val="0083BF"/>
        </a:hlink>
        <a:folHlink>
          <a:srgbClr val="78A2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_tr_present_080326_v1 4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FF8000"/>
        </a:accent1>
        <a:accent2>
          <a:srgbClr val="DC0A0A"/>
        </a:accent2>
        <a:accent3>
          <a:srgbClr val="FFFFFF"/>
        </a:accent3>
        <a:accent4>
          <a:srgbClr val="3F3F3F"/>
        </a:accent4>
        <a:accent5>
          <a:srgbClr val="FFC0AA"/>
        </a:accent5>
        <a:accent6>
          <a:srgbClr val="C70808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_tr_present_080326_v1 5">
        <a:dk1>
          <a:srgbClr val="A0968C"/>
        </a:dk1>
        <a:lt1>
          <a:srgbClr val="FFFFFF"/>
        </a:lt1>
        <a:dk2>
          <a:srgbClr val="5F5F5F"/>
        </a:dk2>
        <a:lt2>
          <a:srgbClr val="FFFFFF"/>
        </a:lt2>
        <a:accent1>
          <a:srgbClr val="005A84"/>
        </a:accent1>
        <a:accent2>
          <a:srgbClr val="6234A4"/>
        </a:accent2>
        <a:accent3>
          <a:srgbClr val="B6B6B6"/>
        </a:accent3>
        <a:accent4>
          <a:srgbClr val="DADADA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r_presentation_template_05-01-08">
  <a:themeElements>
    <a:clrScheme name="tr_presentation_template_05-01-08 1">
      <a:dk1>
        <a:srgbClr val="4B4B4B"/>
      </a:dk1>
      <a:lt1>
        <a:srgbClr val="FFFFFF"/>
      </a:lt1>
      <a:dk2>
        <a:srgbClr val="FF8000"/>
      </a:dk2>
      <a:lt2>
        <a:srgbClr val="A0968C"/>
      </a:lt2>
      <a:accent1>
        <a:srgbClr val="005A84"/>
      </a:accent1>
      <a:accent2>
        <a:srgbClr val="6234A4"/>
      </a:accent2>
      <a:accent3>
        <a:srgbClr val="FFFFFF"/>
      </a:accent3>
      <a:accent4>
        <a:srgbClr val="3F3F3F"/>
      </a:accent4>
      <a:accent5>
        <a:srgbClr val="AAB5C2"/>
      </a:accent5>
      <a:accent6>
        <a:srgbClr val="582E94"/>
      </a:accent6>
      <a:hlink>
        <a:srgbClr val="828282"/>
      </a:hlink>
      <a:folHlink>
        <a:srgbClr val="BABABA"/>
      </a:folHlink>
    </a:clrScheme>
    <a:fontScheme name="tr_presentation_template_05-01-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r_presentation_template_05-01-08 1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005A84"/>
        </a:accent1>
        <a:accent2>
          <a:srgbClr val="6234A4"/>
        </a:accent2>
        <a:accent3>
          <a:srgbClr val="FFFFFF"/>
        </a:accent3>
        <a:accent4>
          <a:srgbClr val="3F3F3F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presentation_template_05-01-08 2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8A22F"/>
        </a:accent1>
        <a:accent2>
          <a:srgbClr val="FFB400"/>
        </a:accent2>
        <a:accent3>
          <a:srgbClr val="FFFFFF"/>
        </a:accent3>
        <a:accent4>
          <a:srgbClr val="3F3F3F"/>
        </a:accent4>
        <a:accent5>
          <a:srgbClr val="BECEAD"/>
        </a:accent5>
        <a:accent6>
          <a:srgbClr val="E7A300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presentation_template_05-01-08 3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66C62"/>
        </a:accent1>
        <a:accent2>
          <a:srgbClr val="A0968C"/>
        </a:accent2>
        <a:accent3>
          <a:srgbClr val="FFFFFF"/>
        </a:accent3>
        <a:accent4>
          <a:srgbClr val="3F3F3F"/>
        </a:accent4>
        <a:accent5>
          <a:srgbClr val="BDBAB7"/>
        </a:accent5>
        <a:accent6>
          <a:srgbClr val="91877E"/>
        </a:accent6>
        <a:hlink>
          <a:srgbClr val="0083BF"/>
        </a:hlink>
        <a:folHlink>
          <a:srgbClr val="78A2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presentation_template_05-01-08 4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FF8000"/>
        </a:accent1>
        <a:accent2>
          <a:srgbClr val="DC0A0A"/>
        </a:accent2>
        <a:accent3>
          <a:srgbClr val="FFFFFF"/>
        </a:accent3>
        <a:accent4>
          <a:srgbClr val="3F3F3F"/>
        </a:accent4>
        <a:accent5>
          <a:srgbClr val="FFC0AA"/>
        </a:accent5>
        <a:accent6>
          <a:srgbClr val="C70808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presentation_template_05-01-08 5">
        <a:dk1>
          <a:srgbClr val="A0968C"/>
        </a:dk1>
        <a:lt1>
          <a:srgbClr val="FFFFFF"/>
        </a:lt1>
        <a:dk2>
          <a:srgbClr val="5F5F5F"/>
        </a:dk2>
        <a:lt2>
          <a:srgbClr val="FFFFFF"/>
        </a:lt2>
        <a:accent1>
          <a:srgbClr val="005A84"/>
        </a:accent1>
        <a:accent2>
          <a:srgbClr val="6234A4"/>
        </a:accent2>
        <a:accent3>
          <a:srgbClr val="B6B6B6"/>
        </a:accent3>
        <a:accent4>
          <a:srgbClr val="DADADA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TEST_tr_present_080326_v1">
  <a:themeElements>
    <a:clrScheme name="TEST_tr_present_080326_v1 1">
      <a:dk1>
        <a:srgbClr val="4B4B4B"/>
      </a:dk1>
      <a:lt1>
        <a:srgbClr val="FFFFFF"/>
      </a:lt1>
      <a:dk2>
        <a:srgbClr val="FF8000"/>
      </a:dk2>
      <a:lt2>
        <a:srgbClr val="A0968C"/>
      </a:lt2>
      <a:accent1>
        <a:srgbClr val="005A84"/>
      </a:accent1>
      <a:accent2>
        <a:srgbClr val="6234A4"/>
      </a:accent2>
      <a:accent3>
        <a:srgbClr val="FFFFFF"/>
      </a:accent3>
      <a:accent4>
        <a:srgbClr val="3F3F3F"/>
      </a:accent4>
      <a:accent5>
        <a:srgbClr val="AAB5C2"/>
      </a:accent5>
      <a:accent6>
        <a:srgbClr val="582E94"/>
      </a:accent6>
      <a:hlink>
        <a:srgbClr val="828282"/>
      </a:hlink>
      <a:folHlink>
        <a:srgbClr val="BABABA"/>
      </a:folHlink>
    </a:clrScheme>
    <a:fontScheme name="TEST_tr_present_080326_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18288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18288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TEST_tr_present_080326_v1 1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005A84"/>
        </a:accent1>
        <a:accent2>
          <a:srgbClr val="6234A4"/>
        </a:accent2>
        <a:accent3>
          <a:srgbClr val="FFFFFF"/>
        </a:accent3>
        <a:accent4>
          <a:srgbClr val="3F3F3F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_tr_present_080326_v1 2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8A22F"/>
        </a:accent1>
        <a:accent2>
          <a:srgbClr val="FFB400"/>
        </a:accent2>
        <a:accent3>
          <a:srgbClr val="FFFFFF"/>
        </a:accent3>
        <a:accent4>
          <a:srgbClr val="3F3F3F"/>
        </a:accent4>
        <a:accent5>
          <a:srgbClr val="BECEAD"/>
        </a:accent5>
        <a:accent6>
          <a:srgbClr val="E7A300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_tr_present_080326_v1 3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66C62"/>
        </a:accent1>
        <a:accent2>
          <a:srgbClr val="A0968C"/>
        </a:accent2>
        <a:accent3>
          <a:srgbClr val="FFFFFF"/>
        </a:accent3>
        <a:accent4>
          <a:srgbClr val="3F3F3F"/>
        </a:accent4>
        <a:accent5>
          <a:srgbClr val="BDBAB7"/>
        </a:accent5>
        <a:accent6>
          <a:srgbClr val="91877E"/>
        </a:accent6>
        <a:hlink>
          <a:srgbClr val="0083BF"/>
        </a:hlink>
        <a:folHlink>
          <a:srgbClr val="78A2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_tr_present_080326_v1 4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FF8000"/>
        </a:accent1>
        <a:accent2>
          <a:srgbClr val="DC0A0A"/>
        </a:accent2>
        <a:accent3>
          <a:srgbClr val="FFFFFF"/>
        </a:accent3>
        <a:accent4>
          <a:srgbClr val="3F3F3F"/>
        </a:accent4>
        <a:accent5>
          <a:srgbClr val="FFC0AA"/>
        </a:accent5>
        <a:accent6>
          <a:srgbClr val="C70808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_tr_present_080326_v1 5">
        <a:dk1>
          <a:srgbClr val="A0968C"/>
        </a:dk1>
        <a:lt1>
          <a:srgbClr val="FFFFFF"/>
        </a:lt1>
        <a:dk2>
          <a:srgbClr val="5F5F5F"/>
        </a:dk2>
        <a:lt2>
          <a:srgbClr val="FFFFFF"/>
        </a:lt2>
        <a:accent1>
          <a:srgbClr val="005A84"/>
        </a:accent1>
        <a:accent2>
          <a:srgbClr val="6234A4"/>
        </a:accent2>
        <a:accent3>
          <a:srgbClr val="B6B6B6"/>
        </a:accent3>
        <a:accent4>
          <a:srgbClr val="DADADA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1601</TotalTime>
  <Words>311</Words>
  <Application>Microsoft Office PowerPoint</Application>
  <PresentationFormat>On-screen Show (4:3)</PresentationFormat>
  <Paragraphs>60</Paragraphs>
  <Slides>12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2_TEST_tr_present_080326_v1</vt:lpstr>
      <vt:lpstr>tr_presentation_template_05-01-08</vt:lpstr>
      <vt:lpstr>3_TEST_tr_present_080326_v1</vt:lpstr>
      <vt:lpstr>Chart</vt:lpstr>
      <vt:lpstr>Tudományos adatok keresése,  avagy a Data Citation Index bemutatása</vt:lpstr>
      <vt:lpstr>Slide 2</vt:lpstr>
      <vt:lpstr>Slide 3</vt:lpstr>
      <vt:lpstr>Slide 4</vt:lpstr>
      <vt:lpstr>Slide 5</vt:lpstr>
      <vt:lpstr>Slide 6</vt:lpstr>
      <vt:lpstr>Data Citation Index search</vt:lpstr>
      <vt:lpstr>Results</vt:lpstr>
      <vt:lpstr>Full Record View</vt:lpstr>
      <vt:lpstr>Times Cited</vt:lpstr>
      <vt:lpstr>Data set</vt:lpstr>
      <vt:lpstr>Thomson Reuters kapcsolat</vt:lpstr>
    </vt:vector>
  </TitlesOfParts>
  <Company>Thomson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Tracy Matthews</dc:creator>
  <cp:lastModifiedBy>u0150930</cp:lastModifiedBy>
  <cp:revision>179</cp:revision>
  <dcterms:created xsi:type="dcterms:W3CDTF">2012-10-01T15:15:35Z</dcterms:created>
  <dcterms:modified xsi:type="dcterms:W3CDTF">2013-05-21T09:39:33Z</dcterms:modified>
</cp:coreProperties>
</file>