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7" r:id="rId6"/>
    <p:sldId id="300" r:id="rId7"/>
    <p:sldId id="292" r:id="rId8"/>
    <p:sldId id="281" r:id="rId9"/>
    <p:sldId id="296" r:id="rId10"/>
    <p:sldId id="278" r:id="rId11"/>
    <p:sldId id="297" r:id="rId12"/>
    <p:sldId id="293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700"/>
    <a:srgbClr val="FFD77D"/>
    <a:srgbClr val="FFB60F"/>
    <a:srgbClr val="B5BF00"/>
    <a:srgbClr val="CC09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9" autoAdjust="0"/>
    <p:restoredTop sz="84005" autoAdjust="0"/>
  </p:normalViewPr>
  <p:slideViewPr>
    <p:cSldViewPr>
      <p:cViewPr varScale="1">
        <p:scale>
          <a:sx n="93" d="100"/>
          <a:sy n="93" d="100"/>
        </p:scale>
        <p:origin x="-1740" y="-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6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3F8D35-BF80-4A72-922A-DCF8ED6115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A759EF-4A67-417A-B3B2-800899852404}" type="datetimeFigureOut">
              <a:rPr lang="en-US"/>
              <a:pPr>
                <a:defRPr/>
              </a:pPr>
              <a:t>9/29/2010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0A6D2F-B1FE-45DF-A6F5-A7AECCBF3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EB0561-C8A7-4F4F-BC1A-D62332345141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is Deep</a:t>
            </a:r>
            <a:r>
              <a:rPr lang="en-US" baseline="0" dirty="0" smtClean="0"/>
              <a:t> Indexing?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2464"/>
            <a:ext cx="5486400" cy="4114487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…Rendering possibly</a:t>
            </a:r>
            <a:r>
              <a:rPr lang="en-US" baseline="0" dirty="0" smtClean="0"/>
              <a:t> the most relevant articles, invisible to the researcher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unit of measurement in the graph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5B1644-4FD8-49FE-AEA8-C5A304DC95C5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roQuest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1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2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2744788"/>
            <a:ext cx="914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22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2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4648200"/>
            <a:ext cx="7772400" cy="9144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6096000"/>
            <a:ext cx="6400800" cy="228600"/>
          </a:xfrm>
        </p:spPr>
        <p:txBody>
          <a:bodyPr/>
          <a:lstStyle>
            <a:lvl1pPr marL="0" indent="0" algn="ctr">
              <a:buFont typeface="Wingdings" pitchFamily="28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88554-51DC-41F7-9187-27B1888A2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152400"/>
            <a:ext cx="2038350" cy="5919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5962650" cy="5919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D9D34-6C91-4585-9BD1-F6992A8C7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B87E6-F1CF-4EFF-A5EB-AE71A4C4B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1B96-59A4-4969-BE07-7CE587482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3988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C4E88-D1AB-4EE4-97AA-9C91BAC02A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4B43-75D5-44B7-AF5C-C4DEFD5BD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848C-BAE0-4D15-BBD2-473215C1E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637C-61FC-4A81-A1B0-70ABE8C0BE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18402-A311-469A-9FA6-3381D7257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4AB77-1713-439A-84AE-E120838A6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roQuest_Brand_PPT_2009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23988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D597F9-89E4-4115-96F8-81BAE9B07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8" charset="2"/>
        <a:buChar char="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mag.org/cgi/content/abstract/325/5942/82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04800" y="4343400"/>
            <a:ext cx="861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r>
              <a:rPr lang="en-US" b="1" dirty="0" smtClean="0"/>
              <a:t>Deep </a:t>
            </a:r>
            <a:r>
              <a:rPr lang="en-US" b="1" smtClean="0"/>
              <a:t>Indexing </a:t>
            </a:r>
            <a:r>
              <a:rPr lang="en-US" b="1" smtClean="0"/>
              <a:t>in</a:t>
            </a:r>
            <a:r>
              <a:rPr lang="en-US" b="1" smtClean="0"/>
              <a:t> </a:t>
            </a:r>
            <a:r>
              <a:rPr lang="en-US" b="1" dirty="0" smtClean="0"/>
              <a:t>ProQuest Health and Medical Databases </a:t>
            </a:r>
            <a:endParaRPr lang="en-US" b="1" dirty="0" smtClean="0"/>
          </a:p>
          <a:p>
            <a:pPr algn="ctr" eaLnBrk="1" hangingPunct="1">
              <a:spcBef>
                <a:spcPct val="20000"/>
              </a:spcBef>
              <a:buFont typeface="Wingdings" pitchFamily="28" charset="2"/>
              <a:buNone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3810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SzPct val="125000"/>
            </a:pPr>
            <a:r>
              <a:rPr lang="en-US" sz="2800" b="1" kern="0" dirty="0" smtClean="0">
                <a:solidFill>
                  <a:schemeClr val="accent1"/>
                </a:solidFill>
              </a:rPr>
              <a:t>ProQuest Deep Indexing: </a:t>
            </a:r>
            <a:r>
              <a:rPr lang="en-US" sz="2800" b="1" kern="0" dirty="0" smtClean="0">
                <a:solidFill>
                  <a:schemeClr val="accent2"/>
                </a:solidFill>
              </a:rPr>
              <a:t>Combined with powerful ProQuest resources in a single search</a:t>
            </a:r>
            <a:endParaRPr lang="en-US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8001000" cy="3276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3882"/>
                <a:gridCol w="5177118"/>
              </a:tblGrid>
              <a:tr h="10297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Deep Indexing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Search precision</a:t>
                      </a:r>
                    </a:p>
                    <a:p>
                      <a:pPr lvl="0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Uncover Hidden Data in Tables and Figures</a:t>
                      </a:r>
                    </a:p>
                    <a:p>
                      <a:pPr lv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Innovative</a:t>
                      </a:r>
                      <a:endParaRPr lang="en-US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978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dk1"/>
                          </a:solidFill>
                        </a:rPr>
                        <a:t>Bibliographic</a:t>
                      </a:r>
                      <a:r>
                        <a:rPr lang="en-US" sz="2400" b="0" baseline="0" dirty="0" smtClean="0">
                          <a:solidFill>
                            <a:schemeClr val="dk1"/>
                          </a:solidFill>
                        </a:rPr>
                        <a:t> Databases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Discipline Oriented</a:t>
                      </a:r>
                    </a:p>
                    <a:p>
                      <a:pPr lvl="0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Comprehensive Guide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to the Literature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Trusted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702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dk1"/>
                          </a:solidFill>
                        </a:rPr>
                        <a:t>Full</a:t>
                      </a:r>
                      <a:r>
                        <a:rPr lang="en-US" sz="2400" b="0" baseline="0" dirty="0" smtClean="0">
                          <a:solidFill>
                            <a:schemeClr val="dk1"/>
                          </a:solidFill>
                        </a:rPr>
                        <a:t> Text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2000" dirty="0" smtClean="0"/>
                        <a:t>Subject Specific</a:t>
                      </a:r>
                    </a:p>
                    <a:p>
                      <a:pPr lvl="0"/>
                      <a:r>
                        <a:rPr lang="en-US" sz="2000" dirty="0" smtClean="0"/>
                        <a:t>Aggregated</a:t>
                      </a:r>
                    </a:p>
                    <a:p>
                      <a:pPr lvl="0"/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Cost Effective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5410200"/>
            <a:ext cx="8077200" cy="6096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b="1" dirty="0" smtClean="0"/>
              <a:t>Enabling new discovery paths in biomedical research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423988"/>
            <a:ext cx="7772400" cy="3605212"/>
          </a:xfrm>
        </p:spPr>
        <p:txBody>
          <a:bodyPr/>
          <a:lstStyle/>
          <a:p>
            <a:pPr algn="ctr">
              <a:buNone/>
            </a:pPr>
            <a:endParaRPr lang="en-GB" sz="4000" dirty="0" smtClean="0"/>
          </a:p>
          <a:p>
            <a:pPr algn="ctr">
              <a:buNone/>
            </a:pPr>
            <a:r>
              <a:rPr lang="en-GB" sz="4000" dirty="0" smtClean="0"/>
              <a:t>Thank you</a:t>
            </a:r>
          </a:p>
          <a:p>
            <a:pPr algn="ctr">
              <a:buNone/>
            </a:pPr>
            <a:endParaRPr lang="en-GB" sz="4000" dirty="0" smtClean="0"/>
          </a:p>
          <a:p>
            <a:pPr algn="ctr">
              <a:buNone/>
            </a:pPr>
            <a:r>
              <a:rPr lang="en-GB" sz="3200" dirty="0" smtClean="0"/>
              <a:t>Any Questions?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066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1"/>
                </a:solidFill>
              </a:rPr>
              <a:t>The Problem: </a:t>
            </a:r>
            <a:r>
              <a:rPr lang="en-AU" sz="2800" dirty="0" smtClean="0">
                <a:solidFill>
                  <a:schemeClr val="accent2"/>
                </a:solidFill>
              </a:rPr>
              <a:t>There is Limited Time Available to Scan a Discipline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sz="800" b="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6248400" cy="2438400"/>
          </a:xfrm>
        </p:spPr>
        <p:txBody>
          <a:bodyPr/>
          <a:lstStyle/>
          <a:p>
            <a:pPr fontAlgn="t"/>
            <a:r>
              <a:rPr lang="en-US" dirty="0" smtClean="0"/>
              <a:t>Scholarly output  is seemingly growing exponentially year after year</a:t>
            </a:r>
          </a:p>
          <a:p>
            <a:pPr lvl="1" fontAlgn="t">
              <a:buFont typeface="Courier New" pitchFamily="49" charset="0"/>
              <a:buChar char="o"/>
            </a:pPr>
            <a:r>
              <a:rPr lang="en-US" dirty="0" smtClean="0"/>
              <a:t>Various useful tools have come available to aid clinicians by summarising available evidence, and by identifying relevant content to keep knowledge current on specific topics</a:t>
            </a:r>
          </a:p>
          <a:p>
            <a:pPr lvl="1" fontAlgn="t">
              <a:buFont typeface="Courier New" pitchFamily="49" charset="0"/>
              <a:buChar char="o"/>
            </a:pPr>
            <a:r>
              <a:rPr lang="en-US" dirty="0" smtClean="0"/>
              <a:t>But what if we look upstream, and consider  the researchers for a moment…the same types of tools are in many ways, not relevant</a:t>
            </a:r>
          </a:p>
        </p:txBody>
      </p:sp>
      <p:pic>
        <p:nvPicPr>
          <p:cNvPr id="4" name="Picture 3" descr="stack of journ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371600"/>
            <a:ext cx="2316480" cy="28956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4495800"/>
            <a:ext cx="807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 fontAlgn="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the researcher’s goal "is not to find an article to read, but rather to find, assess, and exploit a range of information by scanning portions of many articles“. </a:t>
            </a:r>
          </a:p>
          <a:p>
            <a:pPr marL="800100" lvl="1" indent="-342900" fontAlgn="t">
              <a:spcBef>
                <a:spcPct val="20000"/>
              </a:spcBef>
              <a:defRPr/>
            </a:pPr>
            <a:r>
              <a:rPr kumimoji="0" lang="en-US" sz="1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		-Strategic Reading, Ontologies, and the Future of Scientific Publishing -- Renear and Palmer 325 (5942): 828 – Science VO 2009 IS 12/8/2009NO id: 1 ED </a:t>
            </a:r>
            <a:r>
              <a:rPr kumimoji="0" lang="en-US" sz="1000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hlinkClick r:id="rId4"/>
              </a:rPr>
              <a:t>http://www.sciencemag.org/cgi/content/abstract/325/5942/828</a:t>
            </a:r>
            <a:endParaRPr kumimoji="0" lang="en-US" sz="1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417493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SzPct val="125000"/>
            </a:pPr>
            <a:r>
              <a:rPr lang="en-US" sz="2800" b="1" kern="0" dirty="0" smtClean="0">
                <a:solidFill>
                  <a:schemeClr val="accent1"/>
                </a:solidFill>
              </a:rPr>
              <a:t>Aiding the Researcher:</a:t>
            </a:r>
            <a:r>
              <a:rPr lang="en-AU" sz="2800" b="1" kern="0" dirty="0" smtClean="0">
                <a:solidFill>
                  <a:schemeClr val="accent2"/>
                </a:solidFill>
              </a:rPr>
              <a:t> Better Enabling Discoverability and Efficiency in Searching</a:t>
            </a:r>
            <a:r>
              <a:rPr lang="en-US" sz="3200" b="1" kern="0" dirty="0" smtClean="0">
                <a:solidFill>
                  <a:schemeClr val="accent1"/>
                </a:solidFill>
              </a:rPr>
              <a:t/>
            </a:r>
            <a:br>
              <a:rPr lang="en-US" sz="3200" b="1" kern="0" dirty="0" smtClean="0">
                <a:solidFill>
                  <a:schemeClr val="accent1"/>
                </a:solidFill>
              </a:rPr>
            </a:br>
            <a:endParaRPr lang="en-US" sz="28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524000"/>
            <a:ext cx="8001000" cy="45720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sz="2800" b="1" kern="0" dirty="0" smtClean="0">
                <a:ea typeface="+mn-ea"/>
              </a:rPr>
              <a:t>Provide tools that: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sz="1200" b="1" kern="0" dirty="0" smtClean="0">
              <a:ea typeface="+mn-ea"/>
            </a:endParaRP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en-US" kern="0" dirty="0" smtClean="0">
                <a:ea typeface="+mn-ea"/>
              </a:rPr>
              <a:t>Facilitate efficient,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precise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relevant search retrieval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914400" lvl="1" indent="-457200" eaLnBrk="1" hangingPunct="1">
              <a:buFont typeface="Arial" pitchFamily="34" charset="0"/>
              <a:buChar char="•"/>
              <a:defRPr/>
            </a:pPr>
            <a:r>
              <a:rPr lang="en-US" kern="0" dirty="0" smtClean="0">
                <a:ea typeface="+mn-ea"/>
              </a:rPr>
              <a:t>L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ead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researcher to the right choice of full text,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quickly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524000"/>
            <a:ext cx="8001000" cy="45720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Tables and figures embedded within scholarly articles are often the distilled essence of the research – the closest thing to the raw datasets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Tables and figures can assist a user with the ability to quickly establish the relevance of an article to their research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Unfortunately, traditional indexing in bibliographic databases is done at the article level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000" b="1" dirty="0" smtClean="0"/>
              <a:t>Tables and graphs are very often invisible in traditional search environments</a:t>
            </a:r>
          </a:p>
          <a:p>
            <a:pPr marL="457200" indent="-457200" eaLnBrk="1" hangingPunct="1">
              <a:defRPr/>
            </a:pPr>
            <a:endParaRPr lang="en-US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Aiding the Researcher: </a:t>
            </a:r>
            <a:r>
              <a:rPr lang="en-AU" sz="2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Better Enabling Discoverability and Efficiency in Searching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848600" cy="27432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</a:pPr>
            <a:r>
              <a:rPr lang="en-US" b="1" dirty="0" smtClean="0"/>
              <a:t>A full text search bypasses the image files</a:t>
            </a:r>
          </a:p>
          <a:p>
            <a:pPr marL="990600" lvl="1" indent="-533400" eaLnBrk="1" hangingPunct="1">
              <a:buFont typeface="Courier New" pitchFamily="49" charset="0"/>
              <a:buChar char="o"/>
            </a:pPr>
            <a:r>
              <a:rPr lang="en-US" dirty="0" smtClean="0"/>
              <a:t>Text in tables &amp; figures are considered a part of the image, not searchable text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609600" indent="-609600" eaLnBrk="1" hangingPunct="1">
              <a:buClr>
                <a:schemeClr val="tx1"/>
              </a:buClr>
            </a:pPr>
            <a:r>
              <a:rPr lang="en-US" sz="2400" b="1" dirty="0" smtClean="0">
                <a:solidFill>
                  <a:schemeClr val="tx1"/>
                </a:solidFill>
              </a:rPr>
              <a:t>Essential content from within tables and graphs often does not appear in a traditional index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990600" lvl="1" indent="-533400" eaLnBrk="1" hangingPunct="1">
              <a:buFont typeface="Courier New" pitchFamily="49" charset="0"/>
              <a:buChar char="o"/>
            </a:pPr>
            <a:r>
              <a:rPr lang="en-US" dirty="0" smtClean="0"/>
              <a:t>E.g. MeSH terms for the article from which the graph below was extracted do not include  “Albuminuria”, the unit of measurement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ill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115328"/>
            <a:ext cx="4495800" cy="27426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3962400" y="4114800"/>
            <a:ext cx="2895600" cy="1066800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4267200"/>
            <a:ext cx="2819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000" kern="0" dirty="0" smtClean="0">
                <a:latin typeface="+mn-lt"/>
                <a:ea typeface="+mn-ea"/>
              </a:rPr>
              <a:t>	reflected in the graph; nor does the term appear in the article abstract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Aiding the Researcher: </a:t>
            </a:r>
            <a:r>
              <a:rPr lang="en-AU" sz="2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Better Enabling Discoverability and Efficiency in Searching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524000"/>
            <a:ext cx="8001000" cy="45720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Cambridge Scientific Abstracts part of the ProQuest business began a unique innovation in bibliographic databases in 2005 by </a:t>
            </a:r>
            <a:r>
              <a:rPr lang="en-US" b="1" dirty="0" smtClean="0">
                <a:solidFill>
                  <a:srgbClr val="C00000"/>
                </a:solidFill>
              </a:rPr>
              <a:t>deep indexing </a:t>
            </a:r>
            <a:r>
              <a:rPr lang="en-US" dirty="0" smtClean="0"/>
              <a:t>the literature of natural sciences and technology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Over the past few years have been dramatically increasing the coverage of biomedical journals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Aiding the Researcher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AU" sz="2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Deep Indexing of the Scholarly Literature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ll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19400"/>
            <a:ext cx="2120315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5" descr="No Image Availab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097212"/>
            <a:ext cx="2286000" cy="15509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ill5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787393"/>
            <a:ext cx="2057400" cy="1918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1600200"/>
            <a:ext cx="8534400" cy="22860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Deep indexing goes beyond traditional indexing and supplements it, by </a:t>
            </a:r>
            <a:r>
              <a:rPr lang="en-US" b="1" dirty="0" smtClean="0"/>
              <a:t>indexing each table and figure (images, charts, graphs, etc.) from within the article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Aiding the Researcher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AU" sz="2800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Deep Indexing of the Scholarly Literature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ill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2971800"/>
            <a:ext cx="2133600" cy="1592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ill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895600"/>
            <a:ext cx="1748497" cy="2251531"/>
          </a:xfrm>
          <a:prstGeom prst="rect">
            <a:avLst/>
          </a:prstGeom>
        </p:spPr>
      </p:pic>
      <p:pic>
        <p:nvPicPr>
          <p:cNvPr id="15" name="Picture 14" descr="ill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4572000"/>
            <a:ext cx="2772719" cy="2133600"/>
          </a:xfrm>
          <a:prstGeom prst="rect">
            <a:avLst/>
          </a:prstGeom>
        </p:spPr>
      </p:pic>
      <p:pic>
        <p:nvPicPr>
          <p:cNvPr id="13" name="Picture 12" descr="ill4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8400" y="4652338"/>
            <a:ext cx="2286000" cy="20532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81000" y="3810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SzPct val="125000"/>
            </a:pPr>
            <a:r>
              <a:rPr lang="en-US" sz="2800" b="1" kern="0" dirty="0" smtClean="0">
                <a:solidFill>
                  <a:schemeClr val="accent1"/>
                </a:solidFill>
              </a:rPr>
              <a:t>Coming Soon to ProQuest biomedical databases: </a:t>
            </a:r>
            <a:r>
              <a:rPr lang="en-US" sz="2800" b="1" kern="0" dirty="0" smtClean="0">
                <a:solidFill>
                  <a:schemeClr val="accent2"/>
                </a:solidFill>
              </a:rPr>
              <a:t>Unparalleled Discoverability and Efficiency</a:t>
            </a:r>
            <a:endParaRPr lang="en-US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3400" y="1524000"/>
            <a:ext cx="8001000" cy="4572000"/>
          </a:xfrm>
          <a:prstGeom prst="rect">
            <a:avLst/>
          </a:prstGeom>
        </p:spPr>
        <p:txBody>
          <a:bodyPr/>
          <a:lstStyle/>
          <a:p>
            <a:pPr marL="457200" indent="-457200" algn="ctr" eaLnBrk="1" hangingPunct="1">
              <a:defRPr/>
            </a:pPr>
            <a:r>
              <a:rPr lang="en-US" b="1" kern="0" dirty="0" smtClean="0"/>
              <a:t>Beginning this Autumn, deep indexing records will be integrated as a standard part of the ProQuest biomedical aggregated databases  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kern="0" dirty="0" smtClean="0"/>
          </a:p>
          <a:p>
            <a:pPr marL="457200" indent="-457200" eaLnBrk="1" hangingPunct="1">
              <a:defRPr/>
            </a:pPr>
            <a:r>
              <a:rPr lang="en-US" kern="0" dirty="0" smtClean="0"/>
              <a:t>At launch:</a:t>
            </a:r>
          </a:p>
          <a:p>
            <a:pPr marL="457200" indent="-457200" eaLnBrk="1" hangingPunct="1">
              <a:defRPr/>
            </a:pPr>
            <a:endParaRPr lang="en-US" sz="1200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ProQuest Medical Library will include</a:t>
            </a:r>
            <a:endParaRPr lang="en-US" kern="0" dirty="0" smtClean="0">
              <a:latin typeface="+mn-lt"/>
              <a:ea typeface="+mn-ea"/>
            </a:endParaRP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000" kern="0" dirty="0" smtClean="0">
                <a:latin typeface="+mn-lt"/>
                <a:ea typeface="+mn-ea"/>
              </a:rPr>
              <a:t>Deep indexing for nearly 1,600 journals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000" kern="0" dirty="0" smtClean="0">
                <a:latin typeface="+mn-lt"/>
                <a:ea typeface="+mn-ea"/>
              </a:rPr>
              <a:t>3.1 Million deep indexing records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endParaRPr lang="en-US" kern="0" dirty="0" smtClean="0">
              <a:latin typeface="+mn-lt"/>
              <a:ea typeface="+mn-ea"/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  <a:ea typeface="+mn-ea"/>
              </a:rPr>
              <a:t>ProQuest Health &amp; Medical Complete will include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000" kern="0" dirty="0" smtClean="0">
                <a:latin typeface="+mn-lt"/>
                <a:ea typeface="+mn-ea"/>
              </a:rPr>
              <a:t>Deep indexing for more than 2,000 journals</a:t>
            </a:r>
          </a:p>
          <a:p>
            <a:pPr marL="914400" lvl="1" indent="-457200" eaLnBrk="1" hangingPunct="1">
              <a:buFont typeface="Courier New" pitchFamily="49" charset="0"/>
              <a:buChar char="o"/>
              <a:defRPr/>
            </a:pPr>
            <a:r>
              <a:rPr lang="en-US" sz="2000" kern="0" dirty="0" smtClean="0">
                <a:latin typeface="+mn-lt"/>
                <a:ea typeface="+mn-ea"/>
              </a:rPr>
              <a:t>3.3 Million deep indexing records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3988"/>
            <a:ext cx="7772400" cy="4595812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Includes deep indexing of content from key publishers including: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Wiley-Blackwell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Cambridge University Press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Oxford University Press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Springer-Verlag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Elsevier Science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Sage Publications Ltd.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S. Karger AG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Nature Publishing Group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dirty="0" smtClean="0"/>
              <a:t>Human Press, Inc.</a:t>
            </a:r>
          </a:p>
          <a:p>
            <a:pPr eaLnBrk="1" hangingPunct="1">
              <a:buNone/>
            </a:pPr>
            <a:endParaRPr lang="en-US" sz="1200" dirty="0" smtClean="0"/>
          </a:p>
          <a:p>
            <a:pPr eaLnBrk="1" hangingPunct="1">
              <a:buNone/>
            </a:pPr>
            <a:r>
              <a:rPr lang="en-US" dirty="0" smtClean="0"/>
              <a:t>		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381000"/>
            <a:ext cx="861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SzPct val="125000"/>
            </a:pPr>
            <a:r>
              <a:rPr lang="en-US" sz="2800" b="1" kern="0" dirty="0" smtClean="0">
                <a:solidFill>
                  <a:schemeClr val="accent1"/>
                </a:solidFill>
              </a:rPr>
              <a:t>Coming Soon to ProQuest biomedical databases: </a:t>
            </a:r>
            <a:r>
              <a:rPr lang="en-US" sz="2800" b="1" kern="0" dirty="0" smtClean="0">
                <a:solidFill>
                  <a:schemeClr val="accent2"/>
                </a:solidFill>
              </a:rPr>
              <a:t>Unparalleled Discoverability and Efficiency</a:t>
            </a:r>
            <a:endParaRPr lang="en-US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092F"/>
      </a:accent1>
      <a:accent2>
        <a:srgbClr val="6DC6E7"/>
      </a:accent2>
      <a:accent3>
        <a:srgbClr val="FFFFFF"/>
      </a:accent3>
      <a:accent4>
        <a:srgbClr val="2A2A2A"/>
      </a:accent4>
      <a:accent5>
        <a:srgbClr val="E2AAAD"/>
      </a:accent5>
      <a:accent6>
        <a:srgbClr val="62B3D1"/>
      </a:accent6>
      <a:hlink>
        <a:srgbClr val="B5BF00"/>
      </a:hlink>
      <a:folHlink>
        <a:srgbClr val="FFB60F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848589"/>
        </a:dk1>
        <a:lt1>
          <a:srgbClr val="FFFFFF"/>
        </a:lt1>
        <a:dk2>
          <a:srgbClr val="848589"/>
        </a:dk2>
        <a:lt2>
          <a:srgbClr val="808080"/>
        </a:lt2>
        <a:accent1>
          <a:srgbClr val="CC092F"/>
        </a:accent1>
        <a:accent2>
          <a:srgbClr val="6DC6E7"/>
        </a:accent2>
        <a:accent3>
          <a:srgbClr val="FFFFFF"/>
        </a:accent3>
        <a:accent4>
          <a:srgbClr val="707174"/>
        </a:accent4>
        <a:accent5>
          <a:srgbClr val="E2AAAD"/>
        </a:accent5>
        <a:accent6>
          <a:srgbClr val="62B3D1"/>
        </a:accent6>
        <a:hlink>
          <a:srgbClr val="B5BF00"/>
        </a:hlink>
        <a:folHlink>
          <a:srgbClr val="FFB60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Notes0 xmlns="5f9c403a-bba2-4c6f-ab31-2dd17a35f63a">Presentation given at EAHIL Conference June 2010</Notes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5F4617F2788440AA2E67E995C0F3F0" ma:contentTypeVersion="1" ma:contentTypeDescription="Create a new document." ma:contentTypeScope="" ma:versionID="febe653b56023316da3b83bab402d63c">
  <xsd:schema xmlns:xsd="http://www.w3.org/2001/XMLSchema" xmlns:p="http://schemas.microsoft.com/office/2006/metadata/properties" xmlns:ns2="5f9c403a-bba2-4c6f-ab31-2dd17a35f63a" targetNamespace="http://schemas.microsoft.com/office/2006/metadata/properties" ma:root="true" ma:fieldsID="35eb9f15cd0318d3069b94eae5f24e05" ns2:_="">
    <xsd:import namespace="5f9c403a-bba2-4c6f-ab31-2dd17a35f63a"/>
    <xsd:element name="properties">
      <xsd:complexType>
        <xsd:sequence>
          <xsd:element name="documentManagement">
            <xsd:complexType>
              <xsd:all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9c403a-bba2-4c6f-ab31-2dd17a35f63a" elementFormDefault="qualified">
    <xsd:import namespace="http://schemas.microsoft.com/office/2006/documentManagement/types"/>
    <xsd:element name="Notes0" ma:index="8" nillable="true" ma:displayName="Notes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C980453-E28B-4914-874B-BE7724A56751}">
  <ds:schemaRefs>
    <ds:schemaRef ds:uri="http://schemas.microsoft.com/office/2006/metadata/properties"/>
    <ds:schemaRef ds:uri="5f9c403a-bba2-4c6f-ab31-2dd17a35f63a"/>
  </ds:schemaRefs>
</ds:datastoreItem>
</file>

<file path=customXml/itemProps2.xml><?xml version="1.0" encoding="utf-8"?>
<ds:datastoreItem xmlns:ds="http://schemas.openxmlformats.org/officeDocument/2006/customXml" ds:itemID="{3C454793-9801-4B85-94DD-1511318EC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53CF8-342A-44BF-B48A-CFDC33A7A0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c403a-bba2-4c6f-ab31-2dd17a35f63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592</Words>
  <Application>Microsoft Office PowerPoint</Application>
  <PresentationFormat>On-screen Show (4:3)</PresentationFormat>
  <Paragraphs>82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Slide 1</vt:lpstr>
      <vt:lpstr>The Problem: There is Limited Time Available to Scan a Discipline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Phire Branding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Keller</dc:creator>
  <cp:lastModifiedBy>MKiwelu</cp:lastModifiedBy>
  <cp:revision>267</cp:revision>
  <dcterms:created xsi:type="dcterms:W3CDTF">2009-08-13T14:22:46Z</dcterms:created>
  <dcterms:modified xsi:type="dcterms:W3CDTF">2010-09-29T13:08:48Z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0x010100465F4617F2788440AA2E67E995C0F3F0</vt:lpwstr>
  </property>
  <property fmtid="{D5CDD505-2E9C-101B-9397-08002B2CF9AE}" pid="3" name="Notes0">
    <vt:lpwstr>Presentation given at EAHIL Conference June 2010</vt:lpwstr>
  </property>
</Properties>
</file>