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8" r:id="rId9"/>
    <p:sldId id="269" r:id="rId10"/>
    <p:sldId id="271" r:id="rId11"/>
    <p:sldId id="262" r:id="rId12"/>
    <p:sldId id="267" r:id="rId13"/>
    <p:sldId id="266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2" autoAdjust="0"/>
  </p:normalViewPr>
  <p:slideViewPr>
    <p:cSldViewPr>
      <p:cViewPr varScale="1">
        <p:scale>
          <a:sx n="96" d="100"/>
          <a:sy n="96" d="100"/>
        </p:scale>
        <p:origin x="-4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5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DF4919B-4047-4DB1-8B39-23A42AEBA556}" type="datetimeFigureOut">
              <a:rPr lang="hu-HU" smtClean="0"/>
              <a:pPr/>
              <a:t>2012.09.20.</a:t>
            </a:fld>
            <a:endParaRPr lang="hu-H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2012.09.20.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2012.09.20.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2012.09.20.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2012.09.20.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2012.09.20.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2012.09.20.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2012.09.20.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2012.09.20.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2012.09.20.</a:t>
            </a:fld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2012.09.20.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DF4919B-4047-4DB1-8B39-23A42AEBA556}" type="datetimeFigureOut">
              <a:rPr lang="hu-HU" smtClean="0"/>
              <a:pPr/>
              <a:t>2012.09.20.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zugang-zum-wissen.de/oa-wasistda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OJS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Dudás Csaba</a:t>
            </a:r>
            <a:br>
              <a:rPr lang="hu-HU" dirty="0" smtClean="0"/>
            </a:br>
            <a:r>
              <a:rPr lang="hu-HU" sz="2000" dirty="0" smtClean="0"/>
              <a:t>2011.12.15</a:t>
            </a:r>
            <a:br>
              <a:rPr lang="hu-HU" sz="2000" dirty="0" smtClean="0"/>
            </a:br>
            <a:r>
              <a:rPr lang="hu-HU" sz="2000" dirty="0" smtClean="0"/>
              <a:t>Debrecen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xmlns="" val="614735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/>
          </a:bodyPr>
          <a:lstStyle/>
          <a:p>
            <a:r>
              <a:rPr lang="hu-HU" smtClean="0"/>
              <a:t>Működő </a:t>
            </a:r>
            <a:r>
              <a:rPr lang="hu-HU" smtClean="0"/>
              <a:t>folyóirataink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első szám megjelenése:  2010.02.03</a:t>
            </a:r>
          </a:p>
          <a:p>
            <a:pPr lvl="1"/>
            <a:r>
              <a:rPr lang="hu-HU" dirty="0" smtClean="0"/>
              <a:t>Gerundium</a:t>
            </a:r>
          </a:p>
          <a:p>
            <a:pPr lvl="1"/>
            <a:r>
              <a:rPr lang="hu-HU" dirty="0" smtClean="0"/>
              <a:t>Könyv </a:t>
            </a:r>
            <a:r>
              <a:rPr lang="hu-HU" dirty="0"/>
              <a:t>és </a:t>
            </a:r>
            <a:r>
              <a:rPr lang="hu-HU" dirty="0" smtClean="0"/>
              <a:t>könyvtár</a:t>
            </a:r>
          </a:p>
          <a:p>
            <a:pPr lvl="1"/>
            <a:r>
              <a:rPr lang="hu-HU" dirty="0" err="1" smtClean="0"/>
              <a:t>Zibaldone</a:t>
            </a:r>
            <a:endParaRPr lang="hu-HU" dirty="0" smtClean="0"/>
          </a:p>
          <a:p>
            <a:pPr lvl="1"/>
            <a:r>
              <a:rPr lang="hu-HU" i="1" dirty="0" err="1"/>
              <a:t>Studia</a:t>
            </a:r>
            <a:r>
              <a:rPr lang="hu-HU" i="1" dirty="0"/>
              <a:t> </a:t>
            </a:r>
            <a:r>
              <a:rPr lang="hu-HU" i="1" dirty="0" err="1" smtClean="0"/>
              <a:t>Litteraria</a:t>
            </a:r>
            <a:endParaRPr lang="hu-HU" i="1" dirty="0" smtClean="0"/>
          </a:p>
          <a:p>
            <a:pPr lvl="1"/>
            <a:r>
              <a:rPr lang="hu-HU" dirty="0" smtClean="0"/>
              <a:t>Orgánum</a:t>
            </a:r>
          </a:p>
          <a:p>
            <a:pPr lvl="1"/>
            <a:r>
              <a:rPr lang="hu-HU" dirty="0" smtClean="0"/>
              <a:t>Pro </a:t>
            </a:r>
            <a:r>
              <a:rPr lang="hu-HU" dirty="0" err="1" smtClean="0"/>
              <a:t>Futuro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510572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57" t="14956" r="13261"/>
          <a:stretch/>
        </p:blipFill>
        <p:spPr bwMode="auto">
          <a:xfrm>
            <a:off x="755576" y="692696"/>
            <a:ext cx="7659419" cy="544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3287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57" t="14956" r="13261"/>
          <a:stretch/>
        </p:blipFill>
        <p:spPr bwMode="auto">
          <a:xfrm>
            <a:off x="755576" y="692696"/>
            <a:ext cx="7659419" cy="544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22" t="14435" r="12935" b="2434"/>
          <a:stretch/>
        </p:blipFill>
        <p:spPr bwMode="auto">
          <a:xfrm>
            <a:off x="683568" y="548680"/>
            <a:ext cx="806162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3820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31" t="15131" r="13478" b="2435"/>
          <a:stretch/>
        </p:blipFill>
        <p:spPr bwMode="auto">
          <a:xfrm>
            <a:off x="611560" y="476672"/>
            <a:ext cx="785028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2790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700" b="1" dirty="0"/>
              <a:t>Open Journal </a:t>
            </a:r>
            <a:r>
              <a:rPr lang="hu-HU" sz="4700" b="1" dirty="0" smtClean="0"/>
              <a:t>System(s)</a:t>
            </a:r>
            <a:endParaRPr lang="hu-HU" sz="4700" b="1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  <a:p>
            <a:pPr algn="ctr"/>
            <a:r>
              <a:rPr lang="hu-HU" dirty="0" smtClean="0"/>
              <a:t>Rendszer 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  <a:p>
            <a:pPr algn="ctr"/>
            <a:r>
              <a:rPr lang="hu-HU" dirty="0" smtClean="0"/>
              <a:t>Fogalom</a:t>
            </a:r>
          </a:p>
        </p:txBody>
      </p:sp>
      <p:sp>
        <p:nvSpPr>
          <p:cNvPr id="7" name="Jobbra nyíl 6"/>
          <p:cNvSpPr/>
          <p:nvPr/>
        </p:nvSpPr>
        <p:spPr>
          <a:xfrm rot="7918051">
            <a:off x="3036043" y="2060848"/>
            <a:ext cx="1152128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Jobbra nyíl 7"/>
          <p:cNvSpPr/>
          <p:nvPr/>
        </p:nvSpPr>
        <p:spPr>
          <a:xfrm rot="2069076">
            <a:off x="4869055" y="2060848"/>
            <a:ext cx="1152128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71907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Fogalom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/>
          <a:lstStyle/>
          <a:p>
            <a:r>
              <a:rPr lang="hu-HU" dirty="0" smtClean="0">
                <a:hlinkClick r:id="rId2" tooltip="http://zugang-zum-wissen.de/oa-wasistdas.html"/>
              </a:rPr>
              <a:t>(O)</a:t>
            </a:r>
            <a:r>
              <a:rPr lang="hu-HU" dirty="0" err="1" smtClean="0">
                <a:hlinkClick r:id="rId2" tooltip="http://zugang-zum-wissen.de/oa-wasistdas.html"/>
              </a:rPr>
              <a:t>pen</a:t>
            </a:r>
            <a:r>
              <a:rPr lang="hu-HU" dirty="0" smtClean="0">
                <a:hlinkClick r:id="rId2" tooltip="http://zugang-zum-wissen.de/oa-wasistdas.html"/>
              </a:rPr>
              <a:t> Access</a:t>
            </a:r>
            <a:r>
              <a:rPr lang="hu-HU" dirty="0" smtClean="0"/>
              <a:t>:</a:t>
            </a:r>
          </a:p>
          <a:p>
            <a:pPr lvl="1"/>
            <a:r>
              <a:rPr lang="hu-HU" sz="2000" dirty="0"/>
              <a:t>tudományos irodalom </a:t>
            </a:r>
            <a:endParaRPr lang="hu-HU" sz="2000" dirty="0" smtClean="0"/>
          </a:p>
          <a:p>
            <a:pPr lvl="1"/>
            <a:r>
              <a:rPr lang="hu-HU" sz="2000" dirty="0"/>
              <a:t>Interneten </a:t>
            </a:r>
            <a:endParaRPr lang="hu-HU" sz="2000" dirty="0" smtClean="0"/>
          </a:p>
          <a:p>
            <a:pPr lvl="1"/>
            <a:r>
              <a:rPr lang="hu-HU" sz="2000" dirty="0"/>
              <a:t>ingyen és </a:t>
            </a:r>
            <a:r>
              <a:rPr lang="hu-HU" sz="2000" dirty="0" smtClean="0"/>
              <a:t>nyilvánosan</a:t>
            </a:r>
          </a:p>
          <a:p>
            <a:pPr lvl="1"/>
            <a:r>
              <a:rPr lang="hu-HU" sz="2000" dirty="0"/>
              <a:t>teljes szövegeket olvashatnak, másolhatnak, tölthetnek</a:t>
            </a:r>
            <a:r>
              <a:rPr lang="hu-HU" dirty="0"/>
              <a:t> </a:t>
            </a:r>
            <a:endParaRPr lang="hu-HU" dirty="0" smtClean="0"/>
          </a:p>
          <a:p>
            <a:r>
              <a:rPr lang="hu-HU" dirty="0" smtClean="0">
                <a:hlinkClick r:id="rId2" tooltip="http://zugang-zum-wissen.de/oa-wasistdas.html"/>
              </a:rPr>
              <a:t>(J)</a:t>
            </a:r>
            <a:r>
              <a:rPr lang="hu-HU" dirty="0" err="1" smtClean="0">
                <a:hlinkClick r:id="rId2" tooltip="http://zugang-zum-wissen.de/oa-wasistdas.html"/>
              </a:rPr>
              <a:t>ournal</a:t>
            </a:r>
            <a:endParaRPr lang="hu-HU" dirty="0" smtClean="0"/>
          </a:p>
          <a:p>
            <a:r>
              <a:rPr lang="hu-HU" dirty="0" smtClean="0">
                <a:hlinkClick r:id="rId2" tooltip="http://zugang-zum-wissen.de/oa-wasistdas.html"/>
              </a:rPr>
              <a:t>(S)</a:t>
            </a:r>
            <a:r>
              <a:rPr lang="hu-HU" dirty="0" err="1" smtClean="0">
                <a:hlinkClick r:id="rId2" tooltip="http://zugang-zum-wissen.de/oa-wasistdas.html"/>
              </a:rPr>
              <a:t>ystem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993636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hu-HU" dirty="0" smtClean="0"/>
              <a:t>Rendszer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/>
          <a:lstStyle/>
          <a:p>
            <a:r>
              <a:rPr lang="hu-HU" dirty="0" smtClean="0"/>
              <a:t>Nyílt forráskódú </a:t>
            </a:r>
          </a:p>
          <a:p>
            <a:r>
              <a:rPr lang="hu-HU" dirty="0" smtClean="0"/>
              <a:t>Szabad felhasználású</a:t>
            </a:r>
          </a:p>
          <a:p>
            <a:r>
              <a:rPr lang="hu-HU" dirty="0" smtClean="0"/>
              <a:t>Keretrendszer</a:t>
            </a:r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Letölthető</a:t>
            </a:r>
          </a:p>
          <a:p>
            <a:r>
              <a:rPr lang="hu-HU" dirty="0"/>
              <a:t>http://pkp.sfu.ca/ojs_download</a:t>
            </a:r>
            <a:endParaRPr lang="hu-HU" dirty="0" smtClean="0"/>
          </a:p>
          <a:p>
            <a:r>
              <a:rPr lang="hu-HU" dirty="0" smtClean="0"/>
              <a:t>Verzió: 2.3.6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521177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OJS „HIBÁI”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/>
          <a:lstStyle/>
          <a:p>
            <a:r>
              <a:rPr lang="hu-HU" dirty="0" smtClean="0"/>
              <a:t>Nem volt magyar fordítása.</a:t>
            </a:r>
          </a:p>
          <a:p>
            <a:r>
              <a:rPr lang="hu-HU" dirty="0" smtClean="0"/>
              <a:t>Egy cikknek csak egy címe lehet.</a:t>
            </a:r>
          </a:p>
          <a:p>
            <a:r>
              <a:rPr lang="hu-HU" dirty="0" smtClean="0"/>
              <a:t>A munkafolyamatok kötöttek voltak.</a:t>
            </a:r>
          </a:p>
          <a:p>
            <a:r>
              <a:rPr lang="hu-HU" dirty="0" smtClean="0"/>
              <a:t>A jogok kiadása hosszadalmas. </a:t>
            </a:r>
          </a:p>
          <a:p>
            <a:r>
              <a:rPr lang="hu-HU" dirty="0" smtClean="0"/>
              <a:t>A sablonlevelek egyeztek. </a:t>
            </a:r>
          </a:p>
          <a:p>
            <a:r>
              <a:rPr lang="hu-HU" dirty="0" smtClean="0"/>
              <a:t>Nyelv és szerepkör csere, csak a főoldalon volt lehetséges. </a:t>
            </a:r>
          </a:p>
          <a:p>
            <a:r>
              <a:rPr lang="hu-HU" dirty="0" smtClean="0"/>
              <a:t>A bírálok titoktartása megvolt, de betűt nem rendelt hozzá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897544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/>
          </a:bodyPr>
          <a:lstStyle/>
          <a:p>
            <a:r>
              <a:rPr lang="hu-HU" dirty="0" err="1" smtClean="0"/>
              <a:t>Métisz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>
            <a:normAutofit/>
          </a:bodyPr>
          <a:lstStyle/>
          <a:p>
            <a:r>
              <a:rPr lang="hu-HU" dirty="0" smtClean="0"/>
              <a:t>Fejlesztés:  2009 Decembere</a:t>
            </a:r>
          </a:p>
          <a:p>
            <a:r>
              <a:rPr lang="hu-HU" dirty="0" smtClean="0"/>
              <a:t>Az OJS hibáinak megoldása.</a:t>
            </a:r>
          </a:p>
          <a:p>
            <a:r>
              <a:rPr lang="hu-HU" dirty="0" smtClean="0"/>
              <a:t>A </a:t>
            </a:r>
            <a:r>
              <a:rPr lang="hu-HU" b="1" dirty="0"/>
              <a:t>DE OEC </a:t>
            </a:r>
            <a:r>
              <a:rPr lang="hu-HU" b="1" dirty="0" smtClean="0"/>
              <a:t>TDK </a:t>
            </a:r>
            <a:r>
              <a:rPr lang="hu-HU" dirty="0" smtClean="0"/>
              <a:t>pályamunkájának</a:t>
            </a:r>
          </a:p>
          <a:p>
            <a:r>
              <a:rPr lang="hu-HU" dirty="0" smtClean="0"/>
              <a:t>Több folyóirat kezelése könnyedén</a:t>
            </a:r>
          </a:p>
          <a:p>
            <a:r>
              <a:rPr lang="hu-HU" dirty="0" smtClean="0"/>
              <a:t>Rovatonkénti szerkesztő</a:t>
            </a:r>
          </a:p>
          <a:p>
            <a:r>
              <a:rPr lang="hu-HU" dirty="0" smtClean="0"/>
              <a:t>Szerkesztői megjegyzések</a:t>
            </a:r>
          </a:p>
          <a:p>
            <a:r>
              <a:rPr lang="hu-HU" dirty="0" err="1" smtClean="0"/>
              <a:t>Html</a:t>
            </a:r>
            <a:r>
              <a:rPr lang="hu-HU" dirty="0"/>
              <a:t> </a:t>
            </a:r>
            <a:r>
              <a:rPr lang="hu-HU" dirty="0" smtClean="0"/>
              <a:t>szerkesztő a tördelt </a:t>
            </a:r>
            <a:r>
              <a:rPr lang="hu-HU" dirty="0" err="1" smtClean="0"/>
              <a:t>html</a:t>
            </a:r>
            <a:r>
              <a:rPr lang="hu-HU" dirty="0" smtClean="0"/>
              <a:t> formátumnak</a:t>
            </a:r>
            <a:endParaRPr lang="hu-HU" dirty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xmlns="" val="830235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8254" y="620688"/>
            <a:ext cx="7024744" cy="745152"/>
          </a:xfrm>
        </p:spPr>
        <p:txBody>
          <a:bodyPr/>
          <a:lstStyle/>
          <a:p>
            <a:pPr algn="ctr"/>
            <a:r>
              <a:rPr lang="hu-HU" dirty="0" smtClean="0"/>
              <a:t>Archiválás</a:t>
            </a:r>
            <a:endParaRPr lang="hu-HU" dirty="0"/>
          </a:p>
        </p:txBody>
      </p:sp>
      <p:sp>
        <p:nvSpPr>
          <p:cNvPr id="4" name="Jobbra nyíl 3"/>
          <p:cNvSpPr/>
          <p:nvPr/>
        </p:nvSpPr>
        <p:spPr>
          <a:xfrm rot="6495781">
            <a:off x="2215975" y="1872815"/>
            <a:ext cx="1815987" cy="961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feliratnak 5"/>
          <p:cNvSpPr/>
          <p:nvPr/>
        </p:nvSpPr>
        <p:spPr>
          <a:xfrm>
            <a:off x="467544" y="908720"/>
            <a:ext cx="2088232" cy="1728192"/>
          </a:xfrm>
          <a:prstGeom prst="wedgeEllipseCallout">
            <a:avLst>
              <a:gd name="adj1" fmla="val 62426"/>
              <a:gd name="adj2" fmla="val 4983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SWORD</a:t>
            </a:r>
            <a:endParaRPr lang="hu-HU" sz="2400" dirty="0"/>
          </a:p>
        </p:txBody>
      </p:sp>
      <p:sp>
        <p:nvSpPr>
          <p:cNvPr id="8" name="Átellenes sarkain kerekített téglalap 7"/>
          <p:cNvSpPr/>
          <p:nvPr/>
        </p:nvSpPr>
        <p:spPr>
          <a:xfrm>
            <a:off x="1422168" y="3366701"/>
            <a:ext cx="2258339" cy="1296144"/>
          </a:xfrm>
          <a:prstGeom prst="round2DiagRect">
            <a:avLst>
              <a:gd name="adj1" fmla="val 50000"/>
              <a:gd name="adj2" fmla="val 1391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DEA</a:t>
            </a:r>
            <a:endParaRPr lang="hu-H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Átellenes sarkain kerekített téglalap 8"/>
          <p:cNvSpPr/>
          <p:nvPr/>
        </p:nvSpPr>
        <p:spPr>
          <a:xfrm>
            <a:off x="5276041" y="1340767"/>
            <a:ext cx="2546371" cy="1296144"/>
          </a:xfrm>
          <a:prstGeom prst="round2DiagRect">
            <a:avLst>
              <a:gd name="adj1" fmla="val 50000"/>
              <a:gd name="adj2" fmla="val 1391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Keresők</a:t>
            </a:r>
            <a:endParaRPr lang="hu-H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Átellenes sarkain kerekített téglalap 10"/>
          <p:cNvSpPr/>
          <p:nvPr/>
        </p:nvSpPr>
        <p:spPr>
          <a:xfrm>
            <a:off x="5368336" y="3004074"/>
            <a:ext cx="2546371" cy="1296144"/>
          </a:xfrm>
          <a:prstGeom prst="round2DiagRect">
            <a:avLst>
              <a:gd name="adj1" fmla="val 50000"/>
              <a:gd name="adj2" fmla="val 1391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Corvina</a:t>
            </a:r>
            <a:endParaRPr lang="hu-H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Jobbra nyíl 11"/>
          <p:cNvSpPr/>
          <p:nvPr/>
        </p:nvSpPr>
        <p:spPr>
          <a:xfrm>
            <a:off x="3921380" y="3484752"/>
            <a:ext cx="1298492" cy="792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Átellenes sarkain kerekített téglalap 12"/>
          <p:cNvSpPr/>
          <p:nvPr/>
        </p:nvSpPr>
        <p:spPr>
          <a:xfrm>
            <a:off x="5497970" y="4662845"/>
            <a:ext cx="2546371" cy="1296144"/>
          </a:xfrm>
          <a:prstGeom prst="round2DiagRect">
            <a:avLst>
              <a:gd name="adj1" fmla="val 50000"/>
              <a:gd name="adj2" fmla="val 1391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EBIB</a:t>
            </a:r>
            <a:endParaRPr lang="hu-H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Jobbra nyíl 13"/>
          <p:cNvSpPr/>
          <p:nvPr/>
        </p:nvSpPr>
        <p:spPr>
          <a:xfrm rot="1701600">
            <a:off x="3842647" y="4567685"/>
            <a:ext cx="1512168" cy="851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Felfelé-lefelé nyíl 14"/>
          <p:cNvSpPr/>
          <p:nvPr/>
        </p:nvSpPr>
        <p:spPr>
          <a:xfrm rot="3040432">
            <a:off x="4122177" y="1622249"/>
            <a:ext cx="599031" cy="199642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24274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Miben tudunk segíteni?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/>
          <a:lstStyle/>
          <a:p>
            <a:r>
              <a:rPr lang="hu-HU" dirty="0" smtClean="0"/>
              <a:t>Dokumentumok követhetősége</a:t>
            </a:r>
          </a:p>
          <a:p>
            <a:r>
              <a:rPr lang="hu-HU" dirty="0" smtClean="0"/>
              <a:t>Munkamenetek követhetősége</a:t>
            </a:r>
          </a:p>
          <a:p>
            <a:r>
              <a:rPr lang="hu-HU" dirty="0" smtClean="0"/>
              <a:t>Munkafolyamatok időtartama</a:t>
            </a:r>
          </a:p>
          <a:p>
            <a:r>
              <a:rPr lang="hu-HU" dirty="0" smtClean="0"/>
              <a:t>Email értesítések</a:t>
            </a:r>
          </a:p>
          <a:p>
            <a:r>
              <a:rPr lang="hu-HU" dirty="0" smtClean="0"/>
              <a:t>Időpontok figyelése/figyelmeztetése</a:t>
            </a:r>
            <a:endParaRPr lang="hu-H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jövő?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Online szerkesztőfelület fejlesztése és bővítése </a:t>
            </a:r>
          </a:p>
          <a:p>
            <a:r>
              <a:rPr lang="hu-HU" dirty="0" smtClean="0"/>
              <a:t>Több rendszer integráció </a:t>
            </a:r>
          </a:p>
          <a:p>
            <a:r>
              <a:rPr lang="hu-HU" dirty="0" smtClean="0"/>
              <a:t>Több </a:t>
            </a:r>
            <a:r>
              <a:rPr lang="hu-HU" dirty="0" err="1" smtClean="0"/>
              <a:t>Webservice</a:t>
            </a:r>
            <a:r>
              <a:rPr lang="hu-HU" dirty="0" smtClean="0"/>
              <a:t> kialakítása.</a:t>
            </a:r>
            <a:endParaRPr lang="hu-H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80</TotalTime>
  <Words>177</Words>
  <Application>Microsoft Office PowerPoint</Application>
  <PresentationFormat>Diavetítés a képernyőre (4:3 oldalarány)</PresentationFormat>
  <Paragraphs>66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Austin</vt:lpstr>
      <vt:lpstr>OJS</vt:lpstr>
      <vt:lpstr>Open Journal System(s)</vt:lpstr>
      <vt:lpstr>Fogalom</vt:lpstr>
      <vt:lpstr>Rendszer</vt:lpstr>
      <vt:lpstr>OJS „HIBÁI”</vt:lpstr>
      <vt:lpstr>Métisz</vt:lpstr>
      <vt:lpstr>Archiválás</vt:lpstr>
      <vt:lpstr>Miben tudunk segíteni?</vt:lpstr>
      <vt:lpstr>A jövő?</vt:lpstr>
      <vt:lpstr>Működő folyóirataink</vt:lpstr>
      <vt:lpstr>11. dia</vt:lpstr>
      <vt:lpstr>12. dia</vt:lpstr>
      <vt:lpstr>13.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OJS</dc:title>
  <dc:creator>Baka</dc:creator>
  <cp:lastModifiedBy>Egyetemi es Nemzeti Konyvtar</cp:lastModifiedBy>
  <cp:revision>11</cp:revision>
  <dcterms:created xsi:type="dcterms:W3CDTF">2011-12-15T19:52:50Z</dcterms:created>
  <dcterms:modified xsi:type="dcterms:W3CDTF">2012-09-20T09:29:09Z</dcterms:modified>
</cp:coreProperties>
</file>