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9" r:id="rId2"/>
    <p:sldMasterId id="2147483661" r:id="rId3"/>
    <p:sldMasterId id="2147483663" r:id="rId4"/>
    <p:sldMasterId id="2147483665" r:id="rId5"/>
    <p:sldMasterId id="2147483667" r:id="rId6"/>
    <p:sldMasterId id="2147483669" r:id="rId7"/>
  </p:sldMasterIdLst>
  <p:notesMasterIdLst>
    <p:notesMasterId r:id="rId16"/>
  </p:notesMasterIdLst>
  <p:handoutMasterIdLst>
    <p:handoutMasterId r:id="rId17"/>
  </p:handoutMasterIdLst>
  <p:sldIdLst>
    <p:sldId id="261" r:id="rId8"/>
    <p:sldId id="322" r:id="rId9"/>
    <p:sldId id="323" r:id="rId10"/>
    <p:sldId id="312" r:id="rId11"/>
    <p:sldId id="313" r:id="rId12"/>
    <p:sldId id="314" r:id="rId13"/>
    <p:sldId id="310" r:id="rId14"/>
    <p:sldId id="267" r:id="rId15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B4B"/>
    <a:srgbClr val="6234A4"/>
    <a:srgbClr val="0083BF"/>
    <a:srgbClr val="BABABA"/>
    <a:srgbClr val="828282"/>
    <a:srgbClr val="A0968C"/>
    <a:srgbClr val="766C62"/>
    <a:srgbClr val="FFB4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5" autoAdjust="0"/>
    <p:restoredTop sz="91373" autoAdjust="0"/>
  </p:normalViewPr>
  <p:slideViewPr>
    <p:cSldViewPr snapToGrid="0">
      <p:cViewPr varScale="1">
        <p:scale>
          <a:sx n="100" d="100"/>
          <a:sy n="100" d="100"/>
        </p:scale>
        <p:origin x="-7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0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4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64" y="1"/>
            <a:ext cx="2946443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7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80"/>
            <a:ext cx="294644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7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64" y="9429780"/>
            <a:ext cx="2946443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D9FF508-38C3-4DF0-9897-51C6A2E46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4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3" rIns="93307" bIns="46653" numCol="1" anchor="t" anchorCtr="0" compatLnSpc="1">
            <a:prstTxWarp prst="textNoShape">
              <a:avLst/>
            </a:prstTxWarp>
          </a:bodyPr>
          <a:lstStyle>
            <a:lvl1pPr defTabSz="93239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64" y="1"/>
            <a:ext cx="2946443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3" rIns="93307" bIns="46653" numCol="1" anchor="t" anchorCtr="0" compatLnSpc="1">
            <a:prstTxWarp prst="textNoShape">
              <a:avLst/>
            </a:prstTxWarp>
          </a:bodyPr>
          <a:lstStyle>
            <a:lvl1pPr algn="r" defTabSz="93239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684213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13619" y="4587735"/>
            <a:ext cx="6225321" cy="4828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3" rIns="93307" bIns="46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80"/>
            <a:ext cx="2946444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3" rIns="93307" bIns="46653" numCol="1" anchor="b" anchorCtr="0" compatLnSpc="1">
            <a:prstTxWarp prst="textNoShape">
              <a:avLst/>
            </a:prstTxWarp>
          </a:bodyPr>
          <a:lstStyle>
            <a:lvl1pPr defTabSz="93239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64" y="9429780"/>
            <a:ext cx="2946443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7" tIns="46653" rIns="93307" bIns="46653" numCol="1" anchor="b" anchorCtr="0" compatLnSpc="1">
            <a:prstTxWarp prst="textNoShape">
              <a:avLst/>
            </a:prstTxWarp>
          </a:bodyPr>
          <a:lstStyle>
            <a:lvl1pPr algn="r" defTabSz="932391">
              <a:defRPr sz="1200"/>
            </a:lvl1pPr>
          </a:lstStyle>
          <a:p>
            <a:pPr>
              <a:defRPr/>
            </a:pPr>
            <a:fld id="{4BAD509C-C65B-4B77-8F4A-0087E2B93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03346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176ADD-D314-4E5D-BBBE-E29F4C9E606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None/>
            </a:pPr>
            <a:endParaRPr lang="en-US" sz="1200" dirty="0" smtClean="0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B6FED7-A68C-4D22-AE84-AFD1CC7E4FE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E70B06-CA3D-4273-A0AD-A5DF35761266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5922C5-1C56-472E-B834-BF5567F6545B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55600" y="4321175"/>
            <a:ext cx="841057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5" name="Picture 18" descr="tr_hrz_rgb_pos"/>
          <p:cNvPicPr>
            <a:picLocks noChangeAspect="1" noChangeArrowheads="1"/>
          </p:cNvPicPr>
          <p:nvPr/>
        </p:nvPicPr>
        <p:blipFill>
          <a:blip r:embed="rId2" cstate="print"/>
          <a:srcRect b="20689"/>
          <a:stretch>
            <a:fillRect/>
          </a:stretch>
        </p:blipFill>
        <p:spPr bwMode="auto">
          <a:xfrm>
            <a:off x="6048375" y="5976938"/>
            <a:ext cx="2733675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38" y="574675"/>
            <a:ext cx="492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3448050"/>
            <a:ext cx="8382000" cy="81915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1950" y="4435475"/>
            <a:ext cx="8382000" cy="1279525"/>
          </a:xfrm>
        </p:spPr>
        <p:txBody>
          <a:bodyPr rIns="0"/>
          <a:lstStyle>
            <a:lvl1pPr marL="0" indent="0">
              <a:lnSpc>
                <a:spcPct val="90000"/>
              </a:lnSpc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530FD-ED49-46F5-8802-514D2DBCC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5250" y="506413"/>
            <a:ext cx="1841500" cy="5589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7575" y="506413"/>
            <a:ext cx="5375275" cy="5589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E8748-8C52-4B3B-A61E-8D7DAEDB0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4" name="Picture 5" descr="hc_DividerBG_pur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hc_Divider_Trans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71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0BABA-6658-41C3-97A7-F6B02DB0B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C5853-93E9-4C60-BD41-5C44FB7DC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8525" y="1528763"/>
            <a:ext cx="3617913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8763"/>
            <a:ext cx="3617912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89441-7920-49C2-A918-91F1FDCD2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B8AAE-0F2D-4B2E-824A-671C266F7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16BEA-CC4C-4268-B1C2-E294D3D26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F077B-F787-4770-A5A2-9D8051C11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3AC9A-7B20-451E-9612-A20F55AFA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99F12-EB3C-451A-8944-0084C919F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22183-BB92-4EB4-95B2-30765FBFE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0F5E0-E113-4D48-89B4-6DACB90B2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519113"/>
            <a:ext cx="1846262" cy="5580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519113"/>
            <a:ext cx="5389563" cy="5580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43312-CB19-4031-AF6E-3712DFB14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5" name="Picture 12" descr="TR_SlideLogo_BW6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" name="Picture 13" descr="hc_DividerGraphBG_pur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923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lnSpc>
                <a:spcPct val="9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CB5E4-F680-499C-A62B-72258D34A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E805E-4660-4474-9B14-27E99CD49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8525" y="1528763"/>
            <a:ext cx="3617913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8763"/>
            <a:ext cx="3617912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05705-DB08-40A3-A399-B239CB3E6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76B7B-510D-4B11-BF1B-DF37E1F3F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E9E49-9F30-4902-AEA2-A27BA237D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D852A-CE36-435E-A83C-1EAD2ED23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A06E8-C643-4F2E-8D51-A440C77F9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0DB52-38AC-41DC-8D12-081881FFE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80BF-138F-4D76-89B6-9ECD8C2F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46929-67D4-4BA1-93F6-03625BBF3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519113"/>
            <a:ext cx="1846262" cy="5580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519113"/>
            <a:ext cx="5389563" cy="5580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1E47D-3E3F-4CCE-A316-B1459A958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hc_DividerBG_Wgr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hc_Divider_Trans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2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425A1-D0D5-49B8-BD62-407862465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2192B-ED72-4903-88F2-AFBD05781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8525" y="1528763"/>
            <a:ext cx="3617913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8763"/>
            <a:ext cx="3617912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3348-223F-472C-AB23-FE5F6D063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5C8DF-E1B5-48D4-8B88-BC81DBE69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18312-41B9-4D0C-BF00-0843DF8A9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7575" y="1525588"/>
            <a:ext cx="3608388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525588"/>
            <a:ext cx="3608387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42BD1-EFD5-4E2D-9628-A0D8192ED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5205B-DDDF-4D33-B894-C8994EE35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EC66E-6B55-4BEC-846B-5A698B7C7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8B977-B98F-4680-AD9C-1520EA599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6D85B-6BB8-44FB-807E-3446223B0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519113"/>
            <a:ext cx="1846262" cy="5580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519113"/>
            <a:ext cx="5389563" cy="5580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E2C74-3076-47C1-8A9A-143632D87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5" name="Picture 12" descr="TR_SlideLogo_BW6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" name="Picture 9" descr="hc_DividerGraphBG_Wgre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33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98525" y="1679575"/>
            <a:ext cx="7388225" cy="4035425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996BC-4AA5-4684-8C50-C431D29DD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AAEF9-3FEA-45BE-ACD5-DD5E68256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8525" y="1528763"/>
            <a:ext cx="3617913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8763"/>
            <a:ext cx="3617912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BF78E-5763-4DE9-8529-528231738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AFCA3-717F-440E-8564-5B740DFA6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2023F-8EEA-4924-9BD1-9BDBB9C5D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04EBB-A74F-4065-A278-C291C88B0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8C502-926D-4652-AD60-D9D7AB5F1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3172E-D16F-4477-81CA-314225F1C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EDBF-FD5C-406B-8A3D-90A82615D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89C20-3160-468A-ABBE-196DC43B9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493713"/>
            <a:ext cx="1846262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493713"/>
            <a:ext cx="5389563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C3435-7D76-4D87-8286-3AB7992021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hc_DividerBG_Cgr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hc_Divider_Trans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53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DB455-B115-4BA9-AA85-BBD4377D1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A4546-2259-41CA-80AD-8CF264E5B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8525" y="1516063"/>
            <a:ext cx="3617913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16063"/>
            <a:ext cx="3617912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B17D6-5673-406F-81B8-217EF0850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7D7DC-027C-4FB6-8DAF-FB9E4027D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3C2DD-9BC9-49DD-A9C7-B8F447786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85CF7-02AD-4964-9D14-BEABDA793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5C3DC-A984-484A-BE6F-6F113E0DC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8D49C-E0D4-4983-B6D1-DFBCEE6D9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9DF92-0C4E-4153-AF07-49677E09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0CB5B-7AC7-47D2-95F9-8A1708494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487363"/>
            <a:ext cx="1846262" cy="5599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487363"/>
            <a:ext cx="5389563" cy="5599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DECE-2521-4A5E-ADB6-BDD8D959D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5" name="Picture 12" descr="TR_SlideLogo_BW60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" name="Picture 9" descr="hc_DividerGraphBG_Cgre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743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5D266-1855-4B19-BE4F-276309CBA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92BB9-5ADE-4353-8FF7-E497199A5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FCF2F-746F-47B1-90A9-122D3B7B0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8525" y="1528763"/>
            <a:ext cx="3617913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8763"/>
            <a:ext cx="3617912" cy="4570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E07F0-FEA0-4EAB-A6E0-A3531756C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E7F61-8A85-49E1-94C7-20BC2CE1F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03F62-18F0-4A43-BC5A-2A356D7AE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938EE-7B0F-420A-9D7E-07316DCBF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E3C88-148C-4107-8A39-6ED54822E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ED0B8-3836-4E4E-B834-34B71E201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30C8A-0F54-4382-834A-C00F632BB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500063"/>
            <a:ext cx="1846262" cy="5599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8525" y="500063"/>
            <a:ext cx="5389563" cy="5599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6BBB-000F-43FF-B47F-2F6E578A2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33157-60A8-4430-8763-B30C9A60B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694DF-F870-405D-8C2A-F9D41A78A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7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9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10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6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336550" y="1530350"/>
            <a:ext cx="2162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>
              <a:spcBef>
                <a:spcPct val="50000"/>
              </a:spcBef>
              <a:buClr>
                <a:schemeClr val="tx2"/>
              </a:buClr>
              <a:buFontTx/>
              <a:buChar char="•"/>
              <a:defRPr/>
            </a:pPr>
            <a:endParaRPr lang="en-US"/>
          </a:p>
        </p:txBody>
      </p:sp>
      <p:pic>
        <p:nvPicPr>
          <p:cNvPr id="1027" name="Picture 18" descr="TR_SlideLogo_BW60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1475" y="6323013"/>
            <a:ext cx="1652588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4450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39445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20F744AC-CCCA-4F56-A055-5E27810FD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506413"/>
            <a:ext cx="736917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525588"/>
            <a:ext cx="7369175" cy="457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17" descr="slideMaster_Logo60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71475" y="6323013"/>
            <a:ext cx="1644650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07" name="Line 19"/>
          <p:cNvSpPr>
            <a:spLocks noChangeShapeType="1"/>
          </p:cNvSpPr>
          <p:nvPr/>
        </p:nvSpPr>
        <p:spPr bwMode="auto">
          <a:xfrm>
            <a:off x="917575" y="1365250"/>
            <a:ext cx="736917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39" r:id="rId1"/>
    <p:sldLayoutId id="2147487469" r:id="rId2"/>
    <p:sldLayoutId id="2147487470" r:id="rId3"/>
    <p:sldLayoutId id="2147487471" r:id="rId4"/>
    <p:sldLayoutId id="2147487472" r:id="rId5"/>
    <p:sldLayoutId id="2147487473" r:id="rId6"/>
    <p:sldLayoutId id="2147487474" r:id="rId7"/>
    <p:sldLayoutId id="2147487475" r:id="rId8"/>
    <p:sldLayoutId id="2147487476" r:id="rId9"/>
    <p:sldLayoutId id="2147487477" r:id="rId10"/>
    <p:sldLayoutId id="214748747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914400" indent="-171450" algn="l" rtl="0" eaLnBrk="0" fontAlgn="base" hangingPunct="0">
        <a:spcBef>
          <a:spcPct val="25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485900" indent="-1143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5pPr>
      <a:lvl6pPr marL="1943100" indent="-1143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6pPr>
      <a:lvl7pPr marL="2400300" indent="-1143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7pPr>
      <a:lvl8pPr marL="2857500" indent="-1143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8pPr>
      <a:lvl9pPr marL="3314700" indent="-1143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BAB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76163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2059" name="Picture 4" descr="TR_SlideLogo_BW60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1" name="Picture 5" descr="hc_DividerBG_purpl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hc_Divider_Trans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61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39445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86A1B33-9019-4EE6-A81C-5BDC733B9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761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4450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519113"/>
            <a:ext cx="7388225" cy="81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1528763"/>
            <a:ext cx="7388225" cy="457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6175" name="Line 15"/>
          <p:cNvSpPr>
            <a:spLocks noChangeShapeType="1"/>
          </p:cNvSpPr>
          <p:nvPr/>
        </p:nvSpPr>
        <p:spPr bwMode="auto">
          <a:xfrm>
            <a:off x="898525" y="1368425"/>
            <a:ext cx="738822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540" r:id="rId1"/>
    <p:sldLayoutId id="2147487479" r:id="rId2"/>
    <p:sldLayoutId id="2147487480" r:id="rId3"/>
    <p:sldLayoutId id="2147487481" r:id="rId4"/>
    <p:sldLayoutId id="2147487482" r:id="rId5"/>
    <p:sldLayoutId id="2147487483" r:id="rId6"/>
    <p:sldLayoutId id="2147487484" r:id="rId7"/>
    <p:sldLayoutId id="2147487485" r:id="rId8"/>
    <p:sldLayoutId id="2147487486" r:id="rId9"/>
    <p:sldLayoutId id="2147487487" r:id="rId10"/>
    <p:sldLayoutId id="214748748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defTabSz="800100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800100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971550" indent="-228600" algn="l" defTabSz="800100" rtl="0" eaLnBrk="0" fontAlgn="base" hangingPunct="0">
        <a:spcBef>
          <a:spcPct val="2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314450" indent="-228600" algn="l" defTabSz="800100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600200" indent="-171450" algn="l" defTabSz="800100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057400" indent="-171450" algn="l" defTabSz="800100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514600" indent="-171450" algn="l" defTabSz="800100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971800" indent="-171450" algn="l" defTabSz="800100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429000" indent="-171450" algn="l" defTabSz="800100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BAB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78211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3082" name="Picture 4" descr="TR_SlideLogo_BW60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075" name="Picture 5" descr="hc_DividerGraphBG_purpl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82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40080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BA1343D-DD00-40B8-8988-8B6B895D1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7821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519113"/>
            <a:ext cx="7388225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1528763"/>
            <a:ext cx="7388225" cy="457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8221" name="Line 13"/>
          <p:cNvSpPr>
            <a:spLocks noChangeShapeType="1"/>
          </p:cNvSpPr>
          <p:nvPr/>
        </p:nvSpPr>
        <p:spPr bwMode="auto">
          <a:xfrm>
            <a:off x="896938" y="1368425"/>
            <a:ext cx="7348537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541" r:id="rId1"/>
    <p:sldLayoutId id="2147487489" r:id="rId2"/>
    <p:sldLayoutId id="2147487490" r:id="rId3"/>
    <p:sldLayoutId id="2147487491" r:id="rId4"/>
    <p:sldLayoutId id="2147487492" r:id="rId5"/>
    <p:sldLayoutId id="2147487493" r:id="rId6"/>
    <p:sldLayoutId id="2147487494" r:id="rId7"/>
    <p:sldLayoutId id="2147487495" r:id="rId8"/>
    <p:sldLayoutId id="2147487496" r:id="rId9"/>
    <p:sldLayoutId id="2147487497" r:id="rId10"/>
    <p:sldLayoutId id="2147487498" r:id="rId11"/>
  </p:sldLayoutIdLst>
  <p:hf hdr="0" ftr="0" dt="0"/>
  <p:txStyles>
    <p:title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26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14300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9431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4003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8575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3147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BAB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80259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4107" name="Picture 4" descr="TR_SlideLogo_BW60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099" name="Picture 12" descr="hc_DividerBG_Wgrey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02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39445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33DF7AE-5A1B-4D52-B4CA-7EC48DF3A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519113"/>
            <a:ext cx="7388225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1528763"/>
            <a:ext cx="7388225" cy="4570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0272" name="Line 16"/>
          <p:cNvSpPr>
            <a:spLocks noChangeShapeType="1"/>
          </p:cNvSpPr>
          <p:nvPr/>
        </p:nvSpPr>
        <p:spPr bwMode="auto">
          <a:xfrm flipV="1">
            <a:off x="898525" y="1368425"/>
            <a:ext cx="7388225" cy="3175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4104" name="Picture 6" descr="hc_Divider_Trans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0279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542" r:id="rId1"/>
    <p:sldLayoutId id="2147487499" r:id="rId2"/>
    <p:sldLayoutId id="2147487500" r:id="rId3"/>
    <p:sldLayoutId id="2147487501" r:id="rId4"/>
    <p:sldLayoutId id="2147487502" r:id="rId5"/>
    <p:sldLayoutId id="2147487503" r:id="rId6"/>
    <p:sldLayoutId id="2147487504" r:id="rId7"/>
    <p:sldLayoutId id="2147487505" r:id="rId8"/>
    <p:sldLayoutId id="2147487506" r:id="rId9"/>
    <p:sldLayoutId id="2147487507" r:id="rId10"/>
    <p:sldLayoutId id="214748750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14300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9431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4003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8575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3147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BAB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82307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5130" name="Picture 4" descr="TR_SlideLogo_BW60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23" name="Picture 11" descr="hc_DividerGraphBG_Wgrey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23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40080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9B908C4-90CF-481D-BF4E-018C73E5B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493713"/>
            <a:ext cx="73882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6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1528763"/>
            <a:ext cx="7388225" cy="4570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2318" name="Line 14"/>
          <p:cNvSpPr>
            <a:spLocks noChangeShapeType="1"/>
          </p:cNvSpPr>
          <p:nvPr/>
        </p:nvSpPr>
        <p:spPr bwMode="auto">
          <a:xfrm>
            <a:off x="898525" y="1368425"/>
            <a:ext cx="738822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8231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4450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543" r:id="rId1"/>
    <p:sldLayoutId id="2147487509" r:id="rId2"/>
    <p:sldLayoutId id="2147487510" r:id="rId3"/>
    <p:sldLayoutId id="2147487511" r:id="rId4"/>
    <p:sldLayoutId id="2147487512" r:id="rId5"/>
    <p:sldLayoutId id="2147487513" r:id="rId6"/>
    <p:sldLayoutId id="2147487514" r:id="rId7"/>
    <p:sldLayoutId id="2147487515" r:id="rId8"/>
    <p:sldLayoutId id="2147487516" r:id="rId9"/>
    <p:sldLayoutId id="2147487517" r:id="rId10"/>
    <p:sldLayoutId id="214748751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14300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9431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4003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8575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3147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BAB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2" descr="hc_DividerBG_Cgrey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6" descr="hc_Divider_Trans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436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39445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0D68AD78-3E05-45B6-B608-0CF23663A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4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4450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487363"/>
            <a:ext cx="738822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1516063"/>
            <a:ext cx="7388225" cy="4570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4368" name="Line 16"/>
          <p:cNvSpPr>
            <a:spLocks noChangeShapeType="1"/>
          </p:cNvSpPr>
          <p:nvPr/>
        </p:nvSpPr>
        <p:spPr bwMode="auto">
          <a:xfrm>
            <a:off x="898525" y="1368425"/>
            <a:ext cx="738822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544" r:id="rId1"/>
    <p:sldLayoutId id="2147487519" r:id="rId2"/>
    <p:sldLayoutId id="2147487520" r:id="rId3"/>
    <p:sldLayoutId id="2147487521" r:id="rId4"/>
    <p:sldLayoutId id="2147487522" r:id="rId5"/>
    <p:sldLayoutId id="2147487523" r:id="rId6"/>
    <p:sldLayoutId id="2147487524" r:id="rId7"/>
    <p:sldLayoutId id="2147487525" r:id="rId8"/>
    <p:sldLayoutId id="2147487526" r:id="rId9"/>
    <p:sldLayoutId id="2147487527" r:id="rId10"/>
    <p:sldLayoutId id="214748752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14300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9431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4003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8575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3147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BABA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sp>
          <p:nvSpPr>
            <p:cNvPr id="486403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50000"/>
                </a:spcBef>
                <a:defRPr/>
              </a:pPr>
              <a:endParaRPr lang="en-US"/>
            </a:p>
          </p:txBody>
        </p:sp>
        <p:pic>
          <p:nvPicPr>
            <p:cNvPr id="7178" name="Picture 4" descr="TR_SlideLogo_BW60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34" y="3984"/>
              <a:ext cx="1041" cy="33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171" name="Picture 11" descr="hc_DividerGraphBG_Cgrey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64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4863" y="640080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38F0A41E-9A33-460A-9AF5-A168497F3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3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500063"/>
            <a:ext cx="73882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4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1528763"/>
            <a:ext cx="7388225" cy="4570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896938" y="1368425"/>
            <a:ext cx="7348537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486415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51720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545" r:id="rId1"/>
    <p:sldLayoutId id="2147487529" r:id="rId2"/>
    <p:sldLayoutId id="2147487530" r:id="rId3"/>
    <p:sldLayoutId id="2147487531" r:id="rId4"/>
    <p:sldLayoutId id="2147487532" r:id="rId5"/>
    <p:sldLayoutId id="2147487533" r:id="rId6"/>
    <p:sldLayoutId id="2147487534" r:id="rId7"/>
    <p:sldLayoutId id="2147487535" r:id="rId8"/>
    <p:sldLayoutId id="2147487536" r:id="rId9"/>
    <p:sldLayoutId id="2147487537" r:id="rId10"/>
    <p:sldLayoutId id="214748753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14300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19431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4003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28575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314700" indent="-228600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niko.szasz@thomsonreuter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endnote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dnote.com/support/faqs" TargetMode="External"/><Relationship Id="rId2" Type="http://schemas.openxmlformats.org/officeDocument/2006/relationships/hyperlink" Target="http://www.endnote.com/trai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dnote.com/if/online-user-manu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3283027"/>
            <a:ext cx="8382000" cy="984173"/>
          </a:xfrm>
        </p:spPr>
        <p:txBody>
          <a:bodyPr/>
          <a:lstStyle/>
          <a:p>
            <a:r>
              <a:rPr lang="hu-HU" smtClean="0"/>
              <a:t>Bevezető az EndNote X6-ba</a:t>
            </a:r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38081" y="4527934"/>
            <a:ext cx="8382000" cy="1674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u-HU" sz="2000" kern="0" dirty="0" smtClean="0">
                <a:latin typeface="+mj-lt"/>
                <a:ea typeface="+mj-ea"/>
                <a:cs typeface="+mj-cs"/>
              </a:rPr>
              <a:t>Tóth Szász Enikő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Customer Education Specialist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u-HU" sz="2000" kern="0" dirty="0" smtClean="0">
                <a:latin typeface="+mj-lt"/>
                <a:ea typeface="+mj-ea"/>
                <a:cs typeface="+mj-cs"/>
                <a:hlinkClick r:id="rId3"/>
              </a:rPr>
              <a:t>eniko.szasz@thomsonreuters.com</a:t>
            </a:r>
            <a:endParaRPr lang="hu-HU" sz="2000" kern="0" dirty="0" smtClean="0"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defRPr/>
            </a:pPr>
            <a:r>
              <a:rPr lang="hu-HU" sz="2000" kern="0" dirty="0" smtClean="0">
                <a:hlinkClick r:id="rId4"/>
              </a:rPr>
              <a:t>http://www.endnote.com/</a:t>
            </a:r>
            <a:r>
              <a:rPr lang="hu-HU" sz="2000" kern="0" dirty="0" smtClean="0"/>
              <a:t> </a:t>
            </a:r>
            <a:endParaRPr lang="en-US" sz="2000" kern="0" dirty="0" smtClean="0"/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3927" y="3202857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0585" y="4898921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16822">
            <a:off x="6336314" y="1745147"/>
            <a:ext cx="1643064" cy="162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8271" y="1598200"/>
            <a:ext cx="1713271" cy="16956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298" y="1715727"/>
            <a:ext cx="1664058" cy="16469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12008">
            <a:off x="291075" y="3165985"/>
            <a:ext cx="1549810" cy="15338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61564">
            <a:off x="3415278" y="3117953"/>
            <a:ext cx="1815486" cy="1796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92849">
            <a:off x="4640415" y="3610897"/>
            <a:ext cx="1626803" cy="1610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Szakirodalom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77D7DC-027C-4FB6-8DAF-FB9E4027D79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89081">
            <a:off x="1936953" y="1752598"/>
            <a:ext cx="1779639" cy="17612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7124" y="4748980"/>
            <a:ext cx="1582098" cy="1565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23811">
            <a:off x="5210520" y="1759895"/>
            <a:ext cx="1643064" cy="162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14975">
            <a:off x="330685" y="4749414"/>
            <a:ext cx="1501509" cy="14860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9806" y="4820265"/>
            <a:ext cx="1582994" cy="15666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18915">
            <a:off x="1993003" y="3426251"/>
            <a:ext cx="1650458" cy="16334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2725">
            <a:off x="1319809" y="3968915"/>
            <a:ext cx="1524825" cy="1509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77867">
            <a:off x="6302068" y="4761270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2134">
            <a:off x="6749438" y="3311012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04091">
            <a:off x="3406878" y="2885665"/>
            <a:ext cx="1883459" cy="1863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92849">
            <a:off x="6483963" y="4815349"/>
            <a:ext cx="1626803" cy="1610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EndNote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77D7DC-027C-4FB6-8DAF-FB9E4027D79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04091">
            <a:off x="457200" y="1597638"/>
            <a:ext cx="1883459" cy="1863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04091">
            <a:off x="575186" y="1902440"/>
            <a:ext cx="1883459" cy="1863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13502">
            <a:off x="865239" y="1573058"/>
            <a:ext cx="1883459" cy="1863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7640" y="1666465"/>
            <a:ext cx="1883459" cy="1863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426" y="1838532"/>
            <a:ext cx="1883459" cy="18633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2134">
            <a:off x="5776045" y="2180302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22765">
            <a:off x="6223412" y="1919748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2134">
            <a:off x="6179168" y="2013155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711">
            <a:off x="746845" y="4466302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549735">
            <a:off x="1056561" y="4530211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2134">
            <a:off x="1267954" y="4662949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2134">
            <a:off x="737012" y="4741606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89460">
            <a:off x="1292536" y="4422057"/>
            <a:ext cx="1666976" cy="16497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16822">
            <a:off x="6336314" y="1931960"/>
            <a:ext cx="1643064" cy="162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59267" y="4667864"/>
            <a:ext cx="1626803" cy="1610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73535">
            <a:off x="6764181" y="4682614"/>
            <a:ext cx="1626803" cy="1610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97661">
            <a:off x="6488881" y="4584290"/>
            <a:ext cx="1626803" cy="1610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441893">
            <a:off x="6351228" y="4682612"/>
            <a:ext cx="1626803" cy="1610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1375273"/>
            <a:ext cx="9144000" cy="2590800"/>
          </a:xfrm>
          <a:prstGeom prst="rect">
            <a:avLst/>
          </a:prstGeom>
          <a:solidFill>
            <a:schemeClr val="bg2">
              <a:lumMod val="60000"/>
              <a:lumOff val="40000"/>
              <a:alpha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917575" y="506413"/>
            <a:ext cx="7685004" cy="836612"/>
          </a:xfrm>
        </p:spPr>
        <p:txBody>
          <a:bodyPr/>
          <a:lstStyle/>
          <a:p>
            <a:r>
              <a:rPr lang="en-US" dirty="0" err="1" smtClean="0"/>
              <a:t>EndNote</a:t>
            </a:r>
            <a:r>
              <a:rPr lang="en-US" dirty="0" smtClean="0"/>
              <a:t> -</a:t>
            </a:r>
            <a:r>
              <a:rPr lang="hu-HU" dirty="0" smtClean="0"/>
              <a:t> hivatkozásrendező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758A1E8-82CB-486F-8069-455AA731333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 bwMode="auto">
          <a:xfrm>
            <a:off x="8424863" y="6394450"/>
            <a:ext cx="457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199F12-EB3C-451A-8944-0084C919F40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4219568" y="3276599"/>
            <a:ext cx="2824163" cy="1427748"/>
          </a:xfrm>
          <a:prstGeom prst="flowChartProcess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err="1" smtClean="0"/>
              <a:t>EndNote</a:t>
            </a:r>
            <a:endParaRPr lang="sk-SK" b="1" dirty="0" smtClean="0"/>
          </a:p>
          <a:p>
            <a:pPr>
              <a:buFont typeface="Arial" pitchFamily="34" charset="0"/>
              <a:buChar char="•"/>
            </a:pPr>
            <a:r>
              <a:rPr lang="sk-SK" sz="1800" b="1" dirty="0" smtClean="0"/>
              <a:t> rendszerezés</a:t>
            </a:r>
          </a:p>
          <a:p>
            <a:pPr>
              <a:buFont typeface="Arial" pitchFamily="34" charset="0"/>
              <a:buChar char="•"/>
            </a:pPr>
            <a:r>
              <a:rPr lang="sk-SK" sz="1800" b="1" dirty="0" smtClean="0"/>
              <a:t> formázás</a:t>
            </a:r>
          </a:p>
          <a:p>
            <a:pPr>
              <a:buFont typeface="Arial" pitchFamily="34" charset="0"/>
              <a:buChar char="•"/>
            </a:pPr>
            <a:r>
              <a:rPr lang="sk-SK" sz="1800" b="1" dirty="0" smtClean="0"/>
              <a:t> használat</a:t>
            </a:r>
            <a:endParaRPr lang="en-US" sz="1800" b="1" dirty="0" smtClean="0"/>
          </a:p>
          <a:p>
            <a:pPr>
              <a:buFont typeface="Arial" pitchFamily="34" charset="0"/>
              <a:buChar char="•"/>
            </a:pPr>
            <a:r>
              <a:rPr lang="en-GB" sz="1800" b="1" dirty="0" smtClean="0"/>
              <a:t> </a:t>
            </a:r>
            <a:r>
              <a:rPr lang="en-GB" sz="1800" b="1" dirty="0" err="1" smtClean="0"/>
              <a:t>teljes</a:t>
            </a:r>
            <a:r>
              <a:rPr lang="en-GB" sz="1800" b="1" dirty="0" smtClean="0"/>
              <a:t> s</a:t>
            </a:r>
            <a:r>
              <a:rPr lang="cs-CZ" sz="1800" b="1" dirty="0" smtClean="0"/>
              <a:t>z</a:t>
            </a:r>
            <a:r>
              <a:rPr lang="hu-HU" sz="1800" b="1" dirty="0" smtClean="0"/>
              <a:t>öveg keresése</a:t>
            </a:r>
            <a:endParaRPr lang="sk-SK" sz="1800" b="1" dirty="0" smtClean="0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391575" y="1676400"/>
            <a:ext cx="1828800" cy="9144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Adatb</a:t>
            </a:r>
            <a:r>
              <a:rPr lang="hu-HU" b="1" dirty="0" smtClean="0">
                <a:solidFill>
                  <a:schemeClr val="bg1"/>
                </a:solidFill>
              </a:rPr>
              <a:t>ázi-sokból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905740" y="1663355"/>
            <a:ext cx="1905000" cy="9144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Manuálisan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172854" y="5266544"/>
            <a:ext cx="5199961" cy="1282548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Bibliográfia</a:t>
            </a:r>
            <a:endParaRPr lang="sk-SK" sz="1800" b="1" dirty="0" smtClean="0">
              <a:solidFill>
                <a:schemeClr val="bg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sk-SK" sz="1800" b="1" dirty="0" smtClean="0">
                <a:solidFill>
                  <a:schemeClr val="bg1"/>
                </a:solidFill>
              </a:rPr>
              <a:t> Bibliográfia létrehozása</a:t>
            </a:r>
          </a:p>
          <a:p>
            <a:pPr lvl="1">
              <a:buFont typeface="Arial" pitchFamily="34" charset="0"/>
              <a:buChar char="•"/>
            </a:pPr>
            <a:r>
              <a:rPr lang="sk-SK" sz="1800" b="1" dirty="0" smtClean="0">
                <a:solidFill>
                  <a:schemeClr val="bg1"/>
                </a:solidFill>
              </a:rPr>
              <a:t> Idézés </a:t>
            </a:r>
            <a:r>
              <a:rPr lang="cs-CZ" sz="1800" b="1" dirty="0" smtClean="0">
                <a:solidFill>
                  <a:schemeClr val="bg1"/>
                </a:solidFill>
              </a:rPr>
              <a:t> </a:t>
            </a:r>
            <a:endParaRPr lang="en-US" sz="1800" b="1" dirty="0" smtClean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28600" y="1752600"/>
            <a:ext cx="1981200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latin typeface="Arial Black" pitchFamily="34" charset="0"/>
              </a:rPr>
              <a:t>INPUT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39617" y="5535976"/>
            <a:ext cx="1981200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 Black" pitchFamily="34" charset="0"/>
              </a:rPr>
              <a:t>OUTPUT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030579" y="2610853"/>
            <a:ext cx="483582" cy="65473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>
            <a:off x="6686321" y="2622883"/>
            <a:ext cx="364184" cy="664733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5627783" y="4693959"/>
            <a:ext cx="0" cy="6096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7086600" y="2895600"/>
            <a:ext cx="1219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4461831" y="1663547"/>
            <a:ext cx="2236424" cy="925417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sk-SK" b="1" dirty="0" smtClean="0">
                <a:solidFill>
                  <a:schemeClr val="bg1"/>
                </a:solidFill>
              </a:rPr>
              <a:t>Online keresés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5464367" y="2634915"/>
            <a:ext cx="22033" cy="65912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Stored Data 9"/>
          <p:cNvSpPr/>
          <p:nvPr/>
        </p:nvSpPr>
        <p:spPr bwMode="auto">
          <a:xfrm rot="10800000">
            <a:off x="393054" y="1572113"/>
            <a:ext cx="2342091" cy="1812767"/>
          </a:xfrm>
          <a:prstGeom prst="flowChartOnlineStorag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shade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Hogyan</a:t>
            </a:r>
            <a:r>
              <a:rPr lang="en-GB" dirty="0" smtClean="0"/>
              <a:t> </a:t>
            </a:r>
            <a:r>
              <a:rPr lang="en-GB" dirty="0" err="1" smtClean="0"/>
              <a:t>kezdj</a:t>
            </a:r>
            <a:r>
              <a:rPr lang="hu-HU" smtClean="0"/>
              <a:t>ünk hozzá</a:t>
            </a:r>
            <a:r>
              <a:rPr lang="sk-SK" smtClean="0"/>
              <a:t>?</a:t>
            </a:r>
            <a:endParaRPr 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35D416E-A6E7-4BA0-A854-2029052641C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" name="Flowchart: Stored Data 4"/>
          <p:cNvSpPr/>
          <p:nvPr/>
        </p:nvSpPr>
        <p:spPr bwMode="auto">
          <a:xfrm>
            <a:off x="1395663" y="1552066"/>
            <a:ext cx="1876926" cy="1395663"/>
          </a:xfrm>
          <a:prstGeom prst="flowChartOnlineStorag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Flowchart: Stored Data 5"/>
          <p:cNvSpPr/>
          <p:nvPr/>
        </p:nvSpPr>
        <p:spPr bwMode="auto">
          <a:xfrm rot="10800000">
            <a:off x="2442437" y="1572113"/>
            <a:ext cx="2342091" cy="1812767"/>
          </a:xfrm>
          <a:prstGeom prst="flowChartOnlineStorag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shade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endParaRPr lang="en-US" smtClean="0"/>
          </a:p>
        </p:txBody>
      </p:sp>
      <p:sp>
        <p:nvSpPr>
          <p:cNvPr id="7" name="TextBox 6"/>
          <p:cNvSpPr txBox="1"/>
          <p:nvPr/>
        </p:nvSpPr>
        <p:spPr>
          <a:xfrm>
            <a:off x="866273" y="1973127"/>
            <a:ext cx="1913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Fiók létrehozása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Flowchart: Stored Data 7"/>
          <p:cNvSpPr/>
          <p:nvPr/>
        </p:nvSpPr>
        <p:spPr bwMode="auto">
          <a:xfrm rot="10800000">
            <a:off x="4491820" y="1572113"/>
            <a:ext cx="2342091" cy="1812767"/>
          </a:xfrm>
          <a:prstGeom prst="flowChartOnlineStorag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shade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1" latinLnBrk="0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tabLst/>
            </a:pPr>
            <a:endParaRPr lang="en-US" smtClean="0"/>
          </a:p>
        </p:txBody>
      </p:sp>
      <p:sp>
        <p:nvSpPr>
          <p:cNvPr id="9" name="TextBox 8"/>
          <p:cNvSpPr txBox="1"/>
          <p:nvPr/>
        </p:nvSpPr>
        <p:spPr>
          <a:xfrm>
            <a:off x="2871588" y="2005208"/>
            <a:ext cx="1941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Referenciák gyűjtése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49043" y="1929006"/>
            <a:ext cx="19209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Rendszere</a:t>
            </a:r>
            <a:r>
              <a:rPr lang="en-GB" b="1" dirty="0" smtClean="0">
                <a:solidFill>
                  <a:schemeClr val="bg1"/>
                </a:solidFill>
              </a:rPr>
              <a:t>-</a:t>
            </a:r>
            <a:r>
              <a:rPr lang="cs-CZ" b="1" dirty="0" smtClean="0">
                <a:solidFill>
                  <a:schemeClr val="bg1"/>
                </a:solidFill>
              </a:rPr>
              <a:t>zés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Flowchart: Stored Data 11"/>
          <p:cNvSpPr/>
          <p:nvPr/>
        </p:nvSpPr>
        <p:spPr bwMode="auto">
          <a:xfrm rot="10800000">
            <a:off x="6541204" y="1572113"/>
            <a:ext cx="2342091" cy="1812767"/>
          </a:xfrm>
          <a:prstGeom prst="flowChartOnlineStorag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shade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endParaRPr lang="en-US" smtClean="0"/>
          </a:p>
        </p:txBody>
      </p:sp>
      <p:sp>
        <p:nvSpPr>
          <p:cNvPr id="13" name="TextBox 12"/>
          <p:cNvSpPr txBox="1"/>
          <p:nvPr/>
        </p:nvSpPr>
        <p:spPr>
          <a:xfrm>
            <a:off x="7126761" y="2121510"/>
            <a:ext cx="1576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Idézés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4493" y="3561337"/>
            <a:ext cx="207344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 smtClean="0"/>
              <a:t>Online adabázis</a:t>
            </a:r>
          </a:p>
          <a:p>
            <a:pPr lvl="1"/>
            <a:r>
              <a:rPr lang="cs-CZ" sz="1600" dirty="0" smtClean="0"/>
              <a:t>Web of Science</a:t>
            </a:r>
          </a:p>
          <a:p>
            <a:pPr lvl="1"/>
            <a:r>
              <a:rPr lang="cs-CZ" sz="1600" dirty="0" smtClean="0"/>
              <a:t>Pubmed</a:t>
            </a:r>
          </a:p>
          <a:p>
            <a:r>
              <a:rPr lang="cs-CZ" sz="1800" b="1" dirty="0" smtClean="0"/>
              <a:t>Online keresés</a:t>
            </a:r>
          </a:p>
          <a:p>
            <a:r>
              <a:rPr lang="cs-CZ" sz="1800" b="1" dirty="0" smtClean="0"/>
              <a:t>Manuális</a:t>
            </a:r>
            <a:endParaRPr lang="en-US" sz="1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12103" y="3561337"/>
            <a:ext cx="20734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 smtClean="0"/>
              <a:t>Csoportok létrehozása</a:t>
            </a:r>
          </a:p>
          <a:p>
            <a:r>
              <a:rPr lang="cs-CZ" sz="1800" b="1" dirty="0" smtClean="0"/>
              <a:t>Csoportok törlése</a:t>
            </a:r>
          </a:p>
          <a:p>
            <a:r>
              <a:rPr lang="cs-CZ" sz="1800" b="1" dirty="0" smtClean="0"/>
              <a:t>Teljes szöveg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53461" y="3561337"/>
            <a:ext cx="2073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 smtClean="0"/>
              <a:t>Cite While You Write</a:t>
            </a:r>
            <a:endParaRPr lang="en-US" sz="1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Bejelentkezés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757237" y="1543050"/>
            <a:ext cx="7758113" cy="6000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Start </a:t>
            </a:r>
            <a:r>
              <a:rPr lang="hu-HU" b="1" dirty="0" smtClean="0"/>
              <a:t>→ Programs → EndNote → EndNote Program</a:t>
            </a:r>
            <a:r>
              <a:rPr kumimoji="0" lang="hu-H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3969" y="2100263"/>
            <a:ext cx="524552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 bwMode="auto">
          <a:xfrm>
            <a:off x="2071688" y="3529014"/>
            <a:ext cx="5286375" cy="1528762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8288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EndNote Desktop vs. EndNote Web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74800"/>
          <a:ext cx="8558784" cy="5137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243"/>
                <a:gridCol w="3179882"/>
                <a:gridCol w="3748659"/>
              </a:tblGrid>
              <a:tr h="5477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Feature</a:t>
                      </a:r>
                      <a:endParaRPr lang="en-US" sz="20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EndNote</a:t>
                      </a:r>
                      <a:r>
                        <a:rPr lang="en-US" sz="2000" dirty="0" smtClean="0"/>
                        <a:t> Web</a:t>
                      </a:r>
                      <a:endParaRPr lang="en-US" sz="20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EndNote</a:t>
                      </a:r>
                      <a:r>
                        <a:rPr lang="hu-HU" sz="2000" dirty="0" smtClean="0"/>
                        <a:t> </a:t>
                      </a:r>
                      <a:r>
                        <a:rPr lang="hu-HU" sz="2000" dirty="0" smtClean="0"/>
                        <a:t>X</a:t>
                      </a:r>
                      <a:r>
                        <a:rPr lang="en-GB" sz="2000" dirty="0" smtClean="0"/>
                        <a:t>6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/>
                        <a:t>(Desktop)</a:t>
                      </a:r>
                      <a:endParaRPr lang="en-US" sz="2000" dirty="0"/>
                    </a:p>
                  </a:txBody>
                  <a:tcPr marL="79637" marR="79637" anchor="ctr"/>
                </a:tc>
              </a:tr>
              <a:tr h="866750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Könyvtár</a:t>
                      </a:r>
                      <a:r>
                        <a:rPr lang="hu-HU" sz="1600" b="1" baseline="0" dirty="0" smtClean="0"/>
                        <a:t> kapacitása</a:t>
                      </a:r>
                      <a:endParaRPr lang="en-US" sz="1600" b="1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10 000 r</a:t>
                      </a:r>
                      <a:r>
                        <a:rPr lang="hu-HU" sz="1600" dirty="0" smtClean="0"/>
                        <a:t>eferencia </a:t>
                      </a:r>
                      <a:r>
                        <a:rPr lang="en-US" sz="1600" dirty="0" smtClean="0"/>
                        <a:t>(25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000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baseline="0" dirty="0" err="1" smtClean="0"/>
                        <a:t>EndNote</a:t>
                      </a:r>
                      <a:r>
                        <a:rPr lang="en-US" sz="1600" baseline="0" dirty="0" smtClean="0"/>
                        <a:t> X5</a:t>
                      </a:r>
                      <a:r>
                        <a:rPr lang="en-GB" sz="1600" baseline="0" dirty="0" smtClean="0"/>
                        <a:t>, 50 000 </a:t>
                      </a:r>
                      <a:r>
                        <a:rPr lang="en-GB" sz="1600" baseline="0" dirty="0" err="1" smtClean="0"/>
                        <a:t>EndNote</a:t>
                      </a:r>
                      <a:r>
                        <a:rPr lang="en-GB" sz="1600" baseline="0" dirty="0" smtClean="0"/>
                        <a:t> X</a:t>
                      </a:r>
                      <a:r>
                        <a:rPr lang="en-US" sz="1600" baseline="0" dirty="0" smtClean="0"/>
                        <a:t>6 </a:t>
                      </a:r>
                      <a:r>
                        <a:rPr lang="en-US" sz="1600" baseline="0" dirty="0" err="1" smtClean="0"/>
                        <a:t>felhaszn</a:t>
                      </a:r>
                      <a:r>
                        <a:rPr lang="cs-CZ" sz="1600" baseline="0" dirty="0" smtClean="0"/>
                        <a:t>álóknak)</a:t>
                      </a:r>
                      <a:endParaRPr lang="en-US" sz="16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Nincs limit</a:t>
                      </a:r>
                      <a:endParaRPr lang="en-US" sz="1600" dirty="0"/>
                    </a:p>
                  </a:txBody>
                  <a:tcPr marL="79637" marR="79637" anchor="ctr"/>
                </a:tc>
              </a:tr>
              <a:tr h="844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/>
                        <a:t>Csatolmány</a:t>
                      </a:r>
                      <a:endParaRPr lang="en-US" sz="1600" b="1" dirty="0" smtClean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hu-HU" sz="1600" baseline="0" dirty="0" smtClean="0"/>
                        <a:t>Csak az </a:t>
                      </a:r>
                      <a:r>
                        <a:rPr lang="en-US" sz="1600" baseline="0" dirty="0" err="1" smtClean="0"/>
                        <a:t>EndNote</a:t>
                      </a:r>
                      <a:r>
                        <a:rPr lang="en-US" sz="1600" baseline="0" dirty="0" smtClean="0"/>
                        <a:t> X5</a:t>
                      </a:r>
                      <a:r>
                        <a:rPr lang="cs-CZ" sz="1600" baseline="0" dirty="0" smtClean="0"/>
                        <a:t>/X6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hu-HU" sz="1600" baseline="0" dirty="0" smtClean="0"/>
                        <a:t>felhasználóknak elérhető</a:t>
                      </a:r>
                      <a:r>
                        <a:rPr lang="cs-CZ" sz="1600" baseline="0" dirty="0" smtClean="0"/>
                        <a:t> (X5 esetůn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cs-CZ" sz="1600" baseline="0" dirty="0" smtClean="0"/>
                        <a:t>max </a:t>
                      </a:r>
                      <a:r>
                        <a:rPr lang="en-US" sz="1600" baseline="0" dirty="0" smtClean="0"/>
                        <a:t>1 G</a:t>
                      </a:r>
                      <a:r>
                        <a:rPr lang="cs-CZ" sz="1600" baseline="0" dirty="0" smtClean="0"/>
                        <a:t>B, </a:t>
                      </a:r>
                      <a:r>
                        <a:rPr lang="en-US" sz="1600" baseline="0" dirty="0" smtClean="0"/>
                        <a:t>X6 max 5 GB</a:t>
                      </a:r>
                      <a:r>
                        <a:rPr lang="cs-CZ" sz="1600" baseline="0" dirty="0" smtClean="0"/>
                        <a:t>)</a:t>
                      </a:r>
                      <a:endParaRPr lang="en-US" sz="16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Max </a:t>
                      </a:r>
                      <a:r>
                        <a:rPr lang="en-US" sz="1600" dirty="0" smtClean="0"/>
                        <a:t>25 </a:t>
                      </a:r>
                      <a:r>
                        <a:rPr lang="hu-HU" sz="1600" dirty="0" smtClean="0"/>
                        <a:t>csatolmány</a:t>
                      </a:r>
                      <a:r>
                        <a:rPr lang="hu-HU" sz="1600" baseline="0" dirty="0" smtClean="0"/>
                        <a:t> per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i="1" u="none" dirty="0" err="1" smtClean="0"/>
                        <a:t>referenc</a:t>
                      </a:r>
                      <a:r>
                        <a:rPr lang="hu-HU" sz="1600" i="1" u="none" dirty="0" smtClean="0"/>
                        <a:t>ia</a:t>
                      </a:r>
                      <a:r>
                        <a:rPr lang="en-US" sz="1600" dirty="0" smtClean="0"/>
                        <a:t>; </a:t>
                      </a:r>
                      <a:r>
                        <a:rPr lang="hu-HU" sz="1600" dirty="0" smtClean="0"/>
                        <a:t>PDF nézet</a:t>
                      </a:r>
                      <a:r>
                        <a:rPr lang="en-US" sz="1600" dirty="0" smtClean="0"/>
                        <a:t> &amp; </a:t>
                      </a:r>
                      <a:r>
                        <a:rPr lang="en-US" sz="1600" dirty="0" err="1" smtClean="0"/>
                        <a:t>ann</a:t>
                      </a:r>
                      <a:r>
                        <a:rPr lang="hu-HU" sz="1600" dirty="0" smtClean="0"/>
                        <a:t>otálás </a:t>
                      </a:r>
                      <a:endParaRPr lang="en-US" sz="1600" dirty="0" smtClean="0"/>
                    </a:p>
                  </a:txBody>
                  <a:tcPr marL="79637" marR="79637" anchor="ctr"/>
                </a:tc>
              </a:tr>
              <a:tr h="836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/>
                        <a:t>Formattálás</a:t>
                      </a:r>
                      <a:endParaRPr lang="en-US" sz="1600" b="1" dirty="0" smtClean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Szerkesztés/módosítás</a:t>
                      </a:r>
                      <a:r>
                        <a:rPr lang="hu-HU" sz="1600" baseline="0" dirty="0" smtClean="0"/>
                        <a:t> limitált egy referenciára</a:t>
                      </a:r>
                      <a:endParaRPr lang="en-US" sz="16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Szerkeszthető</a:t>
                      </a:r>
                      <a:r>
                        <a:rPr lang="hu-HU" sz="1600" baseline="0" dirty="0" smtClean="0"/>
                        <a:t> a stílus az egyes mezők megjelenítésének módosításáért </a:t>
                      </a:r>
                      <a:r>
                        <a:rPr lang="en-US" sz="1600" dirty="0" smtClean="0"/>
                        <a:t>(</a:t>
                      </a:r>
                      <a:r>
                        <a:rPr lang="hu-HU" sz="1600" dirty="0" smtClean="0"/>
                        <a:t>pl</a:t>
                      </a:r>
                      <a:r>
                        <a:rPr lang="en-US" sz="1600" dirty="0" smtClean="0"/>
                        <a:t>: Journals</a:t>
                      </a:r>
                      <a:r>
                        <a:rPr lang="en-US" sz="1600" baseline="0" dirty="0" smtClean="0"/>
                        <a:t> Term List)</a:t>
                      </a:r>
                      <a:endParaRPr lang="en-US" sz="1600" dirty="0" smtClean="0"/>
                    </a:p>
                  </a:txBody>
                  <a:tcPr marL="79637" marR="79637" anchor="ctr"/>
                </a:tc>
              </a:tr>
              <a:tr h="9755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/>
                        <a:t>Frissítés</a:t>
                      </a:r>
                      <a:endParaRPr lang="en-US" sz="1600" b="1" dirty="0" smtClean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Nincs frissítés</a:t>
                      </a:r>
                      <a:r>
                        <a:rPr lang="hu-HU" sz="1600" baseline="0" dirty="0" smtClean="0"/>
                        <a:t> funkció</a:t>
                      </a:r>
                      <a:endParaRPr lang="en-US" sz="16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dirty="0" smtClean="0"/>
                        <a:t>Keresse a</a:t>
                      </a:r>
                      <a:r>
                        <a:rPr lang="hu-HU" sz="1600" baseline="0" dirty="0" smtClean="0"/>
                        <a:t> referencia frissítéseket egyetlen kattintással </a:t>
                      </a:r>
                      <a:r>
                        <a:rPr lang="en-US" sz="1600" baseline="0" dirty="0" smtClean="0"/>
                        <a:t>(</a:t>
                      </a:r>
                      <a:r>
                        <a:rPr lang="hu-HU" sz="1600" baseline="0" dirty="0" smtClean="0"/>
                        <a:t>frissítse az</a:t>
                      </a:r>
                      <a:r>
                        <a:rPr lang="en-US" sz="1600" baseline="0" dirty="0" smtClean="0"/>
                        <a:t> “ahead of print” </a:t>
                      </a:r>
                      <a:r>
                        <a:rPr lang="en-US" sz="1600" baseline="0" dirty="0" err="1" smtClean="0"/>
                        <a:t>ver</a:t>
                      </a:r>
                      <a:r>
                        <a:rPr lang="hu-HU" sz="1600" baseline="0" dirty="0" smtClean="0"/>
                        <a:t>ziót a végső, pulikált verzióhoz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 smtClean="0"/>
                    </a:p>
                  </a:txBody>
                  <a:tcPr marL="79637" marR="79637" anchor="ctr"/>
                </a:tc>
              </a:tr>
              <a:tr h="974194"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Megosztás</a:t>
                      </a:r>
                      <a:endParaRPr lang="en-US" sz="1600" b="1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Könnyedén megoszthatja</a:t>
                      </a:r>
                      <a:r>
                        <a:rPr lang="hu-HU" sz="1600" baseline="0" dirty="0" smtClean="0"/>
                        <a:t> referenciáit egyéb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EndNote</a:t>
                      </a:r>
                      <a:r>
                        <a:rPr lang="en-US" sz="1600" baseline="0" dirty="0" smtClean="0"/>
                        <a:t> Web </a:t>
                      </a:r>
                      <a:r>
                        <a:rPr lang="hu-HU" sz="1600" baseline="0" dirty="0" smtClean="0"/>
                        <a:t>felhasználókkal</a:t>
                      </a:r>
                      <a:endParaRPr lang="en-US" sz="1600" dirty="0"/>
                    </a:p>
                  </a:txBody>
                  <a:tcPr marL="79637" marR="79637" anchor="ctr"/>
                </a:tc>
                <a:tc>
                  <a:txBody>
                    <a:bodyPr/>
                    <a:lstStyle/>
                    <a:p>
                      <a:r>
                        <a:rPr lang="hu-HU" sz="1600" dirty="0" smtClean="0"/>
                        <a:t>Ossza meg könyvtárait,</a:t>
                      </a:r>
                      <a:r>
                        <a:rPr lang="hu-HU" sz="1600" baseline="0" dirty="0" smtClean="0"/>
                        <a:t> mint 2 fájlt (</a:t>
                      </a:r>
                      <a:r>
                        <a:rPr lang="en-US" sz="1600" dirty="0" smtClean="0"/>
                        <a:t>.enl </a:t>
                      </a:r>
                      <a:r>
                        <a:rPr lang="hu-HU" sz="1600" dirty="0" smtClean="0"/>
                        <a:t>és</a:t>
                      </a:r>
                      <a:r>
                        <a:rPr lang="en-US" sz="1600" dirty="0" smtClean="0"/>
                        <a:t> .data)</a:t>
                      </a:r>
                      <a:endParaRPr lang="en-US" sz="1600" dirty="0"/>
                    </a:p>
                  </a:txBody>
                  <a:tcPr marL="79637" marR="79637" anchor="ctr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További </a:t>
            </a:r>
            <a:r>
              <a:rPr lang="en-US" dirty="0" err="1" smtClean="0"/>
              <a:t>EndNote</a:t>
            </a:r>
            <a:r>
              <a:rPr lang="en-US" dirty="0" smtClean="0"/>
              <a:t> </a:t>
            </a:r>
            <a:r>
              <a:rPr lang="hu-HU" dirty="0" smtClean="0"/>
              <a:t>források</a:t>
            </a:r>
            <a:endParaRPr lang="en-US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Video</a:t>
            </a:r>
            <a:r>
              <a:rPr lang="hu-HU" dirty="0" smtClean="0"/>
              <a:t>k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www.endnote.com/training</a:t>
            </a:r>
            <a:endParaRPr lang="en-US" dirty="0" smtClean="0"/>
          </a:p>
          <a:p>
            <a:pPr eaLnBrk="1" hangingPunct="1"/>
            <a:r>
              <a:rPr lang="hu-HU" dirty="0" smtClean="0"/>
              <a:t>A t</a:t>
            </a:r>
            <a:r>
              <a:rPr lang="en-US" dirty="0" err="1" smtClean="0"/>
              <a:t>echni</a:t>
            </a:r>
            <a:r>
              <a:rPr lang="hu-HU" dirty="0" smtClean="0"/>
              <a:t>kai segítség ingyenes:</a:t>
            </a:r>
          </a:p>
          <a:p>
            <a:pPr lvl="1" eaLnBrk="1" hangingPunct="1"/>
            <a:r>
              <a:rPr lang="hu-HU" dirty="0" smtClean="0"/>
              <a:t>Hétfő</a:t>
            </a:r>
            <a:r>
              <a:rPr lang="en-US" dirty="0" smtClean="0"/>
              <a:t>-</a:t>
            </a:r>
            <a:r>
              <a:rPr lang="hu-HU" dirty="0" smtClean="0"/>
              <a:t>Péntek</a:t>
            </a:r>
            <a:r>
              <a:rPr lang="en-US" dirty="0" smtClean="0"/>
              <a:t>, </a:t>
            </a:r>
            <a:r>
              <a:rPr lang="hu-HU" dirty="0" smtClean="0"/>
              <a:t>8.00-16.00 </a:t>
            </a:r>
          </a:p>
          <a:p>
            <a:pPr lvl="1" eaLnBrk="1" hangingPunct="1"/>
            <a:r>
              <a:rPr lang="hu-HU" dirty="0" smtClean="0"/>
              <a:t>Telefon</a:t>
            </a:r>
            <a:r>
              <a:rPr lang="en-US" dirty="0" smtClean="0"/>
              <a:t>: +44 20 7433 4999</a:t>
            </a:r>
            <a:endParaRPr lang="hu-HU" dirty="0" smtClean="0"/>
          </a:p>
          <a:p>
            <a:pPr lvl="1" eaLnBrk="1" hangingPunct="1"/>
            <a:r>
              <a:rPr lang="en-US" dirty="0" smtClean="0"/>
              <a:t>email: </a:t>
            </a:r>
            <a:r>
              <a:rPr lang="en-US" i="1" dirty="0" smtClean="0"/>
              <a:t>Contact Us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FAQs:</a:t>
            </a:r>
            <a:r>
              <a:rPr lang="hu-HU" dirty="0" smtClean="0"/>
              <a:t> </a:t>
            </a:r>
            <a:r>
              <a:rPr lang="hu-HU" dirty="0" smtClean="0">
                <a:hlinkClick r:id="rId3"/>
              </a:rPr>
              <a:t>http://endnote.com/support/faqs</a:t>
            </a:r>
            <a:endParaRPr lang="hu-HU" dirty="0" smtClean="0"/>
          </a:p>
          <a:p>
            <a:pPr eaLnBrk="1" hangingPunct="1"/>
            <a:r>
              <a:rPr lang="hu-HU" dirty="0" smtClean="0"/>
              <a:t>Online felhasználói segédlet: </a:t>
            </a:r>
            <a:r>
              <a:rPr lang="hu-HU" dirty="0" smtClean="0">
                <a:hlinkClick r:id="rId4"/>
              </a:rPr>
              <a:t>http://endnote.com/if/online-user-manual</a:t>
            </a:r>
            <a:r>
              <a:rPr lang="hu-HU" dirty="0" smtClean="0"/>
              <a:t> 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sz="1800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76E49F1-CB1B-4008-AC61-DDF07D8D0179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ST_tr_present_080326_v1">
  <a:themeElements>
    <a:clrScheme name="TEST_tr_present_080326_v1 1">
      <a:dk1>
        <a:srgbClr val="4B4B4B"/>
      </a:dk1>
      <a:lt1>
        <a:srgbClr val="FFFFFF"/>
      </a:lt1>
      <a:dk2>
        <a:srgbClr val="FF8000"/>
      </a:dk2>
      <a:lt2>
        <a:srgbClr val="A0968C"/>
      </a:lt2>
      <a:accent1>
        <a:srgbClr val="005A84"/>
      </a:accent1>
      <a:accent2>
        <a:srgbClr val="6234A4"/>
      </a:accent2>
      <a:accent3>
        <a:srgbClr val="FFFFFF"/>
      </a:accent3>
      <a:accent4>
        <a:srgbClr val="3F3F3F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TEST_tr_present_080326_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ST_tr_present_080326_v1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_tr_present_080326_v1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_tr_present_080326_v1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_tr_present_080326_v1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_tr_present_080326_v1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4_Default Design 5">
      <a:dk1>
        <a:srgbClr val="A0968C"/>
      </a:dk1>
      <a:lt1>
        <a:srgbClr val="FFFFFF"/>
      </a:lt1>
      <a:dk2>
        <a:srgbClr val="5F5F5F"/>
      </a:dk2>
      <a:lt2>
        <a:srgbClr val="FFFFFF"/>
      </a:lt2>
      <a:accent1>
        <a:srgbClr val="005A84"/>
      </a:accent1>
      <a:accent2>
        <a:srgbClr val="6234A4"/>
      </a:accent2>
      <a:accent3>
        <a:srgbClr val="B6B6B6"/>
      </a:accent3>
      <a:accent4>
        <a:srgbClr val="DADADA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4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Default Design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Default Design">
  <a:themeElements>
    <a:clrScheme name="5_Default Design 5">
      <a:dk1>
        <a:srgbClr val="A0968C"/>
      </a:dk1>
      <a:lt1>
        <a:srgbClr val="FFFFFF"/>
      </a:lt1>
      <a:dk2>
        <a:srgbClr val="5F5F5F"/>
      </a:dk2>
      <a:lt2>
        <a:srgbClr val="FFFFFF"/>
      </a:lt2>
      <a:accent1>
        <a:srgbClr val="005A84"/>
      </a:accent1>
      <a:accent2>
        <a:srgbClr val="6234A4"/>
      </a:accent2>
      <a:accent3>
        <a:srgbClr val="B6B6B6"/>
      </a:accent3>
      <a:accent4>
        <a:srgbClr val="DADADA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5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Default Design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Default Design">
  <a:themeElements>
    <a:clrScheme name="6_Default Design 5">
      <a:dk1>
        <a:srgbClr val="A0968C"/>
      </a:dk1>
      <a:lt1>
        <a:srgbClr val="FFFFFF"/>
      </a:lt1>
      <a:dk2>
        <a:srgbClr val="5F5F5F"/>
      </a:dk2>
      <a:lt2>
        <a:srgbClr val="FFFFFF"/>
      </a:lt2>
      <a:accent1>
        <a:srgbClr val="005A84"/>
      </a:accent1>
      <a:accent2>
        <a:srgbClr val="6234A4"/>
      </a:accent2>
      <a:accent3>
        <a:srgbClr val="B6B6B6"/>
      </a:accent3>
      <a:accent4>
        <a:srgbClr val="DADADA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6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Default Design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Default Design">
  <a:themeElements>
    <a:clrScheme name="7_Default Design 5">
      <a:dk1>
        <a:srgbClr val="A0968C"/>
      </a:dk1>
      <a:lt1>
        <a:srgbClr val="FFFFFF"/>
      </a:lt1>
      <a:dk2>
        <a:srgbClr val="5F5F5F"/>
      </a:dk2>
      <a:lt2>
        <a:srgbClr val="FFFFFF"/>
      </a:lt2>
      <a:accent1>
        <a:srgbClr val="005A84"/>
      </a:accent1>
      <a:accent2>
        <a:srgbClr val="6234A4"/>
      </a:accent2>
      <a:accent3>
        <a:srgbClr val="B6B6B6"/>
      </a:accent3>
      <a:accent4>
        <a:srgbClr val="DADADA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7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7_Default Design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Default Design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8_Default Design">
  <a:themeElements>
    <a:clrScheme name="8_Default Design 5">
      <a:dk1>
        <a:srgbClr val="A0968C"/>
      </a:dk1>
      <a:lt1>
        <a:srgbClr val="FFFFFF"/>
      </a:lt1>
      <a:dk2>
        <a:srgbClr val="5F5F5F"/>
      </a:dk2>
      <a:lt2>
        <a:srgbClr val="FFFFFF"/>
      </a:lt2>
      <a:accent1>
        <a:srgbClr val="005A84"/>
      </a:accent1>
      <a:accent2>
        <a:srgbClr val="6234A4"/>
      </a:accent2>
      <a:accent3>
        <a:srgbClr val="B6B6B6"/>
      </a:accent3>
      <a:accent4>
        <a:srgbClr val="DADADA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8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8_Default Design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Default Design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9_Default Design">
  <a:themeElements>
    <a:clrScheme name="9_Default Design 5">
      <a:dk1>
        <a:srgbClr val="A0968C"/>
      </a:dk1>
      <a:lt1>
        <a:srgbClr val="FFFFFF"/>
      </a:lt1>
      <a:dk2>
        <a:srgbClr val="5F5F5F"/>
      </a:dk2>
      <a:lt2>
        <a:srgbClr val="FFFFFF"/>
      </a:lt2>
      <a:accent1>
        <a:srgbClr val="005A84"/>
      </a:accent1>
      <a:accent2>
        <a:srgbClr val="6234A4"/>
      </a:accent2>
      <a:accent3>
        <a:srgbClr val="B6B6B6"/>
      </a:accent3>
      <a:accent4>
        <a:srgbClr val="DADADA"/>
      </a:accent4>
      <a:accent5>
        <a:srgbClr val="AAB5C2"/>
      </a:accent5>
      <a:accent6>
        <a:srgbClr val="582E94"/>
      </a:accent6>
      <a:hlink>
        <a:srgbClr val="828282"/>
      </a:hlink>
      <a:folHlink>
        <a:srgbClr val="BABABA"/>
      </a:folHlink>
    </a:clrScheme>
    <a:fontScheme name="9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Default Design 1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3F3F3F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2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3F3F3F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3">
        <a:dk1>
          <a:srgbClr val="4B4B4B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3F3F3F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4">
        <a:dk1>
          <a:srgbClr val="4B4B4B"/>
        </a:dk1>
        <a:lt1>
          <a:srgbClr val="FFFFFF"/>
        </a:lt1>
        <a:dk2>
          <a:srgbClr val="FF8000"/>
        </a:dk2>
        <a:lt2>
          <a:srgbClr val="A0968C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3F3F3F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5">
        <a:dk1>
          <a:srgbClr val="A0968C"/>
        </a:dk1>
        <a:lt1>
          <a:srgbClr val="FFFFFF"/>
        </a:lt1>
        <a:dk2>
          <a:srgbClr val="5F5F5F"/>
        </a:dk2>
        <a:lt2>
          <a:srgbClr val="FFFFFF"/>
        </a:lt2>
        <a:accent1>
          <a:srgbClr val="005A84"/>
        </a:accent1>
        <a:accent2>
          <a:srgbClr val="6234A4"/>
        </a:accent2>
        <a:accent3>
          <a:srgbClr val="B6B6B6"/>
        </a:accent3>
        <a:accent4>
          <a:srgbClr val="DADADA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4208</TotalTime>
  <Words>277</Words>
  <Application>Microsoft Office PowerPoint</Application>
  <PresentationFormat>On-screen Show (4:3)</PresentationFormat>
  <Paragraphs>79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TEST_tr_present_080326_v1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Bevezető az EndNote X6-ba</vt:lpstr>
      <vt:lpstr>Szakirodalom</vt:lpstr>
      <vt:lpstr>EndNote</vt:lpstr>
      <vt:lpstr>EndNote - hivatkozásrendező </vt:lpstr>
      <vt:lpstr>Hogyan kezdjünk hozzá?</vt:lpstr>
      <vt:lpstr>Bejelentkezés</vt:lpstr>
      <vt:lpstr>EndNote Desktop vs. EndNote Web</vt:lpstr>
      <vt:lpstr>További EndNote források</vt:lpstr>
    </vt:vector>
  </TitlesOfParts>
  <Company>Thomson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THOMSON REUTERS  PRESENTATION TEMPLATE</dc:title>
  <dc:creator>Carol Reilly</dc:creator>
  <cp:lastModifiedBy>u0150930</cp:lastModifiedBy>
  <cp:revision>558</cp:revision>
  <dcterms:created xsi:type="dcterms:W3CDTF">2008-03-31T18:02:24Z</dcterms:created>
  <dcterms:modified xsi:type="dcterms:W3CDTF">2013-05-21T09:57:47Z</dcterms:modified>
</cp:coreProperties>
</file>