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3" r:id="rId1"/>
    <p:sldMasterId id="2147483950" r:id="rId2"/>
  </p:sldMasterIdLst>
  <p:notesMasterIdLst>
    <p:notesMasterId r:id="rId11"/>
  </p:notesMasterIdLst>
  <p:handoutMasterIdLst>
    <p:handoutMasterId r:id="rId12"/>
  </p:handoutMasterIdLst>
  <p:sldIdLst>
    <p:sldId id="351" r:id="rId3"/>
    <p:sldId id="608" r:id="rId4"/>
    <p:sldId id="554" r:id="rId5"/>
    <p:sldId id="545" r:id="rId6"/>
    <p:sldId id="567" r:id="rId7"/>
    <p:sldId id="606" r:id="rId8"/>
    <p:sldId id="605" r:id="rId9"/>
    <p:sldId id="61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nda Addis" initials="A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A00000"/>
    <a:srgbClr val="4B4B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75632" autoAdjust="0"/>
  </p:normalViewPr>
  <p:slideViewPr>
    <p:cSldViewPr>
      <p:cViewPr varScale="1">
        <p:scale>
          <a:sx n="100" d="100"/>
          <a:sy n="100" d="100"/>
        </p:scale>
        <p:origin x="-984" y="-84"/>
      </p:cViewPr>
      <p:guideLst>
        <p:guide orient="horz" pos="240"/>
        <p:guide pos="2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4CDD5-D6DD-4783-8FB3-AA39510F007C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F6FC3-CCB2-4BB8-9E0F-E61382707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56771A-A84C-4039-B362-1BE8E94EE06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13"/>
            <a:fld id="{752AFC9D-C9FD-4EE9-872D-03AC168C42EB}" type="slidenum">
              <a:rPr lang="en-US" smtClean="0"/>
              <a:pPr defTabSz="906413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771A-A84C-4039-B362-1BE8E94EE06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771A-A84C-4039-B362-1BE8E94EE06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771A-A84C-4039-B362-1BE8E94EE06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771A-A84C-4039-B362-1BE8E94EE06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771A-A84C-4039-B362-1BE8E94EE06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771A-A84C-4039-B362-1BE8E94EE06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13"/>
            <a:fld id="{752AFC9D-C9FD-4EE9-872D-03AC168C42EB}" type="slidenum">
              <a:rPr lang="en-US" smtClean="0"/>
              <a:pPr defTabSz="906413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AE0E1-1975-49EC-9969-11FC627A70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 userDrawn="1">
            <p:ph idx="1"/>
          </p:nvPr>
        </p:nvSpPr>
        <p:spPr>
          <a:xfrm>
            <a:off x="850907" y="1519020"/>
            <a:ext cx="7445375" cy="4284662"/>
          </a:xfrm>
        </p:spPr>
        <p:txBody>
          <a:bodyPr/>
          <a:lstStyle>
            <a:lvl3pPr>
              <a:defRPr lang="en-US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</a:lstStyle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16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14513"/>
            <a:ext cx="8424936" cy="4284662"/>
          </a:xfrm>
        </p:spPr>
        <p:txBody>
          <a:bodyPr/>
          <a:lstStyle>
            <a:lvl1pPr>
              <a:defRPr sz="1800"/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11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>
              <a:defRPr sz="12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54149"/>
            <a:ext cx="8424936" cy="42026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61592" y="6601033"/>
            <a:ext cx="457200" cy="231775"/>
          </a:xfrm>
        </p:spPr>
        <p:txBody>
          <a:bodyPr/>
          <a:lstStyle/>
          <a:p>
            <a:pPr>
              <a:defRPr/>
            </a:pPr>
            <a:fld id="{E12AE0E1-1975-49EC-9969-11FC627A70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323528" y="620688"/>
            <a:ext cx="8424936" cy="1008112"/>
          </a:xfrm>
          <a:prstGeom prst="rect">
            <a:avLst/>
          </a:prstGeom>
          <a:noFill/>
          <a:ln w="12700" algn="ctr">
            <a:solidFill>
              <a:srgbClr val="FF9100"/>
            </a:solidFill>
            <a:miter lim="800000"/>
            <a:headEnd/>
            <a:tailEnd/>
          </a:ln>
          <a:effectLst/>
        </p:spPr>
        <p:txBody>
          <a:bodyPr wrap="square" lIns="18000" tIns="36000" rIns="18000" bIns="36000" rtlCol="0" anchor="ctr">
            <a:noAutofit/>
          </a:bodyPr>
          <a:lstStyle/>
          <a:p>
            <a:pPr algn="ctr" defTabSz="820738" eaLnBrk="0" hangingPunct="0">
              <a:defRPr/>
            </a:pPr>
            <a:endParaRPr lang="en-US" sz="1400" b="1" dirty="0">
              <a:solidFill>
                <a:srgbClr val="4B4B4B"/>
              </a:solidFill>
              <a:ea typeface="+mn-ea"/>
              <a:cs typeface="Arial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620713"/>
            <a:ext cx="8424863" cy="1008062"/>
          </a:xfrm>
        </p:spPr>
        <p:txBody>
          <a:bodyPr lIns="36000" rIns="36000" anchor="ctr"/>
          <a:lstStyle>
            <a:lvl1pPr marL="0" marR="0" indent="0" algn="ctr" defTabSz="820738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latin typeface="+mn-lt"/>
              </a:defRPr>
            </a:lvl1pPr>
          </a:lstStyle>
          <a:p>
            <a:pPr marL="0" marR="0" lvl="0" indent="0" algn="ctr" defTabSz="820738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Message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out Mess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5334471"/>
          </a:xfrm>
        </p:spPr>
        <p:txBody>
          <a:bodyPr/>
          <a:lstStyle>
            <a:lvl1pPr>
              <a:defRPr sz="1800"/>
            </a:lvl1pPr>
            <a:lvl2pPr>
              <a:def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1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11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>
              <a:defRPr sz="12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54149"/>
            <a:ext cx="8424936" cy="42026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2AE0E1-1975-49EC-9969-11FC627A70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79AD6-C2BA-41EA-B11C-1F257CF777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_SlideLogo_BW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" y="6315075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lideMaster_Logo6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hidden">
          <a:xfrm>
            <a:off x="37782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54000"/>
            <a:ext cx="8424464" cy="42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0900" y="1814513"/>
            <a:ext cx="7445375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</a:p>
        </p:txBody>
      </p:sp>
      <p:sp>
        <p:nvSpPr>
          <p:cNvPr id="714759" name="Line 7"/>
          <p:cNvSpPr>
            <a:spLocks noChangeShapeType="1"/>
          </p:cNvSpPr>
          <p:nvPr/>
        </p:nvSpPr>
        <p:spPr bwMode="auto">
          <a:xfrm>
            <a:off x="324464" y="548680"/>
            <a:ext cx="8424000" cy="1587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rgbClr val="4B4B4B"/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4B4B4B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12AE0E1-1975-49EC-9969-11FC627A70E3}" type="slidenum">
              <a:rPr lang="en-US">
                <a:ea typeface="+mn-ea"/>
              </a:rPr>
              <a:pPr>
                <a:defRPr/>
              </a:pPr>
              <a:t>‹#›</a:t>
            </a:fld>
            <a:endParaRPr lang="en-US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•"/>
        <a:defRPr lang="en-US" sz="2400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marL="287338" indent="-28575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•"/>
        <a:defRPr lang="en-US" sz="2000" kern="1200" dirty="0">
          <a:solidFill>
            <a:schemeClr val="tx1"/>
          </a:solidFill>
          <a:latin typeface="Arial" charset="0"/>
          <a:ea typeface="+mn-ea"/>
          <a:cs typeface="+mn-cs"/>
        </a:defRPr>
      </a:lvl2pPr>
      <a:lvl3pPr marL="569913" indent="-280988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lang="en-US" kern="1200" dirty="0">
          <a:solidFill>
            <a:schemeClr val="tx1"/>
          </a:solidFill>
          <a:latin typeface="Arial" charset="0"/>
          <a:ea typeface="+mn-ea"/>
          <a:cs typeface="+mn-cs"/>
        </a:defRPr>
      </a:lvl3pPr>
      <a:lvl4pPr marL="852488" indent="-280988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Char char="•"/>
        <a:defRPr lang="en-US" sz="1600" kern="1200" dirty="0">
          <a:solidFill>
            <a:schemeClr val="tx1"/>
          </a:solidFill>
          <a:latin typeface="Arial" charset="0"/>
          <a:ea typeface="+mn-ea"/>
          <a:cs typeface="+mn-cs"/>
        </a:defRPr>
      </a:lvl4pPr>
      <a:lvl5pPr marL="1135063" indent="-280988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Font typeface="Arial" charset="0"/>
        <a:buChar char="–"/>
        <a:defRPr lang="en-US" sz="1400" kern="1200" dirty="0">
          <a:solidFill>
            <a:schemeClr val="tx1"/>
          </a:solidFill>
          <a:latin typeface="Arial" charset="0"/>
          <a:ea typeface="+mn-ea"/>
          <a:cs typeface="+mn-cs"/>
        </a:defRPr>
      </a:lvl5pPr>
      <a:lvl6pPr marL="1592263" indent="-280988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049463" indent="-280988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506663" indent="-280988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2963863" indent="-280988" algn="l" rtl="0" eaLnBrk="1" fontAlgn="base" hangingPunct="1">
        <a:spcBef>
          <a:spcPct val="20000"/>
        </a:spcBef>
        <a:spcAft>
          <a:spcPct val="2000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E005104-E0DA-4EAB-925C-6C4908893E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-10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pitchFamily="-106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charset="-128"/>
        </a:defRPr>
      </a:lvl1pPr>
      <a:lvl2pPr marL="628650" indent="-285750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914400" indent="-1714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01048259800036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114800"/>
            <a:ext cx="8382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 kern="0" dirty="0">
              <a:latin typeface="+mn-lt"/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GB" dirty="0" smtClean="0">
              <a:solidFill>
                <a:srgbClr val="FF9933"/>
              </a:solidFill>
            </a:endParaRPr>
          </a:p>
        </p:txBody>
      </p:sp>
      <p:sp>
        <p:nvSpPr>
          <p:cNvPr id="3077" name="Title 7"/>
          <p:cNvSpPr>
            <a:spLocks noGrp="1"/>
          </p:cNvSpPr>
          <p:nvPr>
            <p:ph type="ctrTitle"/>
          </p:nvPr>
        </p:nvSpPr>
        <p:spPr>
          <a:xfrm>
            <a:off x="361950" y="3448050"/>
            <a:ext cx="8401050" cy="81915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Trends in the global information industry   </a:t>
            </a:r>
            <a:endParaRPr lang="en-US" dirty="0" smtClean="0"/>
          </a:p>
        </p:txBody>
      </p:sp>
      <p:pic>
        <p:nvPicPr>
          <p:cNvPr id="10" name="Picture 4" descr="december6.jpg"/>
          <p:cNvPicPr>
            <a:picLocks noChangeAspect="1"/>
          </p:cNvPicPr>
          <p:nvPr/>
        </p:nvPicPr>
        <p:blipFill>
          <a:blip r:embed="rId3"/>
          <a:srcRect l="820" t="1409" r="-80" b="11402"/>
          <a:stretch>
            <a:fillRect/>
          </a:stretch>
        </p:blipFill>
        <p:spPr bwMode="auto">
          <a:xfrm>
            <a:off x="347031" y="297455"/>
            <a:ext cx="8411379" cy="2721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AutoShape 5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AutoShape 7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AutoShape 9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AutoShape 11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6019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</a:p>
          <a:p>
            <a:r>
              <a:rPr lang="en-GB" dirty="0" smtClean="0"/>
              <a:t>Erik-Jan van Kleef  - VP of Sales Europe</a:t>
            </a:r>
            <a:endParaRPr lang="en-US" dirty="0"/>
          </a:p>
        </p:txBody>
      </p:sp>
      <p:pic>
        <p:nvPicPr>
          <p:cNvPr id="15362" name="Picture 2" descr="http://www.lib.sote.hu/index.php?app=gallery&amp;ajax=1&amp;id=3964&amp;ptype=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419600"/>
            <a:ext cx="4343400" cy="15036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 TO SOLVE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CEA0F-8EE7-466C-AA83-248CE7677D3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752600"/>
            <a:ext cx="73691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 smtClean="0"/>
              <a:t>Information on the World Wide Web is unstructured, distributed, multimedia and multilingual. Many tools have been developed to help users search for useful information: subject hierarchies, general search engines, browsers and search assistants. Although helpful, they present serious limitations, mainly in terms of precision, multilingual indexing and distribution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US" b="1" dirty="0" smtClean="0"/>
              <a:t>Trends in medical information retrieval on internet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  O. </a:t>
            </a:r>
            <a:r>
              <a:rPr lang="en-US" u="sng" dirty="0" err="1" smtClean="0">
                <a:hlinkClick r:id="rId3"/>
              </a:rPr>
              <a:t>Baujard</a:t>
            </a:r>
            <a:r>
              <a:rPr lang="en-US" u="sng" baseline="30000" dirty="0" err="1" smtClean="0">
                <a:hlinkClick r:id="rId3" tooltip="Affiliation: a"/>
              </a:rPr>
              <a:t>a</a:t>
            </a:r>
            <a:r>
              <a:rPr lang="en-US" baseline="30000" dirty="0" smtClean="0"/>
              <a:t>, </a:t>
            </a:r>
            <a:r>
              <a:rPr lang="en-US" u="sng" dirty="0" smtClean="0">
                <a:hlinkClick r:id="rId3"/>
              </a:rPr>
              <a:t>Author Vitae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V. </a:t>
            </a:r>
            <a:r>
              <a:rPr lang="en-US" u="sng" dirty="0" err="1" smtClean="0">
                <a:hlinkClick r:id="rId3"/>
              </a:rPr>
              <a:t>Baujard</a:t>
            </a:r>
            <a:r>
              <a:rPr lang="en-US" u="sng" baseline="30000" dirty="0" err="1" smtClean="0">
                <a:hlinkClick r:id="rId3" tooltip="Affiliation: b"/>
              </a:rPr>
              <a:t>b</a:t>
            </a:r>
            <a:r>
              <a:rPr lang="en-US" u="sng" dirty="0" err="1" smtClean="0">
                <a:hlinkClick r:id="rId3"/>
              </a:rPr>
              <a:t>Author</a:t>
            </a:r>
            <a:r>
              <a:rPr lang="en-US" u="sng" dirty="0" smtClean="0">
                <a:hlinkClick r:id="rId3"/>
              </a:rPr>
              <a:t> Vitae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S.     </a:t>
            </a:r>
            <a:r>
              <a:rPr lang="en-US" u="sng" dirty="0" err="1" smtClean="0">
                <a:hlinkClick r:id="rId3"/>
              </a:rPr>
              <a:t>Aurel</a:t>
            </a:r>
            <a:r>
              <a:rPr lang="en-US" u="sng" baseline="30000" dirty="0" err="1" smtClean="0">
                <a:hlinkClick r:id="rId3" tooltip="Affiliation: a"/>
              </a:rPr>
              <a:t>a</a:t>
            </a:r>
            <a:r>
              <a:rPr lang="en-US" u="sng" dirty="0" err="1" smtClean="0">
                <a:hlinkClick r:id="rId3"/>
              </a:rPr>
              <a:t>Author</a:t>
            </a:r>
            <a:r>
              <a:rPr lang="en-US" u="sng" dirty="0" smtClean="0">
                <a:hlinkClick r:id="rId3"/>
              </a:rPr>
              <a:t> Vitae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C. </a:t>
            </a:r>
            <a:r>
              <a:rPr lang="en-US" u="sng" dirty="0" err="1" smtClean="0">
                <a:hlinkClick r:id="rId3"/>
              </a:rPr>
              <a:t>Boyer</a:t>
            </a:r>
            <a:r>
              <a:rPr lang="en-US" u="sng" baseline="30000" dirty="0" err="1" smtClean="0">
                <a:hlinkClick r:id="rId3" tooltip="Affiliation: b"/>
              </a:rPr>
              <a:t>b</a:t>
            </a:r>
            <a:r>
              <a:rPr lang="en-US" u="sng" dirty="0" err="1" smtClean="0">
                <a:hlinkClick r:id="rId3"/>
              </a:rPr>
              <a:t>Author</a:t>
            </a:r>
            <a:r>
              <a:rPr lang="en-US" u="sng" dirty="0" smtClean="0">
                <a:hlinkClick r:id="rId3"/>
              </a:rPr>
              <a:t> Vitae</a:t>
            </a:r>
            <a:r>
              <a:rPr lang="en-US" dirty="0" smtClean="0"/>
              <a:t>, </a:t>
            </a:r>
            <a:r>
              <a:rPr lang="en-US" u="sng" dirty="0" smtClean="0">
                <a:hlinkClick r:id="rId3"/>
              </a:rPr>
              <a:t>R.D.  </a:t>
            </a:r>
            <a:r>
              <a:rPr lang="en-US" u="sng" dirty="0" err="1" smtClean="0">
                <a:hlinkClick r:id="rId3"/>
              </a:rPr>
              <a:t>Appel</a:t>
            </a:r>
            <a:r>
              <a:rPr lang="en-US" u="sng" baseline="30000" dirty="0" err="1" smtClean="0">
                <a:hlinkClick r:id="rId3" tooltip="Affiliation: a"/>
              </a:rPr>
              <a:t>a</a:t>
            </a:r>
            <a:r>
              <a:rPr lang="en-US" baseline="30000" dirty="0" smtClean="0"/>
              <a:t>, </a:t>
            </a:r>
            <a:r>
              <a:rPr lang="en-US" u="sng" baseline="30000" dirty="0" err="1" smtClean="0">
                <a:hlinkClick r:id="rId3" tooltip="Affiliation: b"/>
              </a:rPr>
              <a:t>b</a:t>
            </a:r>
            <a:r>
              <a:rPr lang="en-US" u="sng" dirty="0" err="1" smtClean="0">
                <a:hlinkClick r:id="rId3"/>
              </a:rPr>
              <a:t>Author</a:t>
            </a:r>
            <a:r>
              <a:rPr lang="en-US" u="sng" dirty="0" smtClean="0">
                <a:hlinkClick r:id="rId3"/>
              </a:rPr>
              <a:t> Vitae</a:t>
            </a:r>
            <a:endParaRPr lang="en-US" dirty="0" smtClean="0"/>
          </a:p>
          <a:p>
            <a:r>
              <a:rPr lang="en-US" dirty="0" smtClean="0"/>
              <a:t> Author </a:t>
            </a:r>
            <a:r>
              <a:rPr lang="en-US" dirty="0" err="1" smtClean="0"/>
              <a:t>V</a:t>
            </a:r>
            <a:r>
              <a:rPr lang="en-US" baseline="30000" dirty="0" err="1" smtClean="0"/>
              <a:t>a</a:t>
            </a:r>
            <a:r>
              <a:rPr lang="en-US" dirty="0" smtClean="0"/>
              <a:t> Division of Medical Informatics, Geneva University Hospital, Geneva, Switzerland</a:t>
            </a:r>
          </a:p>
          <a:p>
            <a:endParaRPr lang="en-US" dirty="0" smtClean="0"/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209800"/>
            <a:ext cx="7543800" cy="5484812"/>
          </a:xfrm>
        </p:spPr>
        <p:txBody>
          <a:bodyPr/>
          <a:lstStyle/>
          <a:p>
            <a:r>
              <a:rPr lang="en-GB" sz="1800" dirty="0" smtClean="0"/>
              <a:t>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$ 24.2 billion spend WW on STM content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 In Europe Library budget represents 5.4% of total budget of Universities versus 11.3 % in the U.S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 2.6%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the total $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24.2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Billion is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spent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on academic versus corporate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4.5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%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38.3 % is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spent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with aggregators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17.1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% STM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 +1.9 % increase of spending 2012/2011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 Global content spending forecast will go up by 2.0 %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 Corporate spends 38 % versus 27 % academic libraries on Content </a:t>
            </a:r>
          </a:p>
          <a:p>
            <a:pPr>
              <a:buNone/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en-GB" sz="16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TRENDS – Budget &amp; </a:t>
            </a:r>
            <a:r>
              <a:rPr lang="fr-FR" dirty="0" err="1" smtClean="0"/>
              <a:t>Spending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TRENDS – Content and format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Migration from print to E-journals and 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E-books </a:t>
            </a: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fr-FR" sz="1800" dirty="0" err="1" smtClean="0">
                <a:latin typeface="Calibri" pitchFamily="34" charset="0"/>
                <a:cs typeface="Calibri" pitchFamily="34" charset="0"/>
              </a:rPr>
              <a:t>Still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  <a:cs typeface="Calibri" pitchFamily="34" charset="0"/>
              </a:rPr>
              <a:t>high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800" dirty="0" err="1" smtClean="0">
                <a:latin typeface="Calibri" pitchFamily="34" charset="0"/>
                <a:cs typeface="Calibri" pitchFamily="34" charset="0"/>
              </a:rPr>
              <a:t>interest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 for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Open Access</a:t>
            </a:r>
          </a:p>
          <a:p>
            <a:pPr lvl="1"/>
            <a:r>
              <a:rPr lang="fr-FR" sz="1800" dirty="0" err="1" smtClean="0">
                <a:latin typeface="Calibri" pitchFamily="34" charset="0"/>
                <a:cs typeface="Calibri" pitchFamily="34" charset="0"/>
              </a:rPr>
              <a:t>MetaData</a:t>
            </a: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New interest for other types of information</a:t>
            </a:r>
          </a:p>
          <a:p>
            <a:pPr lvl="1"/>
            <a:r>
              <a:rPr lang="en-GB" sz="1800" dirty="0" err="1" smtClean="0">
                <a:latin typeface="Calibri" pitchFamily="34" charset="0"/>
                <a:cs typeface="Calibri" pitchFamily="34" charset="0"/>
              </a:rPr>
              <a:t>DataSet</a:t>
            </a: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fr-FR" sz="1800" dirty="0" err="1" smtClean="0">
                <a:latin typeface="Calibri" pitchFamily="34" charset="0"/>
                <a:cs typeface="Calibri" pitchFamily="34" charset="0"/>
              </a:rPr>
              <a:t>Funding</a:t>
            </a:r>
            <a:endParaRPr lang="fr-FR" sz="1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Grants</a:t>
            </a:r>
          </a:p>
          <a:p>
            <a:pPr lvl="1"/>
            <a:r>
              <a:rPr lang="fr-FR" sz="1800" dirty="0" smtClean="0">
                <a:latin typeface="Calibri" pitchFamily="34" charset="0"/>
                <a:cs typeface="Calibri" pitchFamily="34" charset="0"/>
              </a:rPr>
              <a:t>Patents</a:t>
            </a:r>
            <a:endParaRPr lang="en-GB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Slice and dice your content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Value add to the exiting content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Integration of different types of information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- Technology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69175" cy="4495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Web services /API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Customized interfaces for different personas 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Mobility : tablets,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e-readers,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mobile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phones </a:t>
            </a: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Visualization and analytical tools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Google world versus Discovery Services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Tiles instead of drop down menus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Social network and collaboration software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Security of content </a:t>
            </a:r>
          </a:p>
          <a:p>
            <a:r>
              <a:rPr lang="en-GB" sz="1800" dirty="0" smtClean="0">
                <a:latin typeface="Calibri" pitchFamily="34" charset="0"/>
                <a:cs typeface="Calibri" pitchFamily="34" charset="0"/>
              </a:rPr>
              <a:t> New patterns and relationships across dimensions of data – structured and unstructured, internal or external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CEA0F-8EE7-466C-AA83-248CE7677D3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– Specific to STM market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CEA0F-8EE7-466C-AA83-248CE7677D3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752600"/>
            <a:ext cx="73691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Institutional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ranking (Universities, Hospitals, Schools)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CRIS System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Horizon 2020 – </a:t>
            </a:r>
            <a:r>
              <a:rPr lang="en-US" kern="0" dirty="0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New C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enters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of 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xcellence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lang="fr-FR" kern="0" dirty="0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Collaboration : </a:t>
            </a:r>
            <a:r>
              <a:rPr lang="fr-FR" kern="0" dirty="0" err="1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Map</a:t>
            </a:r>
            <a:r>
              <a:rPr lang="fr-FR" kern="0" dirty="0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of Science</a:t>
            </a:r>
            <a:endParaRPr lang="en-GB" kern="0" dirty="0" smtClean="0"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More people are fit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bibliometric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analyses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lang="fr-FR" kern="0" noProof="0" dirty="0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Custom reports - </a:t>
            </a:r>
            <a:r>
              <a:rPr lang="fr-FR" kern="0" noProof="0" dirty="0" err="1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understand</a:t>
            </a:r>
            <a:r>
              <a:rPr lang="fr-FR" kern="0" noProof="0" dirty="0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the Research Output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XML format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 for Raw </a:t>
            </a:r>
            <a:r>
              <a:rPr lang="en-GB" kern="0" dirty="0" smtClean="0"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Meta data 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-106" charset="-128"/>
                <a:cs typeface="Calibri" pitchFamily="34" charset="0"/>
              </a:rPr>
              <a:t>Mergers of publishers are the result of the pressure on price</a:t>
            </a:r>
          </a:p>
          <a:p>
            <a:pPr marL="228600" lvl="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US" dirty="0" smtClean="0">
                <a:latin typeface="Calibri" pitchFamily="34" charset="0"/>
              </a:rPr>
              <a:t>MARVIN (multi-agent retrieval vagabond on information network)</a:t>
            </a:r>
            <a:endParaRPr lang="en-GB" dirty="0" smtClean="0">
              <a:latin typeface="Calibri" pitchFamily="34" charset="0"/>
            </a:endParaRPr>
          </a:p>
          <a:p>
            <a:pPr marL="228600" lvl="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n-GB" dirty="0" smtClean="0">
                <a:latin typeface="Calibri" pitchFamily="34" charset="0"/>
              </a:rPr>
              <a:t>Knowledge based method for the medical question answering problem 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106" charset="-128"/>
              <a:cs typeface="Calibri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6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– TR : are you ready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69175" cy="44958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>
                <a:latin typeface="Calibri" pitchFamily="34" charset="0"/>
                <a:cs typeface="Calibri" pitchFamily="34" charset="0"/>
              </a:rPr>
              <a:t>YES WE ARE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API = Customized Web Services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Mobility =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EndNote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WoK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interface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Empower UX = new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WoK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interface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CRIS system =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InCites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profiling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Partnerships = AVEDAS and A MAJOR PARTNERSHIP shortly released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Additional content = Data Citation Index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Integration of contents = Journals, Reviews, Conferences, Books,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DataSet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, Patents, </a:t>
            </a:r>
            <a:r>
              <a:rPr lang="en-US" sz="7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Grants</a:t>
            </a:r>
            <a:r>
              <a:rPr lang="en-US" sz="7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etc..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Integration of platform = Web of Knowledge &amp;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InCites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End users experience = investment in new platform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XML = Web of Science</a:t>
            </a: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Visualization and collaboration analysis tools =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InCites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Customization of information =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InCites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7200" dirty="0" smtClean="0">
                <a:latin typeface="Calibri" pitchFamily="34" charset="0"/>
                <a:cs typeface="Calibri" pitchFamily="34" charset="0"/>
              </a:rPr>
              <a:t>Map of Science = Russia and Italy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CEA0F-8EE7-466C-AA83-248CE7677D3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114800"/>
            <a:ext cx="8382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 kern="0" dirty="0">
              <a:latin typeface="+mn-lt"/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GB" dirty="0" smtClean="0">
              <a:solidFill>
                <a:srgbClr val="FF9933"/>
              </a:solidFill>
            </a:endParaRPr>
          </a:p>
        </p:txBody>
      </p:sp>
      <p:sp>
        <p:nvSpPr>
          <p:cNvPr id="3077" name="Title 7"/>
          <p:cNvSpPr>
            <a:spLocks noGrp="1"/>
          </p:cNvSpPr>
          <p:nvPr>
            <p:ph type="ctrTitle"/>
          </p:nvPr>
        </p:nvSpPr>
        <p:spPr>
          <a:xfrm>
            <a:off x="742950" y="3733800"/>
            <a:ext cx="8401050" cy="819150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</a:t>
            </a:r>
            <a:endParaRPr lang="en-US" dirty="0" smtClean="0"/>
          </a:p>
        </p:txBody>
      </p:sp>
      <p:pic>
        <p:nvPicPr>
          <p:cNvPr id="10" name="Picture 4" descr="december6.jpg"/>
          <p:cNvPicPr>
            <a:picLocks noChangeAspect="1"/>
          </p:cNvPicPr>
          <p:nvPr/>
        </p:nvPicPr>
        <p:blipFill>
          <a:blip r:embed="rId3"/>
          <a:srcRect l="820" t="1409" r="-80" b="11402"/>
          <a:stretch>
            <a:fillRect/>
          </a:stretch>
        </p:blipFill>
        <p:spPr bwMode="auto">
          <a:xfrm>
            <a:off x="347031" y="297455"/>
            <a:ext cx="8411379" cy="2721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AutoShape 5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AutoShape 7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AutoShape 9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AutoShape 11" descr="data:image/jpeg;base64,/9j/4AAQSkZJRgABAQAAAQABAAD/2wCEAAkGBwgHBgkIBwgKCgkLDRYPDQwMDRsUFRAWIB0iIiAdHx8kKDQsJCYxJx8fLT0tMTU3Ojo6Iys/RD84QzQ5OjcBCgoKDQwNGg8PGjclHyU3Nzc3Nzc3Nzc3Nzc3Nzc3Nzc3Nzc3Nzc3Nzc3Nzc3Nzc3Nzc3Nzc3Nzc3Nzc3Nzc3N//AABEIAJcAlwMBEQACEQEDEQH/xAAbAAEAAwEBAQEAAAAAAAAAAAAAAwQFBgIBB//EADsQAAEEAgECBAMECAQHAAAAAAEAAgMEBRESBiETMUFRFCJhBxVCcSMkM4GRocHRFjJicic2UnSxsuH/xAAaAQEAAwEBAQAAAAAAAAAAAAAAAgMEBQEG/8QALREAAgIBAgUDAwQDAQAAAAAAAAIBAxEEEhMhMUFRBRQiYZGhMnGx0SPB4YH/2gAMAwEAAhEDEQA/AP3FAEAQBAEAQBAEAQBAEAQBAEAQBAEAQBAEAQBAEAQBAEAQBAEAQBAEAQBAEAQBAEAQBAEAQBAEAQBARSzMic0SSNZzOm7OtlRl1XrJ7Cs3SDy2zEZzAJWmUDkWb7gLyLF3bM8z3Y8LvmOXk9RTMmBdE9r2g62077r1WVoysnjLKziYJVI8CAIAgCAIAgCAIAgCAIAgCAr3rLalSWw4FwjYXaHmVXbbFdcvPYnVXNrwkdzFjuS9R4ib4F76coeG8id/XzC563Nr9PPDnbOTe1K6HURxY3RgsTUKkjcfDlJhJZi/ZuLtGRw8+3r5BWtRXMVrdOWjp9SlL7YmxqYws9fofPj8W192+1o8SD9FNIGHZ9h9Um/TRvtxzjlPI94GpmEq7TzjmVI2Y+HCeFjLgqfGHcT5Hdy7y1/LSpiKF0+Km27+hfM3tqd1y7tvUluZR3T9CpFb52pnAgvB15fVe26qdFUiv8pI1aX3trtX8YN2GVssTHt3p7Q4b+q6SNuWJjuc5l2tKz2JFI8CAIAgCAIAgCAIAgCA+bQHLY6fMy52aK2xxq7cHNcwcQ300VxaH1bauVsj4/jH0OtfXpF0qtXPy/OTUhla50UeJbWdWEhbPwdrj+WvVblaJmIoiNvcxsmImb85xy+pHYdQxhpQ2hJM8ykQPeObmuP1ULODp9ivmZzy7k0i/Ub2TERjn2IZMhIcpapTY7dVsZc5/HfPQ3s+nfyVTaieO9TV/HH3Jrp44CWrZ8s+ehnVTjeoWNmsR/BtqENaRIA0tPcBZq5o1sQzRt2/Y12RqNDMws7t335EtKxkLGZliyMDHUWEkGSMcGj8JDvXalVbfZqZW2MpHnp9yFtdFenhqZ+c+J+/I9ixmf8AEjI2h5pF3bi0cCzXnvS94mr95tj9H4wR4el9nun9f5ydQCu0ck+oAgCAIAgCAIAgCAIDnesmX31YhREhZy/SCM9/ouV6qt81xwvwdL0xqVsniYz2yeaUmYqYCJ4gM9rn2ZIe4Z9V5S2rq0kcstn8HtyaSzVzG7C/TyXXPp0hFUcBWmub0Ix+Ijv3WnNNURX+mX8GfF1ubI+UJ58FT4z7tsVcOfGsyvaeNiXvony/gqOLFLrpuczPeS/g8dG1PJYjtB4ij6hixkzTJG+2ZQY9kHTfXv5LxF1y0zmYls/g9ZtC18cp245/uR5GjDlYm49k0UN2uBJMxrPkJIVeo066leDE4aOc+CzT6htM03TEys8o8lV8cOWxrMRj7DjNTILvFGmyeh/dtUuq6qn29Lc1/JdDNprvc2ryf7wfZ61yHpyOrQsfESRSETiB+yAd9h+SWVXLo4rpbMxPPBGuyptZNlq4iY5ZNfpRl2PHavCQO5ngJP8AMGrd6ZF0U/5epj9Rmmbs1eOZtromAIAgCAIAgCAIAgPh8kBxnVmWv1Mn4MEzoY2sDm8fxbXzvqmsvquhUnEfyd703SU207mjM/wXon2rhxNma+2q5zdvhJ0ZTv0H1WxZtt4Ts+36eTK0V1cWtU3R2nwaPjW35owvpN+EazkywT32tW6ydRslPjHcybKo0+6H+Uz0PeOH6xb5WzYIl0AW68Lt/lClT+t8tnn9jy/9KYXby+5onsFqM5n2pY4r9ZnxEUTpSQY3N+aXt5ArPYyrasZiM/kvRWepp2zOO/gp0RGzM3II8Z4DC3brA/Gs9WPcOkV4jz5L7pmdOjzZmfHgyI3VMXjcjNhLD5ZmuDXueP2Y35j+658cPTU2NpmzP8G9ot1F1a6lcR/JN0flL1u3NDYkdNG1nLk7uQd+6n6TqrrnmHnMEPVNLTUkMkYk60LunFPqAIAgCAIAgCAIAgMDqq/Fj4oHOqxzyPcePiDYbrzXM9S1C0LEyuZ+p0fTtO1zNENMRHgzLMmPyVSrmrxlhdC7wzHH3DiDvssVjUaitdVZmMdjZWt9Dtpa8TnnmSaexLZtQZmG/wCFjWa5scSCCPMcfUlXNY1jrqVfCR1gqSta0bTMmbJ6f2X/AI8FsmVgsCTHsiPKFjPmLx6rV7jMTqFbKY6Y7mWKJXGnZcPnrnsJOpqcdapM+OYNs70OPdujo7XjepVKiPMT8iUem3M7pGPieKstsXp58yytHXjfqtKdbG/YrypreJLaiIhe0nti1zXC6aZlp6wXIvjKdW3NYl+LcHOfExjdHj6NWheLUjM87p7Gd+Da6Kkbe0mVYyceOwzbjcY2Ga08h0Th5nv3KwWalaNPxYrxLdv7NqaZr9Rw5szC9/6L/TF2K9SdJHVZXLXkObGOxPutPp163VboXBn9Qoam2IZs8jaXQMIQBAEAQBAEAQBAEBWu0a16Pw7UTZG72AfQqq2iu6NrxksqueqdyTg5SC1Xylw4V9ERVWPcGFh05hb6n8/6riJamps9pKYWP9HZel9NX7qHy0+eknmWSEXP8Oio4Vef+bZ578+e/JQd1iz2Wz4fn9ySq3D97v8Alj/z9iaWtdpNrQdPv8etyPiuaQ7b99+X00r2ruphE0k5Xv8A9Klspt3Pqow3b9voaLJbVjMuqWMez4SMbjlLOwPuD/RaoaxtRNbV/GOkmWVqTTxYlnynrGSeCpLPUMedNec+NuPtofT96tSpmTGpxPPkVPcqPu0uY5cxxkyU0ckUlmo2rMQWluvFHb+SbWvmJiZXbP3PcxQsq0Q26PsZtzLNt5n7os0mSVy8M7k8t+6xXayLdT7Z0zBrp0k1af3CPicHR06kFOEQ1o2xxj8IXWrqStdqRiDl2WPY255zJOrCAQBAEAQBAEAQBAEAQFK7A8V7D6UcbbTmHi/Q7lUXJOxprj5YLqnjesWT8THpvnp4ieXqJxBceLXaBeARrWwsFTWVadm1c/2brVS3UKukj+j5UxBgwj24a6Q+wWvbI7t29vovKtJw9PPt35tzzIt1e/UxOoT9PY0WV8i11L9bYWRt1YBb3kOvRbFrvjZ8unX6mRrKJh/jznp9COaCtTqTT5Kw+zC2XxQZO/A+gGlFkrqRmtbMZz+xJXe2xUqXE4xy7lbLTZG9Uq2MDITG8kuI0Cfbz/mqNU+ourV9LPIv0qUU2OmqjmbUEOhHJMyMzhoDnhvfel0FSOUtHyMDP1VehYVhAIAgCAIAgCAIAgCAIAgCAhtVobcJhnjbJGfNrh2ULK1sXa8ZgnXY1bbknElO7h69s1Nl8baruTGxnQ/JUW6Suzb229MF1Orsq3d93XJK2i5uRktmxKQ+MM8Hfyj6hTiieLNm6ecdOxCbv8MV7Y5TnPcgoYWtTpS1PmmileXOEp35qunR11JNfWJ8ll2rstsizpMeDQggjrwtihYGRsGmtHkFpRFRYVekGdmZ2lmnmSKREIAgCAIAgCAIAgCAitTfD1pZ/DfJ4bC7gwbc7Q3oD3QHJH7QK4sCucLmPHLeYi+HHMt99bQGxF1HXkylDHOr2I7F2sbDRIwDgB5h3fsUBLJm68fUEWFMcpsSQGcO0OIaDr+KAyrnXFGC5Yr1aWQvCseM8tWDkyM+uygLVrq7GQ9ODPRuknpkhuo2/NsnWtHyKAuvzdJmCOaMv6l4PjcvXXt+fogKA6xxo6fhzUgmZBM/hHFw3I52yNADz8kB6xHU4yV1tR2JydRzmktksQcWHX1QFW51zQht2K9WpfvCseM8tWDmyM+xO0Bbs9W42Hp5ucjdJPUJDdRt+bZOtEHyKA+2OqsfD0wOoGiSWnxB0wDl3PHWvoUBusdyY1w8iNoD6gCAIAgCAIAgOLnP/Fep7fdUn/sEBV6rq2rn2hYmChddSsOoSkTtYHFoB7jR90BDj6V2j9o9aLIZJ+Qldj5C2V0bWFo35dkBJ9nuVx+LxWQp5K1DWt17krp2TODTonse/n2QHOlpP2cZWyGFtaxlvFg2NcmGQa/cUBc+777r3+EXRv8Auhkvx3i9+8PHkI9/7igLvTmOxuV+zXHRZa18K0Sl8VgPDCyTkdEEoC7g81kanU8GCsZSDMVpoHSNssAEkev+vXYoCP7PcrjsVhr1PJWYatqvblM7JnBrtE9j380Bgxs5fZ7dn4EVrOXEkOxoFhkGu3sgI+r4pemq+XwfF33bkeNikR+B4c0uZ/I/yQH69X/YR/7B/wCEBIgCAIAgCAIAgMLqO9i8D4eZu0zJYJFZkkUYdJ83fjv27IDOo9TYbIZ2sLWNtUsk5ro60t2sWOIPcta7+iA85HqbE1s9M2PEXb2QqNEUk9Wp4hYD34780Aydnpy47E2sthC6xkZfChFmmPEaf9YPkO3qgNLO2sVWdjsTkaQmivTCKKIRBzGuHcbHogM2x11j68wqy4rLNc5xjY00z8+vRo9f3ICG3l+na+AowzYKY1rMrm18caQ58mnZPA+SAsdM3MNFHdlodP2cWIIvEkdLT8LmO/YH18vJAZNrqXpXJGPIZPp6y6E6/XbFDbAPcu9kBudQZvBU61SnZqG+2w0SV6tav4u2jRa4NHkPZAS0bOM6they5h5tV3AiPIVeOifUb/ogOiaAAAPIID6gCAIAgCAIAgOK+1fkcBSDNc/vGHjvy331v96AzpfvW51xiaHVE1WMQA2ahqxkMmeOxbtx3se390BXx7bx6s6n+BzsOK1bbyEsTX+J8vn83l/9QFvq9z6zOlLV+8y0yG9+nuNaGtOwe+h2CAsdW3K93qzpWCpOyaRlt0r2xuDtM15nSAtdXf8ANnSn/cyev+lAU/tBEzuoumfAtNqS+LJwsPaCIzx9j2QGlAy8zF5YX89DlB8M7iyOJjPD+U7J4oDhzYzsP2fUIp5aceCtNbDJMyNzpomOOtnZ1/BAdjlsDS44uSjmjjb9SuI603NpEkYA8wfMf3QEvRWevZKzkcfknV556Lmt+KrD9HKD/VAdagCAIAgCAIAgCAq5DH1MlEyK9XjnjY8SNbINgOHkfzQHy5jql6SCS3WjlfA/nE5w2WO9wgKOQ6YweSsmzexdWeZw0574+5/NAW24jHsxwxzaUHwQGhAWAsA/JAQ4zp/E4mV0mNx1avI7sXxxgHX5oCzYx9WzZr2LFeOSas4uhe4bMZPqEB4ymJx+XgbDkqcNmNp2GyN3ooCvj+nMNjGztx+NrwCdvCXgzXNvsfogLDcVRGN+7fhIvguPDwOPycfbSArXOmsLdrwQW8XWmjrs4Qtezfht9h7DsgLmNxlHF1/h8dUhrRb3wiYGgn3QFtAEAQBAEAQBAEAQBAEAQBAEAQBAEAQBAEAQBAEAQBAEAQBAEAQBAEAQBAEAQBAEAQBAEAQBAEAQBAEAQBAEAQBAEAQBAEAQBAEAQBAf/9k="/>
          <p:cNvSpPr>
            <a:spLocks noChangeAspect="1" noChangeArrowheads="1"/>
          </p:cNvSpPr>
          <p:nvPr/>
        </p:nvSpPr>
        <p:spPr bwMode="auto">
          <a:xfrm>
            <a:off x="0" y="-685800"/>
            <a:ext cx="1438275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6019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</a:p>
        </p:txBody>
      </p:sp>
      <p:pic>
        <p:nvPicPr>
          <p:cNvPr id="15362" name="Picture 2" descr="http://www.lib.sote.hu/index.php?app=gallery&amp;ajax=1&amp;id=3964&amp;ptype=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419600"/>
            <a:ext cx="4343400" cy="150368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285999" y="3244334"/>
            <a:ext cx="35814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hu-HU" sz="4400" dirty="0" smtClean="0">
                <a:solidFill>
                  <a:schemeClr val="tx2"/>
                </a:solidFill>
                <a:latin typeface="Calibri" pitchFamily="34" charset="0"/>
              </a:rPr>
              <a:t>KÖSZÖNJÜK</a:t>
            </a:r>
            <a:endParaRPr lang="en-US" sz="4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 CORPORATE">
  <a:themeElements>
    <a:clrScheme name="Thomson Reuters">
      <a:dk1>
        <a:srgbClr val="4B4B4B"/>
      </a:dk1>
      <a:lt1>
        <a:srgbClr val="FFFFFF"/>
      </a:lt1>
      <a:dk2>
        <a:srgbClr val="FF8000"/>
      </a:dk2>
      <a:lt2>
        <a:srgbClr val="828282"/>
      </a:lt2>
      <a:accent1>
        <a:srgbClr val="005A84"/>
      </a:accent1>
      <a:accent2>
        <a:srgbClr val="46166B"/>
      </a:accent2>
      <a:accent3>
        <a:srgbClr val="A00000"/>
      </a:accent3>
      <a:accent4>
        <a:srgbClr val="387C2B"/>
      </a:accent4>
      <a:accent5>
        <a:srgbClr val="FFB400"/>
      </a:accent5>
      <a:accent6>
        <a:srgbClr val="0083BF"/>
      </a:accent6>
      <a:hlink>
        <a:srgbClr val="766C62"/>
      </a:hlink>
      <a:folHlink>
        <a:srgbClr val="BABABA"/>
      </a:folHlink>
    </a:clrScheme>
    <a:fontScheme name="tr_general_use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B400"/>
        </a:solidFill>
        <a:ln w="12700" algn="ctr">
          <a:noFill/>
          <a:miter lim="800000"/>
          <a:headEnd/>
          <a:tailEnd/>
        </a:ln>
        <a:effectLst/>
      </a:spPr>
      <a:bodyPr wrap="none" lIns="36000" tIns="36000" rIns="36000" bIns="36000" rtlCol="0" anchor="ctr">
        <a:noAutofit/>
      </a:bodyPr>
      <a:lstStyle>
        <a:defPPr algn="ctr">
          <a:defRPr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gray">
        <a:noFill/>
        <a:ln w="9525" algn="ctr">
          <a:noFill/>
          <a:miter lim="800000"/>
          <a:headEnd/>
          <a:tailEnd/>
        </a:ln>
      </a:spPr>
      <a:bodyPr lIns="45720" rIns="45720">
        <a:spAutoFit/>
      </a:bodyPr>
      <a:lstStyle>
        <a:defPPr marL="169863" indent="-169863">
          <a:buClr>
            <a:schemeClr val="tx2"/>
          </a:buClr>
          <a:buFontTx/>
          <a:buChar char="•"/>
          <a:defRPr sz="1400" dirty="0"/>
        </a:defPPr>
      </a:lstStyle>
    </a:txDef>
  </a:objectDefaults>
  <a:extraClrSchemeLst>
    <a:extraClrScheme>
      <a:clrScheme name="tr_general_use_template_05-01-08 1">
        <a:dk1>
          <a:srgbClr val="666666"/>
        </a:dk1>
        <a:lt1>
          <a:srgbClr val="FFFFFF"/>
        </a:lt1>
        <a:dk2>
          <a:srgbClr val="FF8000"/>
        </a:dk2>
        <a:lt2>
          <a:srgbClr val="BABABA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565656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general_use_template_05-01-08 2">
        <a:dk1>
          <a:srgbClr val="666666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565656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general_use_template_05-01-08 3">
        <a:dk1>
          <a:srgbClr val="666666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565656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general_use_template_05-01-08 4">
        <a:dk1>
          <a:srgbClr val="666666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565656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tr_presentation_template_05-01-08 1">
      <a:dk1>
        <a:srgbClr val="4B4B4B"/>
      </a:dk1>
      <a:lt1>
        <a:srgbClr val="FFFFFF"/>
      </a:lt1>
      <a:dk2>
        <a:srgbClr val="FF8000"/>
      </a:dk2>
      <a:lt2>
        <a:srgbClr val="A0968C"/>
      </a:lt2>
      <a:accent1>
        <a:srgbClr val="005A84"/>
      </a:accent1>
      <a:accent2>
        <a:srgbClr val="6234A4"/>
      </a:accent2>
      <a:accent3>
        <a:srgbClr val="FFFFFF"/>
      </a:accent3>
      <a:accent4>
        <a:srgbClr val="3F3F3F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17470</TotalTime>
  <Words>521</Words>
  <Application>Microsoft Office PowerPoint</Application>
  <PresentationFormat>On-screen Show (4:3)</PresentationFormat>
  <Paragraphs>121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1_TR CORPORATE</vt:lpstr>
      <vt:lpstr>blank</vt:lpstr>
      <vt:lpstr>   Trends in the global information industry   </vt:lpstr>
      <vt:lpstr>THE PROBLEM TO SOLVE</vt:lpstr>
      <vt:lpstr>TRENDS – Budget &amp; Spending</vt:lpstr>
      <vt:lpstr>TRENDS – Content and format</vt:lpstr>
      <vt:lpstr>TRENDS - Technology </vt:lpstr>
      <vt:lpstr>TRENDS – Specific to STM market </vt:lpstr>
      <vt:lpstr>TRENDS – TR : are you ready ? </vt:lpstr>
      <vt:lpstr>    </vt:lpstr>
    </vt:vector>
  </TitlesOfParts>
  <Company>Thomson Scientific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Correa</dc:creator>
  <cp:lastModifiedBy>u0044630</cp:lastModifiedBy>
  <cp:revision>987</cp:revision>
  <dcterms:created xsi:type="dcterms:W3CDTF">2011-09-21T17:13:00Z</dcterms:created>
  <dcterms:modified xsi:type="dcterms:W3CDTF">2013-09-23T10:34:41Z</dcterms:modified>
</cp:coreProperties>
</file>