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824" r:id="rId4"/>
    <p:sldMasterId id="2147484531" r:id="rId5"/>
    <p:sldMasterId id="2147487840" r:id="rId6"/>
    <p:sldMasterId id="2147488402" r:id="rId7"/>
    <p:sldMasterId id="2147488415" r:id="rId8"/>
    <p:sldMasterId id="2147488602" r:id="rId9"/>
    <p:sldMasterId id="2147488704" r:id="rId10"/>
    <p:sldMasterId id="2147488774" r:id="rId11"/>
    <p:sldMasterId id="2147488811" r:id="rId12"/>
    <p:sldMasterId id="2147489893" r:id="rId13"/>
    <p:sldMasterId id="2147489935" r:id="rId14"/>
    <p:sldMasterId id="2147489937" r:id="rId15"/>
    <p:sldMasterId id="2147489966" r:id="rId16"/>
    <p:sldMasterId id="2147490004" r:id="rId17"/>
    <p:sldMasterId id="2147490016" r:id="rId18"/>
    <p:sldMasterId id="2147490028" r:id="rId19"/>
    <p:sldMasterId id="2147490056" r:id="rId20"/>
    <p:sldMasterId id="2147490071" r:id="rId21"/>
    <p:sldMasterId id="2147490085" r:id="rId22"/>
  </p:sldMasterIdLst>
  <p:notesMasterIdLst>
    <p:notesMasterId r:id="rId75"/>
  </p:notesMasterIdLst>
  <p:sldIdLst>
    <p:sldId id="276" r:id="rId23"/>
    <p:sldId id="641" r:id="rId24"/>
    <p:sldId id="638" r:id="rId25"/>
    <p:sldId id="639" r:id="rId26"/>
    <p:sldId id="640" r:id="rId27"/>
    <p:sldId id="642" r:id="rId28"/>
    <p:sldId id="643" r:id="rId29"/>
    <p:sldId id="644" r:id="rId30"/>
    <p:sldId id="277" r:id="rId31"/>
    <p:sldId id="498" r:id="rId32"/>
    <p:sldId id="499" r:id="rId33"/>
    <p:sldId id="560" r:id="rId34"/>
    <p:sldId id="500" r:id="rId35"/>
    <p:sldId id="558" r:id="rId36"/>
    <p:sldId id="645" r:id="rId37"/>
    <p:sldId id="646" r:id="rId38"/>
    <p:sldId id="508" r:id="rId39"/>
    <p:sldId id="504" r:id="rId40"/>
    <p:sldId id="622" r:id="rId41"/>
    <p:sldId id="623" r:id="rId42"/>
    <p:sldId id="624" r:id="rId43"/>
    <p:sldId id="507" r:id="rId44"/>
    <p:sldId id="625" r:id="rId45"/>
    <p:sldId id="561" r:id="rId46"/>
    <p:sldId id="502" r:id="rId47"/>
    <p:sldId id="619" r:id="rId48"/>
    <p:sldId id="601" r:id="rId49"/>
    <p:sldId id="610" r:id="rId50"/>
    <p:sldId id="608" r:id="rId51"/>
    <p:sldId id="426" r:id="rId52"/>
    <p:sldId id="566" r:id="rId53"/>
    <p:sldId id="354" r:id="rId54"/>
    <p:sldId id="626" r:id="rId55"/>
    <p:sldId id="513" r:id="rId56"/>
    <p:sldId id="627" r:id="rId57"/>
    <p:sldId id="516" r:id="rId58"/>
    <p:sldId id="597" r:id="rId59"/>
    <p:sldId id="517" r:id="rId60"/>
    <p:sldId id="598" r:id="rId61"/>
    <p:sldId id="567" r:id="rId62"/>
    <p:sldId id="628" r:id="rId63"/>
    <p:sldId id="595" r:id="rId64"/>
    <p:sldId id="569" r:id="rId65"/>
    <p:sldId id="570" r:id="rId66"/>
    <p:sldId id="572" r:id="rId67"/>
    <p:sldId id="593" r:id="rId68"/>
    <p:sldId id="635" r:id="rId69"/>
    <p:sldId id="637" r:id="rId70"/>
    <p:sldId id="636" r:id="rId71"/>
    <p:sldId id="647" r:id="rId72"/>
    <p:sldId id="586" r:id="rId73"/>
    <p:sldId id="648" r:id="rId7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21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6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97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09F9C83-E165-404F-89CD-FF5DF4812C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04753B-784E-4492-B281-0AAF3E8BEFEA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914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8A119F-CA5D-48B3-8CF6-7D0DC8D22CED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17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817587-3448-48AD-AE01-279D715248C8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</p:spPr>
        <p:txBody>
          <a:bodyPr wrap="none" lIns="80165" tIns="40083" rIns="80165" bIns="40083" anchor="ctr"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32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33069-BAD6-42C3-81C1-78866C13B4CC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426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F3ADFF-16A1-4F13-B616-B9AEBD998ED6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040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963F7-07D0-4772-AF66-D768F1EA63F2}" type="slidenum">
              <a:rPr lang="hu-HU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hu-H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solidFill>
            <a:srgbClr val="FFFFFF"/>
          </a:solidFill>
          <a:ln/>
        </p:spPr>
      </p:sp>
      <p:sp>
        <p:nvSpPr>
          <p:cNvPr id="233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450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30A863-75E2-42B7-BA94-796E49682268}" type="slidenum">
              <a:rPr lang="hu-HU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hu-H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938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25C024-466C-463B-B65D-935F177A2621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34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0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4F748AF-2B0D-41B7-B36F-010727D467DC}" type="slidenum">
              <a:rPr lang="en-GB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9</a:t>
            </a:fld>
            <a:endParaRPr lang="en-GB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606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13A2D-1B76-44E1-A1FE-C491BBD56BAC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35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2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0D6A8-54A6-46C1-9309-80B2980C8643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36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9FEAB-E328-462A-9787-FC2A9F794CC9}" type="slidenum">
              <a:rPr lang="hu-HU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hu-H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78B11-3F74-417D-90D0-9D85BBE977AB}" type="slidenum">
              <a:rPr lang="en-US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859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72F7E-73DD-499C-A884-6830640D6249}" type="slidenum">
              <a:rPr lang="en-US" smtClean="0">
                <a:latin typeface="Arial" pitchFamily="34" charset="0"/>
                <a:cs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962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60031-70E4-48EC-AB5A-95EBBCA1C0DB}" type="slidenum">
              <a:rPr lang="hu-HU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40</a:t>
            </a:fld>
            <a:endParaRPr lang="hu-H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25373-EDBF-4DB5-95CD-A79A4454620E}" type="slidenum">
              <a:rPr lang="en-US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hu-H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678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4CEBE7-2C79-4E03-8459-DBA420DED071}" type="slidenum">
              <a:rPr lang="hu-HU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hu-H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064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3B642-EAE2-44C7-BB39-A62C8CF77442}" type="slidenum">
              <a:rPr lang="en-US" smtClean="0">
                <a:latin typeface="Arial" pitchFamily="34" charset="0"/>
                <a:cs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166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17F33F-F346-4FFA-9747-720ECA1CABA0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45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82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2BD99-0668-4524-BA4F-47E203E8E0D2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78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78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8E046F-E98C-466E-B467-F5DB06196431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46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20979-029C-4FBC-A70A-E0190E48C09C}" type="slidenum">
              <a:rPr lang="hu-HU">
                <a:solidFill>
                  <a:srgbClr val="000000"/>
                </a:solidFill>
              </a:rPr>
              <a:pPr/>
              <a:t>47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94212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B8468AA-0DD0-4225-8703-79AD41D2B0AF}" type="slidenum">
              <a:rPr lang="en-US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918D23-E448-4D8F-9777-31E35F974333}" type="slidenum">
              <a:rPr lang="hu-HU">
                <a:solidFill>
                  <a:srgbClr val="000000"/>
                </a:solidFill>
              </a:rPr>
              <a:pPr/>
              <a:t>49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685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717C70E-7B41-4BF0-B2E3-93B9E9455BE0}" type="slidenum">
              <a:rPr lang="en-GB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11</a:t>
            </a:fld>
            <a:endParaRPr lang="en-GB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6929DC2-B65D-4074-B5D5-9E13A16812EB}" type="slidenum">
              <a:rPr lang="hu-HU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eaLnBrk="0" hangingPunct="0"/>
              <a:t>12</a:t>
            </a:fld>
            <a:endParaRPr lang="hu-HU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2680E-1A7E-4602-8D9A-652F26903BC1}" type="slidenum">
              <a:rPr lang="hu-HU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13</a:t>
            </a:fld>
            <a:endParaRPr lang="hu-H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2C7A3-0523-4751-B994-29761936E188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7FF3907-A63B-4C82-9B6E-BB4B583DE549}" type="slidenum">
              <a:rPr lang="en-US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837E5F-B58A-45A0-A3F5-6D60BA3DA467}" type="slidenum">
              <a:rPr lang="en-US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B7D35-60F2-431C-A679-84AF3E7F7387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77859-E493-4C46-9A51-535388C29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2AF07-A4A1-42F0-BA7D-E4FED3578D4A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5659-02B4-4830-B576-B9C9DA43A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B2346-CAE6-4E2D-B7F5-458719B99F25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A7F0-DFB6-4AEB-A394-B945A1797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52435-9A03-4F5B-B626-35ADBF6D09D7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96323-8FDA-4E27-94ED-C79FF0E53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C93D0-B332-459E-8248-074C8370767D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F1F56-01BF-432E-B892-0FCD08804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282FC-415E-4C69-80F5-1294D2F1DE8A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C48E2-C020-4153-9CC9-3C1E64B0B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DF1E1-73B5-4353-B8CC-D0D0150E89B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BDAE4-502B-4830-9075-C2CF0BDFE1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A01F7-A3D3-476A-A334-857D111855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59850-390E-4DB1-84D6-C023A65F795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AB5F5-B9DB-4EDE-9693-BB607710167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36BF8-A1D0-4F13-8E0D-C820AA396C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DF51-6C1A-4E87-93C2-C5CE7DB8DED7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0AF86-D3F5-418F-A8CA-A4C2BCADF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30F4E-D572-4206-9024-EA0145DA33A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FE301-8A71-461B-B123-149E21FE35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61392-78E1-4B6C-833D-0A144E138BF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A1129-BDB1-423F-B9EB-7E0653A32CE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F0117-7BB2-4B5C-BD3B-BF44416307C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EDCE2-51BF-40B5-8B65-67FD82EC1BC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D7B03D2-ADFC-4338-B291-213DECB4A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2CE2B06-5344-4974-AE6F-FAEFB84F5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7C1F74F-C34E-4080-AD92-4F07F93D8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A350CCD-B245-4890-B6DA-D973BCE64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8DC6D4-82BA-49DF-8E13-B8ACB39DB6E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373017-5959-4F1D-99C2-A64A82E47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1E7184-3E22-4D12-BC22-B06B7DD29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11D060-F900-45FD-BF22-3181C9A4E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67BC94-D54E-446B-BAD8-EE5388F1C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D4E159E-7CB6-4510-9CF9-1EA8F4983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8EB4BA1-6DB0-4A03-B1D2-CA77E596A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A0CF0B-4ABA-4CFE-A481-926627E6E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9F958D2-6067-46E3-A667-410A7183E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FC95D58-E6CB-4E82-8FB3-DA1F4AF01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E813ECE-4534-4638-B67A-6067AD3DC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505FD5-01AE-4334-AD5B-F86C0A1C27F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38138" y="1524000"/>
            <a:ext cx="4164012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54550" y="1524000"/>
            <a:ext cx="416560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B0B892E-F314-4E72-958B-00B61DA56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2D51B16-34AB-4757-9852-3C386EB97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DE7388D-4476-47C1-B197-15B2096A0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D8067F2-B114-4F58-B142-B363A4031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0686430-3832-43BE-9284-64759EEAF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09ADA87-6B7B-4B65-90E3-C6F2F0A18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4CF8C77-FF49-4C2C-B07F-48174D5C8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34175" y="228600"/>
            <a:ext cx="2132013" cy="60579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38138" y="228600"/>
            <a:ext cx="6243637" cy="60579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7DDEA6D-949A-45B0-8487-816C5045A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F1C9D-C0C0-47C2-90E4-2B4F9FFEFD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7E3F4-217E-4584-AD81-49BA91C7C3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6B4559-4115-45E3-A36B-DA8CF057C10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0DC89-7A0F-4DA6-A17E-D594F97E3A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8BB77-5DA3-4F32-B288-A7248508A6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AD14F2-2EA2-49A0-9445-2F7E19C1A4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ECDD5-3EBC-4A59-8B52-715E64B638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731737-E058-4898-A19E-63839A003E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F96FF-2011-4A6E-B95C-80AB181968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25FBF1-05E7-43E6-BAE5-E72EDE24E5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3255C4-5C31-46B3-A6CC-11A0E756CF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6B9EEE-9AE9-4C52-BF43-B024AEED3E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hangingPunct="1">
              <a:spcBef>
                <a:spcPct val="0"/>
              </a:spcBef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spcBef>
                <a:spcPct val="0"/>
              </a:spcBef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0"/>
              </a:spcBef>
              <a:defRPr/>
            </a:lvl1pPr>
          </a:lstStyle>
          <a:p>
            <a:fld id="{060D7176-C555-40D3-B866-5EBD4F959B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C846D5-7B7C-4B19-9D78-E3966753308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5BF87-9CA7-4154-B53A-7F1A6F811E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E43A0-E899-41BB-A123-24DAEC075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BCEEF-863B-42E9-98C4-0BCD4CD76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952E5-93C2-4CB1-BC30-5B6699E7C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2D901-CC59-4823-8B9A-6AFB6C23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07F40-77CE-4D1B-B85C-09E889756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14727-9E2D-40B9-8444-66055A119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19780-CFC9-4BE7-A4F2-74456955E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6462B-00A5-4883-B371-ADF2C81EA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44789-037F-4D56-AE76-96FF9CD7D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D123C7-751F-4E24-B2B5-9006428E22D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9B046-4E81-454A-AC56-395B51681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2BABB-5533-4A7C-88DE-B6152D81E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20BCF-5083-487C-AC9D-DBDD00001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BBDCE-F011-47B8-AB46-D0EAEC25D3D5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2B84-9417-4C25-8015-F52B5A32C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86F7B-7CCF-4F6B-8E0B-AFA94F4D12CF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FCB46-EC1C-4F53-9AE6-A588CE0F6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D593-098B-44C0-BB10-D23DCEDA0E06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9953-74AE-431F-8111-8D848AA9C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D5829-78D0-43DE-A5EF-E94853350FBE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BFD8E-136D-4D0A-979F-638D5F5FB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194F-FAAC-4BE2-92CB-9C8C193E7ABD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73D8F-5165-4C77-AA34-6F7C8B1FE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4CA6C-B1D0-403E-8733-AB6ACA78A5B6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9BED1-F599-4065-AA5E-CC5749DA2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9CD5D-A0BD-447A-9555-D60C2AAF6FBA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CEC3-3122-4696-BF67-D22F354FD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8B9B79-F897-4643-AC8F-2DEA46A1480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83977-3DDB-40C5-8005-691DA3B5DB86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41D19-0345-4D0C-B4F5-5AD350013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81689-17E8-4AC7-9190-1E26040407E4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506B-80CF-459F-AB3D-5CBCCB9A6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7284F-3385-44D6-88B9-E9C61F72D01D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D0215-DDD9-49E6-8032-9CBDD1F8F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367B8-CCC7-4439-9B7E-4BC8462FC280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ADD4-F2FE-4558-8D6A-9E8E61B78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CF08D-938D-44A7-8C93-3479C7C4847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09336-5568-4AFD-B30D-A744162B220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DDD5A-67E0-49F1-9AAE-086A57D888FB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A9ADC-260A-4873-842C-FFAA50EE7F40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4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5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DA8B8-F4C3-4122-B1EA-034A69884290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0C8F-04A7-485D-A3ED-0631ED56E00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B0C52-781A-4EEF-A74C-E4483D56347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AC878-6518-4CBB-9D17-507696B8D5F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6" indent="0">
              <a:buNone/>
              <a:defRPr sz="2000" b="1"/>
            </a:lvl2pPr>
            <a:lvl3pPr marL="912172" indent="0">
              <a:buNone/>
              <a:defRPr sz="1800" b="1"/>
            </a:lvl3pPr>
            <a:lvl4pPr marL="1368259" indent="0">
              <a:buNone/>
              <a:defRPr sz="1600" b="1"/>
            </a:lvl4pPr>
            <a:lvl5pPr marL="1824343" indent="0">
              <a:buNone/>
              <a:defRPr sz="1600" b="1"/>
            </a:lvl5pPr>
            <a:lvl6pPr marL="2280428" indent="0">
              <a:buNone/>
              <a:defRPr sz="1600" b="1"/>
            </a:lvl6pPr>
            <a:lvl7pPr marL="2736515" indent="0">
              <a:buNone/>
              <a:defRPr sz="1600" b="1"/>
            </a:lvl7pPr>
            <a:lvl8pPr marL="3192597" indent="0">
              <a:buNone/>
              <a:defRPr sz="1600" b="1"/>
            </a:lvl8pPr>
            <a:lvl9pPr marL="3648686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6" indent="0">
              <a:buNone/>
              <a:defRPr sz="2000" b="1"/>
            </a:lvl2pPr>
            <a:lvl3pPr marL="912172" indent="0">
              <a:buNone/>
              <a:defRPr sz="1800" b="1"/>
            </a:lvl3pPr>
            <a:lvl4pPr marL="1368259" indent="0">
              <a:buNone/>
              <a:defRPr sz="1600" b="1"/>
            </a:lvl4pPr>
            <a:lvl5pPr marL="1824343" indent="0">
              <a:buNone/>
              <a:defRPr sz="1600" b="1"/>
            </a:lvl5pPr>
            <a:lvl6pPr marL="2280428" indent="0">
              <a:buNone/>
              <a:defRPr sz="1600" b="1"/>
            </a:lvl6pPr>
            <a:lvl7pPr marL="2736515" indent="0">
              <a:buNone/>
              <a:defRPr sz="1600" b="1"/>
            </a:lvl7pPr>
            <a:lvl8pPr marL="3192597" indent="0">
              <a:buNone/>
              <a:defRPr sz="1600" b="1"/>
            </a:lvl8pPr>
            <a:lvl9pPr marL="3648686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11FCB-080C-492D-905A-A3A260E1CF71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E0CF6-6A98-4498-9941-A1AAD529E70F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151AE-C558-4C8E-A2EC-2187EE99A214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2916-21DB-4717-86F4-E9A863116F7B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C8D2AA-049A-4DA4-BACD-FAB64F4F50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91B45-ED2D-4B0B-90EA-617E4FA3E58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1D96E-3985-4756-B99B-E9733C8ABF6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4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86" indent="0">
              <a:buNone/>
              <a:defRPr sz="1200"/>
            </a:lvl2pPr>
            <a:lvl3pPr marL="912172" indent="0">
              <a:buNone/>
              <a:defRPr sz="1000"/>
            </a:lvl3pPr>
            <a:lvl4pPr marL="1368259" indent="0">
              <a:buNone/>
              <a:defRPr sz="900"/>
            </a:lvl4pPr>
            <a:lvl5pPr marL="1824343" indent="0">
              <a:buNone/>
              <a:defRPr sz="900"/>
            </a:lvl5pPr>
            <a:lvl6pPr marL="2280428" indent="0">
              <a:buNone/>
              <a:defRPr sz="900"/>
            </a:lvl6pPr>
            <a:lvl7pPr marL="2736515" indent="0">
              <a:buNone/>
              <a:defRPr sz="900"/>
            </a:lvl7pPr>
            <a:lvl8pPr marL="3192597" indent="0">
              <a:buNone/>
              <a:defRPr sz="900"/>
            </a:lvl8pPr>
            <a:lvl9pPr marL="3648686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D901E-7A4F-4862-A2EC-0BD5FA08B9B0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474E1-C6C9-49FD-96D4-17E0770A9B3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086" indent="0">
              <a:buNone/>
              <a:defRPr sz="2800"/>
            </a:lvl2pPr>
            <a:lvl3pPr marL="912172" indent="0">
              <a:buNone/>
              <a:defRPr sz="2400"/>
            </a:lvl3pPr>
            <a:lvl4pPr marL="1368259" indent="0">
              <a:buNone/>
              <a:defRPr sz="2000"/>
            </a:lvl4pPr>
            <a:lvl5pPr marL="1824343" indent="0">
              <a:buNone/>
              <a:defRPr sz="2000"/>
            </a:lvl5pPr>
            <a:lvl6pPr marL="2280428" indent="0">
              <a:buNone/>
              <a:defRPr sz="2000"/>
            </a:lvl6pPr>
            <a:lvl7pPr marL="2736515" indent="0">
              <a:buNone/>
              <a:defRPr sz="2000"/>
            </a:lvl7pPr>
            <a:lvl8pPr marL="3192597" indent="0">
              <a:buNone/>
              <a:defRPr sz="2000"/>
            </a:lvl8pPr>
            <a:lvl9pPr marL="3648686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86" indent="0">
              <a:buNone/>
              <a:defRPr sz="1200"/>
            </a:lvl2pPr>
            <a:lvl3pPr marL="912172" indent="0">
              <a:buNone/>
              <a:defRPr sz="1000"/>
            </a:lvl3pPr>
            <a:lvl4pPr marL="1368259" indent="0">
              <a:buNone/>
              <a:defRPr sz="900"/>
            </a:lvl4pPr>
            <a:lvl5pPr marL="1824343" indent="0">
              <a:buNone/>
              <a:defRPr sz="900"/>
            </a:lvl5pPr>
            <a:lvl6pPr marL="2280428" indent="0">
              <a:buNone/>
              <a:defRPr sz="900"/>
            </a:lvl6pPr>
            <a:lvl7pPr marL="2736515" indent="0">
              <a:buNone/>
              <a:defRPr sz="900"/>
            </a:lvl7pPr>
            <a:lvl8pPr marL="3192597" indent="0">
              <a:buNone/>
              <a:defRPr sz="900"/>
            </a:lvl8pPr>
            <a:lvl9pPr marL="3648686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3B6E1-A6F4-44D3-8BF6-B4DEF6B76C3B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5E827-350D-45D0-A29D-7791E404979B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BA052-352F-43C5-A0B0-37A3447984B2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544EB-BFC9-48C3-836A-A9A9BAC0610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1" y="274653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87015-755F-43C8-ABD5-D112DF321C18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EEAEA-FBAD-43AC-9E11-926D7920C35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771407-90B4-4EC8-8839-C0504AAFA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8136319-0EFF-4172-9BFC-47EA5CFB0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705F21-96C9-4644-850D-E88BFECA7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0632214-3F08-4DB5-887F-D59AF056A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DBA710E-F893-4B9A-B423-8F0882310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0BAA87-5C69-442C-A91B-3387C2E817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E05CEC2-EB3C-4A06-905A-362520C99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50E1893-5ABC-4712-B717-225E8360D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58B50C-C6CD-4F8B-95E6-1CE002CD4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E244717-C036-425E-91D1-6F091A194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019015-0EF3-4E21-8513-65917FB29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F591F7-A4A9-4C6D-A20B-2E10B2626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A307D96-F49E-4AF1-9685-4AA16A858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674C49-CAC1-48FC-97D2-01765211C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122A40-EED2-4DF0-A874-014441AB3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8831FB-2B00-443D-8E13-ED93D5EED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8338-64B9-466F-ACCE-BD3D8547A747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AB83-94FE-4140-A12C-964B69F51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87445C-551E-4737-9F31-D5222CCB688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5DAAC3-BFC5-4DD8-B2C7-96DD2FB8AD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F7C5E-0D03-4FC8-B39E-306A095CCF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980D0-1FDA-429F-85E4-4EBFF8BFAE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FE3C0-1E97-423C-820D-69AEEFAF84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A9BB9-896A-4431-8D14-3DC9FF76739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9E835-6344-412C-AD66-A2186780A5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7EDD7-4887-488F-9F54-126D0FAC7D2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8D83B-4200-425A-A60D-05760A4AA93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63FFA-E9B2-423D-BB27-C47A98C068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787E9-7149-416A-BE98-F1629E9DCC4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34041F-AFDA-4959-8186-E6419493F6B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F41D9-BEA2-4760-BF49-1FEB6AD9426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7C023-D64B-40AB-ACF7-45A41D24DF3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CB946-24A9-478B-BB12-F192F2E96F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7A3CC-6DE7-4C7E-845F-46BDE94BC8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11D7A-DAD3-4DB7-9E77-E8B6B32A9E4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33A52-C6EC-4350-8FEB-7509008DD6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F13A5F-8A5A-4AAB-A1E7-018F5418980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/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A9676-36FF-48AD-A1FE-2AB430D4847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F7C5E-0D03-4FC8-B39E-306A095CCF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980D0-1FDA-429F-85E4-4EBFF8BFAE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7E7B68-CBF6-4FB0-A0CB-0A4031AC91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ED2B538-89D3-4237-96D9-E97B24B67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C559203-E8D1-4D8B-BA4F-118E2A045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0A959A9-902B-4362-92E3-6EDB6FF1A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11CCD61-1897-4670-BD27-E5E6C1014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C5D76B9-0BFF-411D-868E-01C8040FD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88FA7-836F-4D32-A63D-FBFDA6974E6C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3FAAF-890C-4BB8-9E23-8E05E8DE2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D135805-2D87-42AE-8CF8-28B2600AF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3D798D7-72FE-4D8B-AA96-AE6F15C33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B1D7F8-A0A2-44EA-AC72-2F36F9E26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B7317E7-1CC5-43B9-92EC-610C0660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F2D1938-2B3B-4B1E-A1E1-606D7FE0D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B2DA6C7-84EE-4A5F-8DA7-6C0598315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352CC-EB29-46BE-B465-F9B041674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296" indent="0" algn="ctr">
              <a:buNone/>
              <a:defRPr/>
            </a:lvl2pPr>
            <a:lvl3pPr marL="828592" indent="0" algn="ctr">
              <a:buNone/>
              <a:defRPr/>
            </a:lvl3pPr>
            <a:lvl4pPr marL="1242888" indent="0" algn="ctr">
              <a:buNone/>
              <a:defRPr/>
            </a:lvl4pPr>
            <a:lvl5pPr marL="1657185" indent="0" algn="ctr">
              <a:buNone/>
              <a:defRPr/>
            </a:lvl5pPr>
            <a:lvl6pPr marL="2071482" indent="0" algn="ctr">
              <a:buNone/>
              <a:defRPr/>
            </a:lvl6pPr>
            <a:lvl7pPr marL="2485778" indent="0" algn="ctr">
              <a:buNone/>
              <a:defRPr/>
            </a:lvl7pPr>
            <a:lvl8pPr marL="2900074" indent="0" algn="ctr">
              <a:buNone/>
              <a:defRPr/>
            </a:lvl8pPr>
            <a:lvl9pPr marL="3314372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880" y="440687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296" indent="0">
              <a:buNone/>
              <a:defRPr sz="1600"/>
            </a:lvl2pPr>
            <a:lvl3pPr marL="828592" indent="0">
              <a:buNone/>
              <a:defRPr sz="1500"/>
            </a:lvl3pPr>
            <a:lvl4pPr marL="1242888" indent="0">
              <a:buNone/>
              <a:defRPr sz="1300"/>
            </a:lvl4pPr>
            <a:lvl5pPr marL="1657185" indent="0">
              <a:buNone/>
              <a:defRPr sz="1300"/>
            </a:lvl5pPr>
            <a:lvl6pPr marL="2071482" indent="0">
              <a:buNone/>
              <a:defRPr sz="1300"/>
            </a:lvl6pPr>
            <a:lvl7pPr marL="2485778" indent="0">
              <a:buNone/>
              <a:defRPr sz="1300"/>
            </a:lvl7pPr>
            <a:lvl8pPr marL="2900074" indent="0">
              <a:buNone/>
              <a:defRPr sz="1300"/>
            </a:lvl8pPr>
            <a:lvl9pPr marL="3314372" indent="0">
              <a:buNone/>
              <a:defRPr sz="13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C006C-C4D6-4BDF-A223-9B1858356CB8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E577C-1111-4F7E-9A11-785D269C4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2480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5442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922" y="27508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96" indent="0">
              <a:buNone/>
              <a:defRPr sz="1800" b="1"/>
            </a:lvl2pPr>
            <a:lvl3pPr marL="828592" indent="0">
              <a:buNone/>
              <a:defRPr sz="1600" b="1"/>
            </a:lvl3pPr>
            <a:lvl4pPr marL="1242888" indent="0">
              <a:buNone/>
              <a:defRPr sz="1500" b="1"/>
            </a:lvl4pPr>
            <a:lvl5pPr marL="1657185" indent="0">
              <a:buNone/>
              <a:defRPr sz="1500" b="1"/>
            </a:lvl5pPr>
            <a:lvl6pPr marL="2071482" indent="0">
              <a:buNone/>
              <a:defRPr sz="1500" b="1"/>
            </a:lvl6pPr>
            <a:lvl7pPr marL="2485778" indent="0">
              <a:buNone/>
              <a:defRPr sz="1500" b="1"/>
            </a:lvl7pPr>
            <a:lvl8pPr marL="2900074" indent="0">
              <a:buNone/>
              <a:defRPr sz="1500" b="1"/>
            </a:lvl8pPr>
            <a:lvl9pPr marL="3314372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96" indent="0">
              <a:buNone/>
              <a:defRPr sz="1800" b="1"/>
            </a:lvl2pPr>
            <a:lvl3pPr marL="828592" indent="0">
              <a:buNone/>
              <a:defRPr sz="1600" b="1"/>
            </a:lvl3pPr>
            <a:lvl4pPr marL="1242888" indent="0">
              <a:buNone/>
              <a:defRPr sz="1500" b="1"/>
            </a:lvl4pPr>
            <a:lvl5pPr marL="1657185" indent="0">
              <a:buNone/>
              <a:defRPr sz="1500" b="1"/>
            </a:lvl5pPr>
            <a:lvl6pPr marL="2071482" indent="0">
              <a:buNone/>
              <a:defRPr sz="1500" b="1"/>
            </a:lvl6pPr>
            <a:lvl7pPr marL="2485778" indent="0">
              <a:buNone/>
              <a:defRPr sz="1500" b="1"/>
            </a:lvl7pPr>
            <a:lvl8pPr marL="2900074" indent="0">
              <a:buNone/>
              <a:defRPr sz="1500" b="1"/>
            </a:lvl8pPr>
            <a:lvl9pPr marL="3314372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920" y="143440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296" indent="0">
              <a:buNone/>
              <a:defRPr sz="1100"/>
            </a:lvl2pPr>
            <a:lvl3pPr marL="828592" indent="0">
              <a:buNone/>
              <a:defRPr sz="900"/>
            </a:lvl3pPr>
            <a:lvl4pPr marL="1242888" indent="0">
              <a:buNone/>
              <a:defRPr sz="800"/>
            </a:lvl4pPr>
            <a:lvl5pPr marL="1657185" indent="0">
              <a:buNone/>
              <a:defRPr sz="800"/>
            </a:lvl5pPr>
            <a:lvl6pPr marL="2071482" indent="0">
              <a:buNone/>
              <a:defRPr sz="800"/>
            </a:lvl6pPr>
            <a:lvl7pPr marL="2485778" indent="0">
              <a:buNone/>
              <a:defRPr sz="800"/>
            </a:lvl7pPr>
            <a:lvl8pPr marL="2900074" indent="0">
              <a:buNone/>
              <a:defRPr sz="800"/>
            </a:lvl8pPr>
            <a:lvl9pPr marL="3314372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296" indent="0">
              <a:buNone/>
              <a:defRPr sz="2500"/>
            </a:lvl2pPr>
            <a:lvl3pPr marL="828592" indent="0">
              <a:buNone/>
              <a:defRPr sz="2200"/>
            </a:lvl3pPr>
            <a:lvl4pPr marL="1242888" indent="0">
              <a:buNone/>
              <a:defRPr sz="1800"/>
            </a:lvl4pPr>
            <a:lvl5pPr marL="1657185" indent="0">
              <a:buNone/>
              <a:defRPr sz="1800"/>
            </a:lvl5pPr>
            <a:lvl6pPr marL="2071482" indent="0">
              <a:buNone/>
              <a:defRPr sz="1800"/>
            </a:lvl6pPr>
            <a:lvl7pPr marL="2485778" indent="0">
              <a:buNone/>
              <a:defRPr sz="1800"/>
            </a:lvl7pPr>
            <a:lvl8pPr marL="2900074" indent="0">
              <a:buNone/>
              <a:defRPr sz="1800"/>
            </a:lvl8pPr>
            <a:lvl9pPr marL="3314372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296" indent="0">
              <a:buNone/>
              <a:defRPr sz="1100"/>
            </a:lvl2pPr>
            <a:lvl3pPr marL="828592" indent="0">
              <a:buNone/>
              <a:defRPr sz="900"/>
            </a:lvl3pPr>
            <a:lvl4pPr marL="1242888" indent="0">
              <a:buNone/>
              <a:defRPr sz="800"/>
            </a:lvl4pPr>
            <a:lvl5pPr marL="1657185" indent="0">
              <a:buNone/>
              <a:defRPr sz="800"/>
            </a:lvl5pPr>
            <a:lvl6pPr marL="2071482" indent="0">
              <a:buNone/>
              <a:defRPr sz="800"/>
            </a:lvl6pPr>
            <a:lvl7pPr marL="2485778" indent="0">
              <a:buNone/>
              <a:defRPr sz="800"/>
            </a:lvl7pPr>
            <a:lvl8pPr marL="2900074" indent="0">
              <a:buNone/>
              <a:defRPr sz="800"/>
            </a:lvl8pPr>
            <a:lvl9pPr marL="3314372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28962" y="568860"/>
            <a:ext cx="1951200" cy="565691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72480" y="568860"/>
            <a:ext cx="5718240" cy="565691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D9A4E-5CAD-41FF-A1CE-01EDA950E1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DF65A-D3B9-4F3A-900C-801B102EAD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D5F0-2EDB-4DAF-BAFC-73B432AB9DF5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6BCCC-9C82-438E-97E8-410D7A089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C6F91-A3EB-4F4C-B24E-12EF30B774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E6F5-E8B6-4C6A-9248-31D5183AD0C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D4E9-79E5-4648-A611-DAB42581C88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E09EA-5E2D-423D-A6DA-5BCC0BBEEE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EA0B3-AC23-49F0-9059-1CB52226A3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3E929-1DB6-4D82-9DE0-72EF507885C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A02EB-8CC1-4932-BFFA-D474A5F7803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D402E-348C-4DA8-9CC6-98E57497CE7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A26A2-4CF0-4191-B663-44C80D02270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CF08D-938D-44A7-8C93-3479C7C4847E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09336-5568-4AFD-B30D-A744162B220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33A41-F048-451A-8B6B-E21FD13E8A61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0C73C-C899-43C4-AC1C-D85D0E416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DDD5A-67E0-49F1-9AAE-086A57D888FB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A9ADC-260A-4873-842C-FFAA50EE7F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3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4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5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DA8B8-F4C3-4122-B1EA-034A69884290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0C8F-04A7-485D-A3ED-0631ED56E0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B0C52-781A-4EEF-A74C-E4483D56347C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AC878-6518-4CBB-9D17-507696B8D5F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6" indent="0">
              <a:buNone/>
              <a:defRPr sz="2000" b="1"/>
            </a:lvl2pPr>
            <a:lvl3pPr marL="912172" indent="0">
              <a:buNone/>
              <a:defRPr sz="1800" b="1"/>
            </a:lvl3pPr>
            <a:lvl4pPr marL="1368259" indent="0">
              <a:buNone/>
              <a:defRPr sz="1600" b="1"/>
            </a:lvl4pPr>
            <a:lvl5pPr marL="1824343" indent="0">
              <a:buNone/>
              <a:defRPr sz="1600" b="1"/>
            </a:lvl5pPr>
            <a:lvl6pPr marL="2280428" indent="0">
              <a:buNone/>
              <a:defRPr sz="1600" b="1"/>
            </a:lvl6pPr>
            <a:lvl7pPr marL="2736515" indent="0">
              <a:buNone/>
              <a:defRPr sz="1600" b="1"/>
            </a:lvl7pPr>
            <a:lvl8pPr marL="3192597" indent="0">
              <a:buNone/>
              <a:defRPr sz="1600" b="1"/>
            </a:lvl8pPr>
            <a:lvl9pPr marL="3648686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6" indent="0">
              <a:buNone/>
              <a:defRPr sz="2000" b="1"/>
            </a:lvl2pPr>
            <a:lvl3pPr marL="912172" indent="0">
              <a:buNone/>
              <a:defRPr sz="1800" b="1"/>
            </a:lvl3pPr>
            <a:lvl4pPr marL="1368259" indent="0">
              <a:buNone/>
              <a:defRPr sz="1600" b="1"/>
            </a:lvl4pPr>
            <a:lvl5pPr marL="1824343" indent="0">
              <a:buNone/>
              <a:defRPr sz="1600" b="1"/>
            </a:lvl5pPr>
            <a:lvl6pPr marL="2280428" indent="0">
              <a:buNone/>
              <a:defRPr sz="1600" b="1"/>
            </a:lvl6pPr>
            <a:lvl7pPr marL="2736515" indent="0">
              <a:buNone/>
              <a:defRPr sz="1600" b="1"/>
            </a:lvl7pPr>
            <a:lvl8pPr marL="3192597" indent="0">
              <a:buNone/>
              <a:defRPr sz="1600" b="1"/>
            </a:lvl8pPr>
            <a:lvl9pPr marL="3648686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11FCB-080C-492D-905A-A3A260E1CF71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E0CF6-6A98-4498-9941-A1AAD529E7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151AE-C558-4C8E-A2EC-2187EE99A214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2916-21DB-4717-86F4-E9A863116F7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91B45-ED2D-4B0B-90EA-617E4FA3E587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1D96E-3985-4756-B99B-E9733C8ABF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4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86" indent="0">
              <a:buNone/>
              <a:defRPr sz="1200"/>
            </a:lvl2pPr>
            <a:lvl3pPr marL="912172" indent="0">
              <a:buNone/>
              <a:defRPr sz="1000"/>
            </a:lvl3pPr>
            <a:lvl4pPr marL="1368259" indent="0">
              <a:buNone/>
              <a:defRPr sz="900"/>
            </a:lvl4pPr>
            <a:lvl5pPr marL="1824343" indent="0">
              <a:buNone/>
              <a:defRPr sz="900"/>
            </a:lvl5pPr>
            <a:lvl6pPr marL="2280428" indent="0">
              <a:buNone/>
              <a:defRPr sz="900"/>
            </a:lvl6pPr>
            <a:lvl7pPr marL="2736515" indent="0">
              <a:buNone/>
              <a:defRPr sz="900"/>
            </a:lvl7pPr>
            <a:lvl8pPr marL="3192597" indent="0">
              <a:buNone/>
              <a:defRPr sz="900"/>
            </a:lvl8pPr>
            <a:lvl9pPr marL="3648686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D901E-7A4F-4862-A2EC-0BD5FA08B9B0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474E1-C6C9-49FD-96D4-17E0770A9B3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086" indent="0">
              <a:buNone/>
              <a:defRPr sz="2800"/>
            </a:lvl2pPr>
            <a:lvl3pPr marL="912172" indent="0">
              <a:buNone/>
              <a:defRPr sz="2400"/>
            </a:lvl3pPr>
            <a:lvl4pPr marL="1368259" indent="0">
              <a:buNone/>
              <a:defRPr sz="2000"/>
            </a:lvl4pPr>
            <a:lvl5pPr marL="1824343" indent="0">
              <a:buNone/>
              <a:defRPr sz="2000"/>
            </a:lvl5pPr>
            <a:lvl6pPr marL="2280428" indent="0">
              <a:buNone/>
              <a:defRPr sz="2000"/>
            </a:lvl6pPr>
            <a:lvl7pPr marL="2736515" indent="0">
              <a:buNone/>
              <a:defRPr sz="2000"/>
            </a:lvl7pPr>
            <a:lvl8pPr marL="3192597" indent="0">
              <a:buNone/>
              <a:defRPr sz="2000"/>
            </a:lvl8pPr>
            <a:lvl9pPr marL="3648686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86" indent="0">
              <a:buNone/>
              <a:defRPr sz="1200"/>
            </a:lvl2pPr>
            <a:lvl3pPr marL="912172" indent="0">
              <a:buNone/>
              <a:defRPr sz="1000"/>
            </a:lvl3pPr>
            <a:lvl4pPr marL="1368259" indent="0">
              <a:buNone/>
              <a:defRPr sz="900"/>
            </a:lvl4pPr>
            <a:lvl5pPr marL="1824343" indent="0">
              <a:buNone/>
              <a:defRPr sz="900"/>
            </a:lvl5pPr>
            <a:lvl6pPr marL="2280428" indent="0">
              <a:buNone/>
              <a:defRPr sz="900"/>
            </a:lvl6pPr>
            <a:lvl7pPr marL="2736515" indent="0">
              <a:buNone/>
              <a:defRPr sz="900"/>
            </a:lvl7pPr>
            <a:lvl8pPr marL="3192597" indent="0">
              <a:buNone/>
              <a:defRPr sz="900"/>
            </a:lvl8pPr>
            <a:lvl9pPr marL="3648686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3B6E1-A6F4-44D3-8BF6-B4DEF6B76C3B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5E827-350D-45D0-A29D-7791E40497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BA052-352F-43C5-A0B0-37A3447984B2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544EB-BFC9-48C3-836A-A9A9BAC061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1" y="274653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87015-755F-43C8-ABD5-D112DF321C18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EEAEA-FBAD-43AC-9E11-926D7920C35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FB05C-00D5-463C-B5FF-58112F1CEBAC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962A9-AC87-492C-BFA3-437CEB40C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FFCCFD18-354F-4992-9CE8-D7AC8A1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3F71873C-D696-4463-BBA9-325C3A4F7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179CC150-3416-439F-8E41-CFBCF0AFF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551D6E04-81C7-4B53-9DCD-456EE03FC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13B9E37D-E66A-4713-AF8B-D646A70C8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7B6136E0-BDC6-4233-A7E8-562E9D976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D4081FAE-5804-4AD2-A2BE-8FCDEE277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E3FEF4B9-F732-4867-90A8-5DE26FF8C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46D9B1D8-0A89-487E-9E34-83B0B7BDD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A3C3F74A-FC20-43BB-B949-4C1E21C1B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F13D5-7ECB-44E5-B934-F8FDA127E34E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1D3E5-56B2-4A64-AE80-45872A05E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B6151397-97F7-439F-8F0D-640F89E2B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fld id="{50F296A9-1345-44DB-9C8A-2F06C8F60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296" indent="0" algn="ctr">
              <a:buNone/>
              <a:defRPr/>
            </a:lvl2pPr>
            <a:lvl3pPr marL="828592" indent="0" algn="ctr">
              <a:buNone/>
              <a:defRPr/>
            </a:lvl3pPr>
            <a:lvl4pPr marL="1242888" indent="0" algn="ctr">
              <a:buNone/>
              <a:defRPr/>
            </a:lvl4pPr>
            <a:lvl5pPr marL="1657185" indent="0" algn="ctr">
              <a:buNone/>
              <a:defRPr/>
            </a:lvl5pPr>
            <a:lvl6pPr marL="2071482" indent="0" algn="ctr">
              <a:buNone/>
              <a:defRPr/>
            </a:lvl6pPr>
            <a:lvl7pPr marL="2485778" indent="0" algn="ctr">
              <a:buNone/>
              <a:defRPr/>
            </a:lvl7pPr>
            <a:lvl8pPr marL="2900074" indent="0" algn="ctr">
              <a:buNone/>
              <a:defRPr/>
            </a:lvl8pPr>
            <a:lvl9pPr marL="3314372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880" y="440690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296" indent="0">
              <a:buNone/>
              <a:defRPr sz="1600"/>
            </a:lvl2pPr>
            <a:lvl3pPr marL="828592" indent="0">
              <a:buNone/>
              <a:defRPr sz="1500"/>
            </a:lvl3pPr>
            <a:lvl4pPr marL="1242888" indent="0">
              <a:buNone/>
              <a:defRPr sz="1300"/>
            </a:lvl4pPr>
            <a:lvl5pPr marL="1657185" indent="0">
              <a:buNone/>
              <a:defRPr sz="1300"/>
            </a:lvl5pPr>
            <a:lvl6pPr marL="2071482" indent="0">
              <a:buNone/>
              <a:defRPr sz="1300"/>
            </a:lvl6pPr>
            <a:lvl7pPr marL="2485778" indent="0">
              <a:buNone/>
              <a:defRPr sz="1300"/>
            </a:lvl7pPr>
            <a:lvl8pPr marL="2900074" indent="0">
              <a:buNone/>
              <a:defRPr sz="1300"/>
            </a:lvl8pPr>
            <a:lvl9pPr marL="3314372" indent="0">
              <a:buNone/>
              <a:defRPr sz="13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2480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5442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922" y="27508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920" y="1535206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96" indent="0">
              <a:buNone/>
              <a:defRPr sz="1800" b="1"/>
            </a:lvl2pPr>
            <a:lvl3pPr marL="828592" indent="0">
              <a:buNone/>
              <a:defRPr sz="1600" b="1"/>
            </a:lvl3pPr>
            <a:lvl4pPr marL="1242888" indent="0">
              <a:buNone/>
              <a:defRPr sz="1500" b="1"/>
            </a:lvl4pPr>
            <a:lvl5pPr marL="1657185" indent="0">
              <a:buNone/>
              <a:defRPr sz="1500" b="1"/>
            </a:lvl5pPr>
            <a:lvl6pPr marL="2071482" indent="0">
              <a:buNone/>
              <a:defRPr sz="1500" b="1"/>
            </a:lvl6pPr>
            <a:lvl7pPr marL="2485778" indent="0">
              <a:buNone/>
              <a:defRPr sz="1500" b="1"/>
            </a:lvl7pPr>
            <a:lvl8pPr marL="2900074" indent="0">
              <a:buNone/>
              <a:defRPr sz="1500" b="1"/>
            </a:lvl8pPr>
            <a:lvl9pPr marL="3314372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920" y="2174631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442" y="1535206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96" indent="0">
              <a:buNone/>
              <a:defRPr sz="1800" b="1"/>
            </a:lvl2pPr>
            <a:lvl3pPr marL="828592" indent="0">
              <a:buNone/>
              <a:defRPr sz="1600" b="1"/>
            </a:lvl3pPr>
            <a:lvl4pPr marL="1242888" indent="0">
              <a:buNone/>
              <a:defRPr sz="1500" b="1"/>
            </a:lvl4pPr>
            <a:lvl5pPr marL="1657185" indent="0">
              <a:buNone/>
              <a:defRPr sz="1500" b="1"/>
            </a:lvl5pPr>
            <a:lvl6pPr marL="2071482" indent="0">
              <a:buNone/>
              <a:defRPr sz="1500" b="1"/>
            </a:lvl6pPr>
            <a:lvl7pPr marL="2485778" indent="0">
              <a:buNone/>
              <a:defRPr sz="1500" b="1"/>
            </a:lvl7pPr>
            <a:lvl8pPr marL="2900074" indent="0">
              <a:buNone/>
              <a:defRPr sz="1500" b="1"/>
            </a:lvl8pPr>
            <a:lvl9pPr marL="3314372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442" y="2174631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920" y="143440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296" indent="0">
              <a:buNone/>
              <a:defRPr sz="1100"/>
            </a:lvl2pPr>
            <a:lvl3pPr marL="828592" indent="0">
              <a:buNone/>
              <a:defRPr sz="900"/>
            </a:lvl3pPr>
            <a:lvl4pPr marL="1242888" indent="0">
              <a:buNone/>
              <a:defRPr sz="800"/>
            </a:lvl4pPr>
            <a:lvl5pPr marL="1657185" indent="0">
              <a:buNone/>
              <a:defRPr sz="800"/>
            </a:lvl5pPr>
            <a:lvl6pPr marL="2071482" indent="0">
              <a:buNone/>
              <a:defRPr sz="800"/>
            </a:lvl6pPr>
            <a:lvl7pPr marL="2485778" indent="0">
              <a:buNone/>
              <a:defRPr sz="800"/>
            </a:lvl7pPr>
            <a:lvl8pPr marL="2900074" indent="0">
              <a:buNone/>
              <a:defRPr sz="800"/>
            </a:lvl8pPr>
            <a:lvl9pPr marL="3314372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057C0-E6F5-4254-9137-1CEB34F58CAD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733E-536F-456A-80C2-3124BEE0F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296" indent="0">
              <a:buNone/>
              <a:defRPr sz="2500"/>
            </a:lvl2pPr>
            <a:lvl3pPr marL="828592" indent="0">
              <a:buNone/>
              <a:defRPr sz="2200"/>
            </a:lvl3pPr>
            <a:lvl4pPr marL="1242888" indent="0">
              <a:buNone/>
              <a:defRPr sz="1800"/>
            </a:lvl4pPr>
            <a:lvl5pPr marL="1657185" indent="0">
              <a:buNone/>
              <a:defRPr sz="1800"/>
            </a:lvl5pPr>
            <a:lvl6pPr marL="2071482" indent="0">
              <a:buNone/>
              <a:defRPr sz="1800"/>
            </a:lvl6pPr>
            <a:lvl7pPr marL="2485778" indent="0">
              <a:buNone/>
              <a:defRPr sz="1800"/>
            </a:lvl7pPr>
            <a:lvl8pPr marL="2900074" indent="0">
              <a:buNone/>
              <a:defRPr sz="1800"/>
            </a:lvl8pPr>
            <a:lvl9pPr marL="3314372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296" indent="0">
              <a:buNone/>
              <a:defRPr sz="1100"/>
            </a:lvl2pPr>
            <a:lvl3pPr marL="828592" indent="0">
              <a:buNone/>
              <a:defRPr sz="900"/>
            </a:lvl3pPr>
            <a:lvl4pPr marL="1242888" indent="0">
              <a:buNone/>
              <a:defRPr sz="800"/>
            </a:lvl4pPr>
            <a:lvl5pPr marL="1657185" indent="0">
              <a:buNone/>
              <a:defRPr sz="800"/>
            </a:lvl5pPr>
            <a:lvl6pPr marL="2071482" indent="0">
              <a:buNone/>
              <a:defRPr sz="800"/>
            </a:lvl6pPr>
            <a:lvl7pPr marL="2485778" indent="0">
              <a:buNone/>
              <a:defRPr sz="800"/>
            </a:lvl7pPr>
            <a:lvl8pPr marL="2900074" indent="0">
              <a:buNone/>
              <a:defRPr sz="800"/>
            </a:lvl8pPr>
            <a:lvl9pPr marL="3314372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28962" y="568860"/>
            <a:ext cx="1951200" cy="565691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72480" y="568860"/>
            <a:ext cx="5718240" cy="565691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BD0F1-A1C2-4FA3-9A55-839B08B288C3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52B9-6488-4835-B5A0-6CD938221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E18B-79CD-40CE-B68D-6E214CD02ECB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F688A-77EB-4165-91B3-40CFD4130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93197-5855-4FAF-B728-64FB8DDE6A0D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B16D5-9071-426D-9912-917DA9F68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207B3-280B-43B3-8ACB-C7ED7E645E26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FD2A3-B8B9-4189-A0BF-9C8C59B4C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D78C9-8F71-4EA8-995E-A5C57E5B52EB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EB2BB-7EC4-43E9-9ADF-685A574B7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1C551-82EB-4FE3-9D95-9855412771C0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0902-5FA3-42AE-9456-C519BF78C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E2FDF-00BC-4B68-828C-07C85ECCD9EE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1B0FF-39CE-4ADC-BEC4-C399E7BB0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5123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D65F88-44E9-499F-A04B-DDE8E2C6A393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F05EC6-660D-4405-9016-AFD643656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58" r:id="rId1"/>
    <p:sldLayoutId id="2147489659" r:id="rId2"/>
    <p:sldLayoutId id="2147489660" r:id="rId3"/>
    <p:sldLayoutId id="2147489661" r:id="rId4"/>
    <p:sldLayoutId id="2147489662" r:id="rId5"/>
    <p:sldLayoutId id="2147489663" r:id="rId6"/>
    <p:sldLayoutId id="2147489664" r:id="rId7"/>
    <p:sldLayoutId id="2147489665" r:id="rId8"/>
    <p:sldLayoutId id="2147489666" r:id="rId9"/>
    <p:sldLayoutId id="2147489667" r:id="rId10"/>
    <p:sldLayoutId id="21474896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cs typeface="Arial"/>
              </a:defRPr>
            </a:lvl1pPr>
          </a:lstStyle>
          <a:p>
            <a:pPr>
              <a:defRPr/>
            </a:pPr>
            <a:fld id="{E20EFD92-1FC3-4F83-AE5A-8DCCA0CB44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47" r:id="rId1"/>
    <p:sldLayoutId id="2147489748" r:id="rId2"/>
    <p:sldLayoutId id="2147489749" r:id="rId3"/>
    <p:sldLayoutId id="2147489750" r:id="rId4"/>
    <p:sldLayoutId id="2147489751" r:id="rId5"/>
    <p:sldLayoutId id="2147489752" r:id="rId6"/>
    <p:sldLayoutId id="2147489753" r:id="rId7"/>
    <p:sldLayoutId id="2147489754" r:id="rId8"/>
    <p:sldLayoutId id="2147489755" r:id="rId9"/>
    <p:sldLayoutId id="2147489756" r:id="rId10"/>
    <p:sldLayoutId id="2147489757" r:id="rId11"/>
    <p:sldLayoutId id="21474897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6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6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64" charset="0"/>
                <a:cs typeface="+mn-cs"/>
              </a:defRPr>
            </a:lvl1pPr>
          </a:lstStyle>
          <a:p>
            <a:pPr>
              <a:defRPr/>
            </a:pPr>
            <a:fld id="{A88AE854-BE2B-4735-9602-B372128D9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828" r:id="rId1"/>
    <p:sldLayoutId id="2147489829" r:id="rId2"/>
    <p:sldLayoutId id="2147489830" r:id="rId3"/>
    <p:sldLayoutId id="2147489831" r:id="rId4"/>
    <p:sldLayoutId id="2147489832" r:id="rId5"/>
    <p:sldLayoutId id="2147489833" r:id="rId6"/>
    <p:sldLayoutId id="2147489834" r:id="rId7"/>
    <p:sldLayoutId id="2147489835" r:id="rId8"/>
    <p:sldLayoutId id="2147489836" r:id="rId9"/>
    <p:sldLayoutId id="2147489837" r:id="rId10"/>
    <p:sldLayoutId id="21474898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66"/>
            </a:gs>
            <a:gs pos="100000">
              <a:srgbClr val="0048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4050" y="6286500"/>
            <a:ext cx="19224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838" tIns="47625" rIns="96838" bIns="47625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5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6425" y="6286500"/>
            <a:ext cx="2849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838" tIns="47625" rIns="96838" bIns="4762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5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683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4975" y="6381750"/>
            <a:ext cx="19208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838" tIns="47625" rIns="96838" bIns="47625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5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1D25721-DC3C-4AAB-B296-347D0C757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683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8138" y="1524000"/>
            <a:ext cx="8482012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683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38138" y="228600"/>
            <a:ext cx="8528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6839" name="Rectangle 7"/>
          <p:cNvSpPr>
            <a:spLocks noChangeArrowheads="1"/>
          </p:cNvSpPr>
          <p:nvPr/>
        </p:nvSpPr>
        <p:spPr bwMode="auto">
          <a:xfrm>
            <a:off x="8156575" y="960438"/>
            <a:ext cx="6096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1D58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u-HU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6840" name="Line 8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hu-HU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9851" r:id="rId1"/>
    <p:sldLayoutId id="2147489852" r:id="rId2"/>
    <p:sldLayoutId id="2147489853" r:id="rId3"/>
    <p:sldLayoutId id="2147489854" r:id="rId4"/>
    <p:sldLayoutId id="2147489855" r:id="rId5"/>
    <p:sldLayoutId id="2147489856" r:id="rId6"/>
    <p:sldLayoutId id="2147489857" r:id="rId7"/>
    <p:sldLayoutId id="2147489858" r:id="rId8"/>
    <p:sldLayoutId id="2147489859" r:id="rId9"/>
    <p:sldLayoutId id="2147489860" r:id="rId10"/>
    <p:sldLayoutId id="2147489861" r:id="rId11"/>
  </p:sldLayoutIdLst>
  <p:txStyles>
    <p:titleStyle>
      <a:lvl1pPr algn="ctr" defTabSz="909638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DC119"/>
          </a:solidFill>
          <a:latin typeface="+mj-lt"/>
          <a:ea typeface="+mj-ea"/>
          <a:cs typeface="+mj-cs"/>
        </a:defRPr>
      </a:lvl1pPr>
      <a:lvl2pPr algn="ctr" defTabSz="909638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DC119"/>
          </a:solidFill>
          <a:latin typeface="Times New Roman" pitchFamily="18" charset="0"/>
        </a:defRPr>
      </a:lvl2pPr>
      <a:lvl3pPr algn="ctr" defTabSz="909638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DC119"/>
          </a:solidFill>
          <a:latin typeface="Times New Roman" pitchFamily="18" charset="0"/>
        </a:defRPr>
      </a:lvl3pPr>
      <a:lvl4pPr algn="ctr" defTabSz="909638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DC119"/>
          </a:solidFill>
          <a:latin typeface="Times New Roman" pitchFamily="18" charset="0"/>
        </a:defRPr>
      </a:lvl4pPr>
      <a:lvl5pPr algn="ctr" defTabSz="909638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DC119"/>
          </a:solidFill>
          <a:latin typeface="Times New Roman" pitchFamily="18" charset="0"/>
        </a:defRPr>
      </a:lvl5pPr>
      <a:lvl6pPr marL="457200" algn="ctr" defTabSz="909638" rtl="0" fontAlgn="base">
        <a:spcBef>
          <a:spcPct val="0"/>
        </a:spcBef>
        <a:spcAft>
          <a:spcPct val="0"/>
        </a:spcAft>
        <a:defRPr sz="3600" b="1">
          <a:solidFill>
            <a:srgbClr val="FDC119"/>
          </a:solidFill>
          <a:latin typeface="Times New Roman" pitchFamily="18" charset="0"/>
        </a:defRPr>
      </a:lvl6pPr>
      <a:lvl7pPr marL="914400" algn="ctr" defTabSz="909638" rtl="0" fontAlgn="base">
        <a:spcBef>
          <a:spcPct val="0"/>
        </a:spcBef>
        <a:spcAft>
          <a:spcPct val="0"/>
        </a:spcAft>
        <a:defRPr sz="3600" b="1">
          <a:solidFill>
            <a:srgbClr val="FDC119"/>
          </a:solidFill>
          <a:latin typeface="Times New Roman" pitchFamily="18" charset="0"/>
        </a:defRPr>
      </a:lvl7pPr>
      <a:lvl8pPr marL="1371600" algn="ctr" defTabSz="909638" rtl="0" fontAlgn="base">
        <a:spcBef>
          <a:spcPct val="0"/>
        </a:spcBef>
        <a:spcAft>
          <a:spcPct val="0"/>
        </a:spcAft>
        <a:defRPr sz="3600" b="1">
          <a:solidFill>
            <a:srgbClr val="FDC119"/>
          </a:solidFill>
          <a:latin typeface="Times New Roman" pitchFamily="18" charset="0"/>
        </a:defRPr>
      </a:lvl8pPr>
      <a:lvl9pPr marL="1828800" algn="ctr" defTabSz="909638" rtl="0" fontAlgn="base">
        <a:spcBef>
          <a:spcPct val="0"/>
        </a:spcBef>
        <a:spcAft>
          <a:spcPct val="0"/>
        </a:spcAft>
        <a:defRPr sz="3600" b="1">
          <a:solidFill>
            <a:srgbClr val="FDC119"/>
          </a:solidFill>
          <a:latin typeface="Times New Roman" pitchFamily="18" charset="0"/>
        </a:defRPr>
      </a:lvl9pPr>
    </p:titleStyle>
    <p:bodyStyle>
      <a:lvl1pPr marL="341313" indent="-341313" algn="l" defTabSz="909638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SzPct val="75000"/>
        <a:buFont typeface="Monotype Sorts"/>
        <a:buChar char="n"/>
        <a:defRPr sz="2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9775" indent="-279400" algn="l" defTabSz="909638" rtl="0" eaLnBrk="0" fontAlgn="base" hangingPunct="0">
        <a:spcBef>
          <a:spcPct val="20000"/>
        </a:spcBef>
        <a:spcAft>
          <a:spcPct val="0"/>
        </a:spcAft>
        <a:buSzPct val="125000"/>
        <a:buChar char="•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36650" indent="-227013" algn="l" defTabSz="909638" rtl="0" eaLnBrk="0" fontAlgn="base" hangingPunct="0">
        <a:spcBef>
          <a:spcPct val="20000"/>
        </a:spcBef>
        <a:spcAft>
          <a:spcPct val="0"/>
        </a:spcAft>
        <a:buSzPct val="125000"/>
        <a:buChar char="•"/>
        <a:defRPr sz="19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3850" indent="-228600" algn="l" defTabSz="909638" rtl="0" eaLnBrk="0" fontAlgn="base" hangingPunct="0">
        <a:spcBef>
          <a:spcPct val="20000"/>
        </a:spcBef>
        <a:spcAft>
          <a:spcPct val="0"/>
        </a:spcAft>
        <a:buSzPct val="125000"/>
        <a:buChar char="•"/>
        <a:defRPr sz="1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46288" indent="-227013" algn="l" defTabSz="909638" rtl="0" eaLnBrk="0" fontAlgn="base" hangingPunct="0">
        <a:spcBef>
          <a:spcPct val="20000"/>
        </a:spcBef>
        <a:spcAft>
          <a:spcPct val="0"/>
        </a:spcAft>
        <a:buSzPct val="125000"/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03488" indent="-227013" algn="l" defTabSz="909638" rtl="0" fontAlgn="base">
        <a:spcBef>
          <a:spcPct val="20000"/>
        </a:spcBef>
        <a:spcAft>
          <a:spcPct val="0"/>
        </a:spcAft>
        <a:buSzPct val="125000"/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60688" indent="-227013" algn="l" defTabSz="909638" rtl="0" fontAlgn="base">
        <a:spcBef>
          <a:spcPct val="20000"/>
        </a:spcBef>
        <a:spcAft>
          <a:spcPct val="0"/>
        </a:spcAft>
        <a:buSzPct val="125000"/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17888" indent="-227013" algn="l" defTabSz="909638" rtl="0" fontAlgn="base">
        <a:spcBef>
          <a:spcPct val="20000"/>
        </a:spcBef>
        <a:spcAft>
          <a:spcPct val="0"/>
        </a:spcAft>
        <a:buSzPct val="125000"/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75088" indent="-227013" algn="l" defTabSz="909638" rtl="0" fontAlgn="base">
        <a:spcBef>
          <a:spcPct val="20000"/>
        </a:spcBef>
        <a:spcAft>
          <a:spcPct val="0"/>
        </a:spcAft>
        <a:buSzPct val="125000"/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/>
            </a:lvl1pPr>
          </a:lstStyle>
          <a:p>
            <a:fld id="{E23AEC87-9964-487C-909F-B183B6CB8FD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894" r:id="rId1"/>
    <p:sldLayoutId id="2147489895" r:id="rId2"/>
    <p:sldLayoutId id="2147489896" r:id="rId3"/>
    <p:sldLayoutId id="2147489897" r:id="rId4"/>
    <p:sldLayoutId id="2147489898" r:id="rId5"/>
    <p:sldLayoutId id="2147489899" r:id="rId6"/>
    <p:sldLayoutId id="2147489900" r:id="rId7"/>
    <p:sldLayoutId id="2147489901" r:id="rId8"/>
    <p:sldLayoutId id="2147489902" r:id="rId9"/>
    <p:sldLayoutId id="2147489903" r:id="rId10"/>
    <p:sldLayoutId id="21474899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="0">
                <a:solidFill>
                  <a:srgbClr val="000000"/>
                </a:solidFill>
                <a:latin typeface="Times New Roman" charset="0"/>
                <a:ea typeface="Gulim" charset="0"/>
                <a:cs typeface="Gulim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="0">
                <a:solidFill>
                  <a:srgbClr val="000000"/>
                </a:solidFill>
                <a:latin typeface="Times New Roman" charset="0"/>
                <a:ea typeface="Gulim" charset="0"/>
                <a:cs typeface="Gulim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>
                <a:solidFill>
                  <a:srgbClr val="000000"/>
                </a:solidFill>
                <a:ea typeface="Gulim" pitchFamily="34" charset="-127"/>
              </a:defRPr>
            </a:lvl1pPr>
          </a:lstStyle>
          <a:p>
            <a:fld id="{3E864EF1-D52C-4C89-BAE9-3406D8A79D9B}" type="slidenum">
              <a:rPr lang="en-US">
                <a:latin typeface="Times New Roman" pitchFamily="18" charset="0"/>
              </a:rPr>
              <a:pPr/>
              <a:t>‹#›</a:t>
            </a:fld>
            <a:endParaRPr lang="en-US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93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charset="0"/>
                <a:ea typeface="굴림" charset="-127"/>
                <a:cs typeface="굴림" charset="-127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charset="0"/>
                <a:ea typeface="굴림" charset="-127"/>
                <a:cs typeface="굴림" charset="-127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ea typeface="Gulim" pitchFamily="34" charset="-127"/>
              </a:defRPr>
            </a:lvl1pPr>
          </a:lstStyle>
          <a:p>
            <a:fld id="{8CFB8769-9A75-4C1E-839D-3DCB77926E13}" type="slidenum">
              <a:rPr lang="en-US">
                <a:latin typeface="Times New Roman" pitchFamily="18" charset="0"/>
              </a:rPr>
              <a:pPr/>
              <a:t>‹#›</a:t>
            </a:fld>
            <a:endParaRPr lang="en-US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9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BC36E42-2D72-4215-9E42-3F3EF3ABDE94}" type="slidenum">
              <a:rPr lang="en-US">
                <a:cs typeface="Arial" charset="0"/>
              </a:rPr>
              <a:pPr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967" r:id="rId1"/>
    <p:sldLayoutId id="2147489968" r:id="rId2"/>
    <p:sldLayoutId id="2147489969" r:id="rId3"/>
    <p:sldLayoutId id="2147489970" r:id="rId4"/>
    <p:sldLayoutId id="2147489971" r:id="rId5"/>
    <p:sldLayoutId id="2147489972" r:id="rId6"/>
    <p:sldLayoutId id="2147489973" r:id="rId7"/>
    <p:sldLayoutId id="2147489974" r:id="rId8"/>
    <p:sldLayoutId id="2147489975" r:id="rId9"/>
    <p:sldLayoutId id="2147489976" r:id="rId10"/>
    <p:sldLayoutId id="2147489977" r:id="rId11"/>
    <p:sldLayoutId id="21474899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FC25D4-725C-4C9D-B564-D61BB8E20460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10D897-F69E-46F8-8B4D-D7CEC92F9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05" r:id="rId1"/>
    <p:sldLayoutId id="2147490006" r:id="rId2"/>
    <p:sldLayoutId id="2147490007" r:id="rId3"/>
    <p:sldLayoutId id="2147490008" r:id="rId4"/>
    <p:sldLayoutId id="2147490009" r:id="rId5"/>
    <p:sldLayoutId id="2147490010" r:id="rId6"/>
    <p:sldLayoutId id="2147490011" r:id="rId7"/>
    <p:sldLayoutId id="2147490012" r:id="rId8"/>
    <p:sldLayoutId id="2147490013" r:id="rId9"/>
    <p:sldLayoutId id="2147490014" r:id="rId10"/>
    <p:sldLayoutId id="21474900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13" tIns="45609" rIns="91213" bIns="456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229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13" tIns="45609" rIns="91213" bIns="45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AD8D27-4240-4C4C-AA7B-A14BB9B0CCD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C7295B-3EDB-4050-9473-F3E17C95A0C0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17" r:id="rId1"/>
    <p:sldLayoutId id="2147490018" r:id="rId2"/>
    <p:sldLayoutId id="2147490019" r:id="rId3"/>
    <p:sldLayoutId id="2147490020" r:id="rId4"/>
    <p:sldLayoutId id="2147490021" r:id="rId5"/>
    <p:sldLayoutId id="2147490022" r:id="rId6"/>
    <p:sldLayoutId id="2147490023" r:id="rId7"/>
    <p:sldLayoutId id="2147490024" r:id="rId8"/>
    <p:sldLayoutId id="2147490025" r:id="rId9"/>
    <p:sldLayoutId id="2147490026" r:id="rId10"/>
    <p:sldLayoutId id="21474900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0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1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25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34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38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050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474" indent="-228045" algn="l" defTabSz="912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559" indent="-228045" algn="l" defTabSz="912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644" indent="-228045" algn="l" defTabSz="912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729" indent="-228045" algn="l" defTabSz="912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86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72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59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43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428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515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597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86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99FF"/>
            </a:gs>
            <a:gs pos="100000">
              <a:srgbClr val="0047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C521941-E6AE-425B-9EB3-1FC1D2D2A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29" r:id="rId1"/>
    <p:sldLayoutId id="2147490030" r:id="rId2"/>
    <p:sldLayoutId id="2147490031" r:id="rId3"/>
    <p:sldLayoutId id="2147490032" r:id="rId4"/>
    <p:sldLayoutId id="2147490033" r:id="rId5"/>
    <p:sldLayoutId id="2147490034" r:id="rId6"/>
    <p:sldLayoutId id="2147490035" r:id="rId7"/>
    <p:sldLayoutId id="2147490036" r:id="rId8"/>
    <p:sldLayoutId id="2147490037" r:id="rId9"/>
    <p:sldLayoutId id="2147490038" r:id="rId10"/>
    <p:sldLayoutId id="2147490039" r:id="rId11"/>
    <p:sldLayoutId id="2147490040" r:id="rId12"/>
    <p:sldLayoutId id="2147490041" r:id="rId13"/>
    <p:sldLayoutId id="2147490042" r:id="rId14"/>
    <p:sldLayoutId id="214749004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1010C-B330-4877-8372-F5DD0FBCCD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73" r:id="rId1"/>
    <p:sldLayoutId id="2147489774" r:id="rId2"/>
    <p:sldLayoutId id="2147489775" r:id="rId3"/>
    <p:sldLayoutId id="2147489776" r:id="rId4"/>
    <p:sldLayoutId id="2147489777" r:id="rId5"/>
    <p:sldLayoutId id="2147489778" r:id="rId6"/>
    <p:sldLayoutId id="2147489779" r:id="rId7"/>
    <p:sldLayoutId id="2147489780" r:id="rId8"/>
    <p:sldLayoutId id="2147489781" r:id="rId9"/>
    <p:sldLayoutId id="2147489782" r:id="rId10"/>
    <p:sldLayoutId id="2147489783" r:id="rId11"/>
    <p:sldLayoutId id="2147489784" r:id="rId12"/>
    <p:sldLayoutId id="21474897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57" r:id="rId1"/>
    <p:sldLayoutId id="2147490058" r:id="rId2"/>
    <p:sldLayoutId id="2147490059" r:id="rId3"/>
    <p:sldLayoutId id="2147490060" r:id="rId4"/>
    <p:sldLayoutId id="2147490061" r:id="rId5"/>
    <p:sldLayoutId id="2147490062" r:id="rId6"/>
    <p:sldLayoutId id="2147490063" r:id="rId7"/>
    <p:sldLayoutId id="2147490064" r:id="rId8"/>
    <p:sldLayoutId id="2147490065" r:id="rId9"/>
    <p:sldLayoutId id="2147490066" r:id="rId10"/>
    <p:sldLayoutId id="2147490067" r:id="rId11"/>
    <p:sldLayoutId id="2147490069" r:id="rId12"/>
    <p:sldLayoutId id="214749007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660C0F1-B333-4ADF-9C17-4D6B09A644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72" r:id="rId1"/>
    <p:sldLayoutId id="2147490073" r:id="rId2"/>
    <p:sldLayoutId id="2147490074" r:id="rId3"/>
    <p:sldLayoutId id="2147490075" r:id="rId4"/>
    <p:sldLayoutId id="2147490076" r:id="rId5"/>
    <p:sldLayoutId id="2147490077" r:id="rId6"/>
    <p:sldLayoutId id="2147490078" r:id="rId7"/>
    <p:sldLayoutId id="2147490079" r:id="rId8"/>
    <p:sldLayoutId id="2147490080" r:id="rId9"/>
    <p:sldLayoutId id="2147490081" r:id="rId10"/>
    <p:sldLayoutId id="2147490082" r:id="rId11"/>
    <p:sldLayoutId id="2147490083" r:id="rId12"/>
    <p:sldLayoutId id="214749008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F3E879-21D8-4C01-A96C-FCD4BEDC6EDC}" type="datetimeFigureOut">
              <a:rPr lang="hu-H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2013.09.26.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2D2A2A-6AE7-4DA7-8805-D78AB26D3D09}" type="slidenum">
              <a:rPr lang="hu-H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86" r:id="rId1"/>
    <p:sldLayoutId id="2147490087" r:id="rId2"/>
    <p:sldLayoutId id="2147490088" r:id="rId3"/>
    <p:sldLayoutId id="2147490089" r:id="rId4"/>
    <p:sldLayoutId id="2147490090" r:id="rId5"/>
    <p:sldLayoutId id="2147490091" r:id="rId6"/>
    <p:sldLayoutId id="2147490092" r:id="rId7"/>
    <p:sldLayoutId id="2147490093" r:id="rId8"/>
    <p:sldLayoutId id="2147490094" r:id="rId9"/>
    <p:sldLayoutId id="2147490095" r:id="rId10"/>
    <p:sldLayoutId id="2147490096" r:id="rId11"/>
    <p:sldLayoutId id="2147490097" r:id="rId12"/>
    <p:sldLayoutId id="2147490098" r:id="rId13"/>
    <p:sldLayoutId id="214749009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79A1B5-C447-41E0-88E9-DD748789B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86" r:id="rId1"/>
    <p:sldLayoutId id="2147489787" r:id="rId2"/>
    <p:sldLayoutId id="2147489788" r:id="rId3"/>
    <p:sldLayoutId id="2147489789" r:id="rId4"/>
    <p:sldLayoutId id="2147489790" r:id="rId5"/>
    <p:sldLayoutId id="2147489791" r:id="rId6"/>
    <p:sldLayoutId id="2147489792" r:id="rId7"/>
    <p:sldLayoutId id="2147489793" r:id="rId8"/>
    <p:sldLayoutId id="2147489794" r:id="rId9"/>
    <p:sldLayoutId id="2147489795" r:id="rId10"/>
    <p:sldLayoutId id="2147489796" r:id="rId11"/>
    <p:sldLayoutId id="21474897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568325"/>
            <a:ext cx="7807325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1906588"/>
            <a:ext cx="78073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80" r:id="rId1"/>
    <p:sldLayoutId id="2147489681" r:id="rId2"/>
    <p:sldLayoutId id="2147489682" r:id="rId3"/>
    <p:sldLayoutId id="2147489683" r:id="rId4"/>
    <p:sldLayoutId id="2147489684" r:id="rId5"/>
    <p:sldLayoutId id="2147489685" r:id="rId6"/>
    <p:sldLayoutId id="2147489686" r:id="rId7"/>
    <p:sldLayoutId id="2147489687" r:id="rId8"/>
    <p:sldLayoutId id="2147489688" r:id="rId9"/>
    <p:sldLayoutId id="2147489689" r:id="rId10"/>
    <p:sldLayoutId id="2147489690" r:id="rId11"/>
  </p:sldLayoutIdLst>
  <p:txStyles>
    <p:titleStyle>
      <a:lvl1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2pPr>
      <a:lvl3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3pPr>
      <a:lvl4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4pPr>
      <a:lvl5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5pPr>
      <a:lvl6pPr marL="1392496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6pPr>
      <a:lvl7pPr marL="1806794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7pPr>
      <a:lvl8pPr marL="2221088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8pPr>
      <a:lvl9pPr marL="2635389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9pPr>
    </p:titleStyle>
    <p:bodyStyle>
      <a:lvl1pPr marL="390525" indent="-292100" algn="l" defTabSz="412750" rtl="0" eaLnBrk="0" fontAlgn="base" hangingPunct="0">
        <a:lnSpc>
          <a:spcPct val="97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StarSymbol"/>
        <a:buChar char="●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1050" indent="-260350" algn="l" defTabSz="412750" rtl="0" eaLnBrk="0" fontAlgn="base" hangingPunct="0">
        <a:lnSpc>
          <a:spcPct val="97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tarSymbol"/>
        <a:buChar char="–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73163" indent="-195263" algn="l" defTabSz="412750" rtl="0" eaLnBrk="0" fontAlgn="base" hangingPunct="0">
        <a:lnSpc>
          <a:spcPct val="97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StarSymbol"/>
        <a:buChar char="●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3688" indent="-195263" algn="l" defTabSz="412750" rtl="0" eaLnBrk="0" fontAlgn="base" hangingPunct="0">
        <a:lnSpc>
          <a:spcPct val="97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tarSymbol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1955800" indent="-195263" algn="l" defTabSz="412750" rtl="0" eaLnBrk="0" fontAlgn="base" hangingPunct="0">
        <a:lnSpc>
          <a:spcPct val="9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StarSymbol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370697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784991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99287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613584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296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592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888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185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482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778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074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4372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E59B20-944D-48CC-9054-4E838406084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91" r:id="rId1"/>
    <p:sldLayoutId id="2147489692" r:id="rId2"/>
    <p:sldLayoutId id="2147489693" r:id="rId3"/>
    <p:sldLayoutId id="2147489694" r:id="rId4"/>
    <p:sldLayoutId id="2147489695" r:id="rId5"/>
    <p:sldLayoutId id="2147489696" r:id="rId6"/>
    <p:sldLayoutId id="2147489697" r:id="rId7"/>
    <p:sldLayoutId id="2147489698" r:id="rId8"/>
    <p:sldLayoutId id="2147489699" r:id="rId9"/>
    <p:sldLayoutId id="2147489700" r:id="rId10"/>
    <p:sldLayoutId id="2147489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13" tIns="45609" rIns="91213" bIns="456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229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13" tIns="45609" rIns="91213" bIns="45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AD8D27-4240-4C4C-AA7B-A14BB9B0CCDE}" type="datetimeFigureOut">
              <a:rPr lang="hu-HU"/>
              <a:pPr>
                <a:defRPr/>
              </a:pPr>
              <a:t>2013.09.26.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13" tIns="45609" rIns="91213" bIns="4560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C7295B-3EDB-4050-9473-F3E17C95A0C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02" r:id="rId1"/>
    <p:sldLayoutId id="2147489703" r:id="rId2"/>
    <p:sldLayoutId id="2147489704" r:id="rId3"/>
    <p:sldLayoutId id="2147489705" r:id="rId4"/>
    <p:sldLayoutId id="2147489706" r:id="rId5"/>
    <p:sldLayoutId id="2147489707" r:id="rId6"/>
    <p:sldLayoutId id="2147489708" r:id="rId7"/>
    <p:sldLayoutId id="2147489709" r:id="rId8"/>
    <p:sldLayoutId id="2147489710" r:id="rId9"/>
    <p:sldLayoutId id="2147489711" r:id="rId10"/>
    <p:sldLayoutId id="2147489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0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1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25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34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438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050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474" indent="-228045" algn="l" defTabSz="912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559" indent="-228045" algn="l" defTabSz="912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644" indent="-228045" algn="l" defTabSz="912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729" indent="-228045" algn="l" defTabSz="9121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86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72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59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43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428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515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597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86" algn="l" defTabSz="912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9BFF6EB-DC76-42D1-BF23-7BB119BEE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99" r:id="rId1"/>
    <p:sldLayoutId id="2147489800" r:id="rId2"/>
    <p:sldLayoutId id="2147489801" r:id="rId3"/>
    <p:sldLayoutId id="2147489802" r:id="rId4"/>
    <p:sldLayoutId id="2147489803" r:id="rId5"/>
    <p:sldLayoutId id="2147489804" r:id="rId6"/>
    <p:sldLayoutId id="2147489805" r:id="rId7"/>
    <p:sldLayoutId id="2147489806" r:id="rId8"/>
    <p:sldLayoutId id="2147489807" r:id="rId9"/>
    <p:sldLayoutId id="2147489808" r:id="rId10"/>
    <p:sldLayoutId id="2147489809" r:id="rId11"/>
    <p:sldLayoutId id="21474898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568325"/>
            <a:ext cx="7807325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1906588"/>
            <a:ext cx="78073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13" r:id="rId1"/>
    <p:sldLayoutId id="2147489714" r:id="rId2"/>
    <p:sldLayoutId id="2147489715" r:id="rId3"/>
    <p:sldLayoutId id="2147489716" r:id="rId4"/>
    <p:sldLayoutId id="2147489717" r:id="rId5"/>
    <p:sldLayoutId id="2147489718" r:id="rId6"/>
    <p:sldLayoutId id="2147489719" r:id="rId7"/>
    <p:sldLayoutId id="2147489720" r:id="rId8"/>
    <p:sldLayoutId id="2147489721" r:id="rId9"/>
    <p:sldLayoutId id="2147489722" r:id="rId10"/>
    <p:sldLayoutId id="2147489723" r:id="rId11"/>
  </p:sldLayoutIdLst>
  <p:txStyles>
    <p:titleStyle>
      <a:lvl1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2pPr>
      <a:lvl3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3pPr>
      <a:lvl4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4pPr>
      <a:lvl5pPr algn="ctr" defTabSz="41275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5pPr>
      <a:lvl6pPr marL="1392496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6pPr>
      <a:lvl7pPr marL="1806794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7pPr>
      <a:lvl8pPr marL="2221088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8pPr>
      <a:lvl9pPr marL="2635389" indent="-195641" algn="l" defTabSz="41429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6" charset="0"/>
          <a:ea typeface="Lucida Sans Unicode" charset="0"/>
          <a:cs typeface="Lucida Sans Unicode" charset="0"/>
        </a:defRPr>
      </a:lvl9pPr>
    </p:titleStyle>
    <p:bodyStyle>
      <a:lvl1pPr marL="390525" indent="-292100" algn="l" defTabSz="412750" rtl="0" eaLnBrk="0" fontAlgn="base" hangingPunct="0">
        <a:lnSpc>
          <a:spcPct val="97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StarSymbol"/>
        <a:buChar char="●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1050" indent="-260350" algn="l" defTabSz="412750" rtl="0" eaLnBrk="0" fontAlgn="base" hangingPunct="0">
        <a:lnSpc>
          <a:spcPct val="97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tarSymbol"/>
        <a:buChar char="–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73163" indent="-195263" algn="l" defTabSz="412750" rtl="0" eaLnBrk="0" fontAlgn="base" hangingPunct="0">
        <a:lnSpc>
          <a:spcPct val="97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StarSymbol"/>
        <a:buChar char="●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3688" indent="-195263" algn="l" defTabSz="412750" rtl="0" eaLnBrk="0" fontAlgn="base" hangingPunct="0">
        <a:lnSpc>
          <a:spcPct val="97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tarSymbol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1955800" indent="-195263" algn="l" defTabSz="412750" rtl="0" eaLnBrk="0" fontAlgn="base" hangingPunct="0">
        <a:lnSpc>
          <a:spcPct val="97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StarSymbol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370697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784991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99287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613584" indent="-195641" algn="l" defTabSz="414296" rtl="0" fontAlgn="base" hangingPunct="0">
        <a:lnSpc>
          <a:spcPct val="9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StarSymbol" charset="0"/>
        <a:buChar char="●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296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592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888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185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482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778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0074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4372" algn="l" defTabSz="8285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638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D3FFF0-ECB9-430D-B967-DE79E2445C35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5B6B5C-94CE-45C6-9629-F3EC2FECF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24" r:id="rId1"/>
    <p:sldLayoutId id="2147489725" r:id="rId2"/>
    <p:sldLayoutId id="2147489726" r:id="rId3"/>
    <p:sldLayoutId id="2147489727" r:id="rId4"/>
    <p:sldLayoutId id="2147489728" r:id="rId5"/>
    <p:sldLayoutId id="2147489729" r:id="rId6"/>
    <p:sldLayoutId id="2147489730" r:id="rId7"/>
    <p:sldLayoutId id="2147489731" r:id="rId8"/>
    <p:sldLayoutId id="2147489732" r:id="rId9"/>
    <p:sldLayoutId id="2147489733" r:id="rId10"/>
    <p:sldLayoutId id="2147489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2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Drug" TargetMode="External"/><Relationship Id="rId3" Type="http://schemas.openxmlformats.org/officeDocument/2006/relationships/hyperlink" Target="http://en.wikipedia.org/wiki/European_Bioinformatics_Institute" TargetMode="External"/><Relationship Id="rId7" Type="http://schemas.openxmlformats.org/officeDocument/2006/relationships/hyperlink" Target="http://en.wikipedia.org/wiki/Gene" TargetMode="External"/><Relationship Id="rId2" Type="http://schemas.openxmlformats.org/officeDocument/2006/relationships/hyperlink" Target="http://en.wikipedia.org/wiki/Text_corp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Datamining" TargetMode="External"/><Relationship Id="rId5" Type="http://schemas.openxmlformats.org/officeDocument/2006/relationships/hyperlink" Target="http://en.wikipedia.org/wiki/Computer_scientist" TargetMode="External"/><Relationship Id="rId4" Type="http://schemas.openxmlformats.org/officeDocument/2006/relationships/hyperlink" Target="http://en.wikipedia.org/wiki/Biologist" TargetMode="External"/><Relationship Id="rId9" Type="http://schemas.openxmlformats.org/officeDocument/2006/relationships/hyperlink" Target="http://en.wikipedia.org/wiki/Bioinformatic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video" Target="file:///C:\Documents%20and%20Settings\Laszlo\My%20Documents\TALKS\full.avi" TargetMode="Externa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photos1.blogger.com/blogger/2608/483/1600/feeds.1.gif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76.jpeg"/><Relationship Id="rId4" Type="http://schemas.openxmlformats.org/officeDocument/2006/relationships/hyperlink" Target="http://en.wikipedia.org/wiki/File:Waddington-1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4.xml"/><Relationship Id="rId5" Type="http://schemas.openxmlformats.org/officeDocument/2006/relationships/image" Target="../media/image85.jpeg"/><Relationship Id="rId4" Type="http://schemas.openxmlformats.org/officeDocument/2006/relationships/hyperlink" Target="http://www.genecards.org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0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0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zövegdoboz 4"/>
          <p:cNvSpPr txBox="1">
            <a:spLocks noChangeArrowheads="1"/>
          </p:cNvSpPr>
          <p:nvPr/>
        </p:nvSpPr>
        <p:spPr bwMode="auto">
          <a:xfrm>
            <a:off x="7161213" y="6396038"/>
            <a:ext cx="1982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>
                <a:solidFill>
                  <a:srgbClr val="000000"/>
                </a:solidFill>
              </a:rPr>
              <a:t>Falus András</a:t>
            </a:r>
          </a:p>
        </p:txBody>
      </p:sp>
      <p:pic>
        <p:nvPicPr>
          <p:cNvPr id="137219" name="Picture 4" descr="KISKISK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6186488"/>
            <a:ext cx="928687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484784"/>
            <a:ext cx="135731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37222" name="Picture 3" descr="rasszok"/>
          <p:cNvPicPr>
            <a:picLocks noChangeAspect="1" noChangeArrowheads="1"/>
          </p:cNvPicPr>
          <p:nvPr/>
        </p:nvPicPr>
        <p:blipFill>
          <a:blip r:embed="rId5" cstate="print">
            <a:lum bright="16000" contrast="20000"/>
          </a:blip>
          <a:srcRect/>
          <a:stretch>
            <a:fillRect/>
          </a:stretch>
        </p:blipFill>
        <p:spPr bwMode="auto">
          <a:xfrm>
            <a:off x="323528" y="1772816"/>
            <a:ext cx="1766887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785938" y="5000625"/>
            <a:ext cx="64008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hu-HU" dirty="0">
              <a:solidFill>
                <a:schemeClr val="tx1">
                  <a:tint val="75000"/>
                </a:schemeClr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0" y="6488113"/>
            <a:ext cx="157607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hu-HU" dirty="0" smtClean="0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cs typeface="Arial" charset="0"/>
              </a:rPr>
              <a:t>2013.09.25..</a:t>
            </a:r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137225" name="Picture 10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5013176"/>
            <a:ext cx="1406525" cy="1214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4725144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37229" name="Cím 14"/>
          <p:cNvSpPr>
            <a:spLocks noGrp="1"/>
          </p:cNvSpPr>
          <p:nvPr>
            <p:ph type="ctrTitle"/>
          </p:nvPr>
        </p:nvSpPr>
        <p:spPr>
          <a:xfrm>
            <a:off x="539552" y="-99392"/>
            <a:ext cx="7772400" cy="1470025"/>
          </a:xfrm>
        </p:spPr>
        <p:txBody>
          <a:bodyPr/>
          <a:lstStyle/>
          <a:p>
            <a:r>
              <a:rPr lang="hu-HU" sz="3200" b="1" i="1" dirty="0" smtClean="0">
                <a:solidFill>
                  <a:srgbClr val="606DAC"/>
                </a:solidFill>
                <a:latin typeface="Georgia"/>
              </a:rPr>
              <a:t>A </a:t>
            </a:r>
            <a:r>
              <a:rPr lang="hu-HU" sz="3200" b="1" i="1" dirty="0" err="1" smtClean="0">
                <a:solidFill>
                  <a:srgbClr val="606DAC"/>
                </a:solidFill>
                <a:latin typeface="Georgia"/>
              </a:rPr>
              <a:t>genomikától</a:t>
            </a:r>
            <a:r>
              <a:rPr lang="hu-HU" sz="3200" b="1" i="1" dirty="0" smtClean="0">
                <a:solidFill>
                  <a:srgbClr val="606DAC"/>
                </a:solidFill>
                <a:latin typeface="Georgia"/>
              </a:rPr>
              <a:t> </a:t>
            </a:r>
            <a:r>
              <a:rPr lang="hu-HU" sz="3200" b="1" i="1" dirty="0" err="1" smtClean="0">
                <a:solidFill>
                  <a:srgbClr val="606DAC"/>
                </a:solidFill>
                <a:latin typeface="Georgia"/>
              </a:rPr>
              <a:t>a</a:t>
            </a:r>
            <a:r>
              <a:rPr lang="hu-HU" sz="3200" b="1" i="1" dirty="0" smtClean="0">
                <a:solidFill>
                  <a:srgbClr val="606DAC"/>
                </a:solidFill>
                <a:latin typeface="Georgia"/>
              </a:rPr>
              <a:t> </a:t>
            </a:r>
            <a:r>
              <a:rPr lang="hu-HU" sz="3200" b="1" i="1" dirty="0" err="1" smtClean="0">
                <a:solidFill>
                  <a:srgbClr val="606DAC"/>
                </a:solidFill>
                <a:latin typeface="Georgia"/>
              </a:rPr>
              <a:t>bibliomikáig</a:t>
            </a:r>
            <a:r>
              <a:rPr lang="hu-HU" sz="3200" b="1" i="1" dirty="0" smtClean="0">
                <a:solidFill>
                  <a:srgbClr val="606DAC"/>
                </a:solidFill>
                <a:latin typeface="Georgia"/>
              </a:rPr>
              <a:t>; </a:t>
            </a:r>
            <a:r>
              <a:rPr lang="hu-HU" sz="3200" b="1" i="1" dirty="0" err="1" smtClean="0">
                <a:solidFill>
                  <a:srgbClr val="606DAC"/>
                </a:solidFill>
                <a:latin typeface="Georgia"/>
              </a:rPr>
              <a:t>a</a:t>
            </a:r>
            <a:r>
              <a:rPr lang="hu-HU" sz="3200" b="1" i="1" dirty="0" smtClean="0">
                <a:solidFill>
                  <a:srgbClr val="606DAC"/>
                </a:solidFill>
                <a:latin typeface="Georgia"/>
              </a:rPr>
              <a:t> rendszerelvű biológia univerzuma</a:t>
            </a:r>
            <a:endParaRPr lang="hu-HU" sz="3200" b="1" dirty="0" smtClean="0"/>
          </a:p>
        </p:txBody>
      </p:sp>
      <p:pic>
        <p:nvPicPr>
          <p:cNvPr id="137231" name="Picture 15" descr="http://ts2.mm.bing.net/th?id=H.4692480538183297&amp;pid=15.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1340768"/>
            <a:ext cx="2857500" cy="2124075"/>
          </a:xfrm>
          <a:prstGeom prst="rect">
            <a:avLst/>
          </a:prstGeom>
          <a:noFill/>
        </p:spPr>
      </p:pic>
      <p:pic>
        <p:nvPicPr>
          <p:cNvPr id="137233" name="Picture 17" descr="http://www.nyest.hu/media/adatbanyaszattal-a-jovob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3068960"/>
            <a:ext cx="1937792" cy="1453344"/>
          </a:xfrm>
          <a:prstGeom prst="rect">
            <a:avLst/>
          </a:prstGeom>
          <a:noFill/>
        </p:spPr>
      </p:pic>
      <p:pic>
        <p:nvPicPr>
          <p:cNvPr id="137235" name="Picture 19" descr="https://encrypted-tbn1.gstatic.com/images?q=tbn:ANd9GcTnB0asIg3Yea6U2fpLduQJmrB1E9_FzUf6oE2-nuvweUq6XOF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4437112"/>
            <a:ext cx="2552700" cy="1790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overm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7738" y="1025525"/>
            <a:ext cx="4171950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 descr="nature01403-f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214313"/>
            <a:ext cx="41767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4" name="Szövegdoboz 3"/>
          <p:cNvSpPr txBox="1">
            <a:spLocks noChangeArrowheads="1"/>
          </p:cNvSpPr>
          <p:nvPr/>
        </p:nvSpPr>
        <p:spPr bwMode="auto">
          <a:xfrm>
            <a:off x="5143500" y="357188"/>
            <a:ext cx="3444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>
                <a:solidFill>
                  <a:srgbClr val="000000"/>
                </a:solidFill>
              </a:rPr>
              <a:t>2001. február 15-16</a:t>
            </a:r>
            <a:endParaRPr lang="en-US" sz="2800" b="1">
              <a:solidFill>
                <a:srgbClr val="00000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5357813"/>
            <a:ext cx="104298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066800" y="304800"/>
            <a:ext cx="6435725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tabLst>
                <a:tab pos="1973263" algn="l"/>
              </a:tabLst>
            </a:pPr>
            <a:r>
              <a:rPr lang="hu-HU" sz="2400" b="1">
                <a:solidFill>
                  <a:srgbClr val="000000"/>
                </a:solidFill>
              </a:rPr>
              <a:t>            </a:t>
            </a:r>
            <a:r>
              <a:rPr lang="hu-HU" sz="2800" b="1">
                <a:solidFill>
                  <a:srgbClr val="000000"/>
                </a:solidFill>
              </a:rPr>
              <a:t>A modern biológia fejlődése</a:t>
            </a:r>
          </a:p>
          <a:p>
            <a:pPr eaLnBrk="0" hangingPunct="0">
              <a:tabLst>
                <a:tab pos="1973263" algn="l"/>
              </a:tabLst>
            </a:pPr>
            <a:endParaRPr lang="hu-HU" sz="2800" b="1">
              <a:solidFill>
                <a:srgbClr val="000000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populációk (Darwin)</a:t>
            </a: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Egyedek (Mendel)</a:t>
            </a: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			         tervezett élőlények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		                           (szintetikus biológia)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          sejtek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				        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			</a:t>
            </a: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                                                                             epigenetika, epigenom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    kromoszómák			  modellek (</a:t>
            </a:r>
            <a:r>
              <a:rPr lang="hu-HU" sz="1400" b="1" i="1">
                <a:solidFill>
                  <a:srgbClr val="0033CC"/>
                </a:solidFill>
              </a:rPr>
              <a:t>systems biology</a:t>
            </a:r>
            <a:r>
              <a:rPr lang="hu-HU" sz="1400" b="1">
                <a:solidFill>
                  <a:srgbClr val="0033CC"/>
                </a:solidFill>
              </a:rPr>
              <a:t>)</a:t>
            </a: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gének, DNS modell	                                                összes gén- genom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 (molekuláris biológia)                                             genomika, proteomika….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		</a:t>
            </a:r>
            <a:endParaRPr lang="en-GB" sz="1400" b="1">
              <a:solidFill>
                <a:srgbClr val="0033CC"/>
              </a:solidFill>
            </a:endParaRPr>
          </a:p>
        </p:txBody>
      </p:sp>
      <p:sp>
        <p:nvSpPr>
          <p:cNvPr id="2052" name="Line 7"/>
          <p:cNvSpPr>
            <a:spLocks noChangeShapeType="1"/>
          </p:cNvSpPr>
          <p:nvPr/>
        </p:nvSpPr>
        <p:spPr bwMode="auto">
          <a:xfrm>
            <a:off x="1905000" y="36576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53" name="Line 8"/>
          <p:cNvSpPr>
            <a:spLocks noChangeShapeType="1"/>
          </p:cNvSpPr>
          <p:nvPr/>
        </p:nvSpPr>
        <p:spPr bwMode="auto">
          <a:xfrm>
            <a:off x="1905000" y="47244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54" name="Line 11"/>
          <p:cNvSpPr>
            <a:spLocks noChangeShapeType="1"/>
          </p:cNvSpPr>
          <p:nvPr/>
        </p:nvSpPr>
        <p:spPr bwMode="auto">
          <a:xfrm rot="-10779593">
            <a:off x="6145213" y="3500438"/>
            <a:ext cx="1587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55" name="Line 12"/>
          <p:cNvSpPr>
            <a:spLocks noChangeShapeType="1"/>
          </p:cNvSpPr>
          <p:nvPr/>
        </p:nvSpPr>
        <p:spPr bwMode="auto">
          <a:xfrm>
            <a:off x="1066800" y="1600200"/>
            <a:ext cx="0" cy="40386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56" name="Line 13"/>
          <p:cNvSpPr>
            <a:spLocks noChangeShapeType="1"/>
          </p:cNvSpPr>
          <p:nvPr/>
        </p:nvSpPr>
        <p:spPr bwMode="auto">
          <a:xfrm flipV="1">
            <a:off x="1071563" y="5668963"/>
            <a:ext cx="6684962" cy="46037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57" name="Line 14"/>
          <p:cNvSpPr>
            <a:spLocks noChangeShapeType="1"/>
          </p:cNvSpPr>
          <p:nvPr/>
        </p:nvSpPr>
        <p:spPr bwMode="auto">
          <a:xfrm flipV="1">
            <a:off x="7696200" y="1676400"/>
            <a:ext cx="0" cy="3962400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058" name="Text Box 18"/>
          <p:cNvSpPr txBox="1">
            <a:spLocks noChangeArrowheads="1"/>
          </p:cNvSpPr>
          <p:nvPr/>
        </p:nvSpPr>
        <p:spPr bwMode="auto">
          <a:xfrm>
            <a:off x="336550" y="1557338"/>
            <a:ext cx="64135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b="1">
                <a:solidFill>
                  <a:srgbClr val="808080"/>
                </a:solidFill>
              </a:rPr>
              <a:t>1850</a:t>
            </a: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r>
              <a:rPr lang="hu-HU" b="1">
                <a:solidFill>
                  <a:srgbClr val="808080"/>
                </a:solidFill>
              </a:rPr>
              <a:t>1900</a:t>
            </a: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r>
              <a:rPr lang="hu-HU" b="1">
                <a:solidFill>
                  <a:srgbClr val="808080"/>
                </a:solidFill>
              </a:rPr>
              <a:t>1950</a:t>
            </a:r>
            <a:endParaRPr lang="en-GB" b="1">
              <a:solidFill>
                <a:srgbClr val="808080"/>
              </a:solidFill>
            </a:endParaRPr>
          </a:p>
        </p:txBody>
      </p:sp>
      <p:sp>
        <p:nvSpPr>
          <p:cNvPr id="2059" name="Text Box 19"/>
          <p:cNvSpPr txBox="1">
            <a:spLocks noChangeArrowheads="1"/>
          </p:cNvSpPr>
          <p:nvPr/>
        </p:nvSpPr>
        <p:spPr bwMode="auto">
          <a:xfrm>
            <a:off x="7740650" y="2924175"/>
            <a:ext cx="6969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b="1">
                <a:solidFill>
                  <a:srgbClr val="808080"/>
                </a:solidFill>
              </a:rPr>
              <a:t>2050</a:t>
            </a: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r>
              <a:rPr lang="hu-HU" b="1">
                <a:solidFill>
                  <a:srgbClr val="808080"/>
                </a:solidFill>
              </a:rPr>
              <a:t>2020</a:t>
            </a: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r>
              <a:rPr lang="hu-HU" b="1">
                <a:solidFill>
                  <a:srgbClr val="808080"/>
                </a:solidFill>
              </a:rPr>
              <a:t>2000</a:t>
            </a:r>
            <a:endParaRPr lang="en-GB" b="1">
              <a:solidFill>
                <a:srgbClr val="808080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7772400" y="2895600"/>
            <a:ext cx="685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Lekerekített téglalap 18"/>
          <p:cNvSpPr/>
          <p:nvPr/>
        </p:nvSpPr>
        <p:spPr>
          <a:xfrm>
            <a:off x="4214813" y="2286000"/>
            <a:ext cx="30480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5857875"/>
            <a:ext cx="10112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3000375" y="1000125"/>
          <a:ext cx="782638" cy="1169988"/>
        </p:xfrm>
        <a:graphic>
          <a:graphicData uri="http://schemas.openxmlformats.org/presentationml/2006/ole">
            <p:oleObj spid="_x0000_s2050" name="Photo Editor Photo" r:id="rId5" imgW="790476" imgH="1181265" progId="">
              <p:embed/>
            </p:oleObj>
          </a:graphicData>
        </a:graphic>
      </p:graphicFrame>
      <p:pic>
        <p:nvPicPr>
          <p:cNvPr id="4167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38" y="2500313"/>
            <a:ext cx="9747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4167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50" y="5491163"/>
            <a:ext cx="104298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065" name="Picture 1028" descr="WatsonQuote"/>
          <p:cNvPicPr>
            <a:picLocks noChangeAspect="1" noChangeArrowheads="1"/>
          </p:cNvPicPr>
          <p:nvPr/>
        </p:nvPicPr>
        <p:blipFill>
          <a:blip r:embed="rId8" cstate="print"/>
          <a:srcRect l="13364" t="27255" r="27797" b="59055"/>
          <a:stretch>
            <a:fillRect/>
          </a:stretch>
        </p:blipFill>
        <p:spPr bwMode="auto">
          <a:xfrm>
            <a:off x="1214438" y="5929313"/>
            <a:ext cx="23637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22" descr="http://www.femina.hu/terasz/dobbenetes_pillanatok_orvostudomany/watson_crick.jpg"/>
          <p:cNvPicPr>
            <a:picLocks noChangeAspect="1" noChangeArrowheads="1"/>
          </p:cNvPicPr>
          <p:nvPr/>
        </p:nvPicPr>
        <p:blipFill>
          <a:blip r:embed="rId9" cstate="print"/>
          <a:srcRect l="3635" t="5328" r="50273" b="8525"/>
          <a:stretch>
            <a:fillRect/>
          </a:stretch>
        </p:blipFill>
        <p:spPr bwMode="auto">
          <a:xfrm>
            <a:off x="142875" y="5715000"/>
            <a:ext cx="87471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Egyenes összekötő nyíllal 23"/>
          <p:cNvCxnSpPr/>
          <p:nvPr/>
        </p:nvCxnSpPr>
        <p:spPr>
          <a:xfrm>
            <a:off x="3286125" y="5357813"/>
            <a:ext cx="1571625" cy="1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rot="5400000" flipH="1" flipV="1">
            <a:off x="6142831" y="4929982"/>
            <a:ext cx="43021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églalap 22"/>
          <p:cNvSpPr/>
          <p:nvPr/>
        </p:nvSpPr>
        <p:spPr>
          <a:xfrm>
            <a:off x="4643438" y="4229100"/>
            <a:ext cx="278606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070" name="Szövegdoboz 26"/>
          <p:cNvSpPr txBox="1">
            <a:spLocks noChangeArrowheads="1"/>
          </p:cNvSpPr>
          <p:nvPr/>
        </p:nvSpPr>
        <p:spPr bwMode="auto">
          <a:xfrm>
            <a:off x="5357813" y="6572250"/>
            <a:ext cx="197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1"/>
              <a:t>Pósfai György ábrája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1243013" y="188913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3200">
              <a:solidFill>
                <a:srgbClr val="FFFF00"/>
              </a:solidFill>
            </a:endParaRPr>
          </a:p>
        </p:txBody>
      </p:sp>
      <p:grpSp>
        <p:nvGrpSpPr>
          <p:cNvPr id="149507" name="Group 3"/>
          <p:cNvGrpSpPr>
            <a:grpSpLocks/>
          </p:cNvGrpSpPr>
          <p:nvPr/>
        </p:nvGrpSpPr>
        <p:grpSpPr bwMode="auto">
          <a:xfrm>
            <a:off x="3505200" y="762000"/>
            <a:ext cx="3541713" cy="871538"/>
            <a:chOff x="2208" y="480"/>
            <a:chExt cx="2231" cy="549"/>
          </a:xfrm>
        </p:grpSpPr>
        <p:sp>
          <p:nvSpPr>
            <p:cNvPr id="149533" name="Text Box 4"/>
            <p:cNvSpPr txBox="1">
              <a:spLocks noChangeArrowheads="1"/>
            </p:cNvSpPr>
            <p:nvPr/>
          </p:nvSpPr>
          <p:spPr bwMode="auto">
            <a:xfrm>
              <a:off x="2256" y="480"/>
              <a:ext cx="2086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0000"/>
                  </a:solidFill>
                </a:rPr>
                <a:t>GCAAT</a:t>
              </a:r>
              <a:r>
                <a:rPr lang="en-US" sz="1400" b="1">
                  <a:solidFill>
                    <a:srgbClr val="FF0000"/>
                  </a:solidFill>
                </a:rPr>
                <a:t>C</a:t>
              </a:r>
              <a:r>
                <a:rPr lang="en-US" sz="1400" b="1">
                  <a:solidFill>
                    <a:srgbClr val="000000"/>
                  </a:solidFill>
                </a:rPr>
                <a:t>GATC</a:t>
              </a:r>
              <a:r>
                <a:rPr lang="en-US" sz="1400" b="1">
                  <a:solidFill>
                    <a:srgbClr val="FF0000"/>
                  </a:solidFill>
                </a:rPr>
                <a:t>T</a:t>
              </a:r>
              <a:r>
                <a:rPr lang="en-US" sz="1400" b="1">
                  <a:solidFill>
                    <a:srgbClr val="000000"/>
                  </a:solidFill>
                </a:rPr>
                <a:t>GGTACA</a:t>
              </a:r>
              <a:r>
                <a:rPr lang="en-US" sz="1400" b="1">
                  <a:solidFill>
                    <a:srgbClr val="FF0000"/>
                  </a:solidFill>
                </a:rPr>
                <a:t>G</a:t>
              </a:r>
              <a:r>
                <a:rPr lang="en-US" sz="1400" b="1">
                  <a:solidFill>
                    <a:srgbClr val="000000"/>
                  </a:solidFill>
                </a:rPr>
                <a:t>TAGCTA</a:t>
              </a:r>
            </a:p>
            <a:p>
              <a:pPr eaLnBrk="0" hangingPunct="0"/>
              <a:r>
                <a:rPr lang="en-US" sz="1400" b="1">
                  <a:solidFill>
                    <a:srgbClr val="000000"/>
                  </a:solidFill>
                </a:rPr>
                <a:t>GCAAT</a:t>
              </a:r>
              <a:r>
                <a:rPr lang="en-US" sz="1400" b="1">
                  <a:solidFill>
                    <a:srgbClr val="FF0000"/>
                  </a:solidFill>
                </a:rPr>
                <a:t>T</a:t>
              </a:r>
              <a:r>
                <a:rPr lang="en-US" sz="1400" b="1">
                  <a:solidFill>
                    <a:srgbClr val="000000"/>
                  </a:solidFill>
                </a:rPr>
                <a:t>GATC</a:t>
              </a:r>
              <a:r>
                <a:rPr lang="en-US" sz="1400" b="1">
                  <a:solidFill>
                    <a:srgbClr val="FF0000"/>
                  </a:solidFill>
                </a:rPr>
                <a:t>G</a:t>
              </a:r>
              <a:r>
                <a:rPr lang="en-US" sz="1400" b="1">
                  <a:solidFill>
                    <a:srgbClr val="000000"/>
                  </a:solidFill>
                </a:rPr>
                <a:t>GGTACA</a:t>
              </a:r>
              <a:r>
                <a:rPr lang="en-US" sz="1400" b="1">
                  <a:solidFill>
                    <a:srgbClr val="FF0000"/>
                  </a:solidFill>
                </a:rPr>
                <a:t>T</a:t>
              </a:r>
              <a:r>
                <a:rPr lang="en-US" sz="1400" b="1">
                  <a:solidFill>
                    <a:srgbClr val="000000"/>
                  </a:solidFill>
                </a:rPr>
                <a:t>TAGCTA</a:t>
              </a: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49534" name="Text Box 5"/>
            <p:cNvSpPr txBox="1">
              <a:spLocks noChangeArrowheads="1"/>
            </p:cNvSpPr>
            <p:nvPr/>
          </p:nvSpPr>
          <p:spPr bwMode="auto">
            <a:xfrm>
              <a:off x="2208" y="816"/>
              <a:ext cx="223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sz="1600" b="1">
                  <a:solidFill>
                    <a:srgbClr val="003300"/>
                  </a:solidFill>
                </a:rPr>
                <a:t>SNP</a:t>
              </a:r>
              <a:r>
                <a:rPr lang="hu-HU" sz="1600">
                  <a:solidFill>
                    <a:srgbClr val="003300"/>
                  </a:solidFill>
                </a:rPr>
                <a:t> Hap-Map/ 20 millió pontmutáció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8600" y="3000375"/>
            <a:ext cx="2755900" cy="2887663"/>
            <a:chOff x="192" y="2160"/>
            <a:chExt cx="1736" cy="1819"/>
          </a:xfrm>
        </p:grpSpPr>
        <p:pic>
          <p:nvPicPr>
            <p:cNvPr id="149531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36000" contrast="28000"/>
            </a:blip>
            <a:srcRect/>
            <a:stretch>
              <a:fillRect/>
            </a:stretch>
          </p:blipFill>
          <p:spPr bwMode="auto">
            <a:xfrm>
              <a:off x="192" y="2160"/>
              <a:ext cx="1536" cy="1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7" name="Text Box 8"/>
            <p:cNvSpPr txBox="1">
              <a:spLocks noChangeArrowheads="1"/>
            </p:cNvSpPr>
            <p:nvPr/>
          </p:nvSpPr>
          <p:spPr bwMode="auto">
            <a:xfrm>
              <a:off x="192" y="3572"/>
              <a:ext cx="173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200" dirty="0">
                  <a:solidFill>
                    <a:srgbClr val="003300"/>
                  </a:solidFill>
                  <a:latin typeface="Arial" charset="0"/>
                  <a:cs typeface="Arial"/>
                </a:rPr>
                <a:t>EXPRESSZIÓS MICROARRAY/CHIP</a:t>
              </a:r>
            </a:p>
            <a:p>
              <a:pPr eaLnBrk="0" hangingPunct="0">
                <a:defRPr/>
              </a:pPr>
              <a:r>
                <a:rPr lang="hu-HU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NANOTECHNOLÓGIA, </a:t>
              </a:r>
            </a:p>
            <a:p>
              <a:pPr eaLnBrk="0" hangingPunct="0">
                <a:defRPr/>
              </a:pPr>
              <a:r>
                <a:rPr lang="hu-HU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Szilárd Fázisú KÉMIA</a:t>
              </a:r>
            </a:p>
          </p:txBody>
        </p:sp>
      </p:grpSp>
      <p:grpSp>
        <p:nvGrpSpPr>
          <p:cNvPr id="149509" name="Group 9"/>
          <p:cNvGrpSpPr>
            <a:grpSpLocks/>
          </p:cNvGrpSpPr>
          <p:nvPr/>
        </p:nvGrpSpPr>
        <p:grpSpPr bwMode="auto">
          <a:xfrm>
            <a:off x="152400" y="609600"/>
            <a:ext cx="2590800" cy="1985963"/>
            <a:chOff x="2256" y="1584"/>
            <a:chExt cx="1138" cy="942"/>
          </a:xfrm>
        </p:grpSpPr>
        <p:pic>
          <p:nvPicPr>
            <p:cNvPr id="149529" name="Picture 10" descr="ma-ebat8"/>
            <p:cNvPicPr>
              <a:picLocks noChangeAspect="1" noChangeArrowheads="1"/>
            </p:cNvPicPr>
            <p:nvPr/>
          </p:nvPicPr>
          <p:blipFill>
            <a:blip r:embed="rId4" cstate="print">
              <a:lum bright="-8000" contrast="10000"/>
            </a:blip>
            <a:srcRect/>
            <a:stretch>
              <a:fillRect/>
            </a:stretch>
          </p:blipFill>
          <p:spPr bwMode="auto">
            <a:xfrm>
              <a:off x="2256" y="1584"/>
              <a:ext cx="1138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5" name="Text Box 11"/>
            <p:cNvSpPr txBox="1">
              <a:spLocks noChangeArrowheads="1"/>
            </p:cNvSpPr>
            <p:nvPr/>
          </p:nvSpPr>
          <p:spPr bwMode="auto">
            <a:xfrm>
              <a:off x="2256" y="2307"/>
              <a:ext cx="1061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200" dirty="0">
                  <a:solidFill>
                    <a:srgbClr val="003300"/>
                  </a:solidFill>
                  <a:latin typeface="Arial" charset="0"/>
                  <a:cs typeface="Arial"/>
                </a:rPr>
                <a:t>FEHÉRJE</a:t>
              </a:r>
              <a:r>
                <a:rPr lang="hu-HU" sz="1200" b="1" dirty="0">
                  <a:solidFill>
                    <a:srgbClr val="003300"/>
                  </a:solidFill>
                  <a:latin typeface="Arial" charset="0"/>
                  <a:cs typeface="Arial"/>
                </a:rPr>
                <a:t> </a:t>
              </a:r>
              <a:r>
                <a:rPr lang="hu-HU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FIZIKAI TEC</a:t>
              </a:r>
              <a:r>
                <a:rPr lang="en-US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H</a:t>
              </a:r>
              <a:r>
                <a:rPr lang="hu-HU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NIKÁK</a:t>
              </a:r>
            </a:p>
            <a:p>
              <a:pPr eaLnBrk="0" hangingPunct="0">
                <a:defRPr/>
              </a:pPr>
              <a:r>
                <a:rPr lang="hu-HU" sz="12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Biofizika, </a:t>
              </a:r>
              <a:r>
                <a:rPr lang="hu-HU" sz="1200" b="1" dirty="0" err="1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rPr>
                <a:t>nanofizika</a:t>
              </a:r>
              <a:endParaRPr lang="hu-HU" sz="1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</a:endParaRPr>
            </a:p>
          </p:txBody>
        </p:sp>
      </p:grpSp>
      <p:sp>
        <p:nvSpPr>
          <p:cNvPr id="149510" name="Text Box 12"/>
          <p:cNvSpPr txBox="1">
            <a:spLocks noChangeArrowheads="1"/>
          </p:cNvSpPr>
          <p:nvPr/>
        </p:nvSpPr>
        <p:spPr bwMode="auto">
          <a:xfrm>
            <a:off x="2209800" y="142875"/>
            <a:ext cx="3986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sz="2400" b="1">
                <a:solidFill>
                  <a:srgbClr val="003300"/>
                </a:solidFill>
              </a:rPr>
              <a:t>METODIKAI REPERTOIRE</a:t>
            </a:r>
          </a:p>
        </p:txBody>
      </p:sp>
      <p:grpSp>
        <p:nvGrpSpPr>
          <p:cNvPr id="149511" name="Group 14"/>
          <p:cNvGrpSpPr>
            <a:grpSpLocks/>
          </p:cNvGrpSpPr>
          <p:nvPr/>
        </p:nvGrpSpPr>
        <p:grpSpPr bwMode="auto">
          <a:xfrm>
            <a:off x="7751763" y="214313"/>
            <a:ext cx="1392237" cy="2395537"/>
            <a:chOff x="4979" y="87"/>
            <a:chExt cx="877" cy="1509"/>
          </a:xfrm>
        </p:grpSpPr>
        <p:pic>
          <p:nvPicPr>
            <p:cNvPr id="149527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6" y="312"/>
              <a:ext cx="676" cy="12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9528" name="Text Box 16"/>
            <p:cNvSpPr txBox="1">
              <a:spLocks noChangeArrowheads="1"/>
            </p:cNvSpPr>
            <p:nvPr/>
          </p:nvSpPr>
          <p:spPr bwMode="auto">
            <a:xfrm>
              <a:off x="4979" y="87"/>
              <a:ext cx="8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sz="1200" b="1">
                  <a:solidFill>
                    <a:srgbClr val="003300"/>
                  </a:solidFill>
                </a:rPr>
                <a:t>TELJES GENOM</a:t>
              </a:r>
            </a:p>
            <a:p>
              <a:pPr eaLnBrk="0" hangingPunct="0"/>
              <a:r>
                <a:rPr lang="hu-HU" sz="1200" b="1">
                  <a:solidFill>
                    <a:srgbClr val="003300"/>
                  </a:solidFill>
                </a:rPr>
                <a:t>VIZSGÁLAT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143250" y="1714500"/>
            <a:ext cx="2971800" cy="2089150"/>
            <a:chOff x="363" y="11"/>
            <a:chExt cx="2852" cy="1586"/>
          </a:xfrm>
        </p:grpSpPr>
        <p:pic>
          <p:nvPicPr>
            <p:cNvPr id="149525" name="Picture 19"/>
            <p:cNvPicPr>
              <a:picLocks noChangeAspect="1" noChangeArrowheads="1"/>
            </p:cNvPicPr>
            <p:nvPr/>
          </p:nvPicPr>
          <p:blipFill>
            <a:blip r:embed="rId6" cstate="print">
              <a:lum bright="-18000" contrast="18000"/>
            </a:blip>
            <a:srcRect/>
            <a:stretch>
              <a:fillRect/>
            </a:stretch>
          </p:blipFill>
          <p:spPr bwMode="auto">
            <a:xfrm>
              <a:off x="363" y="11"/>
              <a:ext cx="1828" cy="1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526" name="Text Box 20"/>
            <p:cNvSpPr txBox="1">
              <a:spLocks noChangeArrowheads="1"/>
            </p:cNvSpPr>
            <p:nvPr/>
          </p:nvSpPr>
          <p:spPr bwMode="auto">
            <a:xfrm>
              <a:off x="802" y="1387"/>
              <a:ext cx="2413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hu-HU" sz="1200">
                  <a:solidFill>
                    <a:srgbClr val="003300"/>
                  </a:solidFill>
                </a:rPr>
                <a:t>ADATBÁZISOK</a:t>
              </a:r>
              <a:r>
                <a:rPr lang="hu-HU" sz="1200" b="1">
                  <a:solidFill>
                    <a:srgbClr val="003300"/>
                  </a:solidFill>
                </a:rPr>
                <a:t> 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570413" y="3289300"/>
            <a:ext cx="4573587" cy="3389313"/>
            <a:chOff x="2879" y="2092"/>
            <a:chExt cx="2881" cy="2135"/>
          </a:xfrm>
        </p:grpSpPr>
        <p:grpSp>
          <p:nvGrpSpPr>
            <p:cNvPr id="149520" name="Group 22"/>
            <p:cNvGrpSpPr>
              <a:grpSpLocks/>
            </p:cNvGrpSpPr>
            <p:nvPr/>
          </p:nvGrpSpPr>
          <p:grpSpPr bwMode="auto">
            <a:xfrm>
              <a:off x="3400" y="2112"/>
              <a:ext cx="2360" cy="2115"/>
              <a:chOff x="3248" y="2112"/>
              <a:chExt cx="2360" cy="2115"/>
            </a:xfrm>
          </p:grpSpPr>
          <p:pic>
            <p:nvPicPr>
              <p:cNvPr id="149522" name="Picture 23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-8000"/>
              </a:blip>
              <a:srcRect l="3912" t="16563" r="21742" b="5893"/>
              <a:stretch>
                <a:fillRect/>
              </a:stretch>
            </p:blipFill>
            <p:spPr bwMode="auto">
              <a:xfrm>
                <a:off x="3648" y="2112"/>
                <a:ext cx="1734" cy="1606"/>
              </a:xfrm>
              <a:prstGeom prst="rect">
                <a:avLst/>
              </a:prstGeom>
              <a:noFill/>
              <a:ln w="57150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sp>
            <p:nvSpPr>
              <p:cNvPr id="90126" name="Text Box 24"/>
              <p:cNvSpPr txBox="1">
                <a:spLocks noChangeArrowheads="1"/>
              </p:cNvSpPr>
              <p:nvPr/>
            </p:nvSpPr>
            <p:spPr bwMode="auto">
              <a:xfrm>
                <a:off x="3248" y="3936"/>
                <a:ext cx="236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hu-HU" sz="1200" b="1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/>
                  </a:rPr>
                  <a:t>BIOINFORMATIKA</a:t>
                </a:r>
              </a:p>
              <a:p>
                <a:pPr algn="ctr" eaLnBrk="0" hangingPunct="0">
                  <a:defRPr/>
                </a:pPr>
                <a:r>
                  <a:rPr lang="hu-HU" sz="1200" b="1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/>
                  </a:rPr>
                  <a:t>GÉNHÁLÓZATOK- ÚTVONAL ANALÍZIS</a:t>
                </a:r>
                <a:endParaRPr lang="hu-HU" sz="1200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/>
                </a:endParaRPr>
              </a:p>
            </p:txBody>
          </p:sp>
          <p:pic>
            <p:nvPicPr>
              <p:cNvPr id="149524" name="Picture 25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-18000" contrast="20000"/>
              </a:blip>
              <a:srcRect/>
              <a:stretch>
                <a:fillRect/>
              </a:stretch>
            </p:blipFill>
            <p:spPr bwMode="auto">
              <a:xfrm>
                <a:off x="3648" y="3120"/>
                <a:ext cx="624" cy="5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9521" name="AutoShape 26"/>
            <p:cNvSpPr>
              <a:spLocks noChangeArrowheads="1"/>
            </p:cNvSpPr>
            <p:nvPr/>
          </p:nvSpPr>
          <p:spPr bwMode="auto">
            <a:xfrm rot="1814243">
              <a:off x="2879" y="2092"/>
              <a:ext cx="912" cy="432"/>
            </a:xfrm>
            <a:prstGeom prst="rightArrow">
              <a:avLst>
                <a:gd name="adj1" fmla="val 50000"/>
                <a:gd name="adj2" fmla="val 52778"/>
              </a:avLst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7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5600" y="4114800"/>
            <a:ext cx="2770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églalap 28"/>
          <p:cNvSpPr/>
          <p:nvPr/>
        </p:nvSpPr>
        <p:spPr>
          <a:xfrm>
            <a:off x="2895600" y="5791200"/>
            <a:ext cx="250666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</a:rPr>
              <a:t>NYELVÉSZET ELJÁRÁSOK</a:t>
            </a:r>
          </a:p>
        </p:txBody>
      </p:sp>
      <p:pic>
        <p:nvPicPr>
          <p:cNvPr id="149516" name="Picture 4"/>
          <p:cNvPicPr>
            <a:picLocks noChangeAspect="1"/>
          </p:cNvPicPr>
          <p:nvPr/>
        </p:nvPicPr>
        <p:blipFill>
          <a:blip r:embed="rId10" cstate="print"/>
          <a:srcRect b="42589"/>
          <a:stretch>
            <a:fillRect/>
          </a:stretch>
        </p:blipFill>
        <p:spPr bwMode="auto">
          <a:xfrm>
            <a:off x="6429375" y="1571625"/>
            <a:ext cx="1328738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zövegdoboz 29"/>
          <p:cNvSpPr txBox="1"/>
          <p:nvPr/>
        </p:nvSpPr>
        <p:spPr>
          <a:xfrm>
            <a:off x="285750" y="5857875"/>
            <a:ext cx="1800225" cy="646113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/>
              <a:t>Új generációs</a:t>
            </a:r>
          </a:p>
          <a:p>
            <a:pPr>
              <a:defRPr/>
            </a:pPr>
            <a:r>
              <a:rPr lang="hu-HU" b="1" dirty="0" err="1"/>
              <a:t>szekvenálások</a:t>
            </a:r>
            <a:endParaRPr lang="hu-HU" b="1" dirty="0"/>
          </a:p>
        </p:txBody>
      </p:sp>
      <p:sp>
        <p:nvSpPr>
          <p:cNvPr id="31" name="Szövegdoboz 30"/>
          <p:cNvSpPr txBox="1">
            <a:spLocks noChangeArrowheads="1"/>
          </p:cNvSpPr>
          <p:nvPr/>
        </p:nvSpPr>
        <p:spPr bwMode="auto">
          <a:xfrm>
            <a:off x="2824163" y="6357938"/>
            <a:ext cx="890587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FF00"/>
                </a:solidFill>
              </a:rPr>
              <a:t>GWAS</a:t>
            </a:r>
          </a:p>
        </p:txBody>
      </p:sp>
      <p:sp>
        <p:nvSpPr>
          <p:cNvPr id="34" name="Jobbra nyíl 33"/>
          <p:cNvSpPr/>
          <p:nvPr/>
        </p:nvSpPr>
        <p:spPr>
          <a:xfrm>
            <a:off x="2214563" y="6357938"/>
            <a:ext cx="571500" cy="2857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>
            <a:lum bright="-12000" contrast="16000"/>
          </a:blip>
          <a:srcRect/>
          <a:stretch>
            <a:fillRect/>
          </a:stretch>
        </p:blipFill>
        <p:spPr bwMode="auto">
          <a:xfrm>
            <a:off x="0" y="52388"/>
            <a:ext cx="91440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Szövegdoboz 6"/>
          <p:cNvSpPr txBox="1">
            <a:spLocks noChangeArrowheads="1"/>
          </p:cNvSpPr>
          <p:nvPr/>
        </p:nvSpPr>
        <p:spPr bwMode="auto">
          <a:xfrm>
            <a:off x="6172200" y="5791200"/>
            <a:ext cx="1493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m  DNA</a:t>
            </a:r>
          </a:p>
        </p:txBody>
      </p:sp>
      <p:sp>
        <p:nvSpPr>
          <p:cNvPr id="151556" name="Szövegdoboz 7"/>
          <p:cNvSpPr txBox="1">
            <a:spLocks noChangeArrowheads="1"/>
          </p:cNvSpPr>
          <p:nvPr/>
        </p:nvSpPr>
        <p:spPr bwMode="auto">
          <a:xfrm>
            <a:off x="5410200" y="6400800"/>
            <a:ext cx="3106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hu-HU" sz="24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hu-H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cell– 5.9 lightdays</a:t>
            </a:r>
          </a:p>
        </p:txBody>
      </p:sp>
      <p:sp>
        <p:nvSpPr>
          <p:cNvPr id="151557" name="Szövegdoboz 4"/>
          <p:cNvSpPr txBox="1">
            <a:spLocks noChangeArrowheads="1"/>
          </p:cNvSpPr>
          <p:nvPr/>
        </p:nvSpPr>
        <p:spPr bwMode="auto">
          <a:xfrm>
            <a:off x="5429250" y="0"/>
            <a:ext cx="3563938" cy="6911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solidFill>
                  <a:srgbClr val="000000"/>
                </a:solidFill>
              </a:rPr>
              <a:t>Minden emberi </a:t>
            </a:r>
          </a:p>
          <a:p>
            <a:r>
              <a:rPr lang="hu-HU" sz="2400">
                <a:solidFill>
                  <a:srgbClr val="000000"/>
                </a:solidFill>
              </a:rPr>
              <a:t>testi sejtben</a:t>
            </a:r>
          </a:p>
          <a:p>
            <a:endParaRPr lang="hu-HU" sz="2400">
              <a:solidFill>
                <a:srgbClr val="000000"/>
              </a:solidFill>
            </a:endParaRPr>
          </a:p>
          <a:p>
            <a:endParaRPr lang="hu-HU" sz="2400">
              <a:solidFill>
                <a:srgbClr val="000000"/>
              </a:solidFill>
            </a:endParaRPr>
          </a:p>
          <a:p>
            <a:r>
              <a:rPr lang="hu-HU" sz="2400">
                <a:solidFill>
                  <a:srgbClr val="000000"/>
                </a:solidFill>
              </a:rPr>
              <a:t>2x</a:t>
            </a:r>
          </a:p>
          <a:p>
            <a:r>
              <a:rPr lang="hu-HU" sz="2400">
                <a:solidFill>
                  <a:srgbClr val="000000"/>
                </a:solidFill>
              </a:rPr>
              <a:t>      23 kromoszóma</a:t>
            </a:r>
          </a:p>
          <a:p>
            <a:r>
              <a:rPr lang="hu-HU" sz="2400">
                <a:solidFill>
                  <a:srgbClr val="000000"/>
                </a:solidFill>
              </a:rPr>
              <a:t>     </a:t>
            </a:r>
            <a:r>
              <a:rPr lang="en-US" sz="2400">
                <a:solidFill>
                  <a:srgbClr val="000000"/>
                </a:solidFill>
              </a:rPr>
              <a:t>~ 2</a:t>
            </a:r>
            <a:r>
              <a:rPr lang="hu-HU" sz="2400">
                <a:solidFill>
                  <a:srgbClr val="000000"/>
                </a:solidFill>
              </a:rPr>
              <a:t>6</a:t>
            </a:r>
            <a:r>
              <a:rPr lang="en-US" sz="2400">
                <a:solidFill>
                  <a:srgbClr val="000000"/>
                </a:solidFill>
              </a:rPr>
              <a:t>.000 </a:t>
            </a:r>
            <a:r>
              <a:rPr lang="hu-HU" sz="2400">
                <a:solidFill>
                  <a:srgbClr val="000000"/>
                </a:solidFill>
              </a:rPr>
              <a:t>gén</a:t>
            </a:r>
          </a:p>
          <a:p>
            <a:r>
              <a:rPr lang="hu-HU" sz="2400">
                <a:solidFill>
                  <a:srgbClr val="000000"/>
                </a:solidFill>
              </a:rPr>
              <a:t>     </a:t>
            </a:r>
            <a:r>
              <a:rPr lang="en-US" sz="2400">
                <a:solidFill>
                  <a:srgbClr val="000000"/>
                </a:solidFill>
              </a:rPr>
              <a:t>~</a:t>
            </a:r>
            <a:r>
              <a:rPr lang="hu-HU" sz="2400">
                <a:solidFill>
                  <a:srgbClr val="000000"/>
                </a:solidFill>
              </a:rPr>
              <a:t> 3.2 milliárd </a:t>
            </a:r>
          </a:p>
          <a:p>
            <a:r>
              <a:rPr lang="hu-HU" sz="2400">
                <a:solidFill>
                  <a:srgbClr val="000000"/>
                </a:solidFill>
              </a:rPr>
              <a:t>            nukleotidbetű</a:t>
            </a:r>
          </a:p>
          <a:p>
            <a:r>
              <a:rPr lang="hu-HU" sz="2400">
                <a:solidFill>
                  <a:srgbClr val="000000"/>
                </a:solidFill>
              </a:rPr>
              <a:t>     </a:t>
            </a:r>
          </a:p>
          <a:p>
            <a:r>
              <a:rPr lang="en-US" sz="2400" b="1">
                <a:solidFill>
                  <a:srgbClr val="000000"/>
                </a:solidFill>
              </a:rPr>
              <a:t>~ 2m DNS</a:t>
            </a:r>
          </a:p>
          <a:p>
            <a:r>
              <a:rPr lang="hu-HU" sz="2400">
                <a:solidFill>
                  <a:srgbClr val="000000"/>
                </a:solidFill>
              </a:rPr>
              <a:t>     </a:t>
            </a:r>
          </a:p>
          <a:p>
            <a:endParaRPr lang="hu-HU" sz="2400">
              <a:solidFill>
                <a:srgbClr val="000000"/>
              </a:solidFill>
            </a:endParaRPr>
          </a:p>
          <a:p>
            <a:r>
              <a:rPr lang="hu-HU" sz="2000">
                <a:solidFill>
                  <a:srgbClr val="000000"/>
                </a:solidFill>
              </a:rPr>
              <a:t>(kb.   2.7 cm fehérje kódolás)</a:t>
            </a:r>
          </a:p>
          <a:p>
            <a:r>
              <a:rPr lang="hu-HU" sz="2000">
                <a:solidFill>
                  <a:srgbClr val="000000"/>
                </a:solidFill>
              </a:rPr>
              <a:t> (kb.  11 mm mutáció)</a:t>
            </a:r>
            <a:endParaRPr lang="en-US" sz="2000">
              <a:solidFill>
                <a:srgbClr val="000000"/>
              </a:solidFill>
            </a:endParaRPr>
          </a:p>
          <a:p>
            <a:endParaRPr lang="hu-HU" sz="2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400" b="1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hu-HU" sz="2400" b="1" baseline="30000">
                <a:solidFill>
                  <a:srgbClr val="000000"/>
                </a:solidFill>
                <a:cs typeface="Times New Roman" pitchFamily="18" charset="0"/>
              </a:rPr>
              <a:t>14</a:t>
            </a:r>
            <a:r>
              <a:rPr lang="hu-HU" sz="2400" b="1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sejt</a:t>
            </a:r>
            <a:r>
              <a:rPr lang="hu-HU" sz="2400" b="1">
                <a:solidFill>
                  <a:srgbClr val="000000"/>
                </a:solidFill>
                <a:cs typeface="Times New Roman" pitchFamily="18" charset="0"/>
              </a:rPr>
              <a:t>– 7.63 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hu-HU" sz="2400" b="1">
                <a:solidFill>
                  <a:srgbClr val="000000"/>
                </a:solidFill>
                <a:cs typeface="Times New Roman" pitchFamily="18" charset="0"/>
              </a:rPr>
              <a:t>é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nynap</a:t>
            </a:r>
            <a:endParaRPr lang="hu-HU" sz="24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hu-HU" sz="2400" b="1">
                <a:solidFill>
                  <a:srgbClr val="000000"/>
                </a:solidFill>
                <a:cs typeface="Times New Roman" pitchFamily="18" charset="0"/>
              </a:rPr>
              <a:t>               </a:t>
            </a:r>
            <a:r>
              <a:rPr lang="hu-HU" sz="3200" b="1">
                <a:solidFill>
                  <a:srgbClr val="000000"/>
                </a:solidFill>
                <a:cs typeface="Times New Roman" pitchFamily="18" charset="0"/>
              </a:rPr>
              <a:t>!!!</a:t>
            </a:r>
          </a:p>
          <a:p>
            <a:endParaRPr lang="hu-HU" sz="3200" b="1">
              <a:solidFill>
                <a:srgbClr val="000000"/>
              </a:solidFill>
              <a:cs typeface="Times New Roman" pitchFamily="18" charset="0"/>
            </a:endParaRPr>
          </a:p>
          <a:p>
            <a:endParaRPr lang="hu-HU" sz="2400">
              <a:solidFill>
                <a:srgbClr val="000000"/>
              </a:solidFill>
            </a:endParaRPr>
          </a:p>
          <a:p>
            <a:r>
              <a:rPr lang="hu-HU" sz="2400">
                <a:solidFill>
                  <a:srgbClr val="000000"/>
                </a:solidFill>
              </a:rPr>
              <a:t>    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572125" y="3643313"/>
            <a:ext cx="1619250" cy="6842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5500688" y="4745038"/>
            <a:ext cx="3276600" cy="720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5500688" y="5786438"/>
            <a:ext cx="3384550" cy="900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figure 7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06600"/>
            <a:ext cx="8531225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>
                <a:solidFill>
                  <a:srgbClr val="000000"/>
                </a:solidFill>
              </a:rPr>
              <a:t>Figure 7-1 </a:t>
            </a:r>
            <a:r>
              <a:rPr lang="en-US" sz="1100" i="1">
                <a:solidFill>
                  <a:srgbClr val="000000"/>
                </a:solidFill>
              </a:rPr>
              <a:t> Molecular Biology of the Cell</a:t>
            </a:r>
            <a:r>
              <a:rPr lang="en-US" sz="1100">
                <a:solidFill>
                  <a:srgbClr val="000000"/>
                </a:solidFill>
              </a:rPr>
              <a:t> (© Garland Science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57188"/>
            <a:ext cx="7772400" cy="187642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b</a:t>
            </a:r>
            <a:r>
              <a:rPr lang="en-US" dirty="0" err="1" smtClean="0"/>
              <a:t>iol</a:t>
            </a:r>
            <a:r>
              <a:rPr lang="hu-HU" dirty="0" err="1" smtClean="0"/>
              <a:t>ógia</a:t>
            </a:r>
            <a:r>
              <a:rPr lang="hu-HU" dirty="0" smtClean="0"/>
              <a:t> a leíró tudományból átalakul informatikai tudománnyá </a:t>
            </a:r>
            <a:endParaRPr lang="en-US" dirty="0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112713" y="2714625"/>
          <a:ext cx="9031287" cy="3571875"/>
        </p:xfrm>
        <a:graphic>
          <a:graphicData uri="http://schemas.openxmlformats.org/presentationml/2006/ole">
            <p:oleObj spid="_x0000_s1032194" name="Image" r:id="rId4" imgW="7827280" imgH="2478029" progId="">
              <p:embed/>
            </p:oleObj>
          </a:graphicData>
        </a:graphic>
      </p:graphicFrame>
      <p:sp>
        <p:nvSpPr>
          <p:cNvPr id="1028" name="Dátum hely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0BBBEAD-9B33-4A81-A2E6-E809CCDA6C97}" type="datetime1"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9/26/2013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1029" name="Dia számának hely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9F2DA04-47A3-4E94-AF17-413FFAA88958}" type="slidenum"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1030" name="Élőláb helye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t>Computational Biology &amp; Medicine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467544" y="404664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3600" dirty="0">
                <a:solidFill>
                  <a:srgbClr val="C47343"/>
                </a:solidFill>
                <a:latin typeface="Arial" charset="0"/>
                <a:cs typeface="Arial" charset="0"/>
              </a:rPr>
              <a:t>A biológiai információk típusai</a:t>
            </a:r>
            <a:endParaRPr lang="en-US" sz="3600" dirty="0">
              <a:solidFill>
                <a:srgbClr val="C47343"/>
              </a:solidFill>
              <a:latin typeface="Arial" charset="0"/>
              <a:cs typeface="Arial" charset="0"/>
            </a:endParaRPr>
          </a:p>
        </p:txBody>
      </p:sp>
      <p:pic>
        <p:nvPicPr>
          <p:cNvPr id="185347" name="Picture 3" descr="figure 4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585913"/>
            <a:ext cx="8515672" cy="4686300"/>
          </a:xfrm>
        </p:spPr>
      </p:pic>
      <p:sp>
        <p:nvSpPr>
          <p:cNvPr id="185348" name="Dátum hely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F410051-B7E1-46DE-97E0-99C33564A008}" type="datetime1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/>
              <a:t>9/26/2013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85349" name="Dia számának hely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51CC91-FE4C-44E8-8AA9-EFC19F96EBB7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85350" name="Élőláb helye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Computational Biology &amp; Medicine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églalap 3"/>
          <p:cNvSpPr>
            <a:spLocks noChangeArrowheads="1"/>
          </p:cNvSpPr>
          <p:nvPr/>
        </p:nvSpPr>
        <p:spPr bwMode="auto">
          <a:xfrm>
            <a:off x="0" y="990600"/>
            <a:ext cx="6629400" cy="1066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endParaRPr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3645024"/>
          </a:xfrm>
          <a:solidFill>
            <a:srgbClr val="FFFFCC"/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endParaRPr lang="hu-HU" sz="2800" b="1" dirty="0" smtClean="0">
              <a:solidFill>
                <a:srgbClr val="0033CC"/>
              </a:solidFill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hu-HU" sz="2800" b="1" dirty="0" smtClean="0">
                <a:solidFill>
                  <a:srgbClr val="000066"/>
                </a:solidFill>
                <a:cs typeface="Times New Roman" pitchFamily="18" charset="0"/>
              </a:rPr>
              <a:t>A </a:t>
            </a:r>
            <a:r>
              <a:rPr lang="en-US" sz="2800" b="1" dirty="0" smtClean="0">
                <a:solidFill>
                  <a:srgbClr val="CC0000"/>
                </a:solidFill>
                <a:cs typeface="Times New Roman" pitchFamily="18" charset="0"/>
              </a:rPr>
              <a:t>DN</a:t>
            </a:r>
            <a:r>
              <a:rPr lang="hu-HU" sz="2800" b="1" dirty="0" smtClean="0">
                <a:solidFill>
                  <a:srgbClr val="CC0000"/>
                </a:solidFill>
                <a:cs typeface="Times New Roman" pitchFamily="18" charset="0"/>
              </a:rPr>
              <a:t>S</a:t>
            </a:r>
            <a:r>
              <a:rPr lang="en-US" sz="2800" b="1" dirty="0" smtClean="0">
                <a:solidFill>
                  <a:srgbClr val="CC0000"/>
                </a:solidFill>
                <a:cs typeface="Times New Roman" pitchFamily="18" charset="0"/>
              </a:rPr>
              <a:t> </a:t>
            </a:r>
            <a:r>
              <a:rPr lang="hu-HU" sz="2800" b="1" dirty="0" smtClean="0">
                <a:solidFill>
                  <a:srgbClr val="CC0000"/>
                </a:solidFill>
                <a:cs typeface="Times New Roman" pitchFamily="18" charset="0"/>
              </a:rPr>
              <a:t>szekvencia adatok </a:t>
            </a:r>
            <a:r>
              <a:rPr lang="en-US" sz="2800" b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hu-HU" sz="2800" b="1" dirty="0" smtClean="0">
                <a:solidFill>
                  <a:srgbClr val="000066"/>
                </a:solidFill>
                <a:cs typeface="Times New Roman" pitchFamily="18" charset="0"/>
              </a:rPr>
              <a:t>megkétszereződnek 18 havonta</a:t>
            </a:r>
            <a:endParaRPr lang="en-US" sz="2800" b="1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endParaRPr lang="en-US" sz="1200" b="1" dirty="0" smtClean="0">
              <a:solidFill>
                <a:srgbClr val="000066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2800" b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hu-HU" sz="2800" b="1" dirty="0" smtClean="0">
                <a:solidFill>
                  <a:srgbClr val="000066"/>
                </a:solidFill>
                <a:cs typeface="Times New Roman" pitchFamily="18" charset="0"/>
              </a:rPr>
              <a:t>A megismert </a:t>
            </a:r>
            <a:r>
              <a:rPr lang="hu-HU" sz="2800" b="1" dirty="0" smtClean="0">
                <a:solidFill>
                  <a:srgbClr val="FF0000"/>
                </a:solidFill>
                <a:cs typeface="Times New Roman" pitchFamily="18" charset="0"/>
              </a:rPr>
              <a:t>genomok száma </a:t>
            </a:r>
            <a:r>
              <a:rPr lang="hu-HU" sz="28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duplázódik </a:t>
            </a:r>
          </a:p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hu-HU" sz="2800" b="1" dirty="0" smtClean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hu-HU" sz="2800" b="1" dirty="0" smtClean="0">
                <a:solidFill>
                  <a:srgbClr val="000066"/>
                </a:solidFill>
                <a:cs typeface="Times New Roman" pitchFamily="18" charset="0"/>
              </a:rPr>
              <a:t>18 havonta</a:t>
            </a:r>
            <a:endParaRPr lang="en-US" sz="2800" b="1" dirty="0" smtClean="0">
              <a:solidFill>
                <a:srgbClr val="000066"/>
              </a:solidFill>
              <a:ea typeface="MS Mincho" pitchFamily="49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endParaRPr lang="en-US" sz="1200" b="1" dirty="0" smtClean="0">
              <a:solidFill>
                <a:srgbClr val="000066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2800" b="1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hu-HU" sz="2800" b="1" dirty="0" smtClean="0">
                <a:solidFill>
                  <a:srgbClr val="000066"/>
                </a:solidFill>
                <a:cs typeface="Times New Roman" pitchFamily="18" charset="0"/>
              </a:rPr>
              <a:t>A </a:t>
            </a:r>
            <a:r>
              <a:rPr lang="hu-HU" sz="2800" b="1" dirty="0" err="1" smtClean="0">
                <a:solidFill>
                  <a:srgbClr val="FF0000"/>
                </a:solidFill>
                <a:cs typeface="Times New Roman" pitchFamily="18" charset="0"/>
              </a:rPr>
              <a:t>szekvenálás</a:t>
            </a:r>
            <a:r>
              <a:rPr lang="hu-HU" sz="2800" b="1" dirty="0" smtClean="0">
                <a:solidFill>
                  <a:srgbClr val="FF0000"/>
                </a:solidFill>
                <a:cs typeface="Times New Roman" pitchFamily="18" charset="0"/>
              </a:rPr>
              <a:t> költségei </a:t>
            </a:r>
            <a:r>
              <a:rPr lang="hu-HU" sz="2800" b="1" dirty="0" smtClean="0">
                <a:solidFill>
                  <a:srgbClr val="000066"/>
                </a:solidFill>
                <a:cs typeface="Times New Roman" pitchFamily="18" charset="0"/>
              </a:rPr>
              <a:t>a </a:t>
            </a:r>
            <a:r>
              <a:rPr lang="hu-HU" sz="2800" b="1" dirty="0" smtClean="0">
                <a:solidFill>
                  <a:srgbClr val="000066"/>
                </a:solidFill>
                <a:cs typeface="Times New Roman" pitchFamily="18" charset="0"/>
              </a:rPr>
              <a:t>feleződnek   </a:t>
            </a:r>
            <a:r>
              <a:rPr lang="hu-HU" sz="2800" b="1" dirty="0" smtClean="0">
                <a:solidFill>
                  <a:srgbClr val="000066"/>
                </a:solidFill>
                <a:cs typeface="Times New Roman" pitchFamily="18" charset="0"/>
              </a:rPr>
              <a:t>18 </a:t>
            </a:r>
            <a:r>
              <a:rPr lang="hu-HU" sz="2800" b="1" dirty="0" smtClean="0">
                <a:solidFill>
                  <a:srgbClr val="000066"/>
                </a:solidFill>
                <a:cs typeface="Times New Roman" pitchFamily="18" charset="0"/>
              </a:rPr>
              <a:t>havonta</a:t>
            </a:r>
            <a:endParaRPr lang="en-US" sz="2400" dirty="0" smtClean="0"/>
          </a:p>
        </p:txBody>
      </p:sp>
      <p:pic>
        <p:nvPicPr>
          <p:cNvPr id="4" name="Picture 2" descr="http://www.nyest.hu/media/adatbanyaszattal-a-jovo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861048"/>
            <a:ext cx="3257936" cy="244345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A0DF0-5B55-4463-B3AC-52382BAC1A0E}" type="slidenum">
              <a:rPr lang="hu-HU" smtClean="0"/>
              <a:pPr>
                <a:defRPr/>
              </a:pPr>
              <a:t>18</a:t>
            </a:fld>
            <a:endParaRPr lang="hu-HU" smtClean="0"/>
          </a:p>
        </p:txBody>
      </p:sp>
      <p:sp>
        <p:nvSpPr>
          <p:cNvPr id="1597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  <a:solidFill>
            <a:schemeClr val="bg2"/>
          </a:solidFill>
        </p:spPr>
        <p:txBody>
          <a:bodyPr/>
          <a:lstStyle/>
          <a:p>
            <a:pPr defTabSz="1016000" eaLnBrk="1" hangingPunct="1"/>
            <a:r>
              <a:rPr lang="hu-HU" altLang="en-US" smtClean="0">
                <a:solidFill>
                  <a:srgbClr val="FFFF66"/>
                </a:solidFill>
              </a:rPr>
              <a:t>A legfőbb orvosi  problémák</a:t>
            </a:r>
            <a:endParaRPr lang="en-US" altLang="en-US" smtClean="0">
              <a:solidFill>
                <a:srgbClr val="FFFF66"/>
              </a:solidFill>
            </a:endParaRPr>
          </a:p>
        </p:txBody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7535863" cy="4414837"/>
          </a:xfrm>
        </p:spPr>
        <p:txBody>
          <a:bodyPr/>
          <a:lstStyle/>
          <a:p>
            <a:pPr indent="-317500" eaLnBrk="1" hangingPunct="1">
              <a:lnSpc>
                <a:spcPct val="90000"/>
              </a:lnSpc>
            </a:pPr>
            <a:r>
              <a:rPr lang="hu-HU" altLang="en-US" b="1" smtClean="0"/>
              <a:t>Társadalom öregedése</a:t>
            </a:r>
            <a:endParaRPr lang="en-US" altLang="en-US" b="1" smtClean="0"/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smtClean="0"/>
              <a:t>Idegrendszeri betegségek</a:t>
            </a:r>
            <a:endParaRPr lang="en-US" altLang="en-US" b="1" smtClean="0"/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smtClean="0"/>
              <a:t>Fertőzéses, gyulladási betegségek</a:t>
            </a:r>
            <a:endParaRPr lang="en-US" altLang="en-US" b="1" smtClean="0"/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smtClean="0"/>
              <a:t>Elhízás/ cukorbetegség</a:t>
            </a:r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smtClean="0"/>
              <a:t>Allergia, asthma</a:t>
            </a:r>
            <a:endParaRPr lang="en-US" altLang="en-US" b="1" smtClean="0"/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smtClean="0"/>
              <a:t>Szív- és érrendszeri betegségek</a:t>
            </a:r>
            <a:endParaRPr lang="en-US" altLang="en-US" b="1" smtClean="0"/>
          </a:p>
          <a:p>
            <a:pPr indent="-317500" eaLnBrk="1" hangingPunct="1">
              <a:lnSpc>
                <a:spcPct val="90000"/>
              </a:lnSpc>
            </a:pPr>
            <a:r>
              <a:rPr lang="hu-HU" altLang="en-US" b="1" smtClean="0"/>
              <a:t>Rák</a:t>
            </a:r>
            <a:endParaRPr lang="en-US" altLang="en-US" b="1" smtClean="0"/>
          </a:p>
        </p:txBody>
      </p:sp>
      <p:sp>
        <p:nvSpPr>
          <p:cNvPr id="1622020" name="Text Box 4"/>
          <p:cNvSpPr txBox="1">
            <a:spLocks noChangeArrowheads="1"/>
          </p:cNvSpPr>
          <p:nvPr/>
        </p:nvSpPr>
        <p:spPr bwMode="auto">
          <a:xfrm>
            <a:off x="4071938" y="5599113"/>
            <a:ext cx="4479925" cy="83026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36" tIns="45716" rIns="91436" bIns="45716">
            <a:spAutoFit/>
          </a:bodyPr>
          <a:lstStyle/>
          <a:p>
            <a:pPr algn="ctr"/>
            <a:r>
              <a:rPr lang="hu-HU" sz="2400" b="1">
                <a:solidFill>
                  <a:srgbClr val="FFFF00"/>
                </a:solidFill>
                <a:latin typeface="Times New Roman" pitchFamily="18" charset="0"/>
              </a:rPr>
              <a:t>Komplex betegségek</a:t>
            </a:r>
          </a:p>
          <a:p>
            <a:pPr algn="ctr"/>
            <a:r>
              <a:rPr lang="hu-HU" sz="2400" b="1" i="1">
                <a:solidFill>
                  <a:srgbClr val="FFFF00"/>
                </a:solidFill>
                <a:latin typeface="Times New Roman" pitchFamily="18" charset="0"/>
              </a:rPr>
              <a:t>systems biology</a:t>
            </a:r>
            <a:r>
              <a:rPr lang="hu-HU" sz="2400" b="1">
                <a:solidFill>
                  <a:srgbClr val="FFFF00"/>
                </a:solidFill>
                <a:latin typeface="Times New Roman" pitchFamily="18" charset="0"/>
              </a:rPr>
              <a:t>,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 b</a:t>
            </a:r>
            <a:r>
              <a:rPr lang="hu-HU" sz="2400" b="1">
                <a:solidFill>
                  <a:srgbClr val="FFFF00"/>
                </a:solidFill>
                <a:latin typeface="Times New Roman" pitchFamily="18" charset="0"/>
              </a:rPr>
              <a:t>ioinformatika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2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2020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19263" y="327025"/>
            <a:ext cx="6118225" cy="654050"/>
          </a:xfrm>
          <a:solidFill>
            <a:srgbClr val="FFFFFF"/>
          </a:solidFill>
        </p:spPr>
        <p:txBody>
          <a:bodyPr wrap="none" lIns="0" tIns="0" rIns="0" bIns="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hu-HU" sz="4000" b="1" smtClean="0">
                <a:solidFill>
                  <a:srgbClr val="EB613D"/>
                </a:solidFill>
              </a:rPr>
              <a:t>Személyes</a:t>
            </a:r>
            <a:r>
              <a:rPr lang="en-GB" sz="4000" b="1" smtClean="0">
                <a:solidFill>
                  <a:srgbClr val="EB613D"/>
                </a:solidFill>
              </a:rPr>
              <a:t> Genom Proje</a:t>
            </a:r>
            <a:r>
              <a:rPr lang="hu-HU" sz="4000" b="1" smtClean="0">
                <a:solidFill>
                  <a:srgbClr val="EB613D"/>
                </a:solidFill>
              </a:rPr>
              <a:t>k</a:t>
            </a:r>
            <a:r>
              <a:rPr lang="en-GB" sz="4000" b="1" smtClean="0">
                <a:solidFill>
                  <a:srgbClr val="EB613D"/>
                </a:solidFill>
              </a:rPr>
              <a:t>t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327025" y="1233488"/>
            <a:ext cx="8489950" cy="2157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407988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2200" b="1">
                <a:solidFill>
                  <a:srgbClr val="000000"/>
                </a:solidFill>
              </a:rPr>
              <a:t>Központban az egyén!</a:t>
            </a:r>
          </a:p>
          <a:p>
            <a:pPr algn="ctr" defTabSz="407988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en-GB" sz="2200" b="1">
              <a:solidFill>
                <a:srgbClr val="000000"/>
              </a:solidFill>
            </a:endParaRPr>
          </a:p>
          <a:p>
            <a:pPr marL="392113" lvl="1" indent="-293688" algn="ctr" defTabSz="407988">
              <a:lnSpc>
                <a:spcPct val="93000"/>
              </a:lnSpc>
              <a:buClr>
                <a:srgbClr val="E6E6E6"/>
              </a:buClr>
              <a:buSzPct val="75000"/>
              <a:buFont typeface="Symbol" pitchFamily="18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en-GB" sz="2200" b="1">
              <a:solidFill>
                <a:srgbClr val="000000"/>
              </a:solidFill>
            </a:endParaRPr>
          </a:p>
          <a:p>
            <a:pPr marL="392113" lvl="1" indent="-293688" algn="ctr" defTabSz="407988">
              <a:lnSpc>
                <a:spcPct val="93000"/>
              </a:lnSpc>
              <a:buClr>
                <a:srgbClr val="E6E6E6"/>
              </a:buClr>
              <a:buSzPct val="75000"/>
              <a:buFont typeface="Symbol" pitchFamily="18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en-GB" sz="2200" b="1">
              <a:solidFill>
                <a:srgbClr val="000000"/>
              </a:solidFill>
            </a:endParaRPr>
          </a:p>
          <a:p>
            <a:pPr marL="392113" lvl="1" indent="-293688" algn="ctr" defTabSz="407988">
              <a:lnSpc>
                <a:spcPct val="93000"/>
              </a:lnSpc>
              <a:buClr>
                <a:srgbClr val="E6E6E6"/>
              </a:buClr>
              <a:buSzPct val="75000"/>
              <a:buFont typeface="Symbol" pitchFamily="18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en-GB" sz="2200" b="1">
              <a:solidFill>
                <a:srgbClr val="FFFFFF"/>
              </a:solidFill>
            </a:endParaRPr>
          </a:p>
          <a:p>
            <a:pPr defTabSz="407988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endParaRPr lang="en-GB" sz="2200" b="1">
              <a:solidFill>
                <a:srgbClr val="FFFFFF"/>
              </a:solidFill>
            </a:endParaRPr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8513" y="3101975"/>
            <a:ext cx="3101975" cy="326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" y="4244975"/>
            <a:ext cx="5094288" cy="218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14313" y="2214563"/>
            <a:ext cx="5222875" cy="1235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92113" lvl="1" indent="-293688" algn="ctr" defTabSz="407988">
              <a:lnSpc>
                <a:spcPct val="93000"/>
              </a:lnSpc>
              <a:buClr>
                <a:srgbClr val="E6E6E6"/>
              </a:buClr>
              <a:buSzPct val="75000"/>
              <a:buFont typeface="Symbol" pitchFamily="18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</a:pPr>
            <a:r>
              <a:rPr lang="en-GB" sz="2200">
                <a:solidFill>
                  <a:srgbClr val="000000"/>
                </a:solidFill>
              </a:rPr>
              <a:t>Mindenki hozzáférhessen genetikai kódjához (genotípusához) és így személyre szabott döntéseket tudjon hozni orvosával</a:t>
            </a:r>
            <a:r>
              <a:rPr lang="en-GB" sz="2200">
                <a:solidFill>
                  <a:srgbClr val="FFFFFF"/>
                </a:solidFill>
              </a:rPr>
              <a:t>.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r>
              <a:rPr lang="en-US" sz="2400" b="1" dirty="0" smtClean="0"/>
              <a:t>The </a:t>
            </a:r>
            <a:r>
              <a:rPr lang="en-US" sz="2400" b="1" dirty="0" err="1" smtClean="0">
                <a:solidFill>
                  <a:srgbClr val="FF0000"/>
                </a:solidFill>
              </a:rPr>
              <a:t>bibliome</a:t>
            </a:r>
            <a:r>
              <a:rPr lang="en-US" sz="2400" b="1" dirty="0" smtClean="0"/>
              <a:t> is the totality of biological text </a:t>
            </a:r>
            <a:r>
              <a:rPr lang="en-US" sz="2400" b="1" dirty="0" smtClean="0">
                <a:hlinkClick r:id="rId2" tooltip="Text corpus"/>
              </a:rPr>
              <a:t>corpus</a:t>
            </a:r>
            <a:r>
              <a:rPr lang="en-US" sz="2400" b="1" dirty="0" smtClean="0"/>
              <a:t>. This term was coined around 2000 in EBI (</a:t>
            </a:r>
            <a:r>
              <a:rPr lang="en-US" sz="2400" b="1" dirty="0" smtClean="0">
                <a:hlinkClick r:id="rId3" tooltip="European Bioinformatics Institute"/>
              </a:rPr>
              <a:t>European Bioinformatics Institute</a:t>
            </a:r>
            <a:r>
              <a:rPr lang="en-US" sz="2400" b="1" dirty="0" smtClean="0"/>
              <a:t>) to denote the importance of biological text information. Similar terms that have been less frequently used are</a:t>
            </a:r>
            <a:r>
              <a:rPr lang="en-US" sz="2400" b="1" dirty="0" smtClean="0">
                <a:solidFill>
                  <a:srgbClr val="FF0000"/>
                </a:solidFill>
              </a:rPr>
              <a:t> </a:t>
            </a:r>
            <a:r>
              <a:rPr lang="en-US" sz="2400" b="1" dirty="0" err="1" smtClean="0">
                <a:solidFill>
                  <a:srgbClr val="FF0000"/>
                </a:solidFill>
              </a:rPr>
              <a:t>literaturome</a:t>
            </a:r>
            <a:r>
              <a:rPr lang="en-US" sz="2400" b="1" dirty="0" smtClean="0"/>
              <a:t> and </a:t>
            </a:r>
            <a:r>
              <a:rPr lang="en-US" sz="2400" b="1" dirty="0" err="1" smtClean="0">
                <a:solidFill>
                  <a:srgbClr val="FF0000"/>
                </a:solidFill>
              </a:rPr>
              <a:t>textome</a:t>
            </a:r>
            <a:r>
              <a:rPr lang="en-US" sz="2400" b="1" dirty="0" smtClean="0"/>
              <a:t>. By approximate analogy to widely used terms like genome, </a:t>
            </a:r>
            <a:r>
              <a:rPr lang="en-US" sz="2400" b="1" dirty="0" err="1" smtClean="0"/>
              <a:t>metabolome</a:t>
            </a:r>
            <a:r>
              <a:rPr lang="en-US" sz="2400" b="1" dirty="0" smtClean="0"/>
              <a:t>, proteome, and </a:t>
            </a:r>
            <a:r>
              <a:rPr lang="en-US" sz="2400" b="1" dirty="0" err="1" smtClean="0"/>
              <a:t>transcriptome</a:t>
            </a:r>
            <a:r>
              <a:rPr lang="en-US" sz="2400" b="1" dirty="0" smtClean="0"/>
              <a:t>, this -</a:t>
            </a:r>
            <a:r>
              <a:rPr lang="en-US" sz="2400" b="1" dirty="0" err="1" smtClean="0"/>
              <a:t>ome</a:t>
            </a:r>
            <a:r>
              <a:rPr lang="en-US" sz="2400" b="1" dirty="0" smtClean="0"/>
              <a:t> would properly refer to the literature of a specified or contextually implied field, hence: biological </a:t>
            </a:r>
            <a:r>
              <a:rPr lang="en-US" sz="2400" b="1" dirty="0" err="1" smtClean="0"/>
              <a:t>bibliome</a:t>
            </a:r>
            <a:r>
              <a:rPr lang="en-US" sz="2400" b="1" dirty="0" smtClean="0"/>
              <a:t>, political </a:t>
            </a:r>
            <a:r>
              <a:rPr lang="en-US" sz="2400" b="1" dirty="0" err="1" smtClean="0"/>
              <a:t>bibliome</a:t>
            </a:r>
            <a:r>
              <a:rPr lang="en-US" sz="2400" b="1" dirty="0" smtClean="0"/>
              <a:t>, etc. </a:t>
            </a:r>
          </a:p>
          <a:p>
            <a:r>
              <a:rPr lang="en-US" sz="2400" b="1" dirty="0" smtClean="0"/>
              <a:t>From the </a:t>
            </a:r>
            <a:r>
              <a:rPr lang="en-US" sz="2400" b="1" dirty="0" err="1" smtClean="0"/>
              <a:t>bibliome</a:t>
            </a:r>
            <a:r>
              <a:rPr lang="en-US" sz="2400" b="1" dirty="0" smtClean="0"/>
              <a:t>, </a:t>
            </a:r>
            <a:r>
              <a:rPr lang="en-US" sz="2400" b="1" dirty="0" smtClean="0">
                <a:hlinkClick r:id="rId4" tooltip="Biologist"/>
              </a:rPr>
              <a:t>biologists</a:t>
            </a:r>
            <a:r>
              <a:rPr lang="en-US" sz="2400" b="1" dirty="0" smtClean="0"/>
              <a:t> and </a:t>
            </a:r>
            <a:r>
              <a:rPr lang="en-US" sz="2400" b="1" dirty="0" smtClean="0">
                <a:hlinkClick r:id="rId5" tooltip="Computer scientist"/>
              </a:rPr>
              <a:t>computer scientists</a:t>
            </a:r>
            <a:r>
              <a:rPr lang="en-US" sz="2400" b="1" dirty="0" smtClean="0"/>
              <a:t> </a:t>
            </a:r>
            <a:r>
              <a:rPr lang="en-US" sz="2400" b="1" dirty="0" err="1" smtClean="0">
                <a:solidFill>
                  <a:srgbClr val="FF0000"/>
                </a:solidFill>
                <a:hlinkClick r:id="rId6" tooltip="Datamining"/>
              </a:rPr>
              <a:t>datamine</a:t>
            </a:r>
            <a:r>
              <a:rPr lang="en-US" sz="2400" b="1" dirty="0" smtClean="0"/>
              <a:t> to discover new </a:t>
            </a:r>
            <a:r>
              <a:rPr lang="en-US" sz="2400" b="1" dirty="0" smtClean="0">
                <a:hlinkClick r:id="rId7" tooltip="Gene"/>
              </a:rPr>
              <a:t>gene targets</a:t>
            </a:r>
            <a:r>
              <a:rPr lang="en-US" sz="2400" b="1" dirty="0" smtClean="0"/>
              <a:t> and </a:t>
            </a:r>
            <a:r>
              <a:rPr lang="en-US" sz="2400" b="1" dirty="0" smtClean="0">
                <a:hlinkClick r:id="rId8" tooltip="Drug"/>
              </a:rPr>
              <a:t>drugs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Bibliomics</a:t>
            </a:r>
            <a:r>
              <a:rPr lang="en-US" sz="2400" b="1" dirty="0" smtClean="0"/>
              <a:t> is the </a:t>
            </a:r>
            <a:r>
              <a:rPr lang="en-US" sz="2400" b="1" dirty="0" smtClean="0">
                <a:hlinkClick r:id="rId9" tooltip="Bioinformatics"/>
              </a:rPr>
              <a:t>bioinformatics</a:t>
            </a:r>
            <a:r>
              <a:rPr lang="en-US" sz="2400" b="1" dirty="0" smtClean="0"/>
              <a:t> study of </a:t>
            </a:r>
            <a:r>
              <a:rPr lang="en-US" sz="2400" b="1" dirty="0" err="1" smtClean="0"/>
              <a:t>bibliome</a:t>
            </a:r>
            <a:r>
              <a:rPr lang="en-US" sz="2400" b="1" dirty="0" smtClean="0"/>
              <a:t>. </a:t>
            </a:r>
          </a:p>
          <a:p>
            <a:endParaRPr lang="hu-HU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7240915" y="630932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forrás: </a:t>
            </a:r>
            <a:r>
              <a:rPr lang="hu-HU" dirty="0" err="1">
                <a:solidFill>
                  <a:prstClr val="black"/>
                </a:solidFill>
              </a:rPr>
              <a:t>Wikipedia</a:t>
            </a:r>
            <a:endParaRPr lang="hu-H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14313"/>
            <a:ext cx="2357438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0" y="214313"/>
            <a:ext cx="18192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43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3929063"/>
            <a:ext cx="2381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433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88" y="285750"/>
            <a:ext cx="321468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4336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314325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4071938" y="5500688"/>
            <a:ext cx="4725987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prstClr val="black"/>
                </a:solidFill>
              </a:rPr>
              <a:t>B</a:t>
            </a:r>
            <a:r>
              <a:rPr lang="hu-HU" sz="2000" b="1">
                <a:solidFill>
                  <a:prstClr val="black"/>
                </a:solidFill>
              </a:rPr>
              <a:t>eijing </a:t>
            </a:r>
            <a:r>
              <a:rPr lang="en-US" sz="2000" b="1">
                <a:solidFill>
                  <a:prstClr val="black"/>
                </a:solidFill>
              </a:rPr>
              <a:t>G</a:t>
            </a:r>
            <a:r>
              <a:rPr lang="hu-HU" sz="2000" b="1">
                <a:solidFill>
                  <a:prstClr val="black"/>
                </a:solidFill>
              </a:rPr>
              <a:t>enomic Institute (Shenzen)</a:t>
            </a:r>
          </a:p>
          <a:p>
            <a:r>
              <a:rPr lang="en-US" sz="2000" b="1">
                <a:solidFill>
                  <a:prstClr val="black"/>
                </a:solidFill>
              </a:rPr>
              <a:t> </a:t>
            </a:r>
            <a:r>
              <a:rPr lang="hu-HU" sz="2000" b="1">
                <a:solidFill>
                  <a:prstClr val="black"/>
                </a:solidFill>
              </a:rPr>
              <a:t>5 </a:t>
            </a:r>
            <a:r>
              <a:rPr lang="en-US" sz="2000" b="1">
                <a:solidFill>
                  <a:prstClr val="black"/>
                </a:solidFill>
              </a:rPr>
              <a:t>milli</a:t>
            </a:r>
            <a:r>
              <a:rPr lang="hu-HU" sz="2000" b="1">
                <a:solidFill>
                  <a:prstClr val="black"/>
                </a:solidFill>
              </a:rPr>
              <a:t>ó</a:t>
            </a:r>
            <a:r>
              <a:rPr lang="en-US" sz="2000" b="1">
                <a:solidFill>
                  <a:prstClr val="black"/>
                </a:solidFill>
              </a:rPr>
              <a:t> genom</a:t>
            </a:r>
            <a:r>
              <a:rPr lang="hu-HU" sz="2000" b="1">
                <a:solidFill>
                  <a:prstClr val="black"/>
                </a:solidFill>
              </a:rPr>
              <a:t> </a:t>
            </a:r>
            <a:r>
              <a:rPr lang="en-US" sz="2000" b="1">
                <a:solidFill>
                  <a:prstClr val="black"/>
                </a:solidFill>
              </a:rPr>
              <a:t>2016</a:t>
            </a:r>
            <a:r>
              <a:rPr lang="hu-HU" sz="2000" b="1">
                <a:solidFill>
                  <a:prstClr val="black"/>
                </a:solidFill>
              </a:rPr>
              <a:t>-</a:t>
            </a:r>
            <a:r>
              <a:rPr lang="en-US" sz="2000" b="1">
                <a:solidFill>
                  <a:prstClr val="black"/>
                </a:solidFill>
              </a:rPr>
              <a:t>ig</a:t>
            </a:r>
            <a:r>
              <a:rPr lang="hu-HU" sz="2000" b="1">
                <a:solidFill>
                  <a:prstClr val="black"/>
                </a:solidFill>
              </a:rPr>
              <a:t> !</a:t>
            </a:r>
            <a:endParaRPr lang="en-US" sz="2000" b="1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5" descr="2010 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Genome-wide associations studies December, 201</a:t>
            </a:r>
            <a:r>
              <a:rPr lang="hu-HU" sz="1600" b="1">
                <a:solidFill>
                  <a:srgbClr val="000000"/>
                </a:solidFill>
                <a:latin typeface="Calibri" pitchFamily="34" charset="0"/>
              </a:rPr>
              <a:t>0</a:t>
            </a:r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b="1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algn="ctr" defTabSz="457200"/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779</a:t>
            </a:r>
            <a:r>
              <a:rPr lang="hu-HU" sz="1600" b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studies</a:t>
            </a:r>
            <a:r>
              <a:rPr lang="hu-HU" sz="1600" b="1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 p</a:t>
            </a:r>
            <a:r>
              <a:rPr lang="en-US" sz="1600" b="1" u="sng">
                <a:solidFill>
                  <a:srgbClr val="000000"/>
                </a:solidFill>
                <a:latin typeface="Calibri" pitchFamily="34" charset="0"/>
              </a:rPr>
              <a:t>&lt;</a:t>
            </a:r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5x10</a:t>
            </a:r>
            <a:r>
              <a:rPr lang="en-US" sz="1600" b="1" baseline="30000">
                <a:solidFill>
                  <a:srgbClr val="000000"/>
                </a:solidFill>
                <a:latin typeface="Calibri" pitchFamily="34" charset="0"/>
              </a:rPr>
              <a:t>-8 </a:t>
            </a:r>
            <a:r>
              <a:rPr lang="hu-HU" sz="1600" b="1" baseline="300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148 markers</a:t>
            </a:r>
          </a:p>
        </p:txBody>
      </p:sp>
      <p:sp>
        <p:nvSpPr>
          <p:cNvPr id="163844" name="Text Box 5"/>
          <p:cNvSpPr txBox="1">
            <a:spLocks noChangeArrowheads="1"/>
          </p:cNvSpPr>
          <p:nvPr/>
        </p:nvSpPr>
        <p:spPr bwMode="auto">
          <a:xfrm>
            <a:off x="6618288" y="646113"/>
            <a:ext cx="2457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Calibri" pitchFamily="34" charset="0"/>
              </a:rPr>
              <a:t>NHGRI GWA Catalog</a:t>
            </a:r>
          </a:p>
          <a:p>
            <a:pPr defTabSz="457200"/>
            <a:r>
              <a:rPr lang="en-US" sz="1200" b="1">
                <a:solidFill>
                  <a:srgbClr val="000000"/>
                </a:solidFill>
                <a:latin typeface="Calibri" pitchFamily="34" charset="0"/>
              </a:rPr>
              <a:t>www.genome.gov/GWAStudies</a:t>
            </a:r>
          </a:p>
        </p:txBody>
      </p:sp>
      <p:sp>
        <p:nvSpPr>
          <p:cNvPr id="128005" name="Date Placeholder 6"/>
          <p:cNvSpPr>
            <a:spLocks noGrp="1"/>
          </p:cNvSpPr>
          <p:nvPr>
            <p:ph type="dt" sz="quarter" idx="10"/>
          </p:nvPr>
        </p:nvSpPr>
        <p:spPr bwMode="auto">
          <a:xfrm>
            <a:off x="2819400" y="609600"/>
            <a:ext cx="3429000" cy="47307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b="1" dirty="0" smtClean="0">
                <a:solidFill>
                  <a:srgbClr val="FF0000"/>
                </a:solidFill>
              </a:rPr>
              <a:t>1000 genom project</a:t>
            </a:r>
          </a:p>
        </p:txBody>
      </p:sp>
      <p:sp>
        <p:nvSpPr>
          <p:cNvPr id="128006" name="Slide Number Placeholder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451953-B583-40C9-90FE-D26465821AAC}" type="slidenum">
              <a:rPr lang="hu-H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hu-HU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mtClean="0"/>
              <a:t>Paradigmaváltás</a:t>
            </a:r>
            <a:br>
              <a:rPr lang="hu-HU" altLang="en-US" smtClean="0"/>
            </a:br>
            <a:endParaRPr lang="en-US" altLang="en-US" smtClean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839200" cy="4953000"/>
          </a:xfrm>
        </p:spPr>
        <p:txBody>
          <a:bodyPr/>
          <a:lstStyle/>
          <a:p>
            <a:endParaRPr lang="hu-HU" altLang="en-US" b="1" smtClean="0">
              <a:solidFill>
                <a:srgbClr val="FF0000"/>
              </a:solidFill>
            </a:endParaRPr>
          </a:p>
          <a:p>
            <a:r>
              <a:rPr lang="hu-HU" altLang="en-US" b="1" smtClean="0">
                <a:solidFill>
                  <a:srgbClr val="FF0000"/>
                </a:solidFill>
              </a:rPr>
              <a:t>A teljes genom annotálása (funkció megfejtése)</a:t>
            </a:r>
            <a:endParaRPr lang="en-US" altLang="en-US" b="1" smtClean="0">
              <a:solidFill>
                <a:srgbClr val="FF0000"/>
              </a:solidFill>
            </a:endParaRPr>
          </a:p>
          <a:p>
            <a:pPr lvl="1">
              <a:buFontTx/>
              <a:buNone/>
            </a:pPr>
            <a:endParaRPr lang="en-US" altLang="en-US" smtClean="0"/>
          </a:p>
          <a:p>
            <a:r>
              <a:rPr lang="hu-HU" altLang="en-US" b="1" smtClean="0">
                <a:solidFill>
                  <a:srgbClr val="FF0000"/>
                </a:solidFill>
              </a:rPr>
              <a:t>Nem egyes géneket vizsgálunk, hanem az egész genomot, illetve  génhálózatokat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hu-HU" smtClean="0"/>
              <a:t>2012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hu-HU" dirty="0" smtClean="0"/>
          </a:p>
        </p:txBody>
      </p:sp>
      <p:pic>
        <p:nvPicPr>
          <p:cNvPr id="165892" name="Picture 2"/>
          <p:cNvPicPr>
            <a:picLocks noChangeAspect="1" noChangeArrowheads="1"/>
          </p:cNvPicPr>
          <p:nvPr/>
        </p:nvPicPr>
        <p:blipFill>
          <a:blip r:embed="rId2" cstate="print"/>
          <a:srcRect l="24213" t="40157" r="28346" b="25040"/>
          <a:stretch>
            <a:fillRect/>
          </a:stretch>
        </p:blipFill>
        <p:spPr bwMode="auto">
          <a:xfrm>
            <a:off x="531813" y="571500"/>
            <a:ext cx="732313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2"/>
          <p:cNvPicPr>
            <a:picLocks noChangeAspect="1" noChangeArrowheads="1"/>
          </p:cNvPicPr>
          <p:nvPr/>
        </p:nvPicPr>
        <p:blipFill>
          <a:blip r:embed="rId3" cstate="print"/>
          <a:srcRect l="22441" t="8504" r="20079" b="19843"/>
          <a:stretch>
            <a:fillRect/>
          </a:stretch>
        </p:blipFill>
        <p:spPr bwMode="auto">
          <a:xfrm>
            <a:off x="285750" y="3071813"/>
            <a:ext cx="3786188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4" name="Szövegdoboz 5"/>
          <p:cNvSpPr txBox="1">
            <a:spLocks noChangeArrowheads="1"/>
          </p:cNvSpPr>
          <p:nvPr/>
        </p:nvSpPr>
        <p:spPr bwMode="auto">
          <a:xfrm>
            <a:off x="4357688" y="5214938"/>
            <a:ext cx="4475162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13" tIns="45609" rIns="91213" bIns="45609">
            <a:spAutoFit/>
          </a:bodyPr>
          <a:lstStyle/>
          <a:p>
            <a:r>
              <a:rPr lang="hu-HU" b="1">
                <a:solidFill>
                  <a:prstClr val="black"/>
                </a:solidFill>
              </a:rPr>
              <a:t>Az emberi  DNS elemeinek</a:t>
            </a:r>
          </a:p>
          <a:p>
            <a:r>
              <a:rPr lang="hu-HU" b="1">
                <a:solidFill>
                  <a:prstClr val="black"/>
                </a:solidFill>
              </a:rPr>
              <a:t> </a:t>
            </a:r>
            <a:r>
              <a:rPr lang="hu-HU" b="1" i="1">
                <a:solidFill>
                  <a:prstClr val="black"/>
                </a:solidFill>
              </a:rPr>
              <a:t>funkcionális</a:t>
            </a:r>
            <a:r>
              <a:rPr lang="hu-HU" b="1">
                <a:solidFill>
                  <a:prstClr val="black"/>
                </a:solidFill>
              </a:rPr>
              <a:t> enciklopédiája</a:t>
            </a:r>
          </a:p>
        </p:txBody>
      </p:sp>
      <p:sp>
        <p:nvSpPr>
          <p:cNvPr id="165895" name="Szövegdoboz 6"/>
          <p:cNvSpPr txBox="1">
            <a:spLocks noChangeArrowheads="1"/>
          </p:cNvSpPr>
          <p:nvPr/>
        </p:nvSpPr>
        <p:spPr bwMode="auto">
          <a:xfrm>
            <a:off x="7000875" y="6202363"/>
            <a:ext cx="2030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41" tIns="45623" rIns="91241" bIns="45623">
            <a:spAutoFit/>
          </a:bodyPr>
          <a:lstStyle/>
          <a:p>
            <a:r>
              <a:rPr lang="hu-HU">
                <a:solidFill>
                  <a:prstClr val="black"/>
                </a:solidFill>
              </a:rPr>
              <a:t>2012</a:t>
            </a:r>
            <a:r>
              <a:rPr lang="en-US">
                <a:solidFill>
                  <a:prstClr val="black"/>
                </a:solidFill>
              </a:rPr>
              <a:t>. szeptember</a:t>
            </a:r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928688"/>
            <a:ext cx="69992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Téglalap 6"/>
          <p:cNvSpPr>
            <a:spLocks noChangeArrowheads="1"/>
          </p:cNvSpPr>
          <p:nvPr/>
        </p:nvSpPr>
        <p:spPr bwMode="auto">
          <a:xfrm>
            <a:off x="300038" y="5907088"/>
            <a:ext cx="891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3366"/>
                </a:solidFill>
              </a:rPr>
              <a:t> </a:t>
            </a:r>
            <a:r>
              <a:rPr lang="hu-HU" sz="1400" b="1">
                <a:solidFill>
                  <a:srgbClr val="003366"/>
                </a:solidFill>
              </a:rPr>
              <a:t>                    S</a:t>
            </a:r>
            <a:r>
              <a:rPr lang="en-US" sz="1400" b="1">
                <a:solidFill>
                  <a:srgbClr val="003366"/>
                </a:solidFill>
              </a:rPr>
              <a:t>NP</a:t>
            </a:r>
            <a:r>
              <a:rPr lang="hu-HU" sz="1400" b="1">
                <a:solidFill>
                  <a:srgbClr val="003366"/>
                </a:solidFill>
              </a:rPr>
              <a:t>-k kromoszómális lokalizációja</a:t>
            </a:r>
            <a:r>
              <a:rPr lang="en-US" sz="1400" b="1">
                <a:solidFill>
                  <a:srgbClr val="003366"/>
                </a:solidFill>
              </a:rPr>
              <a:t>i</a:t>
            </a:r>
            <a:endParaRPr lang="hu-HU" sz="1400" b="1">
              <a:solidFill>
                <a:srgbClr val="003366"/>
              </a:solidFill>
            </a:endParaRPr>
          </a:p>
        </p:txBody>
      </p:sp>
      <p:sp>
        <p:nvSpPr>
          <p:cNvPr id="156676" name="Téglalap 7"/>
          <p:cNvSpPr>
            <a:spLocks noChangeArrowheads="1"/>
          </p:cNvSpPr>
          <p:nvPr/>
        </p:nvSpPr>
        <p:spPr bwMode="auto">
          <a:xfrm>
            <a:off x="3200400" y="6473825"/>
            <a:ext cx="7543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http://www.rikenresearch.riken.jp/eng/hom/6439</a:t>
            </a:r>
          </a:p>
        </p:txBody>
      </p:sp>
      <p:sp>
        <p:nvSpPr>
          <p:cNvPr id="156677" name="Szövegdoboz 4"/>
          <p:cNvSpPr txBox="1">
            <a:spLocks noChangeArrowheads="1"/>
          </p:cNvSpPr>
          <p:nvPr/>
        </p:nvSpPr>
        <p:spPr bwMode="auto">
          <a:xfrm>
            <a:off x="776288" y="450850"/>
            <a:ext cx="9296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3200">
                <a:solidFill>
                  <a:schemeClr val="bg1"/>
                </a:solidFill>
              </a:rPr>
              <a:t>GWAS diabeteses populáció esetében</a:t>
            </a:r>
          </a:p>
        </p:txBody>
      </p:sp>
      <p:sp>
        <p:nvSpPr>
          <p:cNvPr id="156678" name="Szövegdoboz 7"/>
          <p:cNvSpPr txBox="1">
            <a:spLocks noChangeArrowheads="1"/>
          </p:cNvSpPr>
          <p:nvPr/>
        </p:nvSpPr>
        <p:spPr bwMode="auto">
          <a:xfrm rot="-5400000">
            <a:off x="-1473199" y="3330575"/>
            <a:ext cx="422275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>
                <a:solidFill>
                  <a:srgbClr val="003366"/>
                </a:solidFill>
              </a:rPr>
              <a:t>A betegséggel való asszociáció szignifikanciája</a:t>
            </a:r>
          </a:p>
        </p:txBody>
      </p:sp>
      <p:sp>
        <p:nvSpPr>
          <p:cNvPr id="156679" name="Szövegdoboz 1"/>
          <p:cNvSpPr txBox="1">
            <a:spLocks noChangeArrowheads="1"/>
          </p:cNvSpPr>
          <p:nvPr/>
        </p:nvSpPr>
        <p:spPr bwMode="auto">
          <a:xfrm>
            <a:off x="5929313" y="5856288"/>
            <a:ext cx="2590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003366"/>
                </a:solidFill>
              </a:rPr>
              <a:t>japán populáció</a:t>
            </a:r>
          </a:p>
        </p:txBody>
      </p:sp>
      <p:sp>
        <p:nvSpPr>
          <p:cNvPr id="156680" name="Szövegdoboz 8"/>
          <p:cNvSpPr txBox="1">
            <a:spLocks noChangeArrowheads="1"/>
          </p:cNvSpPr>
          <p:nvPr/>
        </p:nvSpPr>
        <p:spPr bwMode="auto">
          <a:xfrm>
            <a:off x="5711825" y="142875"/>
            <a:ext cx="2860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/>
              <a:t>GWAS-diabetes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://ars.els-cdn.com/content/image/1-s2.0-S0378111900004364-gr1.gif"/>
          <p:cNvPicPr>
            <a:picLocks noChangeAspect="1" noChangeArrowheads="1"/>
          </p:cNvPicPr>
          <p:nvPr/>
        </p:nvPicPr>
        <p:blipFill>
          <a:blip r:embed="rId2" cstate="print"/>
          <a:srcRect l="-6346" r="28911"/>
          <a:stretch>
            <a:fillRect/>
          </a:stretch>
        </p:blipFill>
        <p:spPr bwMode="auto">
          <a:xfrm>
            <a:off x="663575" y="2357438"/>
            <a:ext cx="7754938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1143000"/>
          </a:xfrm>
        </p:spPr>
        <p:txBody>
          <a:bodyPr/>
          <a:lstStyle/>
          <a:p>
            <a:r>
              <a:rPr lang="hu-HU" altLang="en-US" smtClean="0"/>
              <a:t>Az emberi genom frakciói</a:t>
            </a:r>
            <a:endParaRPr lang="en-US" altLang="en-US" smtClean="0"/>
          </a:p>
        </p:txBody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143000"/>
            <a:ext cx="8783637" cy="4356100"/>
          </a:xfrm>
        </p:spPr>
        <p:txBody>
          <a:bodyPr/>
          <a:lstStyle/>
          <a:p>
            <a:pPr>
              <a:buFontTx/>
              <a:buNone/>
            </a:pPr>
            <a:r>
              <a:rPr lang="hu-HU" altLang="en-US" sz="2000" smtClean="0"/>
              <a:t>         </a:t>
            </a:r>
            <a:endParaRPr lang="en-US" altLang="en-US" sz="2800" smtClean="0"/>
          </a:p>
          <a:p>
            <a:r>
              <a:rPr lang="hu-HU" altLang="en-US" sz="2800" smtClean="0"/>
              <a:t>1.</a:t>
            </a:r>
            <a:r>
              <a:rPr lang="en-US" altLang="en-US" sz="2800" smtClean="0"/>
              <a:t>3%</a:t>
            </a:r>
            <a:r>
              <a:rPr lang="hu-HU" altLang="en-US" sz="2800" smtClean="0"/>
              <a:t>-a kódol fehérjét</a:t>
            </a:r>
          </a:p>
          <a:p>
            <a:r>
              <a:rPr lang="en-US" altLang="en-US" sz="2800" smtClean="0"/>
              <a:t>40-50%</a:t>
            </a:r>
            <a:r>
              <a:rPr lang="hu-HU" altLang="en-US" sz="2800" smtClean="0"/>
              <a:t>-a</a:t>
            </a:r>
            <a:r>
              <a:rPr lang="en-US" altLang="en-US" sz="2800" smtClean="0"/>
              <a:t> is</a:t>
            </a:r>
            <a:r>
              <a:rPr lang="hu-HU" altLang="en-US" sz="2800" smtClean="0"/>
              <a:t>métlődő és ugráló </a:t>
            </a:r>
          </a:p>
          <a:p>
            <a:pPr>
              <a:buFontTx/>
              <a:buNone/>
            </a:pPr>
            <a:r>
              <a:rPr lang="hu-HU" altLang="en-US" sz="2800" smtClean="0"/>
              <a:t>    (transzpozon) genetikai elem</a:t>
            </a:r>
            <a:endParaRPr lang="en-US" altLang="en-US" sz="2800" smtClean="0"/>
          </a:p>
          <a:p>
            <a:pPr>
              <a:buFontTx/>
              <a:buNone/>
            </a:pPr>
            <a:endParaRPr lang="en-US" altLang="en-US" sz="2800" smtClean="0"/>
          </a:p>
        </p:txBody>
      </p:sp>
      <p:sp>
        <p:nvSpPr>
          <p:cNvPr id="152581" name="Téglalap 4"/>
          <p:cNvSpPr>
            <a:spLocks noChangeArrowheads="1"/>
          </p:cNvSpPr>
          <p:nvPr/>
        </p:nvSpPr>
        <p:spPr bwMode="auto">
          <a:xfrm>
            <a:off x="5643563" y="2571750"/>
            <a:ext cx="914400" cy="914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/>
          </a:p>
        </p:txBody>
      </p:sp>
      <p:sp>
        <p:nvSpPr>
          <p:cNvPr id="152582" name="Téglalap 5"/>
          <p:cNvSpPr>
            <a:spLocks noChangeArrowheads="1"/>
          </p:cNvSpPr>
          <p:nvPr/>
        </p:nvSpPr>
        <p:spPr bwMode="auto">
          <a:xfrm>
            <a:off x="1214438" y="3929063"/>
            <a:ext cx="1727200" cy="10445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/>
          </a:p>
        </p:txBody>
      </p:sp>
      <p:sp>
        <p:nvSpPr>
          <p:cNvPr id="152583" name="Téglalap 6"/>
          <p:cNvSpPr>
            <a:spLocks noChangeArrowheads="1"/>
          </p:cNvSpPr>
          <p:nvPr/>
        </p:nvSpPr>
        <p:spPr bwMode="auto">
          <a:xfrm>
            <a:off x="2643188" y="5929313"/>
            <a:ext cx="2052637" cy="90011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/>
          </a:p>
        </p:txBody>
      </p:sp>
      <p:sp>
        <p:nvSpPr>
          <p:cNvPr id="152584" name="Téglalap 7"/>
          <p:cNvSpPr>
            <a:spLocks noChangeArrowheads="1"/>
          </p:cNvSpPr>
          <p:nvPr/>
        </p:nvSpPr>
        <p:spPr bwMode="auto">
          <a:xfrm>
            <a:off x="7500938" y="4572000"/>
            <a:ext cx="914400" cy="914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/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5786438" y="3859213"/>
            <a:ext cx="8699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960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57C492-795A-4B57-B8B9-AA41F35D1914}" type="datetime1">
              <a:rPr lang="en-US" smtClean="0"/>
              <a:pPr>
                <a:defRPr/>
              </a:pPr>
              <a:t>9/26/2013</a:t>
            </a:fld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588DB-C1E4-418F-AFFF-2B415718450A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  <p:pic>
        <p:nvPicPr>
          <p:cNvPr id="481282" name="Picture 2" descr="Systems Bi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6657975" cy="4800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828800"/>
            <a:ext cx="2962275" cy="4098925"/>
            <a:chOff x="96" y="1152"/>
            <a:chExt cx="1866" cy="2582"/>
          </a:xfrm>
        </p:grpSpPr>
        <p:pic>
          <p:nvPicPr>
            <p:cNvPr id="19354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23914" r="65213" b="36473"/>
            <a:stretch>
              <a:fillRect/>
            </a:stretch>
          </p:blipFill>
          <p:spPr bwMode="auto">
            <a:xfrm>
              <a:off x="96" y="1152"/>
              <a:ext cx="1866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3550" name="Text Box 4"/>
            <p:cNvSpPr txBox="1">
              <a:spLocks noChangeArrowheads="1"/>
            </p:cNvSpPr>
            <p:nvPr/>
          </p:nvSpPr>
          <p:spPr bwMode="auto">
            <a:xfrm>
              <a:off x="432" y="3216"/>
              <a:ext cx="105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ko-KR" sz="2400" b="1">
                  <a:solidFill>
                    <a:srgbClr val="CC0000"/>
                  </a:solidFill>
                  <a:ea typeface="Gulim" pitchFamily="34" charset="-127"/>
                </a:rPr>
                <a:t>Gene network</a:t>
              </a:r>
              <a:endParaRPr lang="en-US" sz="2400" b="1">
                <a:solidFill>
                  <a:srgbClr val="CC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895600" y="95250"/>
            <a:ext cx="3352800" cy="6483350"/>
            <a:chOff x="1824" y="113"/>
            <a:chExt cx="2112" cy="4084"/>
          </a:xfrm>
        </p:grpSpPr>
        <p:pic>
          <p:nvPicPr>
            <p:cNvPr id="193544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35683" t="3622" r="32103" b="20049"/>
            <a:stretch>
              <a:fillRect/>
            </a:stretch>
          </p:blipFill>
          <p:spPr bwMode="auto">
            <a:xfrm>
              <a:off x="2106" y="372"/>
              <a:ext cx="1728" cy="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3545" name="Text Box 7"/>
            <p:cNvSpPr txBox="1">
              <a:spLocks noChangeArrowheads="1"/>
            </p:cNvSpPr>
            <p:nvPr/>
          </p:nvSpPr>
          <p:spPr bwMode="auto">
            <a:xfrm>
              <a:off x="1968" y="584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ko-KR" sz="1600">
                  <a:solidFill>
                    <a:srgbClr val="000000"/>
                  </a:solidFill>
                  <a:ea typeface="Gulim" pitchFamily="34" charset="-127"/>
                </a:rPr>
                <a:t>GENOME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3546" name="Text Box 8"/>
            <p:cNvSpPr txBox="1">
              <a:spLocks noChangeArrowheads="1"/>
            </p:cNvSpPr>
            <p:nvPr/>
          </p:nvSpPr>
          <p:spPr bwMode="auto">
            <a:xfrm>
              <a:off x="2962" y="166"/>
              <a:ext cx="9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ko-KR" sz="1600">
                  <a:solidFill>
                    <a:srgbClr val="000000"/>
                  </a:solidFill>
                  <a:ea typeface="Gulim" pitchFamily="34" charset="-127"/>
                </a:rPr>
                <a:t>PHENOME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3547" name="AutoShape 9"/>
            <p:cNvSpPr>
              <a:spLocks noChangeArrowheads="1"/>
            </p:cNvSpPr>
            <p:nvPr/>
          </p:nvSpPr>
          <p:spPr bwMode="auto">
            <a:xfrm>
              <a:off x="1920" y="117"/>
              <a:ext cx="2016" cy="408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hu-HU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3548" name="Text Box 10"/>
            <p:cNvSpPr txBox="1">
              <a:spLocks noChangeArrowheads="1"/>
            </p:cNvSpPr>
            <p:nvPr/>
          </p:nvSpPr>
          <p:spPr bwMode="auto">
            <a:xfrm>
              <a:off x="1824" y="113"/>
              <a:ext cx="1104" cy="28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ctr" hangingPunct="0">
                <a:spcBef>
                  <a:spcPct val="50000"/>
                </a:spcBef>
              </a:pPr>
              <a:r>
                <a:rPr lang="en-US" altLang="ko-KR" b="1">
                  <a:solidFill>
                    <a:srgbClr val="000000"/>
                  </a:solidFill>
                  <a:ea typeface="Gulim" pitchFamily="34" charset="-127"/>
                </a:rPr>
                <a:t>DISEASOME</a:t>
              </a:r>
              <a:r>
                <a:rPr lang="en-US" altLang="ko-KR" sz="2400" b="1">
                  <a:solidFill>
                    <a:srgbClr val="000000"/>
                  </a:solidFill>
                  <a:ea typeface="Gulim" pitchFamily="34" charset="-127"/>
                </a:rPr>
                <a:t>  </a:t>
              </a:r>
              <a:endParaRPr lang="en-US" sz="2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1676400"/>
            <a:ext cx="2667000" cy="4327525"/>
            <a:chOff x="3984" y="1056"/>
            <a:chExt cx="1680" cy="2726"/>
          </a:xfrm>
        </p:grpSpPr>
        <p:pic>
          <p:nvPicPr>
            <p:cNvPr id="193542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 l="68791" t="20049" b="35507"/>
            <a:stretch>
              <a:fillRect/>
            </a:stretch>
          </p:blipFill>
          <p:spPr bwMode="auto">
            <a:xfrm>
              <a:off x="3984" y="1056"/>
              <a:ext cx="1680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3543" name="Text Box 13"/>
            <p:cNvSpPr txBox="1">
              <a:spLocks noChangeArrowheads="1"/>
            </p:cNvSpPr>
            <p:nvPr/>
          </p:nvSpPr>
          <p:spPr bwMode="auto">
            <a:xfrm>
              <a:off x="4176" y="3264"/>
              <a:ext cx="134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ko-KR" sz="2400" b="1">
                  <a:solidFill>
                    <a:srgbClr val="CC0000"/>
                  </a:solidFill>
                  <a:ea typeface="Gulim" pitchFamily="34" charset="-127"/>
                </a:rPr>
                <a:t>Disease network</a:t>
              </a:r>
              <a:endParaRPr lang="en-US" sz="2400" b="1">
                <a:solidFill>
                  <a:srgbClr val="CC0000"/>
                </a:solidFill>
              </a:endParaRPr>
            </a:p>
          </p:txBody>
        </p:sp>
      </p:grpSp>
      <p:sp>
        <p:nvSpPr>
          <p:cNvPr id="193541" name="TextBox 13"/>
          <p:cNvSpPr txBox="1">
            <a:spLocks noChangeArrowheads="1"/>
          </p:cNvSpPr>
          <p:nvPr/>
        </p:nvSpPr>
        <p:spPr bwMode="auto">
          <a:xfrm>
            <a:off x="2462213" y="6508750"/>
            <a:ext cx="6634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Goh, Cusick, Valle, Childs, Vidal &amp; Barabási, PNAS (2007)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Text Box 2"/>
          <p:cNvSpPr txBox="1">
            <a:spLocks noChangeArrowheads="1"/>
          </p:cNvSpPr>
          <p:nvPr/>
        </p:nvSpPr>
        <p:spPr bwMode="auto">
          <a:xfrm>
            <a:off x="457200" y="182563"/>
            <a:ext cx="3886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ea typeface="MS PGothic" pitchFamily="34" charset="-128"/>
              </a:rPr>
              <a:t>Metabolic Network</a:t>
            </a:r>
            <a:endParaRPr lang="en-US" sz="32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0378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371600"/>
            <a:ext cx="7772400" cy="1143000"/>
          </a:xfrm>
        </p:spPr>
        <p:txBody>
          <a:bodyPr/>
          <a:lstStyle/>
          <a:p>
            <a:r>
              <a:rPr lang="en-US" smtClean="0"/>
              <a:t>Metab-movie</a:t>
            </a:r>
          </a:p>
        </p:txBody>
      </p:sp>
      <p:pic>
        <p:nvPicPr>
          <p:cNvPr id="203781" name="full.avi" descr="/Users/alb/Desktop/TALKS/full.avi">
            <a:hlinkClick r:id="" action="ppaction://media"/>
          </p:cNvPr>
          <p:cNvPicPr>
            <a:picLocks noRot="1" noChangeAspect="1" noChangeArrowheads="1"/>
          </p:cNvPicPr>
          <p:nvPr>
            <a:quickTime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371600"/>
            <a:ext cx="4419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3778" name="Object 2"/>
          <p:cNvGraphicFramePr>
            <a:graphicFrameLocks noChangeAspect="1"/>
          </p:cNvGraphicFramePr>
          <p:nvPr/>
        </p:nvGraphicFramePr>
        <p:xfrm>
          <a:off x="4648200" y="1371600"/>
          <a:ext cx="4267200" cy="4246563"/>
        </p:xfrm>
        <a:graphic>
          <a:graphicData uri="http://schemas.openxmlformats.org/presentationml/2006/ole">
            <p:oleObj spid="_x0000_s486402" name="Photo Editor Photo" r:id="rId5" imgW="6314286" imgH="6287378" progId="">
              <p:embed/>
            </p:oleObj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76800" y="182563"/>
            <a:ext cx="4114800" cy="960437"/>
            <a:chOff x="3072" y="19"/>
            <a:chExt cx="2544" cy="605"/>
          </a:xfrm>
        </p:grpSpPr>
        <p:sp>
          <p:nvSpPr>
            <p:cNvPr id="203784" name="Text Box 7"/>
            <p:cNvSpPr txBox="1">
              <a:spLocks noChangeAspect="1" noChangeArrowheads="1"/>
            </p:cNvSpPr>
            <p:nvPr/>
          </p:nvSpPr>
          <p:spPr bwMode="auto">
            <a:xfrm>
              <a:off x="3072" y="432"/>
              <a:ext cx="25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endParaRPr lang="hu-HU" sz="20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03785" name="Text Box 8"/>
            <p:cNvSpPr txBox="1">
              <a:spLocks noChangeArrowheads="1"/>
            </p:cNvSpPr>
            <p:nvPr/>
          </p:nvSpPr>
          <p:spPr bwMode="auto">
            <a:xfrm>
              <a:off x="3206" y="19"/>
              <a:ext cx="227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>
                  <a:solidFill>
                    <a:srgbClr val="FF3300"/>
                  </a:solidFill>
                  <a:ea typeface="MS PGothic" pitchFamily="34" charset="-128"/>
                </a:rPr>
                <a:t>Protein Interactions</a:t>
              </a:r>
            </a:p>
          </p:txBody>
        </p:sp>
      </p:grpSp>
      <p:sp>
        <p:nvSpPr>
          <p:cNvPr id="203783" name="Rectangle 8"/>
          <p:cNvSpPr>
            <a:spLocks noChangeArrowheads="1"/>
          </p:cNvSpPr>
          <p:nvPr/>
        </p:nvSpPr>
        <p:spPr bwMode="auto">
          <a:xfrm>
            <a:off x="0" y="620077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Jeong, Tombor, Albert, Oltvai, &amp; Barabási, </a:t>
            </a:r>
            <a:r>
              <a:rPr lang="en-US" b="1" i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Nature  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(2000); Jeong, Mason, Barabási &amp;. Oltvai, </a:t>
            </a:r>
            <a:r>
              <a:rPr lang="en-US" b="1" i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Nature 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(2001); Wagner &amp; Fell, </a:t>
            </a:r>
            <a:r>
              <a:rPr lang="en-US" b="1" i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Proc. R. Soc.  B 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(2001)</a:t>
            </a:r>
          </a:p>
          <a:p>
            <a:endParaRPr lang="en-US" sz="2000" b="1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37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3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781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378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2057400" y="762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FF5050"/>
                </a:solidFill>
                <a:latin typeface="Impact" pitchFamily="34" charset="0"/>
                <a:ea typeface="Gulim" pitchFamily="34" charset="-127"/>
              </a:rPr>
              <a:t>World Wide Web</a:t>
            </a:r>
            <a:endParaRPr lang="en-US" sz="3600">
              <a:solidFill>
                <a:srgbClr val="FF505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1104900" y="1524000"/>
            <a:ext cx="3657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Over 10 billion documents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1008063" y="2014538"/>
            <a:ext cx="3886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FF00FF"/>
                </a:solidFill>
                <a:latin typeface="Impact" pitchFamily="34" charset="0"/>
                <a:ea typeface="Gulim" pitchFamily="34" charset="-127"/>
              </a:rPr>
              <a:t>ROBOT: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Gulim" pitchFamily="34" charset="-127"/>
              </a:rPr>
              <a:t>collects all URL’s found in a document and follows them recursively</a:t>
            </a:r>
            <a:endParaRPr lang="en-US" sz="16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1219200" y="685800"/>
            <a:ext cx="3924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u="sng">
                <a:solidFill>
                  <a:srgbClr val="0000FF"/>
                </a:solidFill>
                <a:ea typeface="Gulim" pitchFamily="34" charset="-127"/>
              </a:rPr>
              <a:t>Nodes</a:t>
            </a:r>
            <a:r>
              <a:rPr lang="en-US" sz="2400">
                <a:solidFill>
                  <a:srgbClr val="000000"/>
                </a:solidFill>
                <a:ea typeface="Gulim" pitchFamily="34" charset="-127"/>
              </a:rPr>
              <a:t>: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WWW documents </a:t>
            </a:r>
            <a:r>
              <a:rPr lang="en-US" sz="2400" b="1" u="sng">
                <a:solidFill>
                  <a:srgbClr val="008000"/>
                </a:solidFill>
                <a:ea typeface="Gulim" pitchFamily="34" charset="-127"/>
              </a:rPr>
              <a:t>Links</a:t>
            </a:r>
            <a:r>
              <a:rPr lang="en-US" sz="2400">
                <a:solidFill>
                  <a:srgbClr val="000000"/>
                </a:solidFill>
                <a:ea typeface="Gulim" pitchFamily="34" charset="-127"/>
              </a:rPr>
              <a:t>: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  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t>URL links</a:t>
            </a:r>
          </a:p>
        </p:txBody>
      </p:sp>
      <p:pic>
        <p:nvPicPr>
          <p:cNvPr id="201734" name="Picture 6" descr="small_net_color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505200"/>
            <a:ext cx="30067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1676400" y="6567488"/>
            <a:ext cx="624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3333CC"/>
                </a:solidFill>
                <a:latin typeface="Times New Roman" pitchFamily="18" charset="0"/>
                <a:ea typeface="Gulim" pitchFamily="34" charset="-127"/>
              </a:rPr>
              <a:t>R. Albert, H. Jeong, A-L Barabási, </a:t>
            </a:r>
            <a:r>
              <a:rPr lang="en-US" i="1">
                <a:solidFill>
                  <a:srgbClr val="3333CC"/>
                </a:solidFill>
                <a:latin typeface="Times New Roman" pitchFamily="18" charset="0"/>
                <a:ea typeface="Gulim" pitchFamily="34" charset="-127"/>
              </a:rPr>
              <a:t>Nature</a:t>
            </a:r>
            <a:r>
              <a:rPr lang="en-US">
                <a:solidFill>
                  <a:srgbClr val="3333CC"/>
                </a:solidFill>
                <a:latin typeface="Times New Roman" pitchFamily="18" charset="0"/>
                <a:ea typeface="Gulim" pitchFamily="34" charset="-127"/>
              </a:rPr>
              <a:t>, </a:t>
            </a:r>
            <a:r>
              <a:rPr lang="en-US" b="1">
                <a:solidFill>
                  <a:srgbClr val="3333CC"/>
                </a:solidFill>
                <a:latin typeface="Times New Roman" pitchFamily="18" charset="0"/>
                <a:ea typeface="Gulim" pitchFamily="34" charset="-127"/>
              </a:rPr>
              <a:t>401</a:t>
            </a:r>
            <a:r>
              <a:rPr lang="en-US">
                <a:solidFill>
                  <a:srgbClr val="3333CC"/>
                </a:solidFill>
                <a:latin typeface="Times New Roman" pitchFamily="18" charset="0"/>
                <a:ea typeface="Gulim" pitchFamily="34" charset="-127"/>
              </a:rPr>
              <a:t> 130 (1999).</a:t>
            </a:r>
          </a:p>
        </p:txBody>
      </p:sp>
      <p:sp>
        <p:nvSpPr>
          <p:cNvPr id="20173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219200"/>
            <a:ext cx="7772400" cy="1143000"/>
          </a:xfrm>
        </p:spPr>
        <p:txBody>
          <a:bodyPr/>
          <a:lstStyle/>
          <a:p>
            <a:r>
              <a:rPr lang="en-US" smtClean="0"/>
              <a:t>WWW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334000" y="882650"/>
            <a:ext cx="3357563" cy="2470150"/>
            <a:chOff x="3360" y="384"/>
            <a:chExt cx="2115" cy="1556"/>
          </a:xfrm>
        </p:grpSpPr>
        <p:pic>
          <p:nvPicPr>
            <p:cNvPr id="201748" name="Picture 10" descr="gaussia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384"/>
              <a:ext cx="1920" cy="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1749" name="Text Box 11"/>
            <p:cNvSpPr txBox="1">
              <a:spLocks noChangeArrowheads="1"/>
            </p:cNvSpPr>
            <p:nvPr/>
          </p:nvSpPr>
          <p:spPr bwMode="auto">
            <a:xfrm rot="5412224">
              <a:off x="4894" y="965"/>
              <a:ext cx="873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ea typeface="Gulim" pitchFamily="34" charset="-127"/>
                </a:rPr>
                <a:t>Expected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143500" y="3505200"/>
            <a:ext cx="3467100" cy="2971800"/>
            <a:chOff x="3288" y="1968"/>
            <a:chExt cx="2184" cy="1872"/>
          </a:xfrm>
        </p:grpSpPr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3288" y="1968"/>
              <a:ext cx="2184" cy="1872"/>
              <a:chOff x="3288" y="1968"/>
              <a:chExt cx="2184" cy="1872"/>
            </a:xfrm>
          </p:grpSpPr>
          <p:pic>
            <p:nvPicPr>
              <p:cNvPr id="201745" name="Picture 14" descr="out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5060"/>
              <a:stretch>
                <a:fillRect/>
              </a:stretch>
            </p:blipFill>
            <p:spPr bwMode="auto">
              <a:xfrm>
                <a:off x="3288" y="1968"/>
                <a:ext cx="1992" cy="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1746" name="Text Box 15"/>
              <p:cNvSpPr txBox="1">
                <a:spLocks noChangeArrowheads="1"/>
              </p:cNvSpPr>
              <p:nvPr/>
            </p:nvSpPr>
            <p:spPr bwMode="auto">
              <a:xfrm>
                <a:off x="4176" y="2112"/>
                <a:ext cx="129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07" tIns="45704" rIns="91407" bIns="45704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800000"/>
                    </a:solidFill>
                    <a:latin typeface="Times New Roman" pitchFamily="18" charset="0"/>
                    <a:ea typeface="Gulim" pitchFamily="34" charset="-127"/>
                  </a:rPr>
                  <a:t>P(</a:t>
                </a:r>
                <a:r>
                  <a:rPr lang="en-US" sz="2400" i="1">
                    <a:solidFill>
                      <a:srgbClr val="800000"/>
                    </a:solidFill>
                    <a:latin typeface="Times New Roman" pitchFamily="18" charset="0"/>
                    <a:ea typeface="Gulim" pitchFamily="34" charset="-127"/>
                  </a:rPr>
                  <a:t>k</a:t>
                </a:r>
                <a:r>
                  <a:rPr lang="en-US" sz="2400">
                    <a:solidFill>
                      <a:srgbClr val="800000"/>
                    </a:solidFill>
                    <a:latin typeface="Times New Roman" pitchFamily="18" charset="0"/>
                    <a:ea typeface="Gulim" pitchFamily="34" charset="-127"/>
                  </a:rPr>
                  <a:t>)  ~ </a:t>
                </a:r>
                <a:r>
                  <a:rPr lang="en-US" sz="2400" i="1">
                    <a:solidFill>
                      <a:srgbClr val="800000"/>
                    </a:solidFill>
                    <a:latin typeface="Times New Roman" pitchFamily="18" charset="0"/>
                    <a:ea typeface="Gulim" pitchFamily="34" charset="-127"/>
                  </a:rPr>
                  <a:t>k</a:t>
                </a:r>
                <a:r>
                  <a:rPr lang="en-US" sz="2400" baseline="30000">
                    <a:solidFill>
                      <a:srgbClr val="800000"/>
                    </a:solidFill>
                    <a:latin typeface="Times New Roman" pitchFamily="18" charset="0"/>
                    <a:ea typeface="Gulim" pitchFamily="34" charset="-127"/>
                  </a:rPr>
                  <a:t>-</a:t>
                </a:r>
                <a:r>
                  <a:rPr lang="en-US" sz="2400" baseline="30000">
                    <a:solidFill>
                      <a:srgbClr val="800000"/>
                    </a:solidFill>
                    <a:latin typeface="Times New Roman" pitchFamily="18" charset="0"/>
                    <a:ea typeface="Gulim" pitchFamily="34" charset="-127"/>
                    <a:sym typeface="Symbol" pitchFamily="18" charset="2"/>
                  </a:rPr>
                  <a:t></a:t>
                </a:r>
                <a:endParaRPr lang="en-US" sz="2400">
                  <a:solidFill>
                    <a:srgbClr val="800000"/>
                  </a:solidFill>
                  <a:latin typeface="Times New Roman" pitchFamily="18" charset="0"/>
                  <a:ea typeface="Gulim" pitchFamily="34" charset="-127"/>
                </a:endParaRPr>
              </a:p>
            </p:txBody>
          </p:sp>
          <p:sp>
            <p:nvSpPr>
              <p:cNvPr id="201747" name="Text Box 16"/>
              <p:cNvSpPr txBox="1">
                <a:spLocks noChangeArrowheads="1"/>
              </p:cNvSpPr>
              <p:nvPr/>
            </p:nvSpPr>
            <p:spPr bwMode="auto">
              <a:xfrm rot="5313234">
                <a:off x="4955" y="2651"/>
                <a:ext cx="65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008000"/>
                    </a:solidFill>
                    <a:latin typeface="Times New Roman" pitchFamily="18" charset="0"/>
                    <a:ea typeface="Gulim" pitchFamily="34" charset="-127"/>
                  </a:rPr>
                  <a:t>Found</a:t>
                </a:r>
              </a:p>
            </p:txBody>
          </p:sp>
        </p:grpSp>
        <p:sp>
          <p:nvSpPr>
            <p:cNvPr id="201744" name="Text Box 17"/>
            <p:cNvSpPr txBox="1">
              <a:spLocks noChangeArrowheads="1"/>
            </p:cNvSpPr>
            <p:nvPr/>
          </p:nvSpPr>
          <p:spPr bwMode="auto">
            <a:xfrm>
              <a:off x="3648" y="3034"/>
              <a:ext cx="95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hu-H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66967" name="Picture 23" descr="indian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8400" y="627063"/>
            <a:ext cx="33528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6969" name="Text Box 25"/>
          <p:cNvSpPr txBox="1">
            <a:spLocks noChangeArrowheads="1"/>
          </p:cNvSpPr>
          <p:nvPr/>
        </p:nvSpPr>
        <p:spPr bwMode="auto">
          <a:xfrm rot="5400000" flipV="1">
            <a:off x="-685800" y="4648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Impact" pitchFamily="34" charset="0"/>
                <a:ea typeface="Gulim" pitchFamily="34" charset="-127"/>
              </a:rPr>
              <a:t>Scale-free Network</a:t>
            </a:r>
            <a:endParaRPr lang="en-US" sz="24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466970" name="Text Box 26"/>
          <p:cNvSpPr txBox="1">
            <a:spLocks noChangeArrowheads="1"/>
          </p:cNvSpPr>
          <p:nvPr/>
        </p:nvSpPr>
        <p:spPr bwMode="auto">
          <a:xfrm rot="-5400000">
            <a:off x="-685800" y="1828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Impact" pitchFamily="34" charset="0"/>
                <a:ea typeface="Gulim" pitchFamily="34" charset="-127"/>
              </a:rPr>
              <a:t>Exponential Network</a:t>
            </a:r>
            <a:endParaRPr lang="en-US" sz="24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pic>
        <p:nvPicPr>
          <p:cNvPr id="466968" name="Picture 24" descr="u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505200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69" grpId="0" autoUpdateAnimBg="0"/>
      <p:bldP spid="46697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76546" name="Picture 2" descr="http://1.bp.blogspot.com/_ihrs8NzHWHU/TM21eJUA7AI/AAAAAAAACDQ/sLk5D-eXxqM/s1600/size-of-interne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444" y="98051"/>
            <a:ext cx="6300940" cy="6759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5" descr="rb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571500"/>
            <a:ext cx="3249613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4" descr="rb_1"/>
          <p:cNvPicPr>
            <a:picLocks noChangeAspect="1" noChangeArrowheads="1"/>
          </p:cNvPicPr>
          <p:nvPr/>
        </p:nvPicPr>
        <p:blipFill>
          <a:blip r:embed="rId4" cstate="print"/>
          <a:srcRect l="10005" t="9785" r="6845" b="14304"/>
          <a:stretch>
            <a:fillRect/>
          </a:stretch>
        </p:blipFill>
        <p:spPr bwMode="auto">
          <a:xfrm>
            <a:off x="3714750" y="3143250"/>
            <a:ext cx="47736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2" name="Szövegdoboz 3"/>
          <p:cNvSpPr txBox="1">
            <a:spLocks noChangeArrowheads="1"/>
          </p:cNvSpPr>
          <p:nvPr/>
        </p:nvSpPr>
        <p:spPr bwMode="auto">
          <a:xfrm>
            <a:off x="6789738" y="6572250"/>
            <a:ext cx="2068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1">
                <a:cs typeface="Lucida Sans Unicode" pitchFamily="34" charset="0"/>
              </a:rPr>
              <a:t>Csermely Péter ábrája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3"/>
          <p:cNvPicPr>
            <a:picLocks noChangeAspect="1" noChangeArrowheads="1"/>
          </p:cNvPicPr>
          <p:nvPr/>
        </p:nvPicPr>
        <p:blipFill>
          <a:blip r:embed="rId3" cstate="print"/>
          <a:srcRect l="29231" t="47156" r="21564"/>
          <a:stretch>
            <a:fillRect/>
          </a:stretch>
        </p:blipFill>
        <p:spPr bwMode="auto">
          <a:xfrm>
            <a:off x="1101725" y="373063"/>
            <a:ext cx="72802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Text Box 5"/>
          <p:cNvSpPr txBox="1">
            <a:spLocks noChangeArrowheads="1"/>
          </p:cNvSpPr>
          <p:nvPr/>
        </p:nvSpPr>
        <p:spPr bwMode="auto">
          <a:xfrm>
            <a:off x="327025" y="165100"/>
            <a:ext cx="88169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hangingPunct="0">
              <a:lnSpc>
                <a:spcPct val="97000"/>
              </a:lnSpc>
              <a:buClr>
                <a:srgbClr val="000000"/>
              </a:buClr>
              <a:buSzPct val="45000"/>
              <a:tabLst>
                <a:tab pos="655638" algn="l"/>
                <a:tab pos="1311275" algn="l"/>
                <a:tab pos="1966913" algn="l"/>
                <a:tab pos="2622550" algn="l"/>
                <a:tab pos="3278188" algn="l"/>
                <a:tab pos="3933825" algn="l"/>
                <a:tab pos="4591050" algn="l"/>
                <a:tab pos="5246688" algn="l"/>
                <a:tab pos="5902325" algn="l"/>
                <a:tab pos="6557963" algn="l"/>
                <a:tab pos="7213600" algn="l"/>
                <a:tab pos="7869238" algn="l"/>
                <a:tab pos="8526463" algn="l"/>
              </a:tabLst>
            </a:pPr>
            <a:r>
              <a:rPr lang="hu-HU" sz="2400" b="1">
                <a:solidFill>
                  <a:srgbClr val="000000"/>
                </a:solidFill>
                <a:cs typeface="Lucida Sans Unicode" pitchFamily="34" charset="0"/>
              </a:rPr>
              <a:t>Az  emberi vastagbélrák hálózata</a:t>
            </a:r>
            <a:endParaRPr lang="en-GB" sz="2400" b="1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174084" name="Rectangle 7"/>
          <p:cNvSpPr>
            <a:spLocks noChangeArrowheads="1"/>
          </p:cNvSpPr>
          <p:nvPr/>
        </p:nvSpPr>
        <p:spPr bwMode="auto">
          <a:xfrm>
            <a:off x="20638" y="5380038"/>
            <a:ext cx="1841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  <a:cs typeface="Lucida Sans Unicode" pitchFamily="34" charset="0"/>
            </a:endParaRPr>
          </a:p>
        </p:txBody>
      </p:sp>
      <p:pic>
        <p:nvPicPr>
          <p:cNvPr id="174085" name="Picture 8" descr="{rho}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29075" y="274638"/>
            <a:ext cx="762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6" name="Téglalap 5"/>
          <p:cNvSpPr>
            <a:spLocks noChangeArrowheads="1"/>
          </p:cNvSpPr>
          <p:nvPr/>
        </p:nvSpPr>
        <p:spPr bwMode="auto">
          <a:xfrm>
            <a:off x="428625" y="2443163"/>
            <a:ext cx="1836738" cy="38163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74087" name="Téglalap 6"/>
          <p:cNvSpPr>
            <a:spLocks noChangeArrowheads="1"/>
          </p:cNvSpPr>
          <p:nvPr/>
        </p:nvSpPr>
        <p:spPr bwMode="auto">
          <a:xfrm>
            <a:off x="2092325" y="4929188"/>
            <a:ext cx="1908175" cy="14763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latin typeface="Times New Roman" pitchFamily="18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01" name="Picture 12" descr="http://www.naturalgrafix.com/en/imageiron/analyse_dist_grid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138113"/>
            <a:ext cx="6786562" cy="639127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8" descr="http://www.retinaofcoastalcarolina.com/Abnormal_Amsle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214313"/>
            <a:ext cx="2349500" cy="23495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graphicFrame>
        <p:nvGraphicFramePr>
          <p:cNvPr id="395266" name="Object 5"/>
          <p:cNvGraphicFramePr>
            <a:graphicFrameLocks noChangeAspect="1"/>
          </p:cNvGraphicFramePr>
          <p:nvPr/>
        </p:nvGraphicFramePr>
        <p:xfrm>
          <a:off x="3563938" y="2349500"/>
          <a:ext cx="2305050" cy="2287588"/>
        </p:xfrm>
        <a:graphic>
          <a:graphicData uri="http://schemas.openxmlformats.org/presentationml/2006/ole">
            <p:oleObj spid="_x0000_s4098" name="Image" r:id="rId6" imgW="4917755" imgH="4879633" progId="">
              <p:embed/>
            </p:oleObj>
          </a:graphicData>
        </a:graphic>
      </p:graphicFrame>
      <p:graphicFrame>
        <p:nvGraphicFramePr>
          <p:cNvPr id="395267" name="Object 6"/>
          <p:cNvGraphicFramePr>
            <a:graphicFrameLocks noChangeAspect="1"/>
          </p:cNvGraphicFramePr>
          <p:nvPr/>
        </p:nvGraphicFramePr>
        <p:xfrm>
          <a:off x="6215063" y="4143375"/>
          <a:ext cx="2333625" cy="2311400"/>
        </p:xfrm>
        <a:graphic>
          <a:graphicData uri="http://schemas.openxmlformats.org/presentationml/2006/ole">
            <p:oleObj spid="_x0000_s4099" name="Image" r:id="rId7" imgW="2693964" imgH="266854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8" descr="http://spinewave.co.nz/wp-content/uploads/epigenetics_time-225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214313"/>
            <a:ext cx="48577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Szövegdoboz 2"/>
          <p:cNvSpPr txBox="1">
            <a:spLocks noChangeArrowheads="1"/>
          </p:cNvSpPr>
          <p:nvPr/>
        </p:nvSpPr>
        <p:spPr bwMode="auto">
          <a:xfrm>
            <a:off x="500063" y="3000375"/>
            <a:ext cx="1570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DE</a:t>
            </a:r>
            <a:r>
              <a:rPr lang="hu-HU" sz="5400" b="1">
                <a:solidFill>
                  <a:srgbClr val="FFFFFF"/>
                </a:solidFill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Cím 1"/>
          <p:cNvSpPr>
            <a:spLocks noGrp="1"/>
          </p:cNvSpPr>
          <p:nvPr>
            <p:ph type="ctrTitle"/>
          </p:nvPr>
        </p:nvSpPr>
        <p:spPr>
          <a:xfrm>
            <a:off x="357188" y="357188"/>
            <a:ext cx="7772400" cy="1470025"/>
          </a:xfrm>
        </p:spPr>
        <p:txBody>
          <a:bodyPr/>
          <a:lstStyle/>
          <a:p>
            <a:r>
              <a:rPr lang="hu-HU" b="1" smtClean="0"/>
              <a:t>„Missing heritability”</a:t>
            </a:r>
            <a:endParaRPr lang="en-US" b="1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4313" y="2500313"/>
            <a:ext cx="8715375" cy="1752600"/>
          </a:xfrm>
        </p:spPr>
        <p:txBody>
          <a:bodyPr/>
          <a:lstStyle/>
          <a:p>
            <a:pPr algn="l">
              <a:buFont typeface="Wingdings" pitchFamily="2" charset="2"/>
              <a:buChar char="Ø"/>
              <a:defRPr/>
            </a:pPr>
            <a:r>
              <a:rPr lang="hu-HU" sz="2400" b="1" dirty="0" smtClean="0">
                <a:solidFill>
                  <a:srgbClr val="C00000"/>
                </a:solidFill>
              </a:rPr>
              <a:t>Etnikai </a:t>
            </a:r>
            <a:r>
              <a:rPr lang="hu-HU" sz="2400" b="1" dirty="0" err="1" smtClean="0">
                <a:solidFill>
                  <a:srgbClr val="C00000"/>
                </a:solidFill>
              </a:rPr>
              <a:t>eltérések-klima</a:t>
            </a:r>
            <a:r>
              <a:rPr lang="hu-HU" sz="2400" b="1" dirty="0" smtClean="0">
                <a:solidFill>
                  <a:srgbClr val="C00000"/>
                </a:solidFill>
              </a:rPr>
              <a:t>,izoláció,  szocializáció, </a:t>
            </a:r>
            <a:r>
              <a:rPr lang="hu-HU" sz="2400" b="1" dirty="0" err="1" smtClean="0">
                <a:solidFill>
                  <a:srgbClr val="C00000"/>
                </a:solidFill>
              </a:rPr>
              <a:t>memetika</a:t>
            </a:r>
            <a:r>
              <a:rPr lang="hu-HU" sz="2400" b="1" dirty="0" smtClean="0">
                <a:solidFill>
                  <a:srgbClr val="C00000"/>
                </a:solidFill>
              </a:rPr>
              <a:t>,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</a:rPr>
              <a:t>Hálózati jellegek-sztochasztikus események-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hu-HU" sz="2400" b="1" dirty="0" err="1" smtClean="0">
                <a:solidFill>
                  <a:srgbClr val="C00000"/>
                </a:solidFill>
              </a:rPr>
              <a:t>Epigenetikai</a:t>
            </a:r>
            <a:r>
              <a:rPr lang="hu-HU" sz="2400" b="1" dirty="0" smtClean="0">
                <a:solidFill>
                  <a:srgbClr val="C00000"/>
                </a:solidFill>
              </a:rPr>
              <a:t> (nem örökölt) hatások-reverzibilitás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hu-HU" sz="2400" b="1" dirty="0" smtClean="0">
                <a:solidFill>
                  <a:srgbClr val="C00000"/>
                </a:solidFill>
              </a:rPr>
              <a:t> Ritka és nagy hatású  </a:t>
            </a:r>
            <a:r>
              <a:rPr lang="hu-HU" sz="2400" b="1" dirty="0" err="1" smtClean="0">
                <a:solidFill>
                  <a:srgbClr val="C00000"/>
                </a:solidFill>
              </a:rPr>
              <a:t>vs</a:t>
            </a:r>
            <a:r>
              <a:rPr lang="hu-HU" sz="2400" b="1" dirty="0" smtClean="0">
                <a:solidFill>
                  <a:srgbClr val="C00000"/>
                </a:solidFill>
              </a:rPr>
              <a:t> gyakori és kishatású </a:t>
            </a:r>
            <a:r>
              <a:rPr lang="hu-HU" sz="2400" b="1" dirty="0" err="1" smtClean="0">
                <a:solidFill>
                  <a:srgbClr val="C00000"/>
                </a:solidFill>
              </a:rPr>
              <a:t>allélek</a:t>
            </a:r>
            <a:endParaRPr lang="hu-HU" sz="2400" b="1" dirty="0" smtClean="0">
              <a:solidFill>
                <a:srgbClr val="C00000"/>
              </a:solidFill>
            </a:endParaRPr>
          </a:p>
          <a:p>
            <a:pPr algn="l">
              <a:buFont typeface="Wingdings" pitchFamily="2" charset="2"/>
              <a:buChar char="Ø"/>
              <a:defRPr/>
            </a:pPr>
            <a:r>
              <a:rPr lang="hu-HU" sz="2400" b="1" dirty="0" smtClean="0">
                <a:solidFill>
                  <a:srgbClr val="C00000"/>
                </a:solidFill>
              </a:rPr>
              <a:t> </a:t>
            </a:r>
            <a:r>
              <a:rPr lang="hu-HU" sz="2400" b="1" dirty="0" err="1" smtClean="0">
                <a:solidFill>
                  <a:srgbClr val="C00000"/>
                </a:solidFill>
              </a:rPr>
              <a:t>Metagenomika-</a:t>
            </a:r>
            <a:r>
              <a:rPr lang="hu-HU" sz="2400" b="1" dirty="0" smtClean="0">
                <a:solidFill>
                  <a:srgbClr val="C00000"/>
                </a:solidFill>
              </a:rPr>
              <a:t> genomok szimbiózisa (</a:t>
            </a:r>
            <a:r>
              <a:rPr lang="hu-HU" sz="2400" b="1" dirty="0" err="1" smtClean="0">
                <a:solidFill>
                  <a:srgbClr val="C00000"/>
                </a:solidFill>
              </a:rPr>
              <a:t>microbiota</a:t>
            </a:r>
            <a:r>
              <a:rPr lang="hu-HU" sz="2400" b="1" dirty="0" smtClean="0">
                <a:solidFill>
                  <a:srgbClr val="C00000"/>
                </a:solidFill>
              </a:rPr>
              <a:t>)</a:t>
            </a:r>
          </a:p>
          <a:p>
            <a:pPr algn="l">
              <a:buFont typeface="Wingdings" pitchFamily="2" charset="2"/>
              <a:buChar char="Ø"/>
              <a:defRPr/>
            </a:pPr>
            <a:endParaRPr lang="hu-HU" sz="2400" b="1" dirty="0" smtClean="0">
              <a:solidFill>
                <a:srgbClr val="C00000"/>
              </a:solidFill>
            </a:endParaRPr>
          </a:p>
          <a:p>
            <a:pPr algn="l">
              <a:defRPr/>
            </a:pP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9" descr="nrg2810-f1"/>
          <p:cNvPicPr>
            <a:picLocks noChangeAspect="1" noChangeArrowheads="1"/>
          </p:cNvPicPr>
          <p:nvPr/>
        </p:nvPicPr>
        <p:blipFill>
          <a:blip r:embed="rId3" cstate="print"/>
          <a:srcRect r="26166" b="7172"/>
          <a:stretch>
            <a:fillRect/>
          </a:stretch>
        </p:blipFill>
        <p:spPr bwMode="auto">
          <a:xfrm>
            <a:off x="928688" y="303213"/>
            <a:ext cx="7072312" cy="655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Szövegdoboz 2"/>
          <p:cNvSpPr txBox="1">
            <a:spLocks noChangeArrowheads="1"/>
          </p:cNvSpPr>
          <p:nvPr/>
        </p:nvSpPr>
        <p:spPr bwMode="auto">
          <a:xfrm>
            <a:off x="6357938" y="300037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i</a:t>
            </a:r>
            <a:r>
              <a:rPr lang="hu-HU" sz="1400">
                <a:solidFill>
                  <a:srgbClr val="000000"/>
                </a:solidFill>
              </a:rPr>
              <a:t>n human </a:t>
            </a:r>
            <a:r>
              <a:rPr lang="en-US" sz="1400">
                <a:solidFill>
                  <a:srgbClr val="000000"/>
                </a:solidFill>
              </a:rPr>
              <a:t>&gt; 98%</a:t>
            </a:r>
          </a:p>
        </p:txBody>
      </p:sp>
      <p:sp>
        <p:nvSpPr>
          <p:cNvPr id="153604" name="Szövegdoboz 3"/>
          <p:cNvSpPr txBox="1">
            <a:spLocks noChangeArrowheads="1"/>
          </p:cNvSpPr>
          <p:nvPr/>
        </p:nvSpPr>
        <p:spPr bwMode="auto">
          <a:xfrm>
            <a:off x="6821488" y="6488113"/>
            <a:ext cx="2322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1"/>
              <a:t>Nature Reviews Genetics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Cím 1"/>
          <p:cNvSpPr>
            <a:spLocks noGrp="1"/>
          </p:cNvSpPr>
          <p:nvPr>
            <p:ph type="ctrTitle"/>
          </p:nvPr>
        </p:nvSpPr>
        <p:spPr>
          <a:xfrm>
            <a:off x="357188" y="357188"/>
            <a:ext cx="7772400" cy="1470025"/>
          </a:xfrm>
        </p:spPr>
        <p:txBody>
          <a:bodyPr/>
          <a:lstStyle/>
          <a:p>
            <a:r>
              <a:rPr lang="hu-HU" b="1" smtClean="0"/>
              <a:t>„Missing heritability”</a:t>
            </a:r>
            <a:endParaRPr lang="en-US" b="1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4313" y="2500313"/>
            <a:ext cx="8715375" cy="1752600"/>
          </a:xfrm>
        </p:spPr>
        <p:txBody>
          <a:bodyPr/>
          <a:lstStyle/>
          <a:p>
            <a:pPr algn="l">
              <a:buFont typeface="Wingdings" pitchFamily="2" charset="2"/>
              <a:buChar char="Ø"/>
              <a:defRPr/>
            </a:pPr>
            <a:r>
              <a:rPr lang="hu-HU" sz="2400" b="1" dirty="0" smtClean="0">
                <a:solidFill>
                  <a:srgbClr val="C00000"/>
                </a:solidFill>
              </a:rPr>
              <a:t>Etnikai </a:t>
            </a:r>
            <a:r>
              <a:rPr lang="hu-HU" sz="2400" b="1" dirty="0" err="1" smtClean="0">
                <a:solidFill>
                  <a:srgbClr val="C00000"/>
                </a:solidFill>
              </a:rPr>
              <a:t>eltérések-klima</a:t>
            </a:r>
            <a:r>
              <a:rPr lang="hu-HU" sz="2400" b="1" dirty="0" smtClean="0">
                <a:solidFill>
                  <a:srgbClr val="C00000"/>
                </a:solidFill>
              </a:rPr>
              <a:t>,izoláció,  szocializáció, </a:t>
            </a:r>
            <a:r>
              <a:rPr lang="hu-HU" sz="2400" b="1" dirty="0" err="1" smtClean="0">
                <a:solidFill>
                  <a:srgbClr val="C00000"/>
                </a:solidFill>
              </a:rPr>
              <a:t>memetika</a:t>
            </a:r>
            <a:r>
              <a:rPr lang="hu-HU" sz="2400" b="1" dirty="0" smtClean="0">
                <a:solidFill>
                  <a:srgbClr val="C00000"/>
                </a:solidFill>
              </a:rPr>
              <a:t>,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hu-HU" sz="2400" b="1" dirty="0" smtClean="0">
                <a:solidFill>
                  <a:srgbClr val="C00000"/>
                </a:solidFill>
              </a:rPr>
              <a:t>Hálózati jellegek-sztochasztikus események-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hu-HU" sz="2800" b="1" dirty="0" err="1" smtClean="0">
                <a:solidFill>
                  <a:schemeClr val="accent2">
                    <a:lumMod val="75000"/>
                  </a:schemeClr>
                </a:solidFill>
              </a:rPr>
              <a:t>Epigenetikai</a:t>
            </a:r>
            <a:r>
              <a:rPr lang="hu-HU" sz="2800" b="1" dirty="0" smtClean="0">
                <a:solidFill>
                  <a:schemeClr val="accent2">
                    <a:lumMod val="75000"/>
                  </a:schemeClr>
                </a:solidFill>
              </a:rPr>
              <a:t> (környezeti) hatások-reverzibilitás</a:t>
            </a:r>
          </a:p>
          <a:p>
            <a:pPr algn="l">
              <a:buFont typeface="Wingdings" pitchFamily="2" charset="2"/>
              <a:buChar char="Ø"/>
              <a:defRPr/>
            </a:pPr>
            <a:r>
              <a:rPr lang="hu-HU" sz="2400" b="1" dirty="0" smtClean="0">
                <a:solidFill>
                  <a:srgbClr val="C00000"/>
                </a:solidFill>
              </a:rPr>
              <a:t> Ritka és nagy hatású  </a:t>
            </a:r>
            <a:r>
              <a:rPr lang="hu-HU" sz="2400" b="1" dirty="0" err="1" smtClean="0">
                <a:solidFill>
                  <a:srgbClr val="C00000"/>
                </a:solidFill>
              </a:rPr>
              <a:t>vs</a:t>
            </a:r>
            <a:r>
              <a:rPr lang="hu-HU" sz="2400" b="1" dirty="0" smtClean="0">
                <a:solidFill>
                  <a:srgbClr val="C00000"/>
                </a:solidFill>
              </a:rPr>
              <a:t> gyakori és kishatású </a:t>
            </a:r>
            <a:r>
              <a:rPr lang="hu-HU" sz="2400" b="1" dirty="0" err="1" smtClean="0">
                <a:solidFill>
                  <a:srgbClr val="C00000"/>
                </a:solidFill>
              </a:rPr>
              <a:t>allélek</a:t>
            </a:r>
            <a:endParaRPr lang="hu-HU" sz="2400" b="1" dirty="0" smtClean="0">
              <a:solidFill>
                <a:srgbClr val="C00000"/>
              </a:solidFill>
            </a:endParaRPr>
          </a:p>
          <a:p>
            <a:pPr algn="l">
              <a:buFont typeface="Wingdings" pitchFamily="2" charset="2"/>
              <a:buChar char="Ø"/>
              <a:defRPr/>
            </a:pPr>
            <a:r>
              <a:rPr lang="hu-HU" sz="2400" b="1" dirty="0" smtClean="0">
                <a:solidFill>
                  <a:srgbClr val="C00000"/>
                </a:solidFill>
              </a:rPr>
              <a:t> </a:t>
            </a:r>
            <a:r>
              <a:rPr lang="hu-HU" sz="2400" b="1" dirty="0" err="1" smtClean="0">
                <a:solidFill>
                  <a:srgbClr val="C00000"/>
                </a:solidFill>
              </a:rPr>
              <a:t>Metagenomika-</a:t>
            </a:r>
            <a:r>
              <a:rPr lang="hu-HU" sz="2400" b="1" dirty="0" smtClean="0">
                <a:solidFill>
                  <a:srgbClr val="C00000"/>
                </a:solidFill>
              </a:rPr>
              <a:t> genomok szimbiózisa (</a:t>
            </a:r>
            <a:r>
              <a:rPr lang="hu-HU" sz="2400" b="1" dirty="0" err="1" smtClean="0">
                <a:solidFill>
                  <a:srgbClr val="C00000"/>
                </a:solidFill>
              </a:rPr>
              <a:t>microbiota</a:t>
            </a:r>
            <a:r>
              <a:rPr lang="hu-HU" sz="2400" b="1" dirty="0" smtClean="0">
                <a:solidFill>
                  <a:srgbClr val="C00000"/>
                </a:solidFill>
              </a:rPr>
              <a:t>)</a:t>
            </a:r>
          </a:p>
          <a:p>
            <a:pPr algn="l">
              <a:buFont typeface="Wingdings" pitchFamily="2" charset="2"/>
              <a:buChar char="Ø"/>
              <a:defRPr/>
            </a:pPr>
            <a:endParaRPr lang="hu-HU" sz="2400" b="1" dirty="0" smtClean="0">
              <a:solidFill>
                <a:srgbClr val="C00000"/>
              </a:solidFill>
            </a:endParaRPr>
          </a:p>
          <a:p>
            <a:pPr algn="l">
              <a:defRPr/>
            </a:pP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388"/>
            <a:ext cx="9144000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6934200" y="3657600"/>
            <a:ext cx="22098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>
                <a:cs typeface="Lucida Sans Unicode" pitchFamily="34" charset="0"/>
              </a:rPr>
              <a:t>A fenotípust</a:t>
            </a:r>
          </a:p>
          <a:p>
            <a:pPr eaLnBrk="0" hangingPunct="0">
              <a:spcBef>
                <a:spcPct val="50000"/>
              </a:spcBef>
            </a:pPr>
            <a:r>
              <a:rPr lang="hu-HU">
                <a:cs typeface="Lucida Sans Unicode" pitchFamily="34" charset="0"/>
              </a:rPr>
              <a:t>Genetikai és környezeti</a:t>
            </a:r>
          </a:p>
          <a:p>
            <a:pPr eaLnBrk="0" hangingPunct="0">
              <a:spcBef>
                <a:spcPct val="50000"/>
              </a:spcBef>
            </a:pPr>
            <a:r>
              <a:rPr lang="hu-HU">
                <a:cs typeface="Lucida Sans Unicode" pitchFamily="34" charset="0"/>
              </a:rPr>
              <a:t>(epigenetikai)</a:t>
            </a:r>
          </a:p>
          <a:p>
            <a:pPr eaLnBrk="0" hangingPunct="0">
              <a:spcBef>
                <a:spcPct val="50000"/>
              </a:spcBef>
            </a:pPr>
            <a:r>
              <a:rPr lang="hu-HU">
                <a:cs typeface="Lucida Sans Unicode" pitchFamily="34" charset="0"/>
              </a:rPr>
              <a:t>tényezők határozzák meg</a:t>
            </a:r>
          </a:p>
        </p:txBody>
      </p:sp>
      <p:sp>
        <p:nvSpPr>
          <p:cNvPr id="176132" name="Szövegdoboz 3"/>
          <p:cNvSpPr txBox="1">
            <a:spLocks noChangeArrowheads="1"/>
          </p:cNvSpPr>
          <p:nvPr/>
        </p:nvSpPr>
        <p:spPr bwMode="auto">
          <a:xfrm>
            <a:off x="7759700" y="857250"/>
            <a:ext cx="1312863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cs typeface="Lucida Sans Unicode" pitchFamily="34" charset="0"/>
              </a:rPr>
              <a:t>koszorúsér</a:t>
            </a:r>
          </a:p>
          <a:p>
            <a:r>
              <a:rPr lang="hu-HU">
                <a:cs typeface="Lucida Sans Unicode" pitchFamily="34" charset="0"/>
              </a:rPr>
              <a:t>szűkület</a:t>
            </a:r>
          </a:p>
          <a:p>
            <a:endParaRPr lang="hu-HU">
              <a:cs typeface="Lucida Sans Unicode" pitchFamily="34" charset="0"/>
            </a:endParaRPr>
          </a:p>
          <a:p>
            <a:endParaRPr lang="hu-HU">
              <a:cs typeface="Lucida Sans Unicode" pitchFamily="34" charset="0"/>
            </a:endParaRPr>
          </a:p>
        </p:txBody>
      </p:sp>
      <p:sp>
        <p:nvSpPr>
          <p:cNvPr id="176133" name="Téglalap 4"/>
          <p:cNvSpPr>
            <a:spLocks noChangeArrowheads="1"/>
          </p:cNvSpPr>
          <p:nvPr/>
        </p:nvSpPr>
        <p:spPr bwMode="auto">
          <a:xfrm>
            <a:off x="785813" y="214313"/>
            <a:ext cx="2376487" cy="6111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" name="Téglalap 5"/>
          <p:cNvSpPr>
            <a:spLocks noChangeArrowheads="1"/>
          </p:cNvSpPr>
          <p:nvPr/>
        </p:nvSpPr>
        <p:spPr bwMode="auto">
          <a:xfrm>
            <a:off x="357188" y="4000500"/>
            <a:ext cx="914400" cy="11525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4643438" y="4000500"/>
            <a:ext cx="1044575" cy="720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285750" y="5715000"/>
            <a:ext cx="914400" cy="10445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5715000" y="5429250"/>
            <a:ext cx="971550" cy="1295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latin typeface="Times New Roman" pitchFamily="18" charset="0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www.vital.hu/files/images/i_oroklodo-betegsegek-tesz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3286125"/>
            <a:ext cx="35718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Szövegdoboz 2"/>
          <p:cNvSpPr txBox="1">
            <a:spLocks noChangeArrowheads="1"/>
          </p:cNvSpPr>
          <p:nvPr/>
        </p:nvSpPr>
        <p:spPr bwMode="auto">
          <a:xfrm>
            <a:off x="0" y="1724025"/>
            <a:ext cx="39243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u="sng">
                <a:cs typeface="Lucida Sans Unicode" pitchFamily="34" charset="0"/>
              </a:rPr>
              <a:t>Öröklődő</a:t>
            </a:r>
            <a:r>
              <a:rPr lang="hu-HU" sz="2800">
                <a:cs typeface="Lucida Sans Unicode" pitchFamily="34" charset="0"/>
              </a:rPr>
              <a:t> betegségek</a:t>
            </a:r>
          </a:p>
          <a:p>
            <a:r>
              <a:rPr lang="hu-HU" sz="2800">
                <a:cs typeface="Lucida Sans Unicode" pitchFamily="34" charset="0"/>
              </a:rPr>
              <a:t>(mindig van </a:t>
            </a:r>
            <a:r>
              <a:rPr lang="hu-HU" sz="2800" b="1">
                <a:solidFill>
                  <a:srgbClr val="FF0000"/>
                </a:solidFill>
                <a:cs typeface="Lucida Sans Unicode" pitchFamily="34" charset="0"/>
              </a:rPr>
              <a:t>környezeti</a:t>
            </a:r>
          </a:p>
          <a:p>
            <a:r>
              <a:rPr lang="hu-HU" sz="2800">
                <a:cs typeface="Lucida Sans Unicode" pitchFamily="34" charset="0"/>
              </a:rPr>
              <a:t>      komponense)</a:t>
            </a:r>
            <a:endParaRPr lang="en-US" sz="2800">
              <a:cs typeface="Lucida Sans Unicode" pitchFamily="34" charset="0"/>
            </a:endParaRPr>
          </a:p>
          <a:p>
            <a:endParaRPr lang="en-US" sz="2800">
              <a:cs typeface="Lucida Sans Unicode" pitchFamily="34" charset="0"/>
            </a:endParaRPr>
          </a:p>
        </p:txBody>
      </p:sp>
      <p:sp>
        <p:nvSpPr>
          <p:cNvPr id="125956" name="Szövegdoboz 3"/>
          <p:cNvSpPr txBox="1">
            <a:spLocks noChangeArrowheads="1"/>
          </p:cNvSpPr>
          <p:nvPr/>
        </p:nvSpPr>
        <p:spPr bwMode="auto">
          <a:xfrm>
            <a:off x="4178300" y="1758950"/>
            <a:ext cx="43862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u="sng">
                <a:cs typeface="Lucida Sans Unicode" pitchFamily="34" charset="0"/>
              </a:rPr>
              <a:t>Nem öröklődő </a:t>
            </a:r>
            <a:r>
              <a:rPr lang="hu-HU" sz="2800">
                <a:cs typeface="Lucida Sans Unicode" pitchFamily="34" charset="0"/>
              </a:rPr>
              <a:t>betegségek</a:t>
            </a:r>
          </a:p>
          <a:p>
            <a:r>
              <a:rPr lang="hu-HU" sz="2800">
                <a:cs typeface="Lucida Sans Unicode" pitchFamily="34" charset="0"/>
              </a:rPr>
              <a:t>    (mindig van </a:t>
            </a:r>
            <a:r>
              <a:rPr lang="hu-HU" sz="2800" b="1">
                <a:solidFill>
                  <a:srgbClr val="FF0000"/>
                </a:solidFill>
                <a:cs typeface="Lucida Sans Unicode" pitchFamily="34" charset="0"/>
              </a:rPr>
              <a:t>öröklődő</a:t>
            </a:r>
          </a:p>
          <a:p>
            <a:r>
              <a:rPr lang="hu-HU" sz="2800">
                <a:cs typeface="Lucida Sans Unicode" pitchFamily="34" charset="0"/>
              </a:rPr>
              <a:t>      komponense)</a:t>
            </a:r>
            <a:endParaRPr lang="en-US" sz="2800">
              <a:cs typeface="Lucida Sans Unicode" pitchFamily="34" charset="0"/>
            </a:endParaRPr>
          </a:p>
        </p:txBody>
      </p:sp>
      <p:sp>
        <p:nvSpPr>
          <p:cNvPr id="125957" name="Szövegdoboz 4"/>
          <p:cNvSpPr txBox="1">
            <a:spLocks noChangeArrowheads="1"/>
          </p:cNvSpPr>
          <p:nvPr/>
        </p:nvSpPr>
        <p:spPr bwMode="auto">
          <a:xfrm>
            <a:off x="5857875" y="3459163"/>
            <a:ext cx="314166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>
                <a:cs typeface="Lucida Sans Unicode" pitchFamily="34" charset="0"/>
              </a:rPr>
              <a:t>Fertőzés </a:t>
            </a:r>
          </a:p>
          <a:p>
            <a:r>
              <a:rPr lang="hu-HU" sz="2800">
                <a:cs typeface="Lucida Sans Unicode" pitchFamily="34" charset="0"/>
              </a:rPr>
              <a:t>Baleset</a:t>
            </a:r>
          </a:p>
          <a:p>
            <a:r>
              <a:rPr lang="hu-HU" sz="2800">
                <a:cs typeface="Lucida Sans Unicode" pitchFamily="34" charset="0"/>
              </a:rPr>
              <a:t>Mozgás</a:t>
            </a:r>
          </a:p>
          <a:p>
            <a:r>
              <a:rPr lang="hu-HU" sz="2800">
                <a:cs typeface="Lucida Sans Unicode" pitchFamily="34" charset="0"/>
              </a:rPr>
              <a:t>Táplálkozás</a:t>
            </a:r>
          </a:p>
          <a:p>
            <a:r>
              <a:rPr lang="hu-HU" sz="2800">
                <a:cs typeface="Lucida Sans Unicode" pitchFamily="34" charset="0"/>
              </a:rPr>
              <a:t>Toxinok</a:t>
            </a:r>
          </a:p>
          <a:p>
            <a:r>
              <a:rPr lang="hu-HU" sz="2800">
                <a:cs typeface="Lucida Sans Unicode" pitchFamily="34" charset="0"/>
              </a:rPr>
              <a:t>Stress</a:t>
            </a:r>
          </a:p>
          <a:p>
            <a:r>
              <a:rPr lang="hu-HU" sz="2800">
                <a:cs typeface="Lucida Sans Unicode" pitchFamily="34" charset="0"/>
              </a:rPr>
              <a:t>Pszichikai hatások</a:t>
            </a:r>
          </a:p>
          <a:p>
            <a:endParaRPr lang="hu-HU" sz="2800">
              <a:cs typeface="Lucida Sans Unicode" pitchFamily="34" charset="0"/>
            </a:endParaRPr>
          </a:p>
          <a:p>
            <a:endParaRPr lang="en-US" sz="2800">
              <a:cs typeface="Lucida Sans Unicode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14313" y="0"/>
            <a:ext cx="8310562" cy="157003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hu-HU" sz="3200" b="1">
                <a:solidFill>
                  <a:srgbClr val="FFFF00"/>
                </a:solidFill>
                <a:cs typeface="Lucida Sans Unicode" pitchFamily="34" charset="0"/>
              </a:rPr>
              <a:t>Epigenetikai változás: </a:t>
            </a:r>
          </a:p>
          <a:p>
            <a:r>
              <a:rPr lang="hu-HU" sz="3200" b="1">
                <a:solidFill>
                  <a:srgbClr val="FFFF00"/>
                </a:solidFill>
                <a:cs typeface="Lucida Sans Unicode" pitchFamily="34" charset="0"/>
              </a:rPr>
              <a:t>a nukleotidsorrendet nem érintő kovalens</a:t>
            </a:r>
          </a:p>
          <a:p>
            <a:r>
              <a:rPr lang="hu-HU" sz="3200" b="1">
                <a:solidFill>
                  <a:srgbClr val="FFFF00"/>
                </a:solidFill>
                <a:cs typeface="Lucida Sans Unicode" pitchFamily="34" charset="0"/>
              </a:rPr>
              <a:t> és reverzibilis módosulás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/>
      <p:bldP spid="12595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4" descr="http://www.mamanet.hu/images/stories/anorexia_main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3286125"/>
            <a:ext cx="452596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Szövegdoboz 3"/>
          <p:cNvSpPr txBox="1">
            <a:spLocks noChangeArrowheads="1"/>
          </p:cNvSpPr>
          <p:nvPr/>
        </p:nvSpPr>
        <p:spPr bwMode="auto">
          <a:xfrm>
            <a:off x="3571875" y="214313"/>
            <a:ext cx="2659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cs typeface="Lucida Sans Unicode" pitchFamily="34" charset="0"/>
              </a:rPr>
              <a:t>Kórosan nagy testsúly</a:t>
            </a:r>
            <a:endParaRPr lang="en-US" b="1">
              <a:cs typeface="Lucida Sans Unicode" pitchFamily="34" charset="0"/>
            </a:endParaRPr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857375" y="6215063"/>
            <a:ext cx="210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cs typeface="Lucida Sans Unicode" pitchFamily="34" charset="0"/>
              </a:rPr>
              <a:t>Kóros soványság</a:t>
            </a:r>
            <a:endParaRPr lang="en-US" b="1">
              <a:cs typeface="Lucida Sans Unicode" pitchFamily="34" charset="0"/>
            </a:endParaRPr>
          </a:p>
        </p:txBody>
      </p:sp>
      <p:pic>
        <p:nvPicPr>
          <p:cNvPr id="178181" name="Picture 5" descr="http://www.origo.hu/i/1104/20110425drzsirvag.jpg"/>
          <p:cNvPicPr>
            <a:picLocks noChangeAspect="1" noChangeArrowheads="1"/>
          </p:cNvPicPr>
          <p:nvPr/>
        </p:nvPicPr>
        <p:blipFill>
          <a:blip r:embed="rId4" cstate="print"/>
          <a:srcRect l="26457" t="5669" r="26457"/>
          <a:stretch>
            <a:fillRect/>
          </a:stretch>
        </p:blipFill>
        <p:spPr bwMode="auto">
          <a:xfrm>
            <a:off x="357188" y="285750"/>
            <a:ext cx="3052762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5" descr="journal-pgen-0020188-g002"/>
          <p:cNvPicPr>
            <a:picLocks noChangeAspect="1" noChangeArrowheads="1"/>
          </p:cNvPicPr>
          <p:nvPr/>
        </p:nvPicPr>
        <p:blipFill>
          <a:blip r:embed="rId5" cstate="print"/>
          <a:srcRect l="26772" t="26503" r="24409" b="34569"/>
          <a:stretch>
            <a:fillRect/>
          </a:stretch>
        </p:blipFill>
        <p:spPr bwMode="auto">
          <a:xfrm>
            <a:off x="3571875" y="714375"/>
            <a:ext cx="4219575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There are </a:t>
            </a:r>
            <a:r>
              <a:rPr lang="en-US" sz="2800" b="1" dirty="0" smtClean="0">
                <a:solidFill>
                  <a:srgbClr val="FF0000"/>
                </a:solidFill>
              </a:rPr>
              <a:t>25,400 scientific journals </a:t>
            </a:r>
            <a:r>
              <a:rPr lang="en-US" sz="2800" b="1" dirty="0" smtClean="0"/>
              <a:t>and their number is increasing by 3.5% a year</a:t>
            </a:r>
            <a:br>
              <a:rPr lang="en-US" sz="2800" b="1" dirty="0" smtClean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scientific and medical papers are being published now than ever before. Is it possible to be an expert nowadays</a:t>
            </a:r>
            <a:r>
              <a:rPr lang="hu-HU" dirty="0" smtClean="0"/>
              <a:t>?</a:t>
            </a:r>
          </a:p>
          <a:p>
            <a:r>
              <a:rPr lang="hu-HU" dirty="0" err="1" smtClean="0"/>
              <a:t>Yearly</a:t>
            </a:r>
            <a:r>
              <a:rPr lang="hu-HU" dirty="0" smtClean="0"/>
              <a:t> </a:t>
            </a:r>
            <a:r>
              <a:rPr lang="en-US" dirty="0" smtClean="0"/>
              <a:t>1.5 million articles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en-US" dirty="0" smtClean="0"/>
              <a:t>published . </a:t>
            </a:r>
            <a:r>
              <a:rPr lang="en-US" dirty="0" err="1" smtClean="0"/>
              <a:t>PubMed</a:t>
            </a:r>
            <a:r>
              <a:rPr lang="en-US" dirty="0" smtClean="0"/>
              <a:t> now cites more than 20 million papers.</a:t>
            </a:r>
            <a:endParaRPr lang="hu-HU" dirty="0" smtClean="0"/>
          </a:p>
          <a:p>
            <a:r>
              <a:rPr lang="hu-HU" dirty="0" err="1" smtClean="0"/>
              <a:t>So</a:t>
            </a:r>
            <a:r>
              <a:rPr lang="hu-HU" dirty="0" smtClean="0"/>
              <a:t> far, 50 </a:t>
            </a:r>
            <a:r>
              <a:rPr lang="hu-HU" dirty="0" err="1" smtClean="0"/>
              <a:t>million</a:t>
            </a:r>
            <a:r>
              <a:rPr lang="hu-HU" dirty="0" smtClean="0"/>
              <a:t> </a:t>
            </a:r>
            <a:r>
              <a:rPr lang="hu-HU" dirty="0" err="1" smtClean="0"/>
              <a:t>papers</a:t>
            </a:r>
            <a:r>
              <a:rPr lang="hu-HU" dirty="0" smtClean="0"/>
              <a:t> </a:t>
            </a:r>
            <a:r>
              <a:rPr lang="hu-HU" dirty="0" err="1" smtClean="0"/>
              <a:t>were</a:t>
            </a:r>
            <a:r>
              <a:rPr lang="hu-HU" dirty="0" smtClean="0"/>
              <a:t> </a:t>
            </a:r>
            <a:r>
              <a:rPr lang="hu-HU" dirty="0" err="1" smtClean="0"/>
              <a:t>published</a:t>
            </a:r>
            <a:endParaRPr lang="hu-HU" dirty="0"/>
          </a:p>
        </p:txBody>
      </p:sp>
      <p:pic>
        <p:nvPicPr>
          <p:cNvPr id="1028098" name="Picture 2" descr="http://photos1.blogger.com/blogger/2608/483/320/feed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5085184"/>
            <a:ext cx="1475656" cy="1574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Cím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7772400" cy="1143000"/>
          </a:xfrm>
        </p:spPr>
        <p:txBody>
          <a:bodyPr/>
          <a:lstStyle/>
          <a:p>
            <a:r>
              <a:rPr lang="hu-HU" smtClean="0">
                <a:solidFill>
                  <a:schemeClr val="tx1"/>
                </a:solidFill>
              </a:rPr>
              <a:t>Epigenetikai/epigenomikai (EWAS) változásokat indukál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80227" name="Tartalom helye 2"/>
          <p:cNvSpPr>
            <a:spLocks noGrp="1"/>
          </p:cNvSpPr>
          <p:nvPr>
            <p:ph idx="1"/>
          </p:nvPr>
        </p:nvSpPr>
        <p:spPr>
          <a:xfrm>
            <a:off x="214313" y="1857375"/>
            <a:ext cx="8572500" cy="4114800"/>
          </a:xfrm>
        </p:spPr>
        <p:txBody>
          <a:bodyPr/>
          <a:lstStyle/>
          <a:p>
            <a:pPr lvl="1"/>
            <a:r>
              <a:rPr lang="hu-HU" sz="2400" smtClean="0"/>
              <a:t>anyai hatások (intra uterin, szülés, szoptatás)</a:t>
            </a:r>
          </a:p>
          <a:p>
            <a:pPr lvl="1"/>
            <a:r>
              <a:rPr lang="hu-HU" sz="2400" smtClean="0"/>
              <a:t>sejtdifferenciálódás</a:t>
            </a:r>
          </a:p>
          <a:p>
            <a:pPr lvl="1"/>
            <a:r>
              <a:rPr lang="hu-HU" sz="2400" smtClean="0"/>
              <a:t>táplálkozás</a:t>
            </a:r>
          </a:p>
          <a:p>
            <a:pPr lvl="1"/>
            <a:r>
              <a:rPr lang="hu-HU" sz="2400" smtClean="0"/>
              <a:t>mozgás,sport</a:t>
            </a:r>
          </a:p>
          <a:p>
            <a:pPr lvl="1"/>
            <a:r>
              <a:rPr lang="hu-HU" sz="2400" smtClean="0"/>
              <a:t>toxin, gyógyszer</a:t>
            </a:r>
          </a:p>
          <a:p>
            <a:pPr lvl="1"/>
            <a:r>
              <a:rPr lang="hu-HU" sz="2400" smtClean="0"/>
              <a:t>fertőzés </a:t>
            </a:r>
          </a:p>
          <a:p>
            <a:pPr lvl="1"/>
            <a:r>
              <a:rPr lang="hu-HU" sz="2400" smtClean="0"/>
              <a:t>fény</a:t>
            </a:r>
          </a:p>
          <a:p>
            <a:pPr lvl="1"/>
            <a:r>
              <a:rPr lang="hu-HU" sz="2400" smtClean="0"/>
              <a:t>zene</a:t>
            </a:r>
          </a:p>
          <a:p>
            <a:pPr lvl="1"/>
            <a:r>
              <a:rPr lang="hu-HU" sz="2400" smtClean="0"/>
              <a:t>stress és egyéb pszichológiai hatások (depresszió, abuzus)</a:t>
            </a:r>
          </a:p>
          <a:p>
            <a:pPr lvl="1"/>
            <a:r>
              <a:rPr lang="hu-HU" sz="2400" smtClean="0"/>
              <a:t>szociológiai hatások,  csoportkontaktusok, család</a:t>
            </a:r>
          </a:p>
          <a:p>
            <a:pPr lvl="1"/>
            <a:endParaRPr lang="hu-HU" sz="2400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Cím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r>
              <a:rPr lang="hu-HU" smtClean="0"/>
              <a:t>Biokibernetikai gondolat</a:t>
            </a:r>
            <a:endParaRPr lang="en-US" smtClean="0"/>
          </a:p>
        </p:txBody>
      </p:sp>
      <p:pic>
        <p:nvPicPr>
          <p:cNvPr id="138243" name="Picture 3" descr="epi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643063"/>
            <a:ext cx="3849688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5" descr="epi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500"/>
            <a:ext cx="408305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Szövegdoboz 6"/>
          <p:cNvSpPr txBox="1">
            <a:spLocks noChangeArrowheads="1"/>
          </p:cNvSpPr>
          <p:nvPr/>
        </p:nvSpPr>
        <p:spPr bwMode="auto">
          <a:xfrm>
            <a:off x="1071563" y="4643438"/>
            <a:ext cx="145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számítógép</a:t>
            </a:r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5715000" y="6072188"/>
            <a:ext cx="215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biológiai rendszer</a:t>
            </a:r>
          </a:p>
        </p:txBody>
      </p:sp>
      <p:sp>
        <p:nvSpPr>
          <p:cNvPr id="7" name="Téglalap 6"/>
          <p:cNvSpPr/>
          <p:nvPr/>
        </p:nvSpPr>
        <p:spPr>
          <a:xfrm>
            <a:off x="571500" y="1963738"/>
            <a:ext cx="914400" cy="25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3214688" y="1928813"/>
            <a:ext cx="1079500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4429125" y="2786063"/>
            <a:ext cx="3995738" cy="363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zövegdoboz 1"/>
          <p:cNvSpPr txBox="1">
            <a:spLocks noChangeArrowheads="1"/>
          </p:cNvSpPr>
          <p:nvPr/>
        </p:nvSpPr>
        <p:spPr bwMode="auto">
          <a:xfrm>
            <a:off x="214313" y="5857875"/>
            <a:ext cx="312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>
                <a:latin typeface="Calibri" pitchFamily="34" charset="0"/>
              </a:rPr>
              <a:t>fehérjék           </a:t>
            </a:r>
            <a:r>
              <a:rPr lang="hu-HU" sz="3200" b="1">
                <a:latin typeface="Calibri" pitchFamily="34" charset="0"/>
              </a:rPr>
              <a:t> mRNS</a:t>
            </a:r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3357563" y="6215063"/>
            <a:ext cx="2143125" cy="158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444" name="Szövegdoboz 4"/>
          <p:cNvSpPr txBox="1">
            <a:spLocks noChangeArrowheads="1"/>
          </p:cNvSpPr>
          <p:nvPr/>
        </p:nvSpPr>
        <p:spPr bwMode="auto">
          <a:xfrm>
            <a:off x="5572125" y="5214938"/>
            <a:ext cx="1443038" cy="1200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sz="2400" b="1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hu-HU" sz="2400" b="1">
                <a:solidFill>
                  <a:srgbClr val="00B050"/>
                </a:solidFill>
                <a:latin typeface="Calibri" pitchFamily="34" charset="0"/>
              </a:rPr>
              <a:t>Fenotípus</a:t>
            </a:r>
          </a:p>
          <a:p>
            <a:r>
              <a:rPr lang="hu-HU" sz="2400" b="1">
                <a:latin typeface="Calibri" pitchFamily="34" charset="0"/>
              </a:rPr>
              <a:t>fehérjék</a:t>
            </a:r>
          </a:p>
        </p:txBody>
      </p:sp>
      <p:sp>
        <p:nvSpPr>
          <p:cNvPr id="189445" name="Szövegdoboz 5"/>
          <p:cNvSpPr txBox="1">
            <a:spLocks noChangeArrowheads="1"/>
          </p:cNvSpPr>
          <p:nvPr/>
        </p:nvSpPr>
        <p:spPr bwMode="auto">
          <a:xfrm>
            <a:off x="3214688" y="4500563"/>
            <a:ext cx="1909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200">
                <a:latin typeface="Calibri" pitchFamily="34" charset="0"/>
              </a:rPr>
              <a:t>kis RNS-ek</a:t>
            </a:r>
          </a:p>
        </p:txBody>
      </p:sp>
      <p:cxnSp>
        <p:nvCxnSpPr>
          <p:cNvPr id="8" name="Egyenes összekötő 7"/>
          <p:cNvCxnSpPr>
            <a:stCxn id="189445" idx="2"/>
          </p:cNvCxnSpPr>
          <p:nvPr/>
        </p:nvCxnSpPr>
        <p:spPr>
          <a:xfrm rot="5400000">
            <a:off x="3662362" y="5565776"/>
            <a:ext cx="987425" cy="25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4000500" y="6072188"/>
            <a:ext cx="428625" cy="1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448" name="AutoShape 2" descr="data:image/jpeg;base64,/9j/4AAQSkZJRgABAQAAAQABAAD/2wCEAAkGBhISEBQUEhAWFRQVGBYYFRgWGRQSHhUYFxYWFhYWGBcXHSYfGhokGhYVHy8gIycpLCwsFh4xNTAqNSYrLCkBCQoKDgwOGg8PGDUkHyUsLCovMDIsLS0sKi8vLCksLCwxLCwsLCwtLjAsLCwsLCwpKS0sLCwsLDQsLCwsKSksLP/AABEIAMMBAgMBIgACEQEDEQH/xAAcAAEAAgMBAQEAAAAAAAAAAAAABQYDBAcCAQj/xABHEAABAwICBQkFBAYJBQEAAAABAAIDBBEFIQYSMUFRBxMiYXGBkaGxMkJSwdEUI4LwM1NicpLhFiRDVGOTorLxF4PC0uIV/8QAGgEBAAMBAQEAAAAAAAAAAAAAAAMEBQIBBv/EADARAAICAQMDAgQFBAMAAAAAAAABAgMRBBIxEyFRBUEycaGxFGHB0eEigZHwI0Lx/9oADAMBAAIRAxEAPwDuKIiAIiIAiIgCIiAIiIAiIgCIiAIiIAiIgCIiAIiIAiLxPO1jXOe4Na0EuJyAAFySgPNVVMjY58jg1jRdxOQAXKNMdPZKh/MQ84GuybFFfnput5H6Jh+Had/AQunXKK+rceZcWUzD0XW6TyNrmNO0/tHJo2ZqQ5GsdgZO+F0bWvlsY5Dm4kX1mOecyTt7rcFsVaGyFL1DjnBXlanJQyauMaM18NGZ6mcwi7WMp43vLnFxsNeQHtNhw3L4WuheGNe8Do+8/PIE3JNz3q6cqs1xSR7nTF5/7bf/AKVRxAXcx3FrD/pAWfq7JypUn7szvUsxgtr9zoVDizxBGwG2qxus72jkBc3P81pxtlmkOoSTna7iB3ngtNuJx2bCHdMhtwcrnVGQ47/FXLB8NEUeftHN307lkyqtlYo2LC5+fg1a2nFEPhOhYadeeZ8rybkBzmtv43Pl2KzMYAAALAbAF9RaU7JWPMmdpJcBERRnoREQBERAEREAREQBERAEREAREQBERAEREAREQBERAeXvABJNgMyTlYDaSVzOtq5cdnMMLnMw2N33jxkaktO7/D4DftPV45RdJPtUzqGNxbTxWNbI0+0draZvWctbw3G9p0HxSlMDYoSGOaM2Honu+IDq77XV2Ncqq+rjv9vz+fghdsN/Tb7+PJj0l5P4J6IQRRtY6MfdEADPeCeB9bFcFkhlpZ7EFkkbuwtc0/UL9TLnPKloQJmGpib02j7wDePi9L+O4rR9I9Q6Uuja/wCmX0f8kOpp3LdHlFd0j0sbWiikGTmsl5wWIs+wBt1ZXy2XXydt4YHX930c4fJVDR+N7pea1SXdIt6iBn3EZdtleKuNn2Wn1NgbY/vXu6/eSu9b6fDeqE+3K/LOTP1U+pQ5MsWhOjZfM+plGTXERA7yDbX7BbLr7FflqYS21PEP8Nn+0LbWJdbKyWZe3b/Br1QUIJIIiKElCIiAIiIAiIgCIiAIiIAiIgCIiAIiIAiIgCIiAIiIAqxyhaUmipPus6iZ3NU429N3vkcGi57bDerOuO4pXmuxWSW/3VOTT0/DWB++l8Qc+DWqxp61OWXwu5xN4R9oNCJjStEI1y0l0pJGtJI7a659o7fyVDy08kT7ODmuad9wQfULtWCU2pAwWtcax78wO4WHcvuJ4NDUNtLGHcDsI7CPTYr9PqTg3GSyjL1fpiue+MsS+hQ9HuUV7LMqLyN+L3h239rvz6yugUWIRTs1o3h7TkfoQcx2Fc70h0LZFdzJ2aoubOc1rhv2E593goKhrpqWTWjkt2EG44EbCFxq66J19Wnn3X8EFOp1Omey+O5eV/vcs+MaHR08z5Ym/pNnUBmWjvz6xbgVGVVOOYJG0yaxHAuDQT3kX7yp9umbKinc14DJQLtyu1xbnbiL5jv2qL1WvbrDJj8nD4HA38j5LIV1tOoWpk24vCf5eDRsjC+lqHuXrR2vbNTRubuGqRwLOiR5X7wpJUDQuvNPI6J+THu/hfsv2HZ3BX9T2x2y7cFuL7BERRnQREQBERAEREAREQBERAEREAREQBERAEREAREQBFp4pi8NOzXmkDG7r7SeDRtJ6gqFi+ndXPdtLHzEf6x4BeR1N2N8ypa6pT4OXJItemmOimo5XB7RKWERAuDTrOyBF9wvrdy45huOx08TWRMdK4NIuBYazvaOsdvBb02BgkyTyF7jmXSu/wDZa8lbSMy55pPBgL1qU1RhHbyQSk28m3X8ouKTX1XNhadzGi/ibnzUFV1NZL+lqpHdr3ehKkBWRu9mCd/4dX1WSRkjfaoZG2+Mhm6+w24hTRjGPaMUjlvPLK+MNO958VlZh/7XmpmJznGwpvB91J/0cqRtoJh2dLyAJXc5uPaXY8Uc8Fehprb1KUTXbi4dhKzuw8tPThlj/fYR6gLeoqYbjdRSmmjpI38P5y/xE5Zi9+pdGwtrxE0SCzvHLdfrsobRXCwBzh2jIdtsz4HzKsiybpqTwixFYQREUB0EREAREQBERAEREAREQBERAEREAREQBERAFX8e0pEV2QgPlHtEmzIut54/sjPjZQWm3KM2F/2WlBmqXZFseZbfK1xk09e0bhfZFYRyaVNWA7EZTHHtbTRHVHHpu3ntuexWoUpLfY8L7nDl7Iha/SWJ8pOs+tqOLfZb1A+y0diU9PW1DgHSspWEi+oOccBfe4/JdUZotTx0zoIYWRtIy1RvGwk7TnxVFLSx9iLWNiqet9RnThVx7eX3+nCOdnkgMV0UigrJInudPqNYS6Qkkufbde1s1O4dFFFHKGsa0mGws0DMuYTu4XWnXwudVuLj+l5kA9Vi3y1VYMdiZHT6rBa5AJ2k2G8rVherOmm87sfuV7nsrlJeCCwuIkkgXsCQOJANgvlLhNRVyWDD1k3Ab2k7PVT+hWF84XF1w0WvbffYPI+CvkMLWizRYDgrF+vlTbKMUuOfBV0GnTq3P3IXR/RKKmAPtyfERs/dG7t2+inURY9lkrJbpPLNZJJYQWpPhML7l0LCTv1RfxGa20XGT0xwU7WNDWiwG5ZERAEREAREQBERAEREAREQBERAEREAREQBEXmWUNaXOIDWgkkmwAGZJJ2CyASyhrS5xAaASSSAABmSSdgXKNJ+UKatL4qB5ipm5S1Wwu3Wi4A8dp3W34Mdx6XGpjDAXR4fG7pvzBqCDl+C+xu/ad1rhR6DQSUnNluo3+z1drSNjzucT17uF1b2qiOWsy9l4+f7EM90ovZ/6UXQXFIKOcERDVOTnHN+e19+PVwyXZ4JmvaHNILSLgjeFwjH8Bmo5S142ZtI2PHEH82Vk0E015u0bzeMnZvYeI+YWar5Sk+pyY+k1s4Tdd/n/H8HVlS9LsN1ZNcDJ+feNvyPeVco5A4Aggg5gjO4WpjFDzsTm79re0fXMd6airq1uJvHNMUuYWvHtRuBv1HL1t4rPiVY6SGMke0Sct2wfIrKyEazo3bHgtPVfK68y0jrQRnJ2q0HqJzPqudFqXGlY+KL7fJmdrc9Npe/YuWh9HqUzTbN+fdsH171OLHBCGNa0bGgAdwssitOTk8y5LtcFCCivYIiLwkCIiAIiIAiIgCIiAIiIAiIgCIiAIiIAiIgCIiALlOnePyYhUnD6Z1oIz/WpB75G2K/wjfxItuzs/KPpU6lpxFCf6zUXZHbawbHSd18us9RVb0ewZtJC1gF3uzedue2ysRlGit3z/t+5HJ5e0ntGsEY3UjY20bRc9Y2XPW45dl1dVU8KxnmyeiCDa+45C2R+SslLXskHRdnwORHcqkdRG7umSGLF8HiqYzHK243He08WncVxrSbRGajluMx7rhcNeBuPBw8usLuS16/D2TRlkjbtPkdxB3FeTgpFPVaSN6zw/P6M51oFpsB91I7o3sQdrD2fLvHX0xrgRcG4Oxcc0p0OkpJDJGL39l2zXAz1XcD/wAqxaAabtkbzbyRY2IdkWO3gjgpKqbXHO3t5KulvlW+jb7cf79iE5TaWWCoMkUjw11nEAmwvt8wVnirjLDHJe5LQ0nrGR77DzVk0+oA/UJ2Oa5h7rFp8yqZo9GQySJ22N1x2HI/JbkIV36Rdlui0+OUTWV/8qzwzruH1PORMf8AE0E9ts/O62FBaI1F4Sw7WnLsP87+KnViyWG0X0ERFyehERAEREAREQBERAEREAREQBERAEREAREQBeJpgxpc4gNaCSTuAFyT3L2qTyp4uWUzadh6dS7VNvgbYv8AG4HeV3XDfJRPG8LJVKCc11bLWyDoNOrCD7rBfVHbtcesq00lEZC1vvPubn3WgXvbw8VE4fRiNkcI2AXf6u+itujUWs+STh0B6u88la1KjOOGuxHEiqzBpYtrbt+JuY79471giqSLeqvqjq3AopM7aruLcvEbD6rCno8d63glI+g0gOx/SHn/ADU5BUteLtN/UdoVTxLBJomuc1vOAAkam0/h2+qptPpbURyaz8huAyt1BaXp+l1Gp3J47fUistVfJ16ppWSMLHtDmnaCua6R6GupZDNCLtNs9/U11vI/8KzYFptHKAHnPiPmPp4Kytc17dzmnLcQeIKtwnbpJ4a/t5Ibqa9TD9Sh0eLGpp+bObmG44iwII69qjH02pOyTc/7t/4vZPjZTOP6Kvgdz9NctGbm7S0fMei90Lo6hl9UE++08eNu1XIzjHNlfwvleMlatzT6VvK4fkkMC+7kHB2R79nnZWdV8R2b17e9T7TksqznJpo+oiKM9CIiAIiIAiIgCIiAIiIAiIgCIvjnAC5NggPqKuYvp/RU99aYOI3Ms7z2eapeJcsz3XFLTX4E3d9Ap4aeyfCOHOKOrrWqsThj/SSsZ+85o9Vwuv0sxSo9qXUB3A28mZKJdhczz053HsCtR0L/AO0jh2+EdvrOUOgj21AP7oJ/kucaQaY0s1d9odKSxjQ2NlswBncm9s3ElVI6L55l3evTdHmDePEK1Xpqq++WRynJ+xZByhwNJIY5xPEgb7/RZKXldkiaWxRCxN7u6RubX/PWqyMJjHvBexhsfHyKldVL5RzukWR3LJVnYGj8LU/6t1p94D8LPoq6KFn5C9tpGcPJc9Gn2ie75eSxR8qVb8X+ln0WvV6WyTu1pY2ONiL6obft1bX2b1GRwt6/BZ2Qt4nwRVwi8xWB/U+TPBWsBuIbHqc8fNWLD9NJI/Zb4km/aFXo6dvHyW9BSt4+S9tfUWJ9wsR+EtcPKDKdsbPB31WtBiLBLzgYWuO0NNge0WUbTwKx4Fgwe8awyGZ7t3oqUtteWiTbvxuJnDGPmAcW6rDx2uHUNw6/+VOL41oAsNgX1Z8nlk4REXICIiAIiIAiIgCIiAIiEoAsNVVsjaXSPDWjaXGwVYx3TxkZMdM3npdlxmxp6yNp7PFU6po6irfrVErpDuY32W9XwhWIUOXeXZHDnjgseMcqDASykiMzh7xuGj89ZCqGITV1WbzzlrfhZsHyHgpiPDRE0azmRtG4kH1+i0KzSChi9ubXPAZ+v0V2uMY/BHP1Im2+WRcWjsLTc9J3E3eVuNoBujPeQ3yGaxx6ZskOrS0ckx3arXv8mhauJ6S18RAfTCnJFwHgMJGy/FWFGyTxjv8AM4bilkk2YVIdjQOxpd5lenYDJ7ziO0hnqqwcarJdtQB2XPqrTgHJzLVsL34g5uzJrL7b7y4W2Lq2udK3Wdl8meRlGXaJgdgTB7UjO91/RY3YbTjbNH5n5LV0g0NbTVbIOfklu0OcT0LXJysL7gD3r1h2isL5CCHFjQXO6R2bAO8/NRprG7d9D2T28mUwUo/th3AryRS/rf8AT/NZv6NQA/o/Ek/NWbQ/QSCS80sDTGcomOF9Yb5HA8dwVL8dXnCz9CGq5WvEUVO9L+sPgF9BpvjPgF1hmiFCNlFB/lsPqFkbovRjZRwf5Uf0XX4uPhlvps5KPs/xnwCyN5j4/RdabgFMNlNCOyOMfJexg1P/AHeL+Bn0Xn4teD3pnKWcz8fotyAMOwk9liunNw+IbImDsa0fJZw0DYLLh6rPseqBRsNweRxFoXdr+gPPb3XVww+h5ttr3J2/QdS2kVedjkdpYCIijPQiIgCIiAIiIAiIgCIiA1sQxGOCMvkdqtHiTuAG89SoePY/JUA848U9P8JOq54/bP8A4t71LcpMFW+CFtFFrymWxJAOo3Uf0rnIZ2FzxXLcc0KqIXtNc90jni4s4lnWL8RwWjpKIzx37srX3KqLlLhEjPptRxdCCN07tnRBDf595WzQR4zXj7mNtPFs1nHUA8Lk9wKhKRjWWDWho6hZdA0M0j1DqOPRPktG/TSqhuisv8+5m0+o122bOEalDyM651qyukkO9sfQH8Trk+AVpwvk5w6CxZSMc4e9JeU9vTuPBWNrgRcbCvqxJ6iyXMv0NhQivY8xxhos0AAbAMgO5VPlK0b+00he0Xkhu5tt7ffb4AH8PWrci5ptlVNWR5R7KKlFxZ+aqR1nWXVeTzEc9UnaLd/5sqbp9o59kqzqi0Ul3x9WfSZ3HyIW5oZW2kAuvsNXt1el3x91kyqs1WYZsaQS6+J1Dz7nRH4QGfVbdJHqQA75DrHsGTR6nvUZNA5ss+t7WuQTsvmTfvuD3rfgqgY2fsjV7x/JY1aUcfkS6lSlHbH3JTAsME0rWvPRGbhxGZt1A2XQmtAFgLAbFStBmXke7t+iuyytTh2NpFrT1KqGEERFAWAiIgCIiAIiIAiIgCIiAIiIAiIgCIiAIiIAtPFsKjqYnRytu07OLTucDuIW4i9TaeUeNKSwziGkOj8lHLqPzabljtzxx6jxG7wJ16Gq1XBdoxnBo6mIxyDI7DvadzgeK47jeCSUkpjkHW125w4j6bl9PotYtRHZP4vufJa/Qy00upX8P2OkaLY+HNDXH88fz2q0ri+CYoWOGa6hgmLB7QCezq6uxZWv0vSlujwbHp2sV0NsuSYREWYaxX9NtG/tlKWtA51nSjOzPe2/WMu23Bc00ZwWVsrXP6Aadh2nqtuXa1UdIMP5uXXA6L8+x2/x2+Kll6lqNNQ4VcP6fIhnTGclJkRpbRgOY9oyeM+1oA/26vgomBlmjxVpxGHnaN3GMhw7Nh8ifBVzU8grGkt6lSbPXHuWjQaOwceo+rVbVXdD4rMPYPMn6KxKva8zZJHgIiKI9CIiAIiIAiIgCIiAIiIAiIgCIiAIiIAiIgCIiALBVUUclucjY+2zWa11uy4RF6njg8aTWGa4wSn/ALtF/ls+i2I6KNvsxsHY1o9AiLpzk+WcqEVwjOiIuDsLxLE1ws5oI6wD6oiA8imYARqNsdosM1i//Oi/Ux/wt+iIi7cAzxQtb7LQOwAei9oiAIiIAiIgCIiAIi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189449" name="AutoShape 4" descr="data:image/jpeg;base64,/9j/4AAQSkZJRgABAQAAAQABAAD/2wCEAAkGBhISEBQUEhAWFRQVGBYYFRgWGRQSHhUYFxYWFhYWGBcXHSYfGhokGhYVHy8gIycpLCwsFh4xNTAqNSYrLCkBCQoKDgwOGg8PGDUkHyUsLCovMDIsLS0sKi8vLCksLCwxLCwsLCwtLjAsLCwsLCwpKS0sLCwsLDQsLCwsKSksLP/AABEIAMMBAgMBIgACEQEDEQH/xAAcAAEAAgMBAQEAAAAAAAAAAAAABQYDBAcCAQj/xABHEAABAwICBQkFBAYJBQEAAAABAAIDBBEFIQYSMUFRBxMiYXGBkaGxMkJSwdEUI4LwM1NicpLhFiRDVGOTorLxF4PC0uIV/8QAGgEBAAMBAQEAAAAAAAAAAAAAAAMEBQIBBv/EADARAAICAQMDAgQFBAMAAAAAAAABAgMRBBIxEyFRBUEycaGxFGHB0eEigZHwI0Lx/9oADAMBAAIRAxEAPwDuKIiAIiIAiIgCIiAIiIAiIgCIiAIiIAiIgCIiAIiIAiLxPO1jXOe4Na0EuJyAAFySgPNVVMjY58jg1jRdxOQAXKNMdPZKh/MQ84GuybFFfnput5H6Jh+Had/AQunXKK+rceZcWUzD0XW6TyNrmNO0/tHJo2ZqQ5GsdgZO+F0bWvlsY5Dm4kX1mOecyTt7rcFsVaGyFL1DjnBXlanJQyauMaM18NGZ6mcwi7WMp43vLnFxsNeQHtNhw3L4WuheGNe8Do+8/PIE3JNz3q6cqs1xSR7nTF5/7bf/AKVRxAXcx3FrD/pAWfq7JypUn7szvUsxgtr9zoVDizxBGwG2qxus72jkBc3P81pxtlmkOoSTna7iB3ngtNuJx2bCHdMhtwcrnVGQ47/FXLB8NEUeftHN307lkyqtlYo2LC5+fg1a2nFEPhOhYadeeZ8rybkBzmtv43Pl2KzMYAAALAbAF9RaU7JWPMmdpJcBERRnoREQBERAEREAREQBERAEREAREQBERAEREAREQBERAeXvABJNgMyTlYDaSVzOtq5cdnMMLnMw2N33jxkaktO7/D4DftPV45RdJPtUzqGNxbTxWNbI0+0draZvWctbw3G9p0HxSlMDYoSGOaM2Honu+IDq77XV2Ncqq+rjv9vz+fghdsN/Tb7+PJj0l5P4J6IQRRtY6MfdEADPeCeB9bFcFkhlpZ7EFkkbuwtc0/UL9TLnPKloQJmGpib02j7wDePi9L+O4rR9I9Q6Uuja/wCmX0f8kOpp3LdHlFd0j0sbWiikGTmsl5wWIs+wBt1ZXy2XXydt4YHX930c4fJVDR+N7pea1SXdIt6iBn3EZdtleKuNn2Wn1NgbY/vXu6/eSu9b6fDeqE+3K/LOTP1U+pQ5MsWhOjZfM+plGTXERA7yDbX7BbLr7FflqYS21PEP8Nn+0LbWJdbKyWZe3b/Br1QUIJIIiKElCIiAIiIAiIgCIiAIiIAiIgCIiAIiIAiIgCIiAIiIAqxyhaUmipPus6iZ3NU429N3vkcGi57bDerOuO4pXmuxWSW/3VOTT0/DWB++l8Qc+DWqxp61OWXwu5xN4R9oNCJjStEI1y0l0pJGtJI7a659o7fyVDy08kT7ODmuad9wQfULtWCU2pAwWtcax78wO4WHcvuJ4NDUNtLGHcDsI7CPTYr9PqTg3GSyjL1fpiue+MsS+hQ9HuUV7LMqLyN+L3h239rvz6yugUWIRTs1o3h7TkfoQcx2Fc70h0LZFdzJ2aoubOc1rhv2E593goKhrpqWTWjkt2EG44EbCFxq66J19Wnn3X8EFOp1Omey+O5eV/vcs+MaHR08z5Ym/pNnUBmWjvz6xbgVGVVOOYJG0yaxHAuDQT3kX7yp9umbKinc14DJQLtyu1xbnbiL5jv2qL1WvbrDJj8nD4HA38j5LIV1tOoWpk24vCf5eDRsjC+lqHuXrR2vbNTRubuGqRwLOiR5X7wpJUDQuvNPI6J+THu/hfsv2HZ3BX9T2x2y7cFuL7BERRnQREQBERAEREAREQBERAEREAREQBERAEREAREQBFp4pi8NOzXmkDG7r7SeDRtJ6gqFi+ndXPdtLHzEf6x4BeR1N2N8ypa6pT4OXJItemmOimo5XB7RKWERAuDTrOyBF9wvrdy45huOx08TWRMdK4NIuBYazvaOsdvBb02BgkyTyF7jmXSu/wDZa8lbSMy55pPBgL1qU1RhHbyQSk28m3X8ouKTX1XNhadzGi/ibnzUFV1NZL+lqpHdr3ehKkBWRu9mCd/4dX1WSRkjfaoZG2+Mhm6+w24hTRjGPaMUjlvPLK+MNO958VlZh/7XmpmJznGwpvB91J/0cqRtoJh2dLyAJXc5uPaXY8Uc8Fehprb1KUTXbi4dhKzuw8tPThlj/fYR6gLeoqYbjdRSmmjpI38P5y/xE5Zi9+pdGwtrxE0SCzvHLdfrsobRXCwBzh2jIdtsz4HzKsiybpqTwixFYQREUB0EREAREQBERAEREAREQBERAEREAREQBERAFX8e0pEV2QgPlHtEmzIut54/sjPjZQWm3KM2F/2WlBmqXZFseZbfK1xk09e0bhfZFYRyaVNWA7EZTHHtbTRHVHHpu3ntuexWoUpLfY8L7nDl7Iha/SWJ8pOs+tqOLfZb1A+y0diU9PW1DgHSspWEi+oOccBfe4/JdUZotTx0zoIYWRtIy1RvGwk7TnxVFLSx9iLWNiqet9RnThVx7eX3+nCOdnkgMV0UigrJInudPqNYS6Qkkufbde1s1O4dFFFHKGsa0mGws0DMuYTu4XWnXwudVuLj+l5kA9Vi3y1VYMdiZHT6rBa5AJ2k2G8rVherOmm87sfuV7nsrlJeCCwuIkkgXsCQOJANgvlLhNRVyWDD1k3Ab2k7PVT+hWF84XF1w0WvbffYPI+CvkMLWizRYDgrF+vlTbKMUuOfBV0GnTq3P3IXR/RKKmAPtyfERs/dG7t2+inURY9lkrJbpPLNZJJYQWpPhML7l0LCTv1RfxGa20XGT0xwU7WNDWiwG5ZERAEREAREQBERAEREAREQBERAEREAREQBEXmWUNaXOIDWgkkmwAGZJJ2CyASyhrS5xAaASSSAABmSSdgXKNJ+UKatL4qB5ipm5S1Wwu3Wi4A8dp3W34Mdx6XGpjDAXR4fG7pvzBqCDl+C+xu/ad1rhR6DQSUnNluo3+z1drSNjzucT17uF1b2qiOWsy9l4+f7EM90ovZ/6UXQXFIKOcERDVOTnHN+e19+PVwyXZ4JmvaHNILSLgjeFwjH8Bmo5S142ZtI2PHEH82Vk0E015u0bzeMnZvYeI+YWar5Sk+pyY+k1s4Tdd/n/H8HVlS9LsN1ZNcDJ+feNvyPeVco5A4Aggg5gjO4WpjFDzsTm79re0fXMd6airq1uJvHNMUuYWvHtRuBv1HL1t4rPiVY6SGMke0Sct2wfIrKyEazo3bHgtPVfK68y0jrQRnJ2q0HqJzPqudFqXGlY+KL7fJmdrc9Npe/YuWh9HqUzTbN+fdsH171OLHBCGNa0bGgAdwssitOTk8y5LtcFCCivYIiLwkCIiAIiIAiIgCIiAIiIAiIgCIiAIiIAiIgCIiALlOnePyYhUnD6Z1oIz/WpB75G2K/wjfxItuzs/KPpU6lpxFCf6zUXZHbawbHSd18us9RVb0ewZtJC1gF3uzedue2ysRlGit3z/t+5HJ5e0ntGsEY3UjY20bRc9Y2XPW45dl1dVU8KxnmyeiCDa+45C2R+SslLXskHRdnwORHcqkdRG7umSGLF8HiqYzHK243He08WncVxrSbRGajluMx7rhcNeBuPBw8usLuS16/D2TRlkjbtPkdxB3FeTgpFPVaSN6zw/P6M51oFpsB91I7o3sQdrD2fLvHX0xrgRcG4Oxcc0p0OkpJDJGL39l2zXAz1XcD/wAqxaAabtkbzbyRY2IdkWO3gjgpKqbXHO3t5KulvlW+jb7cf79iE5TaWWCoMkUjw11nEAmwvt8wVnirjLDHJe5LQ0nrGR77DzVk0+oA/UJ2Oa5h7rFp8yqZo9GQySJ22N1x2HI/JbkIV36Rdlui0+OUTWV/8qzwzruH1PORMf8AE0E9ts/O62FBaI1F4Sw7WnLsP87+KnViyWG0X0ERFyehERAEREAREQBERAEREAREQBERAEREAREQBeJpgxpc4gNaCSTuAFyT3L2qTyp4uWUzadh6dS7VNvgbYv8AG4HeV3XDfJRPG8LJVKCc11bLWyDoNOrCD7rBfVHbtcesq00lEZC1vvPubn3WgXvbw8VE4fRiNkcI2AXf6u+itujUWs+STh0B6u88la1KjOOGuxHEiqzBpYtrbt+JuY79471giqSLeqvqjq3AopM7aruLcvEbD6rCno8d63glI+g0gOx/SHn/ADU5BUteLtN/UdoVTxLBJomuc1vOAAkam0/h2+qptPpbURyaz8huAyt1BaXp+l1Gp3J47fUistVfJ16ppWSMLHtDmnaCua6R6GupZDNCLtNs9/U11vI/8KzYFptHKAHnPiPmPp4Kytc17dzmnLcQeIKtwnbpJ4a/t5Ibqa9TD9Sh0eLGpp+bObmG44iwII69qjH02pOyTc/7t/4vZPjZTOP6Kvgdz9NctGbm7S0fMei90Lo6hl9UE++08eNu1XIzjHNlfwvleMlatzT6VvK4fkkMC+7kHB2R79nnZWdV8R2b17e9T7TksqznJpo+oiKM9CIiAIiIAiIgCIiAIiIAiIgCIvjnAC5NggPqKuYvp/RU99aYOI3Ms7z2eapeJcsz3XFLTX4E3d9Ap4aeyfCOHOKOrrWqsThj/SSsZ+85o9Vwuv0sxSo9qXUB3A28mZKJdhczz053HsCtR0L/AO0jh2+EdvrOUOgj21AP7oJ/kucaQaY0s1d9odKSxjQ2NlswBncm9s3ElVI6L55l3evTdHmDePEK1Xpqq++WRynJ+xZByhwNJIY5xPEgb7/RZKXldkiaWxRCxN7u6RubX/PWqyMJjHvBexhsfHyKldVL5RzukWR3LJVnYGj8LU/6t1p94D8LPoq6KFn5C9tpGcPJc9Gn2ie75eSxR8qVb8X+ln0WvV6WyTu1pY2ONiL6obft1bX2b1GRwt6/BZ2Qt4nwRVwi8xWB/U+TPBWsBuIbHqc8fNWLD9NJI/Zb4km/aFXo6dvHyW9BSt4+S9tfUWJ9wsR+EtcPKDKdsbPB31WtBiLBLzgYWuO0NNge0WUbTwKx4Fgwe8awyGZ7t3oqUtteWiTbvxuJnDGPmAcW6rDx2uHUNw6/+VOL41oAsNgX1Z8nlk4REXICIiAIiIAiIgCIiAIiEoAsNVVsjaXSPDWjaXGwVYx3TxkZMdM3npdlxmxp6yNp7PFU6po6irfrVErpDuY32W9XwhWIUOXeXZHDnjgseMcqDASykiMzh7xuGj89ZCqGITV1WbzzlrfhZsHyHgpiPDRE0azmRtG4kH1+i0KzSChi9ubXPAZ+v0V2uMY/BHP1Im2+WRcWjsLTc9J3E3eVuNoBujPeQ3yGaxx6ZskOrS0ckx3arXv8mhauJ6S18RAfTCnJFwHgMJGy/FWFGyTxjv8AM4bilkk2YVIdjQOxpd5lenYDJ7ziO0hnqqwcarJdtQB2XPqrTgHJzLVsL34g5uzJrL7b7y4W2Lq2udK3Wdl8meRlGXaJgdgTB7UjO91/RY3YbTjbNH5n5LV0g0NbTVbIOfklu0OcT0LXJysL7gD3r1h2isL5CCHFjQXO6R2bAO8/NRprG7d9D2T28mUwUo/th3AryRS/rf8AT/NZv6NQA/o/Ek/NWbQ/QSCS80sDTGcomOF9Yb5HA8dwVL8dXnCz9CGq5WvEUVO9L+sPgF9BpvjPgF1hmiFCNlFB/lsPqFkbovRjZRwf5Uf0XX4uPhlvps5KPs/xnwCyN5j4/RdabgFMNlNCOyOMfJexg1P/AHeL+Bn0Xn4teD3pnKWcz8fotyAMOwk9liunNw+IbImDsa0fJZw0DYLLh6rPseqBRsNweRxFoXdr+gPPb3XVww+h5ttr3J2/QdS2kVedjkdpYCIijPQiIgCIiAIiIAiIgCIiA1sQxGOCMvkdqtHiTuAG89SoePY/JUA848U9P8JOq54/bP8A4t71LcpMFW+CFtFFrymWxJAOo3Uf0rnIZ2FzxXLcc0KqIXtNc90jni4s4lnWL8RwWjpKIzx37srX3KqLlLhEjPptRxdCCN07tnRBDf595WzQR4zXj7mNtPFs1nHUA8Lk9wKhKRjWWDWho6hZdA0M0j1DqOPRPktG/TSqhuisv8+5m0+o122bOEalDyM651qyukkO9sfQH8Trk+AVpwvk5w6CxZSMc4e9JeU9vTuPBWNrgRcbCvqxJ6iyXMv0NhQivY8xxhos0AAbAMgO5VPlK0b+00he0Xkhu5tt7ffb4AH8PWrci5ptlVNWR5R7KKlFxZ+aqR1nWXVeTzEc9UnaLd/5sqbp9o59kqzqi0Ul3x9WfSZ3HyIW5oZW2kAuvsNXt1el3x91kyqs1WYZsaQS6+J1Dz7nRH4QGfVbdJHqQA75DrHsGTR6nvUZNA5ss+t7WuQTsvmTfvuD3rfgqgY2fsjV7x/JY1aUcfkS6lSlHbH3JTAsME0rWvPRGbhxGZt1A2XQmtAFgLAbFStBmXke7t+iuyytTh2NpFrT1KqGEERFAWAiIgCIiAIiIAiIgCIiAIiIAiIgCIiAIiIAtPFsKjqYnRytu07OLTucDuIW4i9TaeUeNKSwziGkOj8lHLqPzabljtzxx6jxG7wJ16Gq1XBdoxnBo6mIxyDI7DvadzgeK47jeCSUkpjkHW125w4j6bl9PotYtRHZP4vufJa/Qy00upX8P2OkaLY+HNDXH88fz2q0ri+CYoWOGa6hgmLB7QCezq6uxZWv0vSlujwbHp2sV0NsuSYREWYaxX9NtG/tlKWtA51nSjOzPe2/WMu23Bc00ZwWVsrXP6Aadh2nqtuXa1UdIMP5uXXA6L8+x2/x2+Kll6lqNNQ4VcP6fIhnTGclJkRpbRgOY9oyeM+1oA/26vgomBlmjxVpxGHnaN3GMhw7Nh8ifBVzU8grGkt6lSbPXHuWjQaOwceo+rVbVXdD4rMPYPMn6KxKva8zZJHgIiKI9CIiAIiIAiIgCIiAIiIAiIgCIiAIiIAiIgCIiALBVUUclucjY+2zWa11uy4RF6njg8aTWGa4wSn/ALtF/ls+i2I6KNvsxsHY1o9AiLpzk+WcqEVwjOiIuDsLxLE1ws5oI6wD6oiA8imYARqNsdosM1i//Oi/Ux/wt+iIi7cAzxQtb7LQOwAei9oiAIiIAiIgCIiAIi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189450" name="AutoShape 6" descr="data:image/jpeg;base64,/9j/4AAQSkZJRgABAQAAAQABAAD/2wCEAAkGBhISEBQUEhAWFRQVGBYYFRgWGRQSHhUYFxYWFhYWGBcXHSYfGhokGhYVHy8gIycpLCwsFh4xNTAqNSYrLCkBCQoKDgwOGg8PGDUkHyUsLCovMDIsLS0sKi8vLCksLCwxLCwsLCwtLjAsLCwsLCwpKS0sLCwsLDQsLCwsKSksLP/AABEIAMMBAgMBIgACEQEDEQH/xAAcAAEAAgMBAQEAAAAAAAAAAAAABQYDBAcCAQj/xABHEAABAwICBQkFBAYJBQEAAAABAAIDBBEFIQYSMUFRBxMiYXGBkaGxMkJSwdEUI4LwM1NicpLhFiRDVGOTorLxF4PC0uIV/8QAGgEBAAMBAQEAAAAAAAAAAAAAAAMEBQIBBv/EADARAAICAQMDAgQFBAMAAAAAAAABAgMRBBIxEyFRBUEycaGxFGHB0eEigZHwI0Lx/9oADAMBAAIRAxEAPwDuKIiAIiIAiIgCIiAIiIAiIgCIiAIiIAiIgCIiAIiIAiLxPO1jXOe4Na0EuJyAAFySgPNVVMjY58jg1jRdxOQAXKNMdPZKh/MQ84GuybFFfnput5H6Jh+Had/AQunXKK+rceZcWUzD0XW6TyNrmNO0/tHJo2ZqQ5GsdgZO+F0bWvlsY5Dm4kX1mOecyTt7rcFsVaGyFL1DjnBXlanJQyauMaM18NGZ6mcwi7WMp43vLnFxsNeQHtNhw3L4WuheGNe8Do+8/PIE3JNz3q6cqs1xSR7nTF5/7bf/AKVRxAXcx3FrD/pAWfq7JypUn7szvUsxgtr9zoVDizxBGwG2qxus72jkBc3P81pxtlmkOoSTna7iB3ngtNuJx2bCHdMhtwcrnVGQ47/FXLB8NEUeftHN307lkyqtlYo2LC5+fg1a2nFEPhOhYadeeZ8rybkBzmtv43Pl2KzMYAAALAbAF9RaU7JWPMmdpJcBERRnoREQBERAEREAREQBERAEREAREQBERAEREAREQBERAeXvABJNgMyTlYDaSVzOtq5cdnMMLnMw2N33jxkaktO7/D4DftPV45RdJPtUzqGNxbTxWNbI0+0draZvWctbw3G9p0HxSlMDYoSGOaM2Honu+IDq77XV2Ncqq+rjv9vz+fghdsN/Tb7+PJj0l5P4J6IQRRtY6MfdEADPeCeB9bFcFkhlpZ7EFkkbuwtc0/UL9TLnPKloQJmGpib02j7wDePi9L+O4rR9I9Q6Uuja/wCmX0f8kOpp3LdHlFd0j0sbWiikGTmsl5wWIs+wBt1ZXy2XXydt4YHX930c4fJVDR+N7pea1SXdIt6iBn3EZdtleKuNn2Wn1NgbY/vXu6/eSu9b6fDeqE+3K/LOTP1U+pQ5MsWhOjZfM+plGTXERA7yDbX7BbLr7FflqYS21PEP8Nn+0LbWJdbKyWZe3b/Br1QUIJIIiKElCIiAIiIAiIgCIiAIiIAiIgCIiAIiIAiIgCIiAIiIAqxyhaUmipPus6iZ3NU429N3vkcGi57bDerOuO4pXmuxWSW/3VOTT0/DWB++l8Qc+DWqxp61OWXwu5xN4R9oNCJjStEI1y0l0pJGtJI7a659o7fyVDy08kT7ODmuad9wQfULtWCU2pAwWtcax78wO4WHcvuJ4NDUNtLGHcDsI7CPTYr9PqTg3GSyjL1fpiue+MsS+hQ9HuUV7LMqLyN+L3h239rvz6yugUWIRTs1o3h7TkfoQcx2Fc70h0LZFdzJ2aoubOc1rhv2E593goKhrpqWTWjkt2EG44EbCFxq66J19Wnn3X8EFOp1Omey+O5eV/vcs+MaHR08z5Ym/pNnUBmWjvz6xbgVGVVOOYJG0yaxHAuDQT3kX7yp9umbKinc14DJQLtyu1xbnbiL5jv2qL1WvbrDJj8nD4HA38j5LIV1tOoWpk24vCf5eDRsjC+lqHuXrR2vbNTRubuGqRwLOiR5X7wpJUDQuvNPI6J+THu/hfsv2HZ3BX9T2x2y7cFuL7BERRnQREQBERAEREAREQBERAEREAREQBERAEREAREQBFp4pi8NOzXmkDG7r7SeDRtJ6gqFi+ndXPdtLHzEf6x4BeR1N2N8ypa6pT4OXJItemmOimo5XB7RKWERAuDTrOyBF9wvrdy45huOx08TWRMdK4NIuBYazvaOsdvBb02BgkyTyF7jmXSu/wDZa8lbSMy55pPBgL1qU1RhHbyQSk28m3X8ouKTX1XNhadzGi/ibnzUFV1NZL+lqpHdr3ehKkBWRu9mCd/4dX1WSRkjfaoZG2+Mhm6+w24hTRjGPaMUjlvPLK+MNO958VlZh/7XmpmJznGwpvB91J/0cqRtoJh2dLyAJXc5uPaXY8Uc8Fehprb1KUTXbi4dhKzuw8tPThlj/fYR6gLeoqYbjdRSmmjpI38P5y/xE5Zi9+pdGwtrxE0SCzvHLdfrsobRXCwBzh2jIdtsz4HzKsiybpqTwixFYQREUB0EREAREQBERAEREAREQBERAEREAREQBERAFX8e0pEV2QgPlHtEmzIut54/sjPjZQWm3KM2F/2WlBmqXZFseZbfK1xk09e0bhfZFYRyaVNWA7EZTHHtbTRHVHHpu3ntuexWoUpLfY8L7nDl7Iha/SWJ8pOs+tqOLfZb1A+y0diU9PW1DgHSspWEi+oOccBfe4/JdUZotTx0zoIYWRtIy1RvGwk7TnxVFLSx9iLWNiqet9RnThVx7eX3+nCOdnkgMV0UigrJInudPqNYS6Qkkufbde1s1O4dFFFHKGsa0mGws0DMuYTu4XWnXwudVuLj+l5kA9Vi3y1VYMdiZHT6rBa5AJ2k2G8rVherOmm87sfuV7nsrlJeCCwuIkkgXsCQOJANgvlLhNRVyWDD1k3Ab2k7PVT+hWF84XF1w0WvbffYPI+CvkMLWizRYDgrF+vlTbKMUuOfBV0GnTq3P3IXR/RKKmAPtyfERs/dG7t2+inURY9lkrJbpPLNZJJYQWpPhML7l0LCTv1RfxGa20XGT0xwU7WNDWiwG5ZERAEREAREQBERAEREAREQBERAEREAREQBEXmWUNaXOIDWgkkmwAGZJJ2CyASyhrS5xAaASSSAABmSSdgXKNJ+UKatL4qB5ipm5S1Wwu3Wi4A8dp3W34Mdx6XGpjDAXR4fG7pvzBqCDl+C+xu/ad1rhR6DQSUnNluo3+z1drSNjzucT17uF1b2qiOWsy9l4+f7EM90ovZ/6UXQXFIKOcERDVOTnHN+e19+PVwyXZ4JmvaHNILSLgjeFwjH8Bmo5S142ZtI2PHEH82Vk0E015u0bzeMnZvYeI+YWar5Sk+pyY+k1s4Tdd/n/H8HVlS9LsN1ZNcDJ+feNvyPeVco5A4Aggg5gjO4WpjFDzsTm79re0fXMd6airq1uJvHNMUuYWvHtRuBv1HL1t4rPiVY6SGMke0Sct2wfIrKyEazo3bHgtPVfK68y0jrQRnJ2q0HqJzPqudFqXGlY+KL7fJmdrc9Npe/YuWh9HqUzTbN+fdsH171OLHBCGNa0bGgAdwssitOTk8y5LtcFCCivYIiLwkCIiAIiIAiIgCIiAIiIAiIgCIiAIiIAiIgCIiALlOnePyYhUnD6Z1oIz/WpB75G2K/wjfxItuzs/KPpU6lpxFCf6zUXZHbawbHSd18us9RVb0ewZtJC1gF3uzedue2ysRlGit3z/t+5HJ5e0ntGsEY3UjY20bRc9Y2XPW45dl1dVU8KxnmyeiCDa+45C2R+SslLXskHRdnwORHcqkdRG7umSGLF8HiqYzHK243He08WncVxrSbRGajluMx7rhcNeBuPBw8usLuS16/D2TRlkjbtPkdxB3FeTgpFPVaSN6zw/P6M51oFpsB91I7o3sQdrD2fLvHX0xrgRcG4Oxcc0p0OkpJDJGL39l2zXAz1XcD/wAqxaAabtkbzbyRY2IdkWO3gjgpKqbXHO3t5KulvlW+jb7cf79iE5TaWWCoMkUjw11nEAmwvt8wVnirjLDHJe5LQ0nrGR77DzVk0+oA/UJ2Oa5h7rFp8yqZo9GQySJ22N1x2HI/JbkIV36Rdlui0+OUTWV/8qzwzruH1PORMf8AE0E9ts/O62FBaI1F4Sw7WnLsP87+KnViyWG0X0ERFyehERAEREAREQBERAEREAREQBERAEREAREQBeJpgxpc4gNaCSTuAFyT3L2qTyp4uWUzadh6dS7VNvgbYv8AG4HeV3XDfJRPG8LJVKCc11bLWyDoNOrCD7rBfVHbtcesq00lEZC1vvPubn3WgXvbw8VE4fRiNkcI2AXf6u+itujUWs+STh0B6u88la1KjOOGuxHEiqzBpYtrbt+JuY79471giqSLeqvqjq3AopM7aruLcvEbD6rCno8d63glI+g0gOx/SHn/ADU5BUteLtN/UdoVTxLBJomuc1vOAAkam0/h2+qptPpbURyaz8huAyt1BaXp+l1Gp3J47fUistVfJ16ppWSMLHtDmnaCua6R6GupZDNCLtNs9/U11vI/8KzYFptHKAHnPiPmPp4Kytc17dzmnLcQeIKtwnbpJ4a/t5Ibqa9TD9Sh0eLGpp+bObmG44iwII69qjH02pOyTc/7t/4vZPjZTOP6Kvgdz9NctGbm7S0fMei90Lo6hl9UE++08eNu1XIzjHNlfwvleMlatzT6VvK4fkkMC+7kHB2R79nnZWdV8R2b17e9T7TksqznJpo+oiKM9CIiAIiIAiIgCIiAIiIAiIgCIvjnAC5NggPqKuYvp/RU99aYOI3Ms7z2eapeJcsz3XFLTX4E3d9Ap4aeyfCOHOKOrrWqsThj/SSsZ+85o9Vwuv0sxSo9qXUB3A28mZKJdhczz053HsCtR0L/AO0jh2+EdvrOUOgj21AP7oJ/kucaQaY0s1d9odKSxjQ2NlswBncm9s3ElVI6L55l3evTdHmDePEK1Xpqq++WRynJ+xZByhwNJIY5xPEgb7/RZKXldkiaWxRCxN7u6RubX/PWqyMJjHvBexhsfHyKldVL5RzukWR3LJVnYGj8LU/6t1p94D8LPoq6KFn5C9tpGcPJc9Gn2ie75eSxR8qVb8X+ln0WvV6WyTu1pY2ONiL6obft1bX2b1GRwt6/BZ2Qt4nwRVwi8xWB/U+TPBWsBuIbHqc8fNWLD9NJI/Zb4km/aFXo6dvHyW9BSt4+S9tfUWJ9wsR+EtcPKDKdsbPB31WtBiLBLzgYWuO0NNge0WUbTwKx4Fgwe8awyGZ7t3oqUtteWiTbvxuJnDGPmAcW6rDx2uHUNw6/+VOL41oAsNgX1Z8nlk4REXICIiAIiIAiIgCIiAIiEoAsNVVsjaXSPDWjaXGwVYx3TxkZMdM3npdlxmxp6yNp7PFU6po6irfrVErpDuY32W9XwhWIUOXeXZHDnjgseMcqDASykiMzh7xuGj89ZCqGITV1WbzzlrfhZsHyHgpiPDRE0azmRtG4kH1+i0KzSChi9ubXPAZ+v0V2uMY/BHP1Im2+WRcWjsLTc9J3E3eVuNoBujPeQ3yGaxx6ZskOrS0ckx3arXv8mhauJ6S18RAfTCnJFwHgMJGy/FWFGyTxjv8AM4bilkk2YVIdjQOxpd5lenYDJ7ziO0hnqqwcarJdtQB2XPqrTgHJzLVsL34g5uzJrL7b7y4W2Lq2udK3Wdl8meRlGXaJgdgTB7UjO91/RY3YbTjbNH5n5LV0g0NbTVbIOfklu0OcT0LXJysL7gD3r1h2isL5CCHFjQXO6R2bAO8/NRprG7d9D2T28mUwUo/th3AryRS/rf8AT/NZv6NQA/o/Ek/NWbQ/QSCS80sDTGcomOF9Yb5HA8dwVL8dXnCz9CGq5WvEUVO9L+sPgF9BpvjPgF1hmiFCNlFB/lsPqFkbovRjZRwf5Uf0XX4uPhlvps5KPs/xnwCyN5j4/RdabgFMNlNCOyOMfJexg1P/AHeL+Bn0Xn4teD3pnKWcz8fotyAMOwk9liunNw+IbImDsa0fJZw0DYLLh6rPseqBRsNweRxFoXdr+gPPb3XVww+h5ttr3J2/QdS2kVedjkdpYCIijPQiIgCIiAIiIAiIgCIiA1sQxGOCMvkdqtHiTuAG89SoePY/JUA848U9P8JOq54/bP8A4t71LcpMFW+CFtFFrymWxJAOo3Uf0rnIZ2FzxXLcc0KqIXtNc90jni4s4lnWL8RwWjpKIzx37srX3KqLlLhEjPptRxdCCN07tnRBDf595WzQR4zXj7mNtPFs1nHUA8Lk9wKhKRjWWDWho6hZdA0M0j1DqOPRPktG/TSqhuisv8+5m0+o122bOEalDyM651qyukkO9sfQH8Trk+AVpwvk5w6CxZSMc4e9JeU9vTuPBWNrgRcbCvqxJ6iyXMv0NhQivY8xxhos0AAbAMgO5VPlK0b+00he0Xkhu5tt7ffb4AH8PWrci5ptlVNWR5R7KKlFxZ+aqR1nWXVeTzEc9UnaLd/5sqbp9o59kqzqi0Ul3x9WfSZ3HyIW5oZW2kAuvsNXt1el3x91kyqs1WYZsaQS6+J1Dz7nRH4QGfVbdJHqQA75DrHsGTR6nvUZNA5ss+t7WuQTsvmTfvuD3rfgqgY2fsjV7x/JY1aUcfkS6lSlHbH3JTAsME0rWvPRGbhxGZt1A2XQmtAFgLAbFStBmXke7t+iuyytTh2NpFrT1KqGEERFAWAiIgCIiAIiIAiIgCIiAIiIAiIgCIiAIiIAtPFsKjqYnRytu07OLTucDuIW4i9TaeUeNKSwziGkOj8lHLqPzabljtzxx6jxG7wJ16Gq1XBdoxnBo6mIxyDI7DvadzgeK47jeCSUkpjkHW125w4j6bl9PotYtRHZP4vufJa/Qy00upX8P2OkaLY+HNDXH88fz2q0ri+CYoWOGa6hgmLB7QCezq6uxZWv0vSlujwbHp2sV0NsuSYREWYaxX9NtG/tlKWtA51nSjOzPe2/WMu23Bc00ZwWVsrXP6Aadh2nqtuXa1UdIMP5uXXA6L8+x2/x2+Kll6lqNNQ4VcP6fIhnTGclJkRpbRgOY9oyeM+1oA/26vgomBlmjxVpxGHnaN3GMhw7Nh8ifBVzU8grGkt6lSbPXHuWjQaOwceo+rVbVXdD4rMPYPMn6KxKva8zZJHgIiKI9CIiAIiIAiIgCIiAIiIAiIgCIiAIiIAiIgCIiALBVUUclucjY+2zWa11uy4RF6njg8aTWGa4wSn/ALtF/ls+i2I6KNvsxsHY1o9AiLpzk+WcqEVwjOiIuDsLxLE1ws5oI6wD6oiA8imYARqNsdosM1i//Oi/Ux/wt+iIi7cAzxQtb7LQOwAei9oiAIiIAiIgCIiAIi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189451" name="AutoShape 8" descr="data:image/jpeg;base64,/9j/4AAQSkZJRgABAQAAAQABAAD/2wCEAAkGBhISEBQUEhAWFRQVGBYYFRgWGRQSHhUYFxYWFhYWGBcXHSYfGhokGhYVHy8gIycpLCwsFh4xNTAqNSYrLCkBCQoKDgwOGg8PGDUkHyUsLCovMDIsLS0sKi8vLCksLCwxLCwsLCwtLjAsLCwsLCwpKS0sLCwsLDQsLCwsKSksLP/AABEIAMMBAgMBIgACEQEDEQH/xAAcAAEAAgMBAQEAAAAAAAAAAAAABQYDBAcCAQj/xABHEAABAwICBQkFBAYJBQEAAAABAAIDBBEFIQYSMUFRBxMiYXGBkaGxMkJSwdEUI4LwM1NicpLhFiRDVGOTorLxF4PC0uIV/8QAGgEBAAMBAQEAAAAAAAAAAAAAAAMEBQIBBv/EADARAAICAQMDAgQFBAMAAAAAAAABAgMRBBIxEyFRBUEycaGxFGHB0eEigZHwI0Lx/9oADAMBAAIRAxEAPwDuKIiAIiIAiIgCIiAIiIAiIgCIiAIiIAiIgCIiAIiIAiLxPO1jXOe4Na0EuJyAAFySgPNVVMjY58jg1jRdxOQAXKNMdPZKh/MQ84GuybFFfnput5H6Jh+Had/AQunXKK+rceZcWUzD0XW6TyNrmNO0/tHJo2ZqQ5GsdgZO+F0bWvlsY5Dm4kX1mOecyTt7rcFsVaGyFL1DjnBXlanJQyauMaM18NGZ6mcwi7WMp43vLnFxsNeQHtNhw3L4WuheGNe8Do+8/PIE3JNz3q6cqs1xSR7nTF5/7bf/AKVRxAXcx3FrD/pAWfq7JypUn7szvUsxgtr9zoVDizxBGwG2qxus72jkBc3P81pxtlmkOoSTna7iB3ngtNuJx2bCHdMhtwcrnVGQ47/FXLB8NEUeftHN307lkyqtlYo2LC5+fg1a2nFEPhOhYadeeZ8rybkBzmtv43Pl2KzMYAAALAbAF9RaU7JWPMmdpJcBERRnoREQBERAEREAREQBERAEREAREQBERAEREAREQBERAeXvABJNgMyTlYDaSVzOtq5cdnMMLnMw2N33jxkaktO7/D4DftPV45RdJPtUzqGNxbTxWNbI0+0draZvWctbw3G9p0HxSlMDYoSGOaM2Honu+IDq77XV2Ncqq+rjv9vz+fghdsN/Tb7+PJj0l5P4J6IQRRtY6MfdEADPeCeB9bFcFkhlpZ7EFkkbuwtc0/UL9TLnPKloQJmGpib02j7wDePi9L+O4rR9I9Q6Uuja/wCmX0f8kOpp3LdHlFd0j0sbWiikGTmsl5wWIs+wBt1ZXy2XXydt4YHX930c4fJVDR+N7pea1SXdIt6iBn3EZdtleKuNn2Wn1NgbY/vXu6/eSu9b6fDeqE+3K/LOTP1U+pQ5MsWhOjZfM+plGTXERA7yDbX7BbLr7FflqYS21PEP8Nn+0LbWJdbKyWZe3b/Br1QUIJIIiKElCIiAIiIAiIgCIiAIiIAiIgCIiAIiIAiIgCIiAIiIAqxyhaUmipPus6iZ3NU429N3vkcGi57bDerOuO4pXmuxWSW/3VOTT0/DWB++l8Qc+DWqxp61OWXwu5xN4R9oNCJjStEI1y0l0pJGtJI7a659o7fyVDy08kT7ODmuad9wQfULtWCU2pAwWtcax78wO4WHcvuJ4NDUNtLGHcDsI7CPTYr9PqTg3GSyjL1fpiue+MsS+hQ9HuUV7LMqLyN+L3h239rvz6yugUWIRTs1o3h7TkfoQcx2Fc70h0LZFdzJ2aoubOc1rhv2E593goKhrpqWTWjkt2EG44EbCFxq66J19Wnn3X8EFOp1Omey+O5eV/vcs+MaHR08z5Ym/pNnUBmWjvz6xbgVGVVOOYJG0yaxHAuDQT3kX7yp9umbKinc14DJQLtyu1xbnbiL5jv2qL1WvbrDJj8nD4HA38j5LIV1tOoWpk24vCf5eDRsjC+lqHuXrR2vbNTRubuGqRwLOiR5X7wpJUDQuvNPI6J+THu/hfsv2HZ3BX9T2x2y7cFuL7BERRnQREQBERAEREAREQBERAEREAREQBERAEREAREQBFp4pi8NOzXmkDG7r7SeDRtJ6gqFi+ndXPdtLHzEf6x4BeR1N2N8ypa6pT4OXJItemmOimo5XB7RKWERAuDTrOyBF9wvrdy45huOx08TWRMdK4NIuBYazvaOsdvBb02BgkyTyF7jmXSu/wDZa8lbSMy55pPBgL1qU1RhHbyQSk28m3X8ouKTX1XNhadzGi/ibnzUFV1NZL+lqpHdr3ehKkBWRu9mCd/4dX1WSRkjfaoZG2+Mhm6+w24hTRjGPaMUjlvPLK+MNO958VlZh/7XmpmJznGwpvB91J/0cqRtoJh2dLyAJXc5uPaXY8Uc8Fehprb1KUTXbi4dhKzuw8tPThlj/fYR6gLeoqYbjdRSmmjpI38P5y/xE5Zi9+pdGwtrxE0SCzvHLdfrsobRXCwBzh2jIdtsz4HzKsiybpqTwixFYQREUB0EREAREQBERAEREAREQBERAEREAREQBERAFX8e0pEV2QgPlHtEmzIut54/sjPjZQWm3KM2F/2WlBmqXZFseZbfK1xk09e0bhfZFYRyaVNWA7EZTHHtbTRHVHHpu3ntuexWoUpLfY8L7nDl7Iha/SWJ8pOs+tqOLfZb1A+y0diU9PW1DgHSspWEi+oOccBfe4/JdUZotTx0zoIYWRtIy1RvGwk7TnxVFLSx9iLWNiqet9RnThVx7eX3+nCOdnkgMV0UigrJInudPqNYS6Qkkufbde1s1O4dFFFHKGsa0mGws0DMuYTu4XWnXwudVuLj+l5kA9Vi3y1VYMdiZHT6rBa5AJ2k2G8rVherOmm87sfuV7nsrlJeCCwuIkkgXsCQOJANgvlLhNRVyWDD1k3Ab2k7PVT+hWF84XF1w0WvbffYPI+CvkMLWizRYDgrF+vlTbKMUuOfBV0GnTq3P3IXR/RKKmAPtyfERs/dG7t2+inURY9lkrJbpPLNZJJYQWpPhML7l0LCTv1RfxGa20XGT0xwU7WNDWiwG5ZERAEREAREQBERAEREAREQBERAEREAREQBEXmWUNaXOIDWgkkmwAGZJJ2CyASyhrS5xAaASSSAABmSSdgXKNJ+UKatL4qB5ipm5S1Wwu3Wi4A8dp3W34Mdx6XGpjDAXR4fG7pvzBqCDl+C+xu/ad1rhR6DQSUnNluo3+z1drSNjzucT17uF1b2qiOWsy9l4+f7EM90ovZ/6UXQXFIKOcERDVOTnHN+e19+PVwyXZ4JmvaHNILSLgjeFwjH8Bmo5S142ZtI2PHEH82Vk0E015u0bzeMnZvYeI+YWar5Sk+pyY+k1s4Tdd/n/H8HVlS9LsN1ZNcDJ+feNvyPeVco5A4Aggg5gjO4WpjFDzsTm79re0fXMd6airq1uJvHNMUuYWvHtRuBv1HL1t4rPiVY6SGMke0Sct2wfIrKyEazo3bHgtPVfK68y0jrQRnJ2q0HqJzPqudFqXGlY+KL7fJmdrc9Npe/YuWh9HqUzTbN+fdsH171OLHBCGNa0bGgAdwssitOTk8y5LtcFCCivYIiLwkCIiAIiIAiIgCIiAIiIAiIgCIiAIiIAiIgCIiALlOnePyYhUnD6Z1oIz/WpB75G2K/wjfxItuzs/KPpU6lpxFCf6zUXZHbawbHSd18us9RVb0ewZtJC1gF3uzedue2ysRlGit3z/t+5HJ5e0ntGsEY3UjY20bRc9Y2XPW45dl1dVU8KxnmyeiCDa+45C2R+SslLXskHRdnwORHcqkdRG7umSGLF8HiqYzHK243He08WncVxrSbRGajluMx7rhcNeBuPBw8usLuS16/D2TRlkjbtPkdxB3FeTgpFPVaSN6zw/P6M51oFpsB91I7o3sQdrD2fLvHX0xrgRcG4Oxcc0p0OkpJDJGL39l2zXAz1XcD/wAqxaAabtkbzbyRY2IdkWO3gjgpKqbXHO3t5KulvlW+jb7cf79iE5TaWWCoMkUjw11nEAmwvt8wVnirjLDHJe5LQ0nrGR77DzVk0+oA/UJ2Oa5h7rFp8yqZo9GQySJ22N1x2HI/JbkIV36Rdlui0+OUTWV/8qzwzruH1PORMf8AE0E9ts/O62FBaI1F4Sw7WnLsP87+KnViyWG0X0ERFyehERAEREAREQBERAEREAREQBERAEREAREQBeJpgxpc4gNaCSTuAFyT3L2qTyp4uWUzadh6dS7VNvgbYv8AG4HeV3XDfJRPG8LJVKCc11bLWyDoNOrCD7rBfVHbtcesq00lEZC1vvPubn3WgXvbw8VE4fRiNkcI2AXf6u+itujUWs+STh0B6u88la1KjOOGuxHEiqzBpYtrbt+JuY79471giqSLeqvqjq3AopM7aruLcvEbD6rCno8d63glI+g0gOx/SHn/ADU5BUteLtN/UdoVTxLBJomuc1vOAAkam0/h2+qptPpbURyaz8huAyt1BaXp+l1Gp3J47fUistVfJ16ppWSMLHtDmnaCua6R6GupZDNCLtNs9/U11vI/8KzYFptHKAHnPiPmPp4Kytc17dzmnLcQeIKtwnbpJ4a/t5Ibqa9TD9Sh0eLGpp+bObmG44iwII69qjH02pOyTc/7t/4vZPjZTOP6Kvgdz9NctGbm7S0fMei90Lo6hl9UE++08eNu1XIzjHNlfwvleMlatzT6VvK4fkkMC+7kHB2R79nnZWdV8R2b17e9T7TksqznJpo+oiKM9CIiAIiIAiIgCIiAIiIAiIgCIvjnAC5NggPqKuYvp/RU99aYOI3Ms7z2eapeJcsz3XFLTX4E3d9Ap4aeyfCOHOKOrrWqsThj/SSsZ+85o9Vwuv0sxSo9qXUB3A28mZKJdhczz053HsCtR0L/AO0jh2+EdvrOUOgj21AP7oJ/kucaQaY0s1d9odKSxjQ2NlswBncm9s3ElVI6L55l3evTdHmDePEK1Xpqq++WRynJ+xZByhwNJIY5xPEgb7/RZKXldkiaWxRCxN7u6RubX/PWqyMJjHvBexhsfHyKldVL5RzukWR3LJVnYGj8LU/6t1p94D8LPoq6KFn5C9tpGcPJc9Gn2ie75eSxR8qVb8X+ln0WvV6WyTu1pY2ONiL6obft1bX2b1GRwt6/BZ2Qt4nwRVwi8xWB/U+TPBWsBuIbHqc8fNWLD9NJI/Zb4km/aFXo6dvHyW9BSt4+S9tfUWJ9wsR+EtcPKDKdsbPB31WtBiLBLzgYWuO0NNge0WUbTwKx4Fgwe8awyGZ7t3oqUtteWiTbvxuJnDGPmAcW6rDx2uHUNw6/+VOL41oAsNgX1Z8nlk4REXICIiAIiIAiIgCIiAIiEoAsNVVsjaXSPDWjaXGwVYx3TxkZMdM3npdlxmxp6yNp7PFU6po6irfrVErpDuY32W9XwhWIUOXeXZHDnjgseMcqDASykiMzh7xuGj89ZCqGITV1WbzzlrfhZsHyHgpiPDRE0azmRtG4kH1+i0KzSChi9ubXPAZ+v0V2uMY/BHP1Im2+WRcWjsLTc9J3E3eVuNoBujPeQ3yGaxx6ZskOrS0ckx3arXv8mhauJ6S18RAfTCnJFwHgMJGy/FWFGyTxjv8AM4bilkk2YVIdjQOxpd5lenYDJ7ziO0hnqqwcarJdtQB2XPqrTgHJzLVsL34g5uzJrL7b7y4W2Lq2udK3Wdl8meRlGXaJgdgTB7UjO91/RY3YbTjbNH5n5LV0g0NbTVbIOfklu0OcT0LXJysL7gD3r1h2isL5CCHFjQXO6R2bAO8/NRprG7d9D2T28mUwUo/th3AryRS/rf8AT/NZv6NQA/o/Ek/NWbQ/QSCS80sDTGcomOF9Yb5HA8dwVL8dXnCz9CGq5WvEUVO9L+sPgF9BpvjPgF1hmiFCNlFB/lsPqFkbovRjZRwf5Uf0XX4uPhlvps5KPs/xnwCyN5j4/RdabgFMNlNCOyOMfJexg1P/AHeL+Bn0Xn4teD3pnKWcz8fotyAMOwk9liunNw+IbImDsa0fJZw0DYLLh6rPseqBRsNweRxFoXdr+gPPb3XVww+h5ttr3J2/QdS2kVedjkdpYCIijPQiIgCIiAIiIAiIgCIiA1sQxGOCMvkdqtHiTuAG89SoePY/JUA848U9P8JOq54/bP8A4t71LcpMFW+CFtFFrymWxJAOo3Uf0rnIZ2FzxXLcc0KqIXtNc90jni4s4lnWL8RwWjpKIzx37srX3KqLlLhEjPptRxdCCN07tnRBDf595WzQR4zXj7mNtPFs1nHUA8Lk9wKhKRjWWDWho6hZdA0M0j1DqOPRPktG/TSqhuisv8+5m0+o122bOEalDyM651qyukkO9sfQH8Trk+AVpwvk5w6CxZSMc4e9JeU9vTuPBWNrgRcbCvqxJ6iyXMv0NhQivY8xxhos0AAbAMgO5VPlK0b+00he0Xkhu5tt7ffb4AH8PWrci5ptlVNWR5R7KKlFxZ+aqR1nWXVeTzEc9UnaLd/5sqbp9o59kqzqi0Ul3x9WfSZ3HyIW5oZW2kAuvsNXt1el3x91kyqs1WYZsaQS6+J1Dz7nRH4QGfVbdJHqQA75DrHsGTR6nvUZNA5ss+t7WuQTsvmTfvuD3rfgqgY2fsjV7x/JY1aUcfkS6lSlHbH3JTAsME0rWvPRGbhxGZt1A2XQmtAFgLAbFStBmXke7t+iuyytTh2NpFrT1KqGEERFAWAiIgCIiAIiIAiIgCIiAIiIAiIgCIiAIiIAtPFsKjqYnRytu07OLTucDuIW4i9TaeUeNKSwziGkOj8lHLqPzabljtzxx6jxG7wJ16Gq1XBdoxnBo6mIxyDI7DvadzgeK47jeCSUkpjkHW125w4j6bl9PotYtRHZP4vufJa/Qy00upX8P2OkaLY+HNDXH88fz2q0ri+CYoWOGa6hgmLB7QCezq6uxZWv0vSlujwbHp2sV0NsuSYREWYaxX9NtG/tlKWtA51nSjOzPe2/WMu23Bc00ZwWVsrXP6Aadh2nqtuXa1UdIMP5uXXA6L8+x2/x2+Kll6lqNNQ4VcP6fIhnTGclJkRpbRgOY9oyeM+1oA/26vgomBlmjxVpxGHnaN3GMhw7Nh8ifBVzU8grGkt6lSbPXHuWjQaOwceo+rVbVXdD4rMPYPMn6KxKva8zZJHgIiKI9CIiAIiIAiIgCIiAIiIAiIgCIiAIiIAiIgCIiALBVUUclucjY+2zWa11uy4RF6njg8aTWGa4wSn/ALtF/ls+i2I6KNvsxsHY1o9AiLpzk+WcqEVwjOiIuDsLxLE1ws5oI6wD6oiA8imYARqNsdosM1i//Oi/Ux/wt+iIi7cAzxQtb7LQOwAei9oiAIiIAiIgCIiAIiIAiIgCIiAIiIAiIgCIiA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pic>
        <p:nvPicPr>
          <p:cNvPr id="189452" name="Picture 10" descr="https://encrypted-tbn2.gstatic.com/images?q=tbn:ANd9GcSNNlktvTB_FePPije0CJ094_rXj4yW7Bb0aPB5x8UZwnqU5378"/>
          <p:cNvPicPr>
            <a:picLocks noChangeAspect="1" noChangeArrowheads="1"/>
          </p:cNvPicPr>
          <p:nvPr/>
        </p:nvPicPr>
        <p:blipFill>
          <a:blip r:embed="rId3" cstate="print"/>
          <a:srcRect t="77342"/>
          <a:stretch>
            <a:fillRect/>
          </a:stretch>
        </p:blipFill>
        <p:spPr bwMode="auto">
          <a:xfrm>
            <a:off x="928688" y="2643188"/>
            <a:ext cx="571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Egyenes összekötő nyíllal 16"/>
          <p:cNvCxnSpPr/>
          <p:nvPr/>
        </p:nvCxnSpPr>
        <p:spPr>
          <a:xfrm rot="5400000">
            <a:off x="1465262" y="4821238"/>
            <a:ext cx="2214563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rot="5400000">
            <a:off x="3644107" y="4071144"/>
            <a:ext cx="1143000" cy="158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23" name="Szövegdoboz 17"/>
          <p:cNvSpPr txBox="1">
            <a:spLocks noChangeArrowheads="1"/>
          </p:cNvSpPr>
          <p:nvPr/>
        </p:nvSpPr>
        <p:spPr bwMode="auto">
          <a:xfrm>
            <a:off x="2786063" y="98425"/>
            <a:ext cx="2692400" cy="83026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4800" b="1" dirty="0">
                <a:solidFill>
                  <a:srgbClr val="FF0000"/>
                </a:solidFill>
                <a:latin typeface="Calibri" pitchFamily="34" charset="0"/>
              </a:rPr>
              <a:t>ÉLETMÓD</a:t>
            </a:r>
          </a:p>
        </p:txBody>
      </p:sp>
      <p:sp>
        <p:nvSpPr>
          <p:cNvPr id="189456" name="Szövegdoboz 21"/>
          <p:cNvSpPr txBox="1">
            <a:spLocks noChangeArrowheads="1"/>
          </p:cNvSpPr>
          <p:nvPr/>
        </p:nvSpPr>
        <p:spPr bwMode="auto">
          <a:xfrm>
            <a:off x="1214438" y="1071563"/>
            <a:ext cx="62912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>
                <a:solidFill>
                  <a:srgbClr val="0070C0"/>
                </a:solidFill>
                <a:latin typeface="Calibri" pitchFamily="34" charset="0"/>
              </a:rPr>
              <a:t>táplálkozás, mozgás, fertőzések, gyógyszerek, dohányzás, </a:t>
            </a:r>
          </a:p>
          <a:p>
            <a:pPr algn="ctr"/>
            <a:r>
              <a:rPr lang="hu-HU" sz="2000" b="1">
                <a:solidFill>
                  <a:srgbClr val="0070C0"/>
                </a:solidFill>
                <a:latin typeface="Calibri" pitchFamily="34" charset="0"/>
              </a:rPr>
              <a:t>higiénia, stress, lelki hatások, közösség</a:t>
            </a:r>
          </a:p>
          <a:p>
            <a:pPr algn="ctr"/>
            <a:r>
              <a:rPr lang="hu-HU" sz="2000" b="1">
                <a:solidFill>
                  <a:srgbClr val="0070C0"/>
                </a:solidFill>
                <a:latin typeface="Calibri" pitchFamily="34" charset="0"/>
              </a:rPr>
              <a:t>EPIGENETIKAI HATÁSOK</a:t>
            </a:r>
          </a:p>
        </p:txBody>
      </p:sp>
      <p:sp>
        <p:nvSpPr>
          <p:cNvPr id="24" name="Ellipszis 23"/>
          <p:cNvSpPr/>
          <p:nvPr/>
        </p:nvSpPr>
        <p:spPr>
          <a:xfrm>
            <a:off x="6572250" y="3000375"/>
            <a:ext cx="285750" cy="500063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6572250" y="3429000"/>
            <a:ext cx="285750" cy="500063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89459" name="Szövegdoboz 25"/>
          <p:cNvSpPr txBox="1">
            <a:spLocks noChangeArrowheads="1"/>
          </p:cNvSpPr>
          <p:nvPr/>
        </p:nvSpPr>
        <p:spPr bwMode="auto">
          <a:xfrm>
            <a:off x="7072313" y="3286125"/>
            <a:ext cx="1998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0070C0"/>
                </a:solidFill>
                <a:latin typeface="Calibri" pitchFamily="34" charset="0"/>
              </a:rPr>
              <a:t>telomer/telomeráz</a:t>
            </a:r>
          </a:p>
        </p:txBody>
      </p:sp>
      <p:cxnSp>
        <p:nvCxnSpPr>
          <p:cNvPr id="28" name="Egyenes összekötő nyíllal 27"/>
          <p:cNvCxnSpPr/>
          <p:nvPr/>
        </p:nvCxnSpPr>
        <p:spPr>
          <a:xfrm rot="5400000">
            <a:off x="2035969" y="2464594"/>
            <a:ext cx="714375" cy="3571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rot="16200000" flipH="1">
            <a:off x="5143501" y="2571750"/>
            <a:ext cx="500062" cy="3571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 rot="16200000" flipH="1">
            <a:off x="5572126" y="2857500"/>
            <a:ext cx="500062" cy="3571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/>
          <p:nvPr/>
        </p:nvCxnSpPr>
        <p:spPr>
          <a:xfrm rot="16200000" flipH="1">
            <a:off x="4857750" y="2500313"/>
            <a:ext cx="500063" cy="3571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rot="5400000">
            <a:off x="2250281" y="2607469"/>
            <a:ext cx="714375" cy="3571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/>
          <p:nvPr/>
        </p:nvCxnSpPr>
        <p:spPr>
          <a:xfrm rot="5400000">
            <a:off x="1821656" y="2250282"/>
            <a:ext cx="714375" cy="3571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466" name="Szövegdoboz 35"/>
          <p:cNvSpPr txBox="1">
            <a:spLocks noChangeArrowheads="1"/>
          </p:cNvSpPr>
          <p:nvPr/>
        </p:nvSpPr>
        <p:spPr bwMode="auto">
          <a:xfrm>
            <a:off x="428625" y="2214563"/>
            <a:ext cx="1527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0070C0"/>
                </a:solidFill>
                <a:latin typeface="Calibri" pitchFamily="34" charset="0"/>
              </a:rPr>
              <a:t>DNS metiláció</a:t>
            </a:r>
          </a:p>
        </p:txBody>
      </p:sp>
      <p:sp>
        <p:nvSpPr>
          <p:cNvPr id="189467" name="Szövegdoboz 36"/>
          <p:cNvSpPr txBox="1">
            <a:spLocks noChangeArrowheads="1"/>
          </p:cNvSpPr>
          <p:nvPr/>
        </p:nvSpPr>
        <p:spPr bwMode="auto">
          <a:xfrm>
            <a:off x="3643313" y="2143125"/>
            <a:ext cx="1465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0070C0"/>
                </a:solidFill>
                <a:latin typeface="Calibri" pitchFamily="34" charset="0"/>
              </a:rPr>
              <a:t>Hiszton</a:t>
            </a:r>
          </a:p>
          <a:p>
            <a:r>
              <a:rPr lang="hu-HU" b="1">
                <a:solidFill>
                  <a:srgbClr val="0070C0"/>
                </a:solidFill>
                <a:latin typeface="Calibri" pitchFamily="34" charset="0"/>
              </a:rPr>
              <a:t> modifikációk</a:t>
            </a:r>
          </a:p>
        </p:txBody>
      </p:sp>
      <p:sp>
        <p:nvSpPr>
          <p:cNvPr id="68636" name="Szövegdoboz 37"/>
          <p:cNvSpPr txBox="1">
            <a:spLocks noChangeArrowheads="1"/>
          </p:cNvSpPr>
          <p:nvPr/>
        </p:nvSpPr>
        <p:spPr bwMode="auto">
          <a:xfrm>
            <a:off x="7286625" y="5072063"/>
            <a:ext cx="1490663" cy="1570037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b="1">
                <a:solidFill>
                  <a:srgbClr val="FF0000"/>
                </a:solidFill>
                <a:latin typeface="Calibri" pitchFamily="34" charset="0"/>
              </a:rPr>
              <a:t>EGÉSZSÉG</a:t>
            </a:r>
          </a:p>
          <a:p>
            <a:pPr>
              <a:defRPr/>
            </a:pPr>
            <a:endParaRPr lang="hu-HU" sz="2400" b="1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endParaRPr lang="hu-HU" sz="2400" b="1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hu-HU" sz="2400" b="1">
                <a:solidFill>
                  <a:srgbClr val="FF0000"/>
                </a:solidFill>
                <a:latin typeface="Calibri" pitchFamily="34" charset="0"/>
              </a:rPr>
              <a:t>BETEGSÉG</a:t>
            </a:r>
          </a:p>
        </p:txBody>
      </p:sp>
      <p:sp>
        <p:nvSpPr>
          <p:cNvPr id="189469" name="Szövegdoboz 38"/>
          <p:cNvSpPr txBox="1">
            <a:spLocks noChangeArrowheads="1"/>
          </p:cNvSpPr>
          <p:nvPr/>
        </p:nvSpPr>
        <p:spPr bwMode="auto">
          <a:xfrm>
            <a:off x="0" y="3643313"/>
            <a:ext cx="2238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800" b="1">
                <a:solidFill>
                  <a:srgbClr val="002060"/>
                </a:solidFill>
                <a:latin typeface="Calibri" pitchFamily="34" charset="0"/>
              </a:rPr>
              <a:t>GENOM</a:t>
            </a:r>
          </a:p>
        </p:txBody>
      </p:sp>
      <p:cxnSp>
        <p:nvCxnSpPr>
          <p:cNvPr id="41" name="Egyenes összekötő nyíllal 40"/>
          <p:cNvCxnSpPr/>
          <p:nvPr/>
        </p:nvCxnSpPr>
        <p:spPr>
          <a:xfrm rot="5400000">
            <a:off x="7716044" y="5858669"/>
            <a:ext cx="571500" cy="1588"/>
          </a:xfrm>
          <a:prstGeom prst="straightConnector1">
            <a:avLst/>
          </a:prstGeom>
          <a:ln w="381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rot="16200000" flipH="1">
            <a:off x="6572251" y="2071687"/>
            <a:ext cx="1428750" cy="10001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472" name="Szövegdoboz 37"/>
          <p:cNvSpPr txBox="1">
            <a:spLocks noChangeArrowheads="1"/>
          </p:cNvSpPr>
          <p:nvPr/>
        </p:nvSpPr>
        <p:spPr bwMode="auto">
          <a:xfrm>
            <a:off x="0" y="5072063"/>
            <a:ext cx="1968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400">
                <a:latin typeface="Calibri" pitchFamily="34" charset="0"/>
              </a:rPr>
              <a:t>transzkripciós </a:t>
            </a:r>
          </a:p>
          <a:p>
            <a:pPr algn="ctr"/>
            <a:r>
              <a:rPr lang="hu-HU" sz="2400">
                <a:latin typeface="Calibri" pitchFamily="34" charset="0"/>
              </a:rPr>
              <a:t>faktorok</a:t>
            </a:r>
            <a:endParaRPr lang="hu-HU" sz="2400"/>
          </a:p>
        </p:txBody>
      </p:sp>
      <p:cxnSp>
        <p:nvCxnSpPr>
          <p:cNvPr id="40" name="Egyenes összekötő nyíllal 39"/>
          <p:cNvCxnSpPr/>
          <p:nvPr/>
        </p:nvCxnSpPr>
        <p:spPr>
          <a:xfrm rot="5400000" flipH="1" flipV="1">
            <a:off x="608012" y="4679951"/>
            <a:ext cx="78422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églalap 36"/>
          <p:cNvSpPr>
            <a:spLocks noChangeArrowheads="1"/>
          </p:cNvSpPr>
          <p:nvPr/>
        </p:nvSpPr>
        <p:spPr bwMode="auto">
          <a:xfrm>
            <a:off x="1357313" y="0"/>
            <a:ext cx="5940425" cy="16922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latin typeface="Times New Roman" pitchFamily="18" charset="0"/>
            </a:endParaRPr>
          </a:p>
        </p:txBody>
      </p:sp>
      <p:cxnSp>
        <p:nvCxnSpPr>
          <p:cNvPr id="46" name="Egyenes összekötő nyíllal 45"/>
          <p:cNvCxnSpPr/>
          <p:nvPr/>
        </p:nvCxnSpPr>
        <p:spPr>
          <a:xfrm flipH="1" flipV="1">
            <a:off x="1500188" y="6215063"/>
            <a:ext cx="53975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églalap 46"/>
          <p:cNvSpPr>
            <a:spLocks noChangeArrowheads="1"/>
          </p:cNvSpPr>
          <p:nvPr/>
        </p:nvSpPr>
        <p:spPr bwMode="auto">
          <a:xfrm>
            <a:off x="7215188" y="5000625"/>
            <a:ext cx="1692275" cy="17287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hu-HU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3" descr="what-is-landscape-photography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Picture 4" descr="landsc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635000"/>
            <a:ext cx="3567112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5" descr="225px-Waddington-1">
            <a:hlinkClick r:id="rId4" tooltip="Conrad Hal Waddington, FRS, FRS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713" y="336550"/>
            <a:ext cx="19002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3" name="Rectangle 6"/>
          <p:cNvSpPr>
            <a:spLocks noChangeArrowheads="1"/>
          </p:cNvSpPr>
          <p:nvPr/>
        </p:nvSpPr>
        <p:spPr bwMode="auto">
          <a:xfrm>
            <a:off x="395288" y="3478213"/>
            <a:ext cx="2554287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600" b="1"/>
              <a:t>Conrad Hal Waddington</a:t>
            </a:r>
            <a:r>
              <a:rPr lang="en-US" sz="1600"/>
              <a:t> </a:t>
            </a:r>
            <a:endParaRPr lang="hu-HU" sz="1600"/>
          </a:p>
          <a:p>
            <a:pPr algn="ctr"/>
            <a:r>
              <a:rPr lang="hu-HU" sz="1600"/>
              <a:t>1905-1975</a:t>
            </a:r>
            <a:endParaRPr lang="en-US" sz="1600"/>
          </a:p>
        </p:txBody>
      </p:sp>
      <p:sp>
        <p:nvSpPr>
          <p:cNvPr id="181254" name="Text Box 7"/>
          <p:cNvSpPr txBox="1">
            <a:spLocks noChangeArrowheads="1"/>
          </p:cNvSpPr>
          <p:nvPr/>
        </p:nvSpPr>
        <p:spPr bwMode="auto">
          <a:xfrm>
            <a:off x="2262188" y="4357688"/>
            <a:ext cx="5435600" cy="23082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i="1">
                <a:solidFill>
                  <a:srgbClr val="FFFF00"/>
                </a:solidFill>
              </a:rPr>
              <a:t>Hogyan határozza meg ugyanaz a genetikai összetétel az embrionális  differenciálódás során létrejövő sokféle sejt fenotípust és a környezeti hatások hogyan alakítják tovább ezt a fenotípust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2275" name="Picture 4" descr="histone_histor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192088"/>
            <a:ext cx="8334375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6" name="Szövegdoboz 6"/>
          <p:cNvSpPr txBox="1">
            <a:spLocks noChangeArrowheads="1"/>
          </p:cNvSpPr>
          <p:nvPr/>
        </p:nvSpPr>
        <p:spPr bwMode="auto">
          <a:xfrm>
            <a:off x="6797675" y="225425"/>
            <a:ext cx="1781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b="1"/>
              <a:t>Waddington, 1942</a:t>
            </a:r>
            <a:endParaRPr lang="en-US" sz="1600" b="1"/>
          </a:p>
        </p:txBody>
      </p:sp>
      <p:sp>
        <p:nvSpPr>
          <p:cNvPr id="182277" name="Szövegdoboz 5"/>
          <p:cNvSpPr txBox="1">
            <a:spLocks noChangeArrowheads="1"/>
          </p:cNvSpPr>
          <p:nvPr/>
        </p:nvSpPr>
        <p:spPr bwMode="auto">
          <a:xfrm>
            <a:off x="350838" y="1258888"/>
            <a:ext cx="1468437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totipotent</a:t>
            </a:r>
            <a:endParaRPr lang="en-US" b="1"/>
          </a:p>
        </p:txBody>
      </p:sp>
      <p:sp>
        <p:nvSpPr>
          <p:cNvPr id="182278" name="Szövegdoboz 6"/>
          <p:cNvSpPr txBox="1">
            <a:spLocks noChangeArrowheads="1"/>
          </p:cNvSpPr>
          <p:nvPr/>
        </p:nvSpPr>
        <p:spPr bwMode="auto">
          <a:xfrm>
            <a:off x="309563" y="5248275"/>
            <a:ext cx="14509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unipotent</a:t>
            </a:r>
            <a:endParaRPr lang="en-US" b="1"/>
          </a:p>
        </p:txBody>
      </p:sp>
      <p:sp>
        <p:nvSpPr>
          <p:cNvPr id="182279" name="Szövegdoboz 7"/>
          <p:cNvSpPr txBox="1">
            <a:spLocks noChangeArrowheads="1"/>
          </p:cNvSpPr>
          <p:nvPr/>
        </p:nvSpPr>
        <p:spPr bwMode="auto">
          <a:xfrm>
            <a:off x="339725" y="3362325"/>
            <a:ext cx="172402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multipotent</a:t>
            </a:r>
            <a:endParaRPr lang="en-US" b="1"/>
          </a:p>
        </p:txBody>
      </p:sp>
      <p:sp>
        <p:nvSpPr>
          <p:cNvPr id="182280" name="Lefelé nyíl 8"/>
          <p:cNvSpPr>
            <a:spLocks noChangeArrowheads="1"/>
          </p:cNvSpPr>
          <p:nvPr/>
        </p:nvSpPr>
        <p:spPr bwMode="auto">
          <a:xfrm>
            <a:off x="7419975" y="1363663"/>
            <a:ext cx="823913" cy="3897312"/>
          </a:xfrm>
          <a:prstGeom prst="downArrow">
            <a:avLst>
              <a:gd name="adj1" fmla="val 50000"/>
              <a:gd name="adj2" fmla="val 5004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281" name="Szövegdoboz 9"/>
          <p:cNvSpPr txBox="1">
            <a:spLocks noChangeArrowheads="1"/>
          </p:cNvSpPr>
          <p:nvPr/>
        </p:nvSpPr>
        <p:spPr bwMode="auto">
          <a:xfrm>
            <a:off x="1455738" y="6396038"/>
            <a:ext cx="4140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Az egyedfejlődés irreverzibilis</a:t>
            </a:r>
            <a:endParaRPr lang="en-US" b="1"/>
          </a:p>
        </p:txBody>
      </p:sp>
      <p:sp>
        <p:nvSpPr>
          <p:cNvPr id="203786" name="Szövegdoboz 10"/>
          <p:cNvSpPr txBox="1">
            <a:spLocks noChangeArrowheads="1"/>
          </p:cNvSpPr>
          <p:nvPr/>
        </p:nvSpPr>
        <p:spPr bwMode="auto">
          <a:xfrm>
            <a:off x="5824538" y="6211888"/>
            <a:ext cx="415925" cy="6461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 b="1"/>
              <a:t>?</a:t>
            </a:r>
            <a:endParaRPr lang="en-US" sz="3600" b="1"/>
          </a:p>
        </p:txBody>
      </p:sp>
      <p:sp>
        <p:nvSpPr>
          <p:cNvPr id="182283" name="Szövegdoboz 11"/>
          <p:cNvSpPr txBox="1">
            <a:spLocks noChangeArrowheads="1"/>
          </p:cNvSpPr>
          <p:nvPr/>
        </p:nvSpPr>
        <p:spPr bwMode="auto">
          <a:xfrm>
            <a:off x="363538" y="2058988"/>
            <a:ext cx="1671637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pluripotent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nature08180-f2"/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</a:blip>
          <a:srcRect/>
          <a:stretch>
            <a:fillRect/>
          </a:stretch>
        </p:blipFill>
        <p:spPr bwMode="auto">
          <a:xfrm>
            <a:off x="4143375" y="871538"/>
            <a:ext cx="4786313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14375" y="214313"/>
            <a:ext cx="6742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>
                <a:solidFill>
                  <a:srgbClr val="000000"/>
                </a:solidFill>
                <a:latin typeface="Arial" charset="0"/>
                <a:cs typeface="+mn-cs"/>
              </a:rPr>
              <a:t>REPROGRAMOZÁS</a:t>
            </a:r>
            <a:r>
              <a:rPr lang="hu-HU" b="1" dirty="0">
                <a:solidFill>
                  <a:srgbClr val="000000"/>
                </a:solidFill>
                <a:latin typeface="Times" pitchFamily="18" charset="0"/>
                <a:cs typeface="+mn-cs"/>
              </a:rPr>
              <a:t>→</a:t>
            </a:r>
            <a:r>
              <a:rPr lang="hu-HU" b="1" dirty="0">
                <a:solidFill>
                  <a:srgbClr val="000000"/>
                </a:solidFill>
                <a:latin typeface="Arial" charset="0"/>
                <a:cs typeface="+mn-cs"/>
              </a:rPr>
              <a:t>INDUKÁLT PLURIPOTENS ŐSSEJTEK</a:t>
            </a:r>
          </a:p>
        </p:txBody>
      </p:sp>
      <p:pic>
        <p:nvPicPr>
          <p:cNvPr id="183300" name="Picture 8" descr="Forrás: Wikipedia comm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8325" y="4749800"/>
            <a:ext cx="2090738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10" descr="Forrás: AFP/Lehtikuva/Jarno Me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8363" y="4738688"/>
            <a:ext cx="2108200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2643188" y="3987800"/>
            <a:ext cx="3621087" cy="369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/>
              <a:t>Orvosi Nobel díj, 2012. október 8.</a:t>
            </a:r>
          </a:p>
        </p:txBody>
      </p:sp>
      <p:sp>
        <p:nvSpPr>
          <p:cNvPr id="183303" name="Szövegdoboz 6"/>
          <p:cNvSpPr txBox="1">
            <a:spLocks noChangeArrowheads="1"/>
          </p:cNvSpPr>
          <p:nvPr/>
        </p:nvSpPr>
        <p:spPr bwMode="auto">
          <a:xfrm>
            <a:off x="2071688" y="6286500"/>
            <a:ext cx="5027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John B. Gurdon </a:t>
            </a:r>
            <a:r>
              <a:rPr lang="hu-HU" b="1"/>
              <a:t>                </a:t>
            </a:r>
            <a:r>
              <a:rPr lang="en-US" b="1"/>
              <a:t> Shinya Yamanaka</a:t>
            </a:r>
            <a:endParaRPr lang="hu-HU" b="1"/>
          </a:p>
        </p:txBody>
      </p:sp>
      <p:pic>
        <p:nvPicPr>
          <p:cNvPr id="183304" name="Picture 2" descr="Systems biology of stem cell fate and cellular reprogramming"/>
          <p:cNvPicPr>
            <a:picLocks noChangeAspect="1" noChangeArrowheads="1"/>
          </p:cNvPicPr>
          <p:nvPr/>
        </p:nvPicPr>
        <p:blipFill>
          <a:blip r:embed="rId6" cstate="print">
            <a:lum contrast="12000"/>
          </a:blip>
          <a:srcRect/>
          <a:stretch>
            <a:fillRect/>
          </a:stretch>
        </p:blipFill>
        <p:spPr bwMode="auto">
          <a:xfrm>
            <a:off x="714375" y="903288"/>
            <a:ext cx="32766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Genetika-epigenomika</a:t>
            </a:r>
            <a:br>
              <a:rPr lang="hu-HU" smtClean="0"/>
            </a:br>
            <a:r>
              <a:rPr lang="hu-HU" sz="3600" i="1" smtClean="0"/>
              <a:t>„hardver-softver”</a:t>
            </a:r>
            <a:endParaRPr lang="en-US" sz="3600" i="1" smtClean="0"/>
          </a:p>
        </p:txBody>
      </p:sp>
      <p:sp>
        <p:nvSpPr>
          <p:cNvPr id="190467" name="Tartalom helye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2162175"/>
          </a:xfrm>
        </p:spPr>
        <p:txBody>
          <a:bodyPr/>
          <a:lstStyle/>
          <a:p>
            <a:r>
              <a:rPr lang="hu-HU" smtClean="0"/>
              <a:t>Az öröklődés  (hajlam) lényegében </a:t>
            </a:r>
            <a:r>
              <a:rPr lang="hu-HU" b="1" smtClean="0">
                <a:solidFill>
                  <a:srgbClr val="FF0000"/>
                </a:solidFill>
              </a:rPr>
              <a:t>irreverzibilis</a:t>
            </a:r>
          </a:p>
          <a:p>
            <a:endParaRPr lang="hu-HU" smtClean="0"/>
          </a:p>
          <a:p>
            <a:r>
              <a:rPr lang="hu-HU" smtClean="0"/>
              <a:t>Az epigenetikai hatások nagyrésze </a:t>
            </a:r>
            <a:r>
              <a:rPr lang="hu-HU" b="1" smtClean="0">
                <a:solidFill>
                  <a:srgbClr val="FF0000"/>
                </a:solidFill>
              </a:rPr>
              <a:t>reverzibilis</a:t>
            </a:r>
            <a:endParaRPr lang="en-US" b="1" smtClean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357188" y="4357688"/>
            <a:ext cx="5165725" cy="1816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800" b="1" dirty="0">
                <a:solidFill>
                  <a:srgbClr val="000000"/>
                </a:solidFill>
              </a:rPr>
              <a:t>AZ </a:t>
            </a:r>
            <a:r>
              <a:rPr lang="hu-HU" sz="2800" b="1" dirty="0">
                <a:solidFill>
                  <a:srgbClr val="FF0000"/>
                </a:solidFill>
              </a:rPr>
              <a:t>ÉLETMÓD</a:t>
            </a:r>
            <a:r>
              <a:rPr lang="hu-HU" sz="2800" b="1" dirty="0">
                <a:solidFill>
                  <a:srgbClr val="000000"/>
                </a:solidFill>
              </a:rPr>
              <a:t> VÁLTOZTATÁS</a:t>
            </a:r>
          </a:p>
          <a:p>
            <a:pPr algn="ctr">
              <a:defRPr/>
            </a:pPr>
            <a:r>
              <a:rPr lang="hu-HU" sz="2800" b="1" dirty="0">
                <a:solidFill>
                  <a:srgbClr val="000000"/>
                </a:solidFill>
              </a:rPr>
              <a:t> ÓRIÁSI JELENTŐSÉGE !!!</a:t>
            </a:r>
          </a:p>
          <a:p>
            <a:pPr algn="ctr">
              <a:defRPr/>
            </a:pPr>
            <a:r>
              <a:rPr lang="hu-HU" sz="2800" b="1" dirty="0">
                <a:solidFill>
                  <a:srgbClr val="FF0000"/>
                </a:solidFill>
              </a:rPr>
              <a:t>AZ EGÉSZSÉGNEVELÉS </a:t>
            </a:r>
          </a:p>
          <a:p>
            <a:pPr algn="ctr">
              <a:defRPr/>
            </a:pPr>
            <a:r>
              <a:rPr lang="hu-HU" sz="2800" b="1" dirty="0">
                <a:solidFill>
                  <a:srgbClr val="FF0000"/>
                </a:solidFill>
              </a:rPr>
              <a:t>FŐ ÜZENETE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4572000"/>
            <a:ext cx="2211388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6286500" y="6215063"/>
            <a:ext cx="1916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www.eduvital.net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genecards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480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4419600" y="228600"/>
            <a:ext cx="30432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>
                <a:solidFill>
                  <a:srgbClr val="000000"/>
                </a:solidFill>
                <a:hlinkClick r:id="rId4"/>
              </a:rPr>
              <a:t>http://www.genecards.org/</a:t>
            </a:r>
            <a:endParaRPr lang="hu-HU">
              <a:solidFill>
                <a:srgbClr val="000000"/>
              </a:solidFill>
            </a:endParaRPr>
          </a:p>
          <a:p>
            <a:pPr>
              <a:defRPr/>
            </a:pPr>
            <a:endParaRPr lang="hu-HU">
              <a:solidFill>
                <a:srgbClr val="000000"/>
              </a:solidFill>
            </a:endParaRPr>
          </a:p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pic>
        <p:nvPicPr>
          <p:cNvPr id="91140" name="Picture 6" descr="genecards_HBEGF_pp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052513"/>
            <a:ext cx="8675687" cy="5529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751138" y="63293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765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cs typeface="Arial" pitchFamily="34" charset="0"/>
              </a:rPr>
              <a:t> 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11560" y="908720"/>
            <a:ext cx="78806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</a:rPr>
              <a:t>Publication</a:t>
            </a:r>
            <a:r>
              <a:rPr lang="hu-HU" sz="2400" b="1" dirty="0" smtClean="0">
                <a:solidFill>
                  <a:srgbClr val="FF0000"/>
                </a:solidFill>
              </a:rPr>
              <a:t>  </a:t>
            </a:r>
            <a:r>
              <a:rPr lang="hu-HU" sz="2400" b="1" dirty="0" err="1" smtClean="0">
                <a:solidFill>
                  <a:srgbClr val="FF0000"/>
                </a:solidFill>
              </a:rPr>
              <a:t>year</a:t>
            </a:r>
            <a:r>
              <a:rPr lang="hu-HU" sz="2400" b="1" dirty="0" smtClean="0">
                <a:solidFill>
                  <a:srgbClr val="FF0000"/>
                </a:solidFill>
              </a:rPr>
              <a:t>        No. </a:t>
            </a:r>
            <a:r>
              <a:rPr lang="hu-HU" sz="2400" b="1" dirty="0" err="1" smtClean="0">
                <a:solidFill>
                  <a:srgbClr val="FF0000"/>
                </a:solidFill>
              </a:rPr>
              <a:t>Publication</a:t>
            </a:r>
            <a:r>
              <a:rPr lang="hu-HU" sz="2400" b="1" dirty="0" smtClean="0">
                <a:solidFill>
                  <a:srgbClr val="FF0000"/>
                </a:solidFill>
              </a:rPr>
              <a:t>       No. </a:t>
            </a:r>
            <a:r>
              <a:rPr lang="hu-HU" sz="2400" b="1" dirty="0" err="1" smtClean="0">
                <a:solidFill>
                  <a:srgbClr val="FF0000"/>
                </a:solidFill>
              </a:rPr>
              <a:t>Citation</a:t>
            </a:r>
            <a:endParaRPr lang="hu-HU" sz="2400" b="1" dirty="0" smtClean="0">
              <a:solidFill>
                <a:srgbClr val="FF0000"/>
              </a:solidFill>
            </a:endParaRPr>
          </a:p>
          <a:p>
            <a:endParaRPr lang="hu-HU" sz="2400" dirty="0"/>
          </a:p>
          <a:p>
            <a:r>
              <a:rPr lang="hu-HU" sz="2400" dirty="0" smtClean="0"/>
              <a:t>1947                                   29.591                         ?</a:t>
            </a:r>
          </a:p>
          <a:p>
            <a:r>
              <a:rPr lang="hu-HU" sz="2400" dirty="0" smtClean="0"/>
              <a:t>1957                                   81.521                         ?</a:t>
            </a:r>
          </a:p>
          <a:p>
            <a:r>
              <a:rPr lang="hu-HU" sz="2400" dirty="0" smtClean="0"/>
              <a:t>1967                                 187 111                      58.586</a:t>
            </a:r>
          </a:p>
          <a:p>
            <a:r>
              <a:rPr lang="hu-HU" sz="2400" dirty="0" smtClean="0"/>
              <a:t>1977                                 255.860                      95.938</a:t>
            </a:r>
          </a:p>
          <a:p>
            <a:r>
              <a:rPr lang="hu-HU" sz="2400" dirty="0" smtClean="0"/>
              <a:t>1987                                 348.</a:t>
            </a:r>
            <a:r>
              <a:rPr lang="en-US" sz="2400" dirty="0" smtClean="0"/>
              <a:t>0</a:t>
            </a:r>
            <a:r>
              <a:rPr lang="hu-HU" sz="2400" dirty="0" smtClean="0"/>
              <a:t>88                    146.129</a:t>
            </a:r>
          </a:p>
          <a:p>
            <a:r>
              <a:rPr lang="hu-HU" sz="2400" dirty="0" smtClean="0"/>
              <a:t>1997                                 432.050                    205.511</a:t>
            </a:r>
          </a:p>
          <a:p>
            <a:r>
              <a:rPr lang="hu-HU" sz="2400" dirty="0" smtClean="0"/>
              <a:t>2007                                 729.239                    317.358</a:t>
            </a:r>
          </a:p>
          <a:p>
            <a:r>
              <a:rPr lang="hu-HU" sz="2400" dirty="0" smtClean="0"/>
              <a:t>-- </a:t>
            </a:r>
          </a:p>
          <a:p>
            <a:r>
              <a:rPr lang="hu-HU" sz="2400" dirty="0" smtClean="0"/>
              <a:t>2012                                 901.110                    390.556</a:t>
            </a:r>
          </a:p>
          <a:p>
            <a:r>
              <a:rPr lang="hu-HU" sz="2400" dirty="0" smtClean="0"/>
              <a:t>…..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4.jpg"/>
          <p:cNvPicPr>
            <a:picLocks noChangeAspect="1"/>
          </p:cNvPicPr>
          <p:nvPr/>
        </p:nvPicPr>
        <p:blipFill>
          <a:blip r:embed="rId2" cstate="print"/>
          <a:srcRect t="16087"/>
          <a:stretch>
            <a:fillRect/>
          </a:stretch>
        </p:blipFill>
        <p:spPr bwMode="auto">
          <a:xfrm>
            <a:off x="683568" y="0"/>
            <a:ext cx="77537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483768" y="6396335"/>
            <a:ext cx="475162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</a:rPr>
              <a:t>Ismeretanyag-könyvtár-bibliom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4" name="Felfelé nyíl 3"/>
          <p:cNvSpPr/>
          <p:nvPr/>
        </p:nvSpPr>
        <p:spPr>
          <a:xfrm>
            <a:off x="4067944" y="5733256"/>
            <a:ext cx="792088" cy="64807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5" descr="slide9h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TextBox 3"/>
          <p:cNvSpPr txBox="1">
            <a:spLocks noChangeArrowheads="1"/>
          </p:cNvSpPr>
          <p:nvPr/>
        </p:nvSpPr>
        <p:spPr bwMode="auto">
          <a:xfrm>
            <a:off x="304800" y="5807075"/>
            <a:ext cx="2743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Helvetica"/>
              </a:rPr>
              <a:t>Stephen Hawking</a:t>
            </a:r>
          </a:p>
          <a:p>
            <a:r>
              <a:rPr lang="en-US" sz="1500" b="1">
                <a:solidFill>
                  <a:schemeClr val="bg1"/>
                </a:solidFill>
                <a:latin typeface="Helvetica"/>
              </a:rPr>
              <a:t>January 23, 2000`</a:t>
            </a:r>
          </a:p>
        </p:txBody>
      </p:sp>
      <p:sp>
        <p:nvSpPr>
          <p:cNvPr id="157700" name="TextBox 3"/>
          <p:cNvSpPr txBox="1">
            <a:spLocks noChangeArrowheads="1"/>
          </p:cNvSpPr>
          <p:nvPr/>
        </p:nvSpPr>
        <p:spPr bwMode="auto">
          <a:xfrm>
            <a:off x="6486525" y="6480175"/>
            <a:ext cx="2590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900" b="1">
                <a:solidFill>
                  <a:srgbClr val="BFBFBF"/>
                </a:solidFill>
                <a:latin typeface="Helvetica"/>
              </a:rPr>
              <a:t>Network Science: Introduction </a:t>
            </a:r>
            <a:r>
              <a:rPr lang="en-US" sz="600" i="1">
                <a:solidFill>
                  <a:srgbClr val="BFBFBF"/>
                </a:solidFill>
                <a:latin typeface="Helvetica"/>
              </a:rPr>
              <a:t>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986" name="Picture 2" descr="http://images.betterworldbooks.com/080/The-Gutenberg-Galaxy-9780802060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935893"/>
            <a:ext cx="3460229" cy="5222987"/>
          </a:xfrm>
          <a:prstGeom prst="rect">
            <a:avLst/>
          </a:prstGeom>
          <a:noFill/>
        </p:spPr>
      </p:pic>
      <p:pic>
        <p:nvPicPr>
          <p:cNvPr id="1065988" name="Picture 4" descr="Élet a Gutenberg-galaxisb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4680520" cy="6039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67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XX. századi technikai forradalom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76400" y="1772816"/>
            <a:ext cx="7467600" cy="4525962"/>
          </a:xfrm>
        </p:spPr>
        <p:txBody>
          <a:bodyPr>
            <a:normAutofit fontScale="925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 dirty="0" smtClean="0"/>
              <a:t>1969-ben állították fel az első csomópontot az UCLA-n, melyen keresztül távoli számítógépek kommunikálhattak egymással. 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 dirty="0" smtClean="0"/>
              <a:t>ARPANET volt az első hálózat /Pentagon támogatásával/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 dirty="0" smtClean="0"/>
              <a:t>Rövidesen már elektronikus postaként is kezdték használni  a kutatók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hu-HU" sz="2800" dirty="0" smtClean="0"/>
              <a:t>A‘90-es évek közepétől az Internet látványosan, szinte riasztó tempóban növekedett, gyorsabban terjedt, mint a mobil telefon vagy a fax</a:t>
            </a:r>
            <a:endParaRPr lang="hu-HU" sz="28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C16B9E7-A7D2-4D70-8AA2-B8E51847DC45}" type="datetime1">
              <a:rPr lang="hu-H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2013.09.26.</a:t>
            </a:fld>
            <a:endParaRPr lang="hu-HU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>
                <a:solidFill>
                  <a:srgbClr val="D4D2D0">
                    <a:shade val="50000"/>
                  </a:srgbClr>
                </a:solidFill>
              </a:rPr>
              <a:t>Hálóba akadva.</a:t>
            </a:r>
            <a:endParaRPr lang="hu-HU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300192" y="630932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Hoyer</a:t>
            </a:r>
            <a:r>
              <a:rPr lang="hu-HU" dirty="0" smtClean="0"/>
              <a:t> Mária ábrája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Miért akart mindenki rákerülni az Internetre?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dirty="0" smtClean="0"/>
              <a:t>Az első és legfőbb oka a szabadság vonzereje volt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dirty="0" smtClean="0"/>
              <a:t>Az Internet valódi, modern funkcionális anarchia ritka példája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dirty="0" smtClean="0"/>
              <a:t>Olyan intézmény amely mindenfajta intézményesítésnek ellenáll (t)– Az Internet mindenkié és senkié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hu-HU" sz="2400" dirty="0" smtClean="0"/>
              <a:t>Mire volt jó az Internet kezdetben? 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2400" dirty="0" smtClean="0"/>
              <a:t>E-mail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2400" dirty="0" smtClean="0"/>
              <a:t>Vitafórum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2400" dirty="0" smtClean="0"/>
              <a:t>Távoli számítógépek használata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2400" dirty="0" smtClean="0"/>
              <a:t>Fájlküldés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u-HU" sz="24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C16B9E7-A7D2-4D70-8AA2-B8E51847DC45}" type="datetime1">
              <a:rPr lang="hu-H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2013.09.26.</a:t>
            </a:fld>
            <a:endParaRPr lang="hu-HU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>
                <a:solidFill>
                  <a:srgbClr val="D4D2D0">
                    <a:shade val="50000"/>
                  </a:srgbClr>
                </a:solidFill>
              </a:rPr>
              <a:t>Hálóba akadva.</a:t>
            </a:r>
            <a:endParaRPr lang="hu-HU" dirty="0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3425" y="3501008"/>
            <a:ext cx="33305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6300192" y="630932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Hoyer</a:t>
            </a:r>
            <a:r>
              <a:rPr lang="hu-HU" dirty="0" smtClean="0"/>
              <a:t> Mária ábrája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Caught in the NET</a:t>
            </a:r>
          </a:p>
        </p:txBody>
      </p:sp>
      <p:sp>
        <p:nvSpPr>
          <p:cNvPr id="11267" name="Tartalom helye 2"/>
          <p:cNvSpPr>
            <a:spLocks noGrp="1"/>
          </p:cNvSpPr>
          <p:nvPr>
            <p:ph idx="1"/>
          </p:nvPr>
        </p:nvSpPr>
        <p:spPr>
          <a:xfrm>
            <a:off x="179388" y="1484313"/>
            <a:ext cx="5627687" cy="4641850"/>
          </a:xfrm>
        </p:spPr>
        <p:txBody>
          <a:bodyPr/>
          <a:lstStyle/>
          <a:p>
            <a:pPr eaLnBrk="1" hangingPunct="1"/>
            <a:r>
              <a:rPr lang="hu-HU" smtClean="0"/>
              <a:t>Rövidesen megjelentek az első Internet függőséget vizsgáló kutatások</a:t>
            </a:r>
          </a:p>
          <a:p>
            <a:pPr eaLnBrk="1" hangingPunct="1"/>
            <a:r>
              <a:rPr lang="hu-HU" smtClean="0"/>
              <a:t>Kimberly Young könyve volt az első 1996-ban</a:t>
            </a:r>
          </a:p>
          <a:p>
            <a:pPr eaLnBrk="1" hangingPunct="1"/>
            <a:r>
              <a:rPr lang="hu-HU" smtClean="0"/>
              <a:t>Magyarul megjelent Patricia Wallace könyve: Az internet pszichológiája 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C16B9E7-A7D2-4D70-8AA2-B8E51847DC45}" type="datetime1">
              <a:rPr lang="hu-HU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2013.09.26.</a:t>
            </a:fld>
            <a:endParaRPr lang="hu-HU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>
                <a:solidFill>
                  <a:srgbClr val="D4D2D0">
                    <a:shade val="50000"/>
                  </a:srgbClr>
                </a:solidFill>
              </a:rPr>
              <a:t>Hálóba akadva.</a:t>
            </a:r>
            <a:endParaRPr lang="hu-HU" dirty="0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2" cstate="print"/>
          <a:srcRect l="1511"/>
          <a:stretch>
            <a:fillRect/>
          </a:stretch>
        </p:blipFill>
        <p:spPr bwMode="auto">
          <a:xfrm>
            <a:off x="5580063" y="2706688"/>
            <a:ext cx="3529012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6300192" y="630932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Hoyer</a:t>
            </a:r>
            <a:r>
              <a:rPr lang="hu-HU" dirty="0" smtClean="0"/>
              <a:t> Mária ábrája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1066800" y="304800"/>
            <a:ext cx="6435725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tabLst>
                <a:tab pos="1973263" algn="l"/>
              </a:tabLst>
            </a:pPr>
            <a:r>
              <a:rPr lang="hu-HU" sz="2400" b="1">
                <a:solidFill>
                  <a:srgbClr val="000000"/>
                </a:solidFill>
              </a:rPr>
              <a:t>            </a:t>
            </a:r>
            <a:r>
              <a:rPr lang="hu-HU" sz="2800" b="1">
                <a:solidFill>
                  <a:srgbClr val="000000"/>
                </a:solidFill>
              </a:rPr>
              <a:t>A modern biológia fejlődése</a:t>
            </a:r>
          </a:p>
          <a:p>
            <a:pPr eaLnBrk="0" hangingPunct="0">
              <a:tabLst>
                <a:tab pos="1973263" algn="l"/>
              </a:tabLst>
            </a:pPr>
            <a:endParaRPr lang="hu-HU" sz="2800" b="1">
              <a:solidFill>
                <a:srgbClr val="000000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populációk (Darwin)</a:t>
            </a: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Egyedek (Mendel)</a:t>
            </a: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			         tervezett élőlények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		                           (szintetikus biológia)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          sejtek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				        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			</a:t>
            </a: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                                                                             epigenetika, epigenom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    kromoszómák			  modellek (</a:t>
            </a:r>
            <a:r>
              <a:rPr lang="hu-HU" sz="1400" b="1" i="1">
                <a:solidFill>
                  <a:srgbClr val="0033CC"/>
                </a:solidFill>
              </a:rPr>
              <a:t>systems biology</a:t>
            </a:r>
            <a:r>
              <a:rPr lang="hu-HU" sz="1400" b="1">
                <a:solidFill>
                  <a:srgbClr val="0033CC"/>
                </a:solidFill>
              </a:rPr>
              <a:t>)</a:t>
            </a: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endParaRPr lang="hu-HU" sz="1400" b="1">
              <a:solidFill>
                <a:srgbClr val="0033CC"/>
              </a:solidFill>
            </a:endParaRP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gének, DNS modell	                                                összes gén- genom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 (molekuláris biológia)                                             genomika, proteomika….</a:t>
            </a:r>
          </a:p>
          <a:p>
            <a:pPr eaLnBrk="0" hangingPunct="0">
              <a:tabLst>
                <a:tab pos="1973263" algn="l"/>
              </a:tabLst>
            </a:pPr>
            <a:r>
              <a:rPr lang="hu-HU" sz="1400" b="1">
                <a:solidFill>
                  <a:srgbClr val="0033CC"/>
                </a:solidFill>
              </a:rPr>
              <a:t>		</a:t>
            </a:r>
            <a:endParaRPr lang="en-GB" sz="1400" b="1">
              <a:solidFill>
                <a:srgbClr val="0033CC"/>
              </a:solidFill>
            </a:endParaRPr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>
            <a:off x="1905000" y="36576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1905000" y="47244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30" name="Line 11"/>
          <p:cNvSpPr>
            <a:spLocks noChangeShapeType="1"/>
          </p:cNvSpPr>
          <p:nvPr/>
        </p:nvSpPr>
        <p:spPr bwMode="auto">
          <a:xfrm rot="-10779593">
            <a:off x="6145213" y="3500438"/>
            <a:ext cx="1587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1066800" y="1600200"/>
            <a:ext cx="0" cy="403860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32" name="Line 13"/>
          <p:cNvSpPr>
            <a:spLocks noChangeShapeType="1"/>
          </p:cNvSpPr>
          <p:nvPr/>
        </p:nvSpPr>
        <p:spPr bwMode="auto">
          <a:xfrm flipV="1">
            <a:off x="1071563" y="5668963"/>
            <a:ext cx="6684962" cy="46037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33" name="Line 14"/>
          <p:cNvSpPr>
            <a:spLocks noChangeShapeType="1"/>
          </p:cNvSpPr>
          <p:nvPr/>
        </p:nvSpPr>
        <p:spPr bwMode="auto">
          <a:xfrm flipV="1">
            <a:off x="7696200" y="1676400"/>
            <a:ext cx="0" cy="3962400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34" name="Text Box 18"/>
          <p:cNvSpPr txBox="1">
            <a:spLocks noChangeArrowheads="1"/>
          </p:cNvSpPr>
          <p:nvPr/>
        </p:nvSpPr>
        <p:spPr bwMode="auto">
          <a:xfrm>
            <a:off x="336550" y="1557338"/>
            <a:ext cx="64135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b="1">
                <a:solidFill>
                  <a:srgbClr val="808080"/>
                </a:solidFill>
              </a:rPr>
              <a:t>1850</a:t>
            </a: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r>
              <a:rPr lang="hu-HU" b="1">
                <a:solidFill>
                  <a:srgbClr val="808080"/>
                </a:solidFill>
              </a:rPr>
              <a:t>1900</a:t>
            </a: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r>
              <a:rPr lang="hu-HU" b="1">
                <a:solidFill>
                  <a:srgbClr val="808080"/>
                </a:solidFill>
              </a:rPr>
              <a:t>1950</a:t>
            </a:r>
            <a:endParaRPr lang="en-GB" b="1">
              <a:solidFill>
                <a:srgbClr val="808080"/>
              </a:solidFill>
            </a:endParaRPr>
          </a:p>
        </p:txBody>
      </p:sp>
      <p:sp>
        <p:nvSpPr>
          <p:cNvPr id="1035" name="Text Box 19"/>
          <p:cNvSpPr txBox="1">
            <a:spLocks noChangeArrowheads="1"/>
          </p:cNvSpPr>
          <p:nvPr/>
        </p:nvSpPr>
        <p:spPr bwMode="auto">
          <a:xfrm>
            <a:off x="7740650" y="2924175"/>
            <a:ext cx="6969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u-HU" b="1">
                <a:solidFill>
                  <a:srgbClr val="808080"/>
                </a:solidFill>
              </a:rPr>
              <a:t>2050</a:t>
            </a: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r>
              <a:rPr lang="hu-HU" b="1">
                <a:solidFill>
                  <a:srgbClr val="808080"/>
                </a:solidFill>
              </a:rPr>
              <a:t>2020</a:t>
            </a: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endParaRPr lang="hu-HU" b="1">
              <a:solidFill>
                <a:srgbClr val="808080"/>
              </a:solidFill>
            </a:endParaRPr>
          </a:p>
          <a:p>
            <a:pPr eaLnBrk="0" hangingPunct="0"/>
            <a:r>
              <a:rPr lang="hu-HU" b="1">
                <a:solidFill>
                  <a:srgbClr val="808080"/>
                </a:solidFill>
              </a:rPr>
              <a:t>2000</a:t>
            </a:r>
            <a:endParaRPr lang="en-GB" b="1">
              <a:solidFill>
                <a:srgbClr val="808080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7772400" y="2895600"/>
            <a:ext cx="685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Lekerekített téglalap 18"/>
          <p:cNvSpPr/>
          <p:nvPr/>
        </p:nvSpPr>
        <p:spPr>
          <a:xfrm>
            <a:off x="4214813" y="2286000"/>
            <a:ext cx="30480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5857875"/>
            <a:ext cx="101123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3000375" y="1000125"/>
          <a:ext cx="782638" cy="1169988"/>
        </p:xfrm>
        <a:graphic>
          <a:graphicData uri="http://schemas.openxmlformats.org/presentationml/2006/ole">
            <p:oleObj spid="_x0000_s1026" name="Photo Editor Photo" r:id="rId5" imgW="790476" imgH="1181265" progId="">
              <p:embed/>
            </p:oleObj>
          </a:graphicData>
        </a:graphic>
      </p:graphicFrame>
      <p:pic>
        <p:nvPicPr>
          <p:cNvPr id="4167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38" y="2500313"/>
            <a:ext cx="9747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40" name="Picture 1028" descr="WatsonQuote"/>
          <p:cNvPicPr>
            <a:picLocks noChangeAspect="1" noChangeArrowheads="1"/>
          </p:cNvPicPr>
          <p:nvPr/>
        </p:nvPicPr>
        <p:blipFill>
          <a:blip r:embed="rId7" cstate="print"/>
          <a:srcRect l="13364" t="27255" r="27797" b="59055"/>
          <a:stretch>
            <a:fillRect/>
          </a:stretch>
        </p:blipFill>
        <p:spPr bwMode="auto">
          <a:xfrm>
            <a:off x="1214438" y="5929313"/>
            <a:ext cx="23637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22" descr="http://www.femina.hu/terasz/dobbenetes_pillanatok_orvostudomany/watson_crick.jpg"/>
          <p:cNvPicPr>
            <a:picLocks noChangeAspect="1" noChangeArrowheads="1"/>
          </p:cNvPicPr>
          <p:nvPr/>
        </p:nvPicPr>
        <p:blipFill>
          <a:blip r:embed="rId8" cstate="print"/>
          <a:srcRect l="3635" t="5328" r="50273" b="8525"/>
          <a:stretch>
            <a:fillRect/>
          </a:stretch>
        </p:blipFill>
        <p:spPr bwMode="auto">
          <a:xfrm>
            <a:off x="142875" y="5715000"/>
            <a:ext cx="87471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Egyenes összekötő nyíllal 23"/>
          <p:cNvCxnSpPr/>
          <p:nvPr/>
        </p:nvCxnSpPr>
        <p:spPr>
          <a:xfrm>
            <a:off x="3286125" y="5357813"/>
            <a:ext cx="1571625" cy="1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rot="5400000" flipH="1" flipV="1">
            <a:off x="5465763" y="4964113"/>
            <a:ext cx="642937" cy="1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" name="Szövegdoboz 21"/>
          <p:cNvSpPr txBox="1">
            <a:spLocks noChangeArrowheads="1"/>
          </p:cNvSpPr>
          <p:nvPr/>
        </p:nvSpPr>
        <p:spPr bwMode="auto">
          <a:xfrm>
            <a:off x="5357813" y="6572250"/>
            <a:ext cx="1974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 b="1"/>
              <a:t>Pósfai György ábrája</a:t>
            </a:r>
          </a:p>
        </p:txBody>
      </p:sp>
      <p:sp>
        <p:nvSpPr>
          <p:cNvPr id="23" name="Téglalap 22"/>
          <p:cNvSpPr/>
          <p:nvPr/>
        </p:nvSpPr>
        <p:spPr>
          <a:xfrm>
            <a:off x="4873625" y="4229100"/>
            <a:ext cx="2627313" cy="1044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6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unigene">
  <a:themeElements>
    <a:clrScheme name="">
      <a:dk1>
        <a:srgbClr val="919191"/>
      </a:dk1>
      <a:lt1>
        <a:srgbClr val="FFFFFF"/>
      </a:lt1>
      <a:dk2>
        <a:srgbClr val="063DE8"/>
      </a:dk2>
      <a:lt2>
        <a:srgbClr val="FDED1F"/>
      </a:lt2>
      <a:accent1>
        <a:srgbClr val="618FFD"/>
      </a:accent1>
      <a:accent2>
        <a:srgbClr val="00AE00"/>
      </a:accent2>
      <a:accent3>
        <a:srgbClr val="AAAFF2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igen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gen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ge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gen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gen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gen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gen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gen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003-stockholm">
  <a:themeElements>
    <a:clrScheme name="2003-stockhol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03-stockhol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003-stockhol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-stockhol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3-stockhol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-stockhol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-stockhol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-stockhol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3-stockhol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ulim" pitchFamily="34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ulim" pitchFamily="34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hu-H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CC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hu-H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4965</TotalTime>
  <Words>1146</Words>
  <Application>Microsoft Office PowerPoint</Application>
  <PresentationFormat>Diavetítés a képernyőre (4:3 oldalarány)</PresentationFormat>
  <Paragraphs>399</Paragraphs>
  <Slides>52</Slides>
  <Notes>33</Notes>
  <HiddenSlides>0</HiddenSlides>
  <MMClips>1</MMClips>
  <ScaleCrop>false</ScaleCrop>
  <HeadingPairs>
    <vt:vector size="6" baseType="variant">
      <vt:variant>
        <vt:lpstr>Téma</vt:lpstr>
      </vt:variant>
      <vt:variant>
        <vt:i4>22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52</vt:i4>
      </vt:variant>
    </vt:vector>
  </HeadingPairs>
  <TitlesOfParts>
    <vt:vector size="76" baseType="lpstr">
      <vt:lpstr>Office-téma</vt:lpstr>
      <vt:lpstr>1_Alapértelmezett terv</vt:lpstr>
      <vt:lpstr>6_Default Design</vt:lpstr>
      <vt:lpstr>2_Office-téma</vt:lpstr>
      <vt:lpstr>Alapértelmezett terv</vt:lpstr>
      <vt:lpstr>3_Office-téma</vt:lpstr>
      <vt:lpstr>1_Blank Presentation</vt:lpstr>
      <vt:lpstr>6_Office-téma</vt:lpstr>
      <vt:lpstr>7_Office-téma</vt:lpstr>
      <vt:lpstr>6_Alapértelmezett terv</vt:lpstr>
      <vt:lpstr>2_Blank Presentation</vt:lpstr>
      <vt:lpstr>1_unigene</vt:lpstr>
      <vt:lpstr>2003-stockholm</vt:lpstr>
      <vt:lpstr>12_Default Design</vt:lpstr>
      <vt:lpstr>13_Default Design</vt:lpstr>
      <vt:lpstr>5_Default Design</vt:lpstr>
      <vt:lpstr>Office Theme</vt:lpstr>
      <vt:lpstr>4_Office-téma</vt:lpstr>
      <vt:lpstr>8_Default Design</vt:lpstr>
      <vt:lpstr>5_Office-téma</vt:lpstr>
      <vt:lpstr>3_Alapértelmezett terv</vt:lpstr>
      <vt:lpstr>1_Office-téma</vt:lpstr>
      <vt:lpstr>Photo Editor Photo</vt:lpstr>
      <vt:lpstr>Image</vt:lpstr>
      <vt:lpstr>A genomikától a bibliomikáig; a rendszerelvű biológia univerzuma</vt:lpstr>
      <vt:lpstr>2. dia</vt:lpstr>
      <vt:lpstr>3. dia</vt:lpstr>
      <vt:lpstr>There are 25,400 scientific journals and their number is increasing by 3.5% a year </vt:lpstr>
      <vt:lpstr>5. dia</vt:lpstr>
      <vt:lpstr>XX. századi technikai forradalom</vt:lpstr>
      <vt:lpstr>Miért akart mindenki rákerülni az Internetre?</vt:lpstr>
      <vt:lpstr>Caught in the NET</vt:lpstr>
      <vt:lpstr>9. dia</vt:lpstr>
      <vt:lpstr>10. dia</vt:lpstr>
      <vt:lpstr>11. dia</vt:lpstr>
      <vt:lpstr>12. dia</vt:lpstr>
      <vt:lpstr>13. dia</vt:lpstr>
      <vt:lpstr>14. dia</vt:lpstr>
      <vt:lpstr>A biológia a leíró tudományból átalakul informatikai tudománnyá </vt:lpstr>
      <vt:lpstr>16. dia</vt:lpstr>
      <vt:lpstr>17. dia</vt:lpstr>
      <vt:lpstr>A legfőbb orvosi  problémák</vt:lpstr>
      <vt:lpstr>Személyes Genom Projekt</vt:lpstr>
      <vt:lpstr>20. dia</vt:lpstr>
      <vt:lpstr>21. dia</vt:lpstr>
      <vt:lpstr>Paradigmaváltás </vt:lpstr>
      <vt:lpstr>2012</vt:lpstr>
      <vt:lpstr>24. dia</vt:lpstr>
      <vt:lpstr>Az emberi genom frakciói</vt:lpstr>
      <vt:lpstr>26. dia</vt:lpstr>
      <vt:lpstr>27. dia</vt:lpstr>
      <vt:lpstr>Metab-movie</vt:lpstr>
      <vt:lpstr>WWW</vt:lpstr>
      <vt:lpstr>30. dia</vt:lpstr>
      <vt:lpstr>31. dia</vt:lpstr>
      <vt:lpstr>32. dia</vt:lpstr>
      <vt:lpstr>33. dia</vt:lpstr>
      <vt:lpstr>„Missing heritability”</vt:lpstr>
      <vt:lpstr>35. dia</vt:lpstr>
      <vt:lpstr>„Missing heritability”</vt:lpstr>
      <vt:lpstr>37. dia</vt:lpstr>
      <vt:lpstr>38. dia</vt:lpstr>
      <vt:lpstr>39. dia</vt:lpstr>
      <vt:lpstr>Epigenetikai/epigenomikai (EWAS) változásokat indukál</vt:lpstr>
      <vt:lpstr>Biokibernetikai gondolat</vt:lpstr>
      <vt:lpstr>42. dia</vt:lpstr>
      <vt:lpstr>43. dia</vt:lpstr>
      <vt:lpstr>44. dia</vt:lpstr>
      <vt:lpstr>45. dia</vt:lpstr>
      <vt:lpstr>Genetika-epigenomika „hardver-softver”</vt:lpstr>
      <vt:lpstr>47. dia</vt:lpstr>
      <vt:lpstr>48. dia</vt:lpstr>
      <vt:lpstr>49. dia</vt:lpstr>
      <vt:lpstr>50. dia</vt:lpstr>
      <vt:lpstr>51. dia</vt:lpstr>
      <vt:lpstr>52.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Rendszerbiológiai alapok</dc:title>
  <dc:creator>Dr. Szalai Csaba</dc:creator>
  <cp:lastModifiedBy>Falus András</cp:lastModifiedBy>
  <cp:revision>163</cp:revision>
  <dcterms:created xsi:type="dcterms:W3CDTF">2011-11-24T08:53:27Z</dcterms:created>
  <dcterms:modified xsi:type="dcterms:W3CDTF">2013-09-26T05:44:42Z</dcterms:modified>
</cp:coreProperties>
</file>