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33946-DA83-45F2-98DA-17CD0FCBE527}" type="datetime1">
              <a:rPr lang="hu-HU" smtClean="0"/>
              <a:t>2012.09.27.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CCC5F-327F-4D51-B520-64770E041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471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D070-D779-4138-85AF-DC4269463BEF}" type="datetime1">
              <a:rPr lang="hu-HU" smtClean="0"/>
              <a:t>2012.09.27.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3216B-ABF2-4FDD-B058-7677DDBC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68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3216B-ABF2-4FDD-B058-7677DDBC6B7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54DE6C-B6E8-4BB1-B423-561DC5EAEF38}" type="datetime1">
              <a:rPr lang="hu-HU" smtClean="0"/>
              <a:t>2012.09.27.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F3B-205B-40C1-B314-533107E46906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631E-7E6A-48C4-A4BE-85CDB80033C9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AFA5-3695-4DCF-94F1-51D0E4A0EBD7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3A1F-4692-4C9B-A879-6EEB8B7A9C33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8B96-C058-487F-9AFF-BD319FD59C9A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8E30-BD1A-4603-96FC-D4421307954D}" type="datetime1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25EC-83F7-477B-9208-5ECC587E508E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F68-5C92-4D36-858E-14F28DAB6526}" type="datetime1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E0A0-C58E-490F-81B6-400C37BEBFE4}" type="datetime1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E920-819D-4912-80E0-D0436852883A}" type="datetime1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13DF-2702-440D-9B95-65B2BA80222A}" type="datetime1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B470-2E61-47BF-B19D-9A78123A3228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772C-0673-4060-9126-08AE369B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2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um=1&amp;hl=en&amp;safe=off&amp;client=firefox-a&amp;sa=N&amp;rls=org.mozilla:en-GB:official&amp;biw=960&amp;bih=849&amp;tbm=isch&amp;tbnid=V-ibuCVHYh-KCM:&amp;imgrefurl=http://medgadget.com/2009/11/iphone_cpr_app_analyzes_helps_improve_chest_compressions.html&amp;docid=YCZkZKz1PJuVLM&amp;imgurl=http://cdn.medgadget.com/img/lll23432.JPG&amp;w=463&amp;h=264&amp;ei=YyRjUKbxKsTctAbcxICQBA&amp;zoom=1&amp;iact=hc&amp;vpx=622&amp;vpy=194&amp;dur=3301&amp;hovh=169&amp;hovw=297&amp;tx=182&amp;ty=95&amp;sig=107123115761119833898&amp;page=4&amp;tbnh=115&amp;tbnw=201&amp;start=71&amp;ndsp=24&amp;ved=1t:429,r:4,s:71,i:3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632848" cy="1470025"/>
          </a:xfrm>
        </p:spPr>
        <p:txBody>
          <a:bodyPr/>
          <a:lstStyle/>
          <a:p>
            <a:r>
              <a:rPr lang="hu-HU" dirty="0" smtClean="0"/>
              <a:t>Innovatív orvosi alkalmazások </a:t>
            </a:r>
            <a:r>
              <a:rPr lang="hu-HU" dirty="0" err="1" smtClean="0"/>
              <a:t>iMobil</a:t>
            </a:r>
            <a:r>
              <a:rPr lang="hu-HU" dirty="0" smtClean="0"/>
              <a:t> eszközökre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1065" y="4653136"/>
            <a:ext cx="2736304" cy="1186919"/>
          </a:xfrm>
        </p:spPr>
        <p:txBody>
          <a:bodyPr>
            <a:normAutofit/>
          </a:bodyPr>
          <a:lstStyle/>
          <a:p>
            <a:r>
              <a:rPr lang="hu-HU" sz="1800" dirty="0" err="1" smtClean="0"/>
              <a:t>Geges</a:t>
            </a:r>
            <a:r>
              <a:rPr lang="hu-HU" sz="1800" dirty="0" smtClean="0"/>
              <a:t> József</a:t>
            </a:r>
          </a:p>
          <a:p>
            <a:r>
              <a:rPr lang="hu-HU" sz="1400" dirty="0" smtClean="0"/>
              <a:t>Ovidius Co., Ltd. West </a:t>
            </a:r>
            <a:r>
              <a:rPr lang="hu-HU" sz="1400" dirty="0" err="1" smtClean="0"/>
              <a:t>Sussex</a:t>
            </a:r>
            <a:r>
              <a:rPr lang="hu-HU" sz="1400" dirty="0" smtClean="0"/>
              <a:t>, UK</a:t>
            </a:r>
          </a:p>
          <a:p>
            <a:r>
              <a:rPr lang="hu-HU" sz="1400" dirty="0" smtClean="0"/>
              <a:t>ovidiusltd@mail.com</a:t>
            </a:r>
            <a:endParaRPr lang="en-US" sz="1400" dirty="0" smtClean="0">
              <a:effectLst/>
              <a:hlinkClick r:id="rId3"/>
            </a:endParaRPr>
          </a:p>
          <a:p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3242786" cy="16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Letöltések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96744" cy="4464496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422264" cy="4390039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Megoszlás</a:t>
            </a:r>
            <a:endParaRPr lang="en-US" dirty="0"/>
          </a:p>
        </p:txBody>
      </p:sp>
      <p:pic>
        <p:nvPicPr>
          <p:cNvPr id="1026" name="Picture 2" descr="C:\Users\JGD\Desktop\megoszlá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7379"/>
            <a:ext cx="6021492" cy="42743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89804"/>
            <a:ext cx="4365308" cy="27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 jellemzi az orvos- és egészségügyi alkalmazásokat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060848"/>
            <a:ext cx="7128792" cy="4065315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Szakmai színvonal sokszínűsége</a:t>
            </a:r>
          </a:p>
          <a:p>
            <a:pPr lvl="1"/>
            <a:r>
              <a:rPr lang="hu-HU" dirty="0"/>
              <a:t>b</a:t>
            </a:r>
            <a:r>
              <a:rPr lang="hu-HU" dirty="0" smtClean="0"/>
              <a:t>etegnevelés, betegtájékoztatás</a:t>
            </a:r>
          </a:p>
          <a:p>
            <a:pPr lvl="1"/>
            <a:r>
              <a:rPr lang="hu-HU" dirty="0"/>
              <a:t>i</a:t>
            </a:r>
            <a:r>
              <a:rPr lang="hu-HU" dirty="0" smtClean="0"/>
              <a:t>nformáció feldolgozás, adminisztráció</a:t>
            </a:r>
          </a:p>
          <a:p>
            <a:pPr lvl="2"/>
            <a:r>
              <a:rPr lang="hu-HU" dirty="0"/>
              <a:t>k</a:t>
            </a:r>
            <a:r>
              <a:rPr lang="hu-HU" dirty="0" smtClean="0"/>
              <a:t>alkuláció, labor, betegnyilvántartás, rendelés követés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yógyszerészeti szaktájékoztatás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exikális ismeretek, oktatás és kutatás támogatása</a:t>
            </a:r>
          </a:p>
          <a:p>
            <a:pPr lvl="1"/>
            <a:r>
              <a:rPr lang="hu-HU" dirty="0"/>
              <a:t>d</a:t>
            </a:r>
            <a:r>
              <a:rPr lang="hu-HU" dirty="0" smtClean="0"/>
              <a:t>öntés előkészítő programok (klinikai)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yorsdiagnosztikai feladatátvétel, értékelés</a:t>
            </a:r>
          </a:p>
          <a:p>
            <a:pPr lvl="1"/>
            <a:r>
              <a:rPr lang="hu-HU" dirty="0"/>
              <a:t>f</a:t>
            </a:r>
            <a:r>
              <a:rPr lang="hu-HU" dirty="0" smtClean="0"/>
              <a:t>elügyeleti alkalmazások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Top 50 alkalmazás jellemzői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0809"/>
            <a:ext cx="6480720" cy="352839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s</a:t>
            </a:r>
            <a:r>
              <a:rPr lang="hu-HU" dirty="0" smtClean="0"/>
              <a:t>zakmai ellenőrzés </a:t>
            </a:r>
            <a:r>
              <a:rPr lang="hu-HU" sz="1900" dirty="0"/>
              <a:t> </a:t>
            </a:r>
            <a:r>
              <a:rPr lang="hu-HU" sz="1900" dirty="0" smtClean="0"/>
              <a:t>- 11 nagy amerikai kórház bevonásával</a:t>
            </a:r>
          </a:p>
          <a:p>
            <a:r>
              <a:rPr lang="hu-HU" dirty="0"/>
              <a:t>k</a:t>
            </a:r>
            <a:r>
              <a:rPr lang="hu-HU" dirty="0" smtClean="0"/>
              <a:t>iegészítő vizsgálatok támogatása</a:t>
            </a:r>
          </a:p>
          <a:p>
            <a:r>
              <a:rPr lang="hu-HU" dirty="0"/>
              <a:t>a</a:t>
            </a:r>
            <a:r>
              <a:rPr lang="hu-HU" dirty="0" smtClean="0"/>
              <a:t>datgyűjtés és elemzés</a:t>
            </a:r>
          </a:p>
          <a:p>
            <a:r>
              <a:rPr lang="hu-HU" dirty="0"/>
              <a:t>s</a:t>
            </a:r>
            <a:r>
              <a:rPr lang="hu-HU" dirty="0" smtClean="0"/>
              <a:t>ürgősségi ellátás támogatása</a:t>
            </a:r>
          </a:p>
          <a:p>
            <a:r>
              <a:rPr lang="hu-HU" dirty="0"/>
              <a:t>h</a:t>
            </a:r>
            <a:r>
              <a:rPr lang="hu-HU" dirty="0" smtClean="0"/>
              <a:t>iteles források elérhetőségének biztosítása</a:t>
            </a:r>
          </a:p>
          <a:p>
            <a:r>
              <a:rPr lang="hu-HU" dirty="0"/>
              <a:t>k</a:t>
            </a:r>
            <a:r>
              <a:rPr lang="hu-HU" dirty="0" smtClean="0"/>
              <a:t>özegészségügyi ellenőrzések támogatása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Árak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0243"/>
            <a:ext cx="6552728" cy="45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Top 50 alkalmazás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7378"/>
            <a:ext cx="634704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Jelenlegi kollekció 3662 alkalmazás közül került kiválasztásra </a:t>
            </a:r>
            <a:r>
              <a:rPr lang="hu-HU" sz="2400" dirty="0" smtClean="0"/>
              <a:t>(</a:t>
            </a:r>
            <a:r>
              <a:rPr lang="hu-HU" sz="2400" dirty="0" err="1" smtClean="0"/>
              <a:t>AplleStore</a:t>
            </a:r>
            <a:r>
              <a:rPr lang="hu-HU" sz="2400" dirty="0" smtClean="0"/>
              <a:t> 2012 szeptember)</a:t>
            </a:r>
          </a:p>
          <a:p>
            <a:pPr lvl="1"/>
            <a:r>
              <a:rPr lang="hu-HU" sz="2000" dirty="0"/>
              <a:t>r</a:t>
            </a:r>
            <a:r>
              <a:rPr lang="hu-HU" sz="2000" dirty="0" smtClean="0"/>
              <a:t>eferáló jelegűek (7)</a:t>
            </a:r>
          </a:p>
          <a:p>
            <a:pPr lvl="1"/>
            <a:r>
              <a:rPr lang="hu-HU" sz="2000" dirty="0"/>
              <a:t>o</a:t>
            </a:r>
            <a:r>
              <a:rPr lang="hu-HU" sz="2000" dirty="0" smtClean="0"/>
              <a:t>ktatást és kutatást támogatók (8)</a:t>
            </a:r>
            <a:endParaRPr lang="hu-HU" sz="1600" dirty="0" smtClean="0">
              <a:solidFill>
                <a:srgbClr val="33CC33"/>
              </a:solidFill>
            </a:endParaRPr>
          </a:p>
          <a:p>
            <a:pPr lvl="1"/>
            <a:r>
              <a:rPr lang="hu-HU" sz="2000" dirty="0"/>
              <a:t>s</a:t>
            </a:r>
            <a:r>
              <a:rPr lang="hu-HU" sz="2000" dirty="0" smtClean="0"/>
              <a:t>ürgősségi- és betegmonitorozás (10)</a:t>
            </a:r>
          </a:p>
          <a:p>
            <a:pPr lvl="1"/>
            <a:r>
              <a:rPr lang="hu-HU" sz="2000" dirty="0"/>
              <a:t>k</a:t>
            </a:r>
            <a:r>
              <a:rPr lang="hu-HU" sz="2000" dirty="0" smtClean="0"/>
              <a:t>épalkotás és diagnosztikai elemzés (6)</a:t>
            </a:r>
          </a:p>
          <a:p>
            <a:pPr lvl="1"/>
            <a:r>
              <a:rPr lang="hu-HU" sz="2000" dirty="0" smtClean="0"/>
              <a:t>„</a:t>
            </a:r>
            <a:r>
              <a:rPr lang="hu-HU" sz="2000" dirty="0" err="1"/>
              <a:t>p</a:t>
            </a:r>
            <a:r>
              <a:rPr lang="hu-HU" sz="2000" dirty="0" err="1" smtClean="0"/>
              <a:t>oint</a:t>
            </a:r>
            <a:r>
              <a:rPr lang="hu-HU" sz="2000" dirty="0" smtClean="0"/>
              <a:t> of </a:t>
            </a:r>
            <a:r>
              <a:rPr lang="hu-HU" sz="2000" dirty="0" err="1"/>
              <a:t>c</a:t>
            </a:r>
            <a:r>
              <a:rPr lang="hu-HU" sz="2000" dirty="0" err="1" smtClean="0"/>
              <a:t>are</a:t>
            </a:r>
            <a:r>
              <a:rPr lang="hu-HU" sz="2000" dirty="0" smtClean="0"/>
              <a:t>” alkalmazások (11)</a:t>
            </a:r>
          </a:p>
          <a:p>
            <a:pPr lvl="1"/>
            <a:r>
              <a:rPr lang="hu-HU" sz="2000" dirty="0"/>
              <a:t>ö</a:t>
            </a:r>
            <a:r>
              <a:rPr lang="hu-HU" sz="2000" dirty="0" smtClean="0"/>
              <a:t>ngondozás (8)</a:t>
            </a:r>
          </a:p>
          <a:p>
            <a:pPr lvl="2"/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97" y="980728"/>
            <a:ext cx="1340896" cy="10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27" y="1997353"/>
            <a:ext cx="1853952" cy="13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34" y="2911082"/>
            <a:ext cx="1901957" cy="14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53" y="4149080"/>
            <a:ext cx="1697005" cy="12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99" y="4998897"/>
            <a:ext cx="2000557" cy="1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97" y="4581128"/>
            <a:ext cx="1412180" cy="18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Referáló jelegűek (7)</a:t>
            </a:r>
          </a:p>
          <a:p>
            <a:pPr lvl="2"/>
            <a:r>
              <a:rPr lang="hu-HU" sz="1600" dirty="0" smtClean="0"/>
              <a:t>The Merck </a:t>
            </a:r>
            <a:r>
              <a:rPr lang="hu-HU" sz="1600" dirty="0" err="1" smtClean="0"/>
              <a:t>Manual</a:t>
            </a:r>
            <a:r>
              <a:rPr lang="hu-HU" sz="1600" dirty="0" smtClean="0"/>
              <a:t> Professional, </a:t>
            </a:r>
            <a:r>
              <a:rPr lang="hu-HU" sz="1600" dirty="0" err="1" smtClean="0"/>
              <a:t>WebMD</a:t>
            </a:r>
            <a:r>
              <a:rPr lang="hu-HU" sz="1600" dirty="0" smtClean="0"/>
              <a:t>, </a:t>
            </a:r>
            <a:r>
              <a:rPr lang="hu-HU" sz="1600" dirty="0" err="1" smtClean="0"/>
              <a:t>Medscape</a:t>
            </a:r>
            <a:endParaRPr lang="hu-HU" sz="1600" dirty="0" smtClean="0"/>
          </a:p>
          <a:p>
            <a:pPr lvl="2"/>
            <a:r>
              <a:rPr lang="hu-HU" sz="1600" dirty="0" err="1" smtClean="0"/>
              <a:t>Micromedex</a:t>
            </a:r>
            <a:r>
              <a:rPr lang="hu-HU" sz="1600" dirty="0" smtClean="0"/>
              <a:t> </a:t>
            </a:r>
            <a:r>
              <a:rPr lang="hu-HU" sz="1600" dirty="0" err="1" smtClean="0"/>
              <a:t>Drug</a:t>
            </a:r>
            <a:r>
              <a:rPr lang="hu-HU" sz="1600" dirty="0" smtClean="0"/>
              <a:t> </a:t>
            </a:r>
            <a:r>
              <a:rPr lang="hu-HU" sz="1600" dirty="0" err="1" smtClean="0"/>
              <a:t>Information</a:t>
            </a:r>
            <a:r>
              <a:rPr lang="hu-HU" sz="1600" dirty="0" smtClean="0"/>
              <a:t>, </a:t>
            </a:r>
            <a:r>
              <a:rPr lang="hu-HU" sz="1600" dirty="0" err="1" smtClean="0"/>
              <a:t>PubMed</a:t>
            </a:r>
            <a:r>
              <a:rPr lang="hu-HU" sz="1600" dirty="0" smtClean="0"/>
              <a:t>, </a:t>
            </a:r>
            <a:r>
              <a:rPr lang="hu-HU" sz="1600" dirty="0" err="1" smtClean="0"/>
              <a:t>DocBook</a:t>
            </a:r>
            <a:r>
              <a:rPr lang="hu-HU" sz="1600" dirty="0" smtClean="0"/>
              <a:t>, Visual DX,</a:t>
            </a:r>
          </a:p>
          <a:p>
            <a:pPr lvl="2"/>
            <a:r>
              <a:rPr lang="hu-HU" sz="1600" dirty="0" err="1" smtClean="0">
                <a:solidFill>
                  <a:srgbClr val="33CC33"/>
                </a:solidFill>
              </a:rPr>
              <a:t>Epocrates</a:t>
            </a:r>
            <a:r>
              <a:rPr lang="hu-HU" sz="1600" dirty="0" smtClean="0">
                <a:solidFill>
                  <a:srgbClr val="33CC33"/>
                </a:solidFill>
              </a:rPr>
              <a:t>, </a:t>
            </a:r>
            <a:r>
              <a:rPr lang="hu-HU" sz="1600" dirty="0" err="1" smtClean="0">
                <a:solidFill>
                  <a:srgbClr val="33CC33"/>
                </a:solidFill>
              </a:rPr>
              <a:t>Skycape</a:t>
            </a:r>
            <a:endParaRPr lang="hu-HU" sz="1600" dirty="0" smtClean="0">
              <a:solidFill>
                <a:srgbClr val="33CC33"/>
              </a:solidFill>
            </a:endParaRPr>
          </a:p>
          <a:p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552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91071"/>
            <a:ext cx="23042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1071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91071"/>
            <a:ext cx="2020871" cy="33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1071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Oktatást és kutatást támogatók (8)</a:t>
            </a:r>
          </a:p>
          <a:p>
            <a:pPr lvl="2"/>
            <a:r>
              <a:rPr lang="hu-HU" sz="1600" dirty="0" err="1" smtClean="0"/>
              <a:t>Definition</a:t>
            </a:r>
            <a:r>
              <a:rPr lang="hu-HU" sz="1600" dirty="0" smtClean="0"/>
              <a:t>, </a:t>
            </a:r>
            <a:r>
              <a:rPr lang="hu-HU" sz="1600" dirty="0" err="1" smtClean="0"/>
              <a:t>Heart</a:t>
            </a:r>
            <a:r>
              <a:rPr lang="hu-HU" sz="1600" dirty="0" smtClean="0"/>
              <a:t> Pro, The </a:t>
            </a:r>
            <a:r>
              <a:rPr lang="hu-HU" sz="1600" dirty="0" err="1" smtClean="0"/>
              <a:t>Oncologist</a:t>
            </a:r>
            <a:r>
              <a:rPr lang="hu-HU" sz="1600" dirty="0" smtClean="0"/>
              <a:t>, JACC </a:t>
            </a:r>
            <a:r>
              <a:rPr lang="hu-HU" sz="1600" dirty="0" err="1" smtClean="0"/>
              <a:t>iPad</a:t>
            </a:r>
            <a:r>
              <a:rPr lang="hu-HU" sz="1600" dirty="0" smtClean="0"/>
              <a:t>, </a:t>
            </a:r>
            <a:r>
              <a:rPr lang="hu-HU" sz="1600" dirty="0" err="1" smtClean="0"/>
              <a:t>modalityBODY</a:t>
            </a:r>
            <a:r>
              <a:rPr lang="hu-HU" sz="1600" dirty="0" smtClean="0"/>
              <a:t>: </a:t>
            </a:r>
            <a:r>
              <a:rPr lang="hu-HU" sz="1600" dirty="0" err="1" smtClean="0"/>
              <a:t>Interactive</a:t>
            </a:r>
            <a:r>
              <a:rPr lang="hu-HU" sz="1600" dirty="0" smtClean="0"/>
              <a:t> </a:t>
            </a:r>
            <a:r>
              <a:rPr lang="hu-HU" sz="1600" dirty="0" err="1" smtClean="0"/>
              <a:t>Anatomy</a:t>
            </a:r>
            <a:r>
              <a:rPr lang="hu-HU" sz="1600" dirty="0" smtClean="0"/>
              <a:t> and </a:t>
            </a:r>
            <a:r>
              <a:rPr lang="hu-HU" sz="1600" dirty="0" err="1" smtClean="0"/>
              <a:t>Medical</a:t>
            </a:r>
            <a:r>
              <a:rPr lang="hu-HU" sz="1600" dirty="0" smtClean="0"/>
              <a:t> </a:t>
            </a:r>
            <a:r>
              <a:rPr lang="hu-HU" sz="1600" dirty="0" err="1" smtClean="0"/>
              <a:t>Images</a:t>
            </a:r>
            <a:r>
              <a:rPr lang="hu-HU" sz="1600" dirty="0" smtClean="0"/>
              <a:t> (Steve </a:t>
            </a:r>
            <a:r>
              <a:rPr lang="hu-HU" sz="1600" dirty="0" err="1" smtClean="0"/>
              <a:t>Jobs</a:t>
            </a:r>
            <a:r>
              <a:rPr lang="hu-HU" sz="1600" dirty="0" smtClean="0"/>
              <a:t>), Atlas of </a:t>
            </a:r>
            <a:r>
              <a:rPr lang="hu-HU" sz="1600" dirty="0" err="1" smtClean="0"/>
              <a:t>Echography</a:t>
            </a:r>
            <a:r>
              <a:rPr lang="hu-HU" sz="1600" dirty="0" smtClean="0"/>
              <a:t>, </a:t>
            </a:r>
            <a:r>
              <a:rPr lang="hu-HU" sz="1600" dirty="0" err="1" smtClean="0">
                <a:solidFill>
                  <a:srgbClr val="33CC33"/>
                </a:solidFill>
              </a:rPr>
              <a:t>MedPage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Today</a:t>
            </a:r>
            <a:r>
              <a:rPr lang="hu-HU" sz="1600" dirty="0" smtClean="0">
                <a:solidFill>
                  <a:srgbClr val="33CC33"/>
                </a:solidFill>
              </a:rPr>
              <a:t>, </a:t>
            </a:r>
            <a:r>
              <a:rPr lang="hu-HU" sz="1600" dirty="0" err="1" smtClean="0">
                <a:solidFill>
                  <a:srgbClr val="33CC33"/>
                </a:solidFill>
              </a:rPr>
              <a:t>Harward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Scool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of</a:t>
            </a:r>
            <a:r>
              <a:rPr lang="hu-HU" sz="1600" dirty="0" smtClean="0">
                <a:solidFill>
                  <a:srgbClr val="33CC33"/>
                </a:solidFill>
              </a:rPr>
              <a:t> Public Health, </a:t>
            </a:r>
            <a:r>
              <a:rPr lang="hu-HU" sz="1600" dirty="0" err="1" smtClean="0">
                <a:solidFill>
                  <a:srgbClr val="33CC33"/>
                </a:solidFill>
              </a:rPr>
              <a:t>Eponyms</a:t>
            </a:r>
            <a:endParaRPr lang="hu-HU" sz="1600" dirty="0" smtClean="0">
              <a:solidFill>
                <a:srgbClr val="33CC33"/>
              </a:solidFill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5" y="1835028"/>
            <a:ext cx="2607494" cy="39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1" y="1852067"/>
            <a:ext cx="2609820" cy="17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1" y="3801219"/>
            <a:ext cx="2609820" cy="19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7" y="1828436"/>
            <a:ext cx="5214988" cy="39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33" y="1869326"/>
            <a:ext cx="4857186" cy="38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Sürgősségi- és betegmonitorozás (10)</a:t>
            </a:r>
          </a:p>
          <a:p>
            <a:pPr lvl="2"/>
            <a:r>
              <a:rPr lang="hu-HU" sz="1600" dirty="0" err="1" smtClean="0"/>
              <a:t>Airstrip</a:t>
            </a:r>
            <a:r>
              <a:rPr lang="hu-HU" sz="1600" dirty="0" smtClean="0"/>
              <a:t> </a:t>
            </a:r>
            <a:r>
              <a:rPr lang="hu-HU" sz="1600" dirty="0" err="1" smtClean="0"/>
              <a:t>Cardiology</a:t>
            </a:r>
            <a:r>
              <a:rPr lang="hu-HU" sz="1600" dirty="0" smtClean="0"/>
              <a:t>/</a:t>
            </a:r>
            <a:r>
              <a:rPr lang="hu-HU" sz="1600" dirty="0" err="1" smtClean="0"/>
              <a:t>Wombat</a:t>
            </a:r>
            <a:r>
              <a:rPr lang="hu-HU" sz="1600" dirty="0" smtClean="0"/>
              <a:t>, CA Mobile, </a:t>
            </a:r>
            <a:r>
              <a:rPr lang="hu-HU" sz="1600" dirty="0" smtClean="0">
                <a:solidFill>
                  <a:srgbClr val="FF0000"/>
                </a:solidFill>
              </a:rPr>
              <a:t>Elsősegély, </a:t>
            </a:r>
            <a:r>
              <a:rPr lang="hu-HU" sz="1600" dirty="0" err="1" smtClean="0"/>
              <a:t>Nimble</a:t>
            </a:r>
            <a:r>
              <a:rPr lang="hu-HU" sz="1600" dirty="0" smtClean="0"/>
              <a:t> EMR, </a:t>
            </a:r>
            <a:r>
              <a:rPr lang="hu-HU" sz="1600" dirty="0" smtClean="0">
                <a:solidFill>
                  <a:srgbClr val="33CC33"/>
                </a:solidFill>
              </a:rPr>
              <a:t>Standard </a:t>
            </a:r>
            <a:r>
              <a:rPr lang="hu-HU" sz="1600" dirty="0" err="1" smtClean="0">
                <a:solidFill>
                  <a:srgbClr val="33CC33"/>
                </a:solidFill>
              </a:rPr>
              <a:t>Dictation</a:t>
            </a:r>
            <a:r>
              <a:rPr lang="hu-HU" sz="1600" dirty="0" smtClean="0"/>
              <a:t>,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0652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1" y="1927751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7751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20855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8" y="1935738"/>
            <a:ext cx="4743926" cy="34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27" y="1916658"/>
            <a:ext cx="4633449" cy="34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http://www.pozitivnap.hu/uploads/files/elsosegel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37" y="1935738"/>
            <a:ext cx="6314658" cy="345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Tisztázandó fogalmak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2204864"/>
            <a:ext cx="4896544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hu-HU" dirty="0"/>
              <a:t>i</a:t>
            </a:r>
            <a:r>
              <a:rPr lang="hu-HU" dirty="0" smtClean="0"/>
              <a:t>nnovatív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alkalmazás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m</a:t>
            </a:r>
            <a:r>
              <a:rPr lang="hu-HU" dirty="0" smtClean="0"/>
              <a:t>obil </a:t>
            </a:r>
          </a:p>
          <a:p>
            <a:pPr lvl="1">
              <a:buFont typeface="Arial" pitchFamily="34" charset="0"/>
              <a:buChar char="•"/>
            </a:pPr>
            <a:r>
              <a:rPr lang="hu-HU" dirty="0"/>
              <a:t>e</a:t>
            </a:r>
            <a:r>
              <a:rPr lang="hu-HU" dirty="0" smtClean="0"/>
              <a:t>szköz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Képalkotás és diagnosztikai elemzés (6)</a:t>
            </a:r>
          </a:p>
          <a:p>
            <a:pPr lvl="2"/>
            <a:r>
              <a:rPr lang="hu-HU" sz="1600" dirty="0" smtClean="0"/>
              <a:t>Mobile MIM, Siemens </a:t>
            </a:r>
            <a:r>
              <a:rPr lang="hu-HU" sz="1600" dirty="0" err="1" smtClean="0"/>
              <a:t>WebViewer</a:t>
            </a:r>
            <a:r>
              <a:rPr lang="hu-HU" sz="1600" dirty="0" smtClean="0"/>
              <a:t>, </a:t>
            </a:r>
            <a:r>
              <a:rPr lang="hu-HU" sz="1600" dirty="0" err="1" smtClean="0"/>
              <a:t>Fujifilm</a:t>
            </a:r>
            <a:r>
              <a:rPr lang="hu-HU" sz="1600" dirty="0" smtClean="0"/>
              <a:t> </a:t>
            </a:r>
            <a:r>
              <a:rPr lang="hu-HU" sz="1600" dirty="0" err="1" smtClean="0"/>
              <a:t>Synaps</a:t>
            </a:r>
            <a:r>
              <a:rPr lang="hu-HU" sz="1600" dirty="0" smtClean="0"/>
              <a:t>, </a:t>
            </a:r>
            <a:r>
              <a:rPr lang="hu-HU" sz="1600" dirty="0" err="1" smtClean="0"/>
              <a:t>Radiology</a:t>
            </a:r>
            <a:r>
              <a:rPr lang="hu-HU" sz="1600" dirty="0" smtClean="0"/>
              <a:t> Mobile, </a:t>
            </a:r>
            <a:r>
              <a:rPr lang="hu-HU" sz="1600" dirty="0" err="1" smtClean="0"/>
              <a:t>Radiopeadia</a:t>
            </a:r>
            <a:r>
              <a:rPr lang="hu-HU" sz="1600" dirty="0" smtClean="0"/>
              <a:t> Vol.6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65126"/>
            <a:ext cx="34004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512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512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45339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5" y="1365126"/>
            <a:ext cx="3624064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„</a:t>
            </a:r>
            <a:r>
              <a:rPr lang="hu-HU" sz="2000" dirty="0" err="1" smtClean="0"/>
              <a:t>Point</a:t>
            </a:r>
            <a:r>
              <a:rPr lang="hu-HU" sz="2000" dirty="0" smtClean="0"/>
              <a:t> of </a:t>
            </a:r>
            <a:r>
              <a:rPr lang="hu-HU" sz="2000" dirty="0" err="1" smtClean="0"/>
              <a:t>Care</a:t>
            </a:r>
            <a:r>
              <a:rPr lang="hu-HU" sz="2000" dirty="0" smtClean="0"/>
              <a:t>” alkalmazások (11)</a:t>
            </a:r>
          </a:p>
          <a:p>
            <a:pPr lvl="2"/>
            <a:r>
              <a:rPr lang="hu-HU" sz="1600" dirty="0" err="1" smtClean="0"/>
              <a:t>EyeDeside</a:t>
            </a:r>
            <a:r>
              <a:rPr lang="hu-HU" sz="1600" dirty="0" smtClean="0"/>
              <a:t>, </a:t>
            </a:r>
            <a:r>
              <a:rPr lang="hu-HU" sz="1600" dirty="0" err="1" smtClean="0"/>
              <a:t>iSpineCare</a:t>
            </a:r>
            <a:r>
              <a:rPr lang="hu-HU" sz="1600" dirty="0" smtClean="0"/>
              <a:t>, </a:t>
            </a:r>
            <a:r>
              <a:rPr lang="hu-HU" sz="1600" dirty="0" err="1" smtClean="0"/>
              <a:t>drawMD</a:t>
            </a:r>
            <a:r>
              <a:rPr lang="hu-HU" sz="1600" dirty="0" smtClean="0"/>
              <a:t> </a:t>
            </a:r>
            <a:r>
              <a:rPr lang="hu-HU" sz="1600" dirty="0" err="1" smtClean="0"/>
              <a:t>Othopedics</a:t>
            </a:r>
            <a:r>
              <a:rPr lang="hu-HU" sz="1600" dirty="0" smtClean="0"/>
              <a:t>/</a:t>
            </a:r>
            <a:r>
              <a:rPr lang="hu-HU" sz="1600" dirty="0" err="1" smtClean="0"/>
              <a:t>Urorlogy</a:t>
            </a:r>
            <a:r>
              <a:rPr lang="hu-HU" sz="1600" dirty="0" smtClean="0"/>
              <a:t>/</a:t>
            </a:r>
            <a:r>
              <a:rPr lang="hu-HU" sz="1600" dirty="0" err="1" smtClean="0"/>
              <a:t>Brain</a:t>
            </a:r>
            <a:r>
              <a:rPr lang="hu-HU" sz="1600" dirty="0" smtClean="0"/>
              <a:t>/, </a:t>
            </a:r>
            <a:r>
              <a:rPr lang="hu-HU" sz="1600" dirty="0" err="1" smtClean="0"/>
              <a:t>Muscle</a:t>
            </a:r>
            <a:r>
              <a:rPr lang="hu-HU" sz="1600" dirty="0" smtClean="0"/>
              <a:t> </a:t>
            </a:r>
            <a:r>
              <a:rPr lang="hu-HU" sz="1600" dirty="0" err="1" smtClean="0"/>
              <a:t>Trigger</a:t>
            </a:r>
            <a:r>
              <a:rPr lang="hu-HU" sz="1600" dirty="0" smtClean="0"/>
              <a:t> </a:t>
            </a:r>
            <a:r>
              <a:rPr lang="hu-HU" sz="1600" dirty="0" err="1" smtClean="0"/>
              <a:t>Points</a:t>
            </a:r>
            <a:endParaRPr lang="hu-HU" sz="1600" dirty="0" smtClean="0"/>
          </a:p>
          <a:p>
            <a:pPr lvl="2"/>
            <a:r>
              <a:rPr lang="hu-HU" sz="1600" dirty="0" err="1" smtClean="0">
                <a:solidFill>
                  <a:srgbClr val="33CC33"/>
                </a:solidFill>
              </a:rPr>
              <a:t>Calculate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QxMD</a:t>
            </a:r>
            <a:r>
              <a:rPr lang="hu-HU" sz="1600" dirty="0" smtClean="0">
                <a:solidFill>
                  <a:srgbClr val="33CC33"/>
                </a:solidFill>
              </a:rPr>
              <a:t>,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4536504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7279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37" y="1572089"/>
            <a:ext cx="23050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71" y="1808786"/>
            <a:ext cx="49084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10139"/>
            <a:ext cx="2533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lvl="1"/>
            <a:r>
              <a:rPr lang="hu-HU" sz="2000" dirty="0" smtClean="0"/>
              <a:t>Öngondozás (8)</a:t>
            </a:r>
          </a:p>
          <a:p>
            <a:pPr lvl="2"/>
            <a:r>
              <a:rPr lang="hu-HU" sz="1600" dirty="0" err="1" smtClean="0"/>
              <a:t>MyNetDiary</a:t>
            </a:r>
            <a:r>
              <a:rPr lang="hu-HU" sz="1600" dirty="0" smtClean="0"/>
              <a:t>, </a:t>
            </a:r>
            <a:r>
              <a:rPr lang="hu-HU" sz="1600" dirty="0" err="1" smtClean="0"/>
              <a:t>Calrie</a:t>
            </a:r>
            <a:r>
              <a:rPr lang="hu-HU" sz="1600" dirty="0" smtClean="0"/>
              <a:t> </a:t>
            </a:r>
            <a:r>
              <a:rPr lang="hu-HU" sz="1600" dirty="0" err="1" smtClean="0"/>
              <a:t>Tracker</a:t>
            </a:r>
            <a:r>
              <a:rPr lang="hu-HU" sz="1600" dirty="0" smtClean="0"/>
              <a:t>, Proloquo2Go </a:t>
            </a:r>
            <a:r>
              <a:rPr lang="hu-HU" sz="1600" dirty="0" err="1" smtClean="0"/>
              <a:t>Communication</a:t>
            </a:r>
            <a:r>
              <a:rPr lang="hu-HU" sz="1600" dirty="0" smtClean="0"/>
              <a:t>, </a:t>
            </a:r>
            <a:r>
              <a:rPr lang="hu-HU" sz="1600" dirty="0" err="1" smtClean="0"/>
              <a:t>IHealthBPM</a:t>
            </a:r>
            <a:r>
              <a:rPr lang="hu-HU" sz="1600" dirty="0" smtClean="0"/>
              <a:t>, </a:t>
            </a:r>
            <a:r>
              <a:rPr lang="hu-HU" sz="1600" dirty="0" err="1" smtClean="0"/>
              <a:t>GoMealsHD</a:t>
            </a:r>
            <a:r>
              <a:rPr lang="hu-HU" sz="1600" dirty="0" smtClean="0"/>
              <a:t>, </a:t>
            </a:r>
            <a:r>
              <a:rPr lang="hu-HU" sz="1600" dirty="0" err="1" smtClean="0">
                <a:solidFill>
                  <a:srgbClr val="33CC33"/>
                </a:solidFill>
              </a:rPr>
              <a:t>Monthly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Prescribing</a:t>
            </a:r>
            <a:r>
              <a:rPr lang="hu-HU" sz="1600" dirty="0" smtClean="0">
                <a:solidFill>
                  <a:srgbClr val="33CC33"/>
                </a:solidFill>
              </a:rPr>
              <a:t> </a:t>
            </a:r>
            <a:r>
              <a:rPr lang="hu-HU" sz="1600" dirty="0" err="1" smtClean="0">
                <a:solidFill>
                  <a:srgbClr val="33CC33"/>
                </a:solidFill>
              </a:rPr>
              <a:t>Reference</a:t>
            </a:r>
            <a:r>
              <a:rPr lang="hu-HU" sz="1600" dirty="0" smtClean="0"/>
              <a:t>,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82543"/>
            <a:ext cx="2076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2543"/>
            <a:ext cx="46005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brightnessContrast bright="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" y="1484784"/>
            <a:ext cx="68914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03" y="4038033"/>
            <a:ext cx="2602553" cy="1925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940966"/>
          </a:xfrm>
        </p:spPr>
        <p:txBody>
          <a:bodyPr/>
          <a:lstStyle/>
          <a:p>
            <a:r>
              <a:rPr lang="hu-HU" dirty="0" smtClean="0"/>
              <a:t>Kiegészítők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36821"/>
            <a:ext cx="2808312" cy="2301212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" y="692695"/>
            <a:ext cx="2525004" cy="2088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55" y="4149079"/>
            <a:ext cx="2474115" cy="1791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" y="2203816"/>
            <a:ext cx="2669020" cy="2052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" y="4204223"/>
            <a:ext cx="2669020" cy="1759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5"/>
            <a:ext cx="2371725" cy="1640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56" y="2310754"/>
            <a:ext cx="2495550" cy="1838325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Ajánlás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3941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3941"/>
            <a:ext cx="933257" cy="130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0204"/>
            <a:ext cx="2198107" cy="33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69" y="1293941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50" y="1304893"/>
            <a:ext cx="1261390" cy="11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1253785" cy="125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13" y="357301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u-HU" dirty="0" smtClean="0"/>
              <a:t>Figyelmüket köszöni 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1640"/>
            <a:ext cx="6480720" cy="37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25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57" y="5059576"/>
            <a:ext cx="3583635" cy="118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típusú alkalmazás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060848"/>
            <a:ext cx="5976664" cy="3993307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„nagygépes” másolatok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m</a:t>
            </a:r>
            <a:r>
              <a:rPr lang="hu-HU" sz="2400" dirty="0" smtClean="0"/>
              <a:t>obil eszközökre optimalizált platform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izárólag mobil eszközökre fejlesztett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iegészítőkkel használt alkalmazások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jellemzi a mai állapotokat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772816"/>
            <a:ext cx="5544616" cy="36004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 szüntelen versengés </a:t>
            </a:r>
          </a:p>
          <a:p>
            <a:pPr lvl="2"/>
            <a:r>
              <a:rPr lang="hu-HU" dirty="0" smtClean="0"/>
              <a:t> eszközök </a:t>
            </a:r>
          </a:p>
          <a:p>
            <a:pPr lvl="2"/>
            <a:r>
              <a:rPr lang="hu-HU" dirty="0" smtClean="0"/>
              <a:t> gyártók </a:t>
            </a:r>
          </a:p>
          <a:p>
            <a:pPr lvl="2"/>
            <a:r>
              <a:rPr lang="hu-HU" dirty="0" smtClean="0"/>
              <a:t> platformok </a:t>
            </a:r>
          </a:p>
          <a:p>
            <a:pPr lvl="2"/>
            <a:r>
              <a:rPr lang="hu-HU" dirty="0" smtClean="0"/>
              <a:t> szolgáltatók </a:t>
            </a:r>
          </a:p>
          <a:p>
            <a:pPr lvl="2"/>
            <a:r>
              <a:rPr lang="hu-HU" dirty="0" smtClean="0"/>
              <a:t> felhasználók között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N</a:t>
            </a:r>
            <a:r>
              <a:rPr lang="hu-HU" dirty="0" smtClean="0"/>
              <a:t>em hagyható figyelmen kívül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844824"/>
            <a:ext cx="5544616" cy="3917032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hu-HU" dirty="0" smtClean="0"/>
              <a:t>technológiai fejlődés 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tartalmi változások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társadalmi elvárások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felhasználói elvárások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gazdasági, politikai vetület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száma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01820" cy="4388268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Platformok helyzete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32" y="1628800"/>
            <a:ext cx="6612557" cy="4543135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két nagy versenye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82785" cy="4416255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76849" cy="4248472"/>
          </a:xfrm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Informatio Scientica Informatio Medicata 2012, Budapest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772C-0673-4060-9126-08AE369BA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B050"/>
      </a:dk1>
      <a:lt1>
        <a:sysClr val="window" lastClr="FFFFFF"/>
      </a:lt1>
      <a:dk2>
        <a:srgbClr val="0084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576</Words>
  <Application>Microsoft Office PowerPoint</Application>
  <PresentationFormat>Diavetítés a képernyőre (4:3 oldalarány)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 Theme</vt:lpstr>
      <vt:lpstr>Innovatív orvosi alkalmazások iMobil eszközökre </vt:lpstr>
      <vt:lpstr>Tisztázandó fogalmak</vt:lpstr>
      <vt:lpstr>Milyen típusú alkalmazás</vt:lpstr>
      <vt:lpstr>Mi jellemzi a mai állapotokat</vt:lpstr>
      <vt:lpstr>Nem hagyható figyelmen kívül</vt:lpstr>
      <vt:lpstr>Eszközök száma</vt:lpstr>
      <vt:lpstr>Platformok helyzete</vt:lpstr>
      <vt:lpstr>A két nagy versenye</vt:lpstr>
      <vt:lpstr>Alkalmazások</vt:lpstr>
      <vt:lpstr>Letöltések</vt:lpstr>
      <vt:lpstr>Használat</vt:lpstr>
      <vt:lpstr>Megoszlás</vt:lpstr>
      <vt:lpstr>Mi jellemzi az orvos- és egészségügyi alkalmazásokat</vt:lpstr>
      <vt:lpstr>Top 50 alkalmazás jellemzői</vt:lpstr>
      <vt:lpstr>Árak</vt:lpstr>
      <vt:lpstr>Top 50 alkalmazás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Kiegészítők</vt:lpstr>
      <vt:lpstr>Ajánlás</vt:lpstr>
      <vt:lpstr>Figyelmüket köszöni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JGD</dc:creator>
  <cp:lastModifiedBy>Laptop2</cp:lastModifiedBy>
  <cp:revision>47</cp:revision>
  <dcterms:created xsi:type="dcterms:W3CDTF">2012-09-26T09:02:58Z</dcterms:created>
  <dcterms:modified xsi:type="dcterms:W3CDTF">2012-09-27T10:40:04Z</dcterms:modified>
</cp:coreProperties>
</file>