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5" r:id="rId2"/>
    <p:sldId id="273" r:id="rId3"/>
    <p:sldId id="260" r:id="rId4"/>
    <p:sldId id="261" r:id="rId5"/>
    <p:sldId id="259" r:id="rId6"/>
    <p:sldId id="267" r:id="rId7"/>
    <p:sldId id="268" r:id="rId8"/>
    <p:sldId id="269" r:id="rId9"/>
    <p:sldId id="270" r:id="rId10"/>
    <p:sldId id="271" r:id="rId11"/>
    <p:sldId id="272" r:id="rId12"/>
    <p:sldId id="25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5100"/>
    <a:srgbClr val="A50021"/>
    <a:srgbClr val="8A5C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152" autoAdjust="0"/>
  </p:normalViewPr>
  <p:slideViewPr>
    <p:cSldViewPr>
      <p:cViewPr varScale="1">
        <p:scale>
          <a:sx n="87" d="100"/>
          <a:sy n="87" d="100"/>
        </p:scale>
        <p:origin x="-130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96D356-6B23-468E-BD31-09EF1383EE94}" type="doc">
      <dgm:prSet loTypeId="urn:microsoft.com/office/officeart/2005/8/layout/venn1" loCatId="relationship" qsTypeId="urn:microsoft.com/office/officeart/2005/8/quickstyle/simple5" qsCatId="simple" csTypeId="urn:microsoft.com/office/officeart/2005/8/colors/colorful5" csCatId="colorful" phldr="1"/>
      <dgm:spPr/>
    </dgm:pt>
    <dgm:pt modelId="{4757B142-133C-45C2-98C1-6787CD764C45}">
      <dgm:prSet phldrT="[Text]" custT="1"/>
      <dgm:spPr>
        <a:effectLst>
          <a:glow rad="228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hu-HU" sz="1600" dirty="0" smtClean="0">
              <a:ln w="12700" cap="rnd">
                <a:solidFill>
                  <a:schemeClr val="accent1">
                    <a:shade val="50000"/>
                  </a:schemeClr>
                </a:solidFill>
              </a:ln>
              <a:noFill/>
              <a:latin typeface="Arial" pitchFamily="34" charset="0"/>
              <a:cs typeface="Arial" pitchFamily="34" charset="0"/>
            </a:rPr>
            <a:t>Alapkereső algoritmus szerinti keresés</a:t>
          </a:r>
          <a:endParaRPr lang="en-US" sz="1600" dirty="0">
            <a:ln w="12700" cap="rnd">
              <a:solidFill>
                <a:schemeClr val="accent1">
                  <a:shade val="50000"/>
                </a:schemeClr>
              </a:solidFill>
            </a:ln>
            <a:noFill/>
            <a:latin typeface="Arial" pitchFamily="34" charset="0"/>
            <a:cs typeface="Arial" pitchFamily="34" charset="0"/>
          </a:endParaRPr>
        </a:p>
      </dgm:t>
    </dgm:pt>
    <dgm:pt modelId="{76465303-399C-431E-8E1A-5CDD352951E3}" type="parTrans" cxnId="{C6965197-7D8C-42D3-9318-8629EF0CF3EE}">
      <dgm:prSet/>
      <dgm:spPr/>
      <dgm:t>
        <a:bodyPr/>
        <a:lstStyle/>
        <a:p>
          <a:endParaRPr lang="en-US"/>
        </a:p>
      </dgm:t>
    </dgm:pt>
    <dgm:pt modelId="{399506BF-EF1F-408C-B281-92D788E80609}" type="sibTrans" cxnId="{C6965197-7D8C-42D3-9318-8629EF0CF3EE}">
      <dgm:prSet/>
      <dgm:spPr/>
      <dgm:t>
        <a:bodyPr/>
        <a:lstStyle/>
        <a:p>
          <a:endParaRPr lang="en-US"/>
        </a:p>
      </dgm:t>
    </dgm:pt>
    <dgm:pt modelId="{2E5C8CB2-A54E-40B5-BCFA-ED25C2A5E056}">
      <dgm:prSet phldrT="[Text]" custT="1"/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hu-HU" sz="1600" dirty="0" smtClean="0">
              <a:ln w="12700" cap="rnd">
                <a:solidFill>
                  <a:schemeClr val="accent3">
                    <a:lumMod val="50000"/>
                  </a:schemeClr>
                </a:solidFill>
              </a:ln>
              <a:noFill/>
              <a:latin typeface="Arial" pitchFamily="34" charset="0"/>
              <a:cs typeface="Arial" pitchFamily="34" charset="0"/>
            </a:rPr>
            <a:t>Ontológia kereső-kiterjesztés</a:t>
          </a:r>
          <a:endParaRPr lang="en-US" sz="1600" dirty="0">
            <a:ln w="12700" cap="rnd">
              <a:solidFill>
                <a:schemeClr val="accent3">
                  <a:lumMod val="50000"/>
                </a:schemeClr>
              </a:solidFill>
            </a:ln>
            <a:noFill/>
            <a:latin typeface="Arial" pitchFamily="34" charset="0"/>
            <a:cs typeface="Arial" pitchFamily="34" charset="0"/>
          </a:endParaRPr>
        </a:p>
      </dgm:t>
    </dgm:pt>
    <dgm:pt modelId="{06559331-E045-4695-938F-D5AE33B9A5AF}" type="parTrans" cxnId="{4344BD5D-1CB5-4AD0-9960-A1BFFC1852D9}">
      <dgm:prSet/>
      <dgm:spPr/>
      <dgm:t>
        <a:bodyPr/>
        <a:lstStyle/>
        <a:p>
          <a:endParaRPr lang="en-US"/>
        </a:p>
      </dgm:t>
    </dgm:pt>
    <dgm:pt modelId="{08ED4D69-34E9-4D56-9D77-3B8BDCF46AB1}" type="sibTrans" cxnId="{4344BD5D-1CB5-4AD0-9960-A1BFFC1852D9}">
      <dgm:prSet/>
      <dgm:spPr/>
      <dgm:t>
        <a:bodyPr/>
        <a:lstStyle/>
        <a:p>
          <a:endParaRPr lang="en-US"/>
        </a:p>
      </dgm:t>
    </dgm:pt>
    <dgm:pt modelId="{DDC8C502-5069-4577-A772-7E751DCCD378}">
      <dgm:prSet phldrT="[Text]" custT="1"/>
      <dgm:spPr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hu-HU" sz="1600" dirty="0" smtClean="0">
              <a:ln w="12700" cap="rnd">
                <a:solidFill>
                  <a:schemeClr val="tx2">
                    <a:lumMod val="50000"/>
                  </a:schemeClr>
                </a:solidFill>
              </a:ln>
              <a:noFill/>
              <a:latin typeface="Arial" pitchFamily="34" charset="0"/>
              <a:cs typeface="Arial" pitchFamily="34" charset="0"/>
            </a:rPr>
            <a:t>Kapcsolatok elemzése</a:t>
          </a:r>
          <a:endParaRPr lang="en-US" sz="1600" dirty="0">
            <a:ln w="12700" cap="rnd">
              <a:solidFill>
                <a:schemeClr val="tx2">
                  <a:lumMod val="50000"/>
                </a:schemeClr>
              </a:solidFill>
            </a:ln>
            <a:noFill/>
            <a:latin typeface="Arial" pitchFamily="34" charset="0"/>
            <a:cs typeface="Arial" pitchFamily="34" charset="0"/>
          </a:endParaRPr>
        </a:p>
      </dgm:t>
    </dgm:pt>
    <dgm:pt modelId="{5AEDCD91-A014-463A-9B10-CEACB071F26E}" type="parTrans" cxnId="{4C1B1E54-9513-4000-90F7-CA8EE5F1C439}">
      <dgm:prSet/>
      <dgm:spPr/>
      <dgm:t>
        <a:bodyPr/>
        <a:lstStyle/>
        <a:p>
          <a:endParaRPr lang="en-US"/>
        </a:p>
      </dgm:t>
    </dgm:pt>
    <dgm:pt modelId="{6BFB613D-EE58-4A9F-B44B-397674CCED75}" type="sibTrans" cxnId="{4C1B1E54-9513-4000-90F7-CA8EE5F1C439}">
      <dgm:prSet/>
      <dgm:spPr/>
      <dgm:t>
        <a:bodyPr/>
        <a:lstStyle/>
        <a:p>
          <a:endParaRPr lang="en-US"/>
        </a:p>
      </dgm:t>
    </dgm:pt>
    <dgm:pt modelId="{5B0529FC-1EB5-4A10-9154-16D89961E1C8}">
      <dgm:prSet phldrT="[Text]" custT="1"/>
      <dgm:spPr>
        <a:effectLst>
          <a:glow rad="228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hu-HU" sz="1600" dirty="0" smtClean="0">
              <a:ln w="12700" cap="rnd">
                <a:solidFill>
                  <a:schemeClr val="accent3">
                    <a:lumMod val="50000"/>
                  </a:schemeClr>
                </a:solidFill>
              </a:ln>
              <a:noFill/>
              <a:latin typeface="Arial" pitchFamily="34" charset="0"/>
              <a:cs typeface="Arial" pitchFamily="34" charset="0"/>
            </a:rPr>
            <a:t>Természetes nyelv alapú keresésé</a:t>
          </a:r>
          <a:endParaRPr lang="en-US" sz="1600" dirty="0">
            <a:ln w="12700" cap="rnd">
              <a:solidFill>
                <a:schemeClr val="accent3">
                  <a:lumMod val="50000"/>
                </a:schemeClr>
              </a:solidFill>
            </a:ln>
            <a:noFill/>
            <a:latin typeface="Arial" pitchFamily="34" charset="0"/>
            <a:cs typeface="Arial" pitchFamily="34" charset="0"/>
          </a:endParaRPr>
        </a:p>
      </dgm:t>
    </dgm:pt>
    <dgm:pt modelId="{7AE901CF-926E-46CF-8AF7-2F14D92F419E}" type="parTrans" cxnId="{BB71AA4C-ED59-4534-B724-E9A77B792042}">
      <dgm:prSet/>
      <dgm:spPr/>
      <dgm:t>
        <a:bodyPr/>
        <a:lstStyle/>
        <a:p>
          <a:endParaRPr lang="en-US"/>
        </a:p>
      </dgm:t>
    </dgm:pt>
    <dgm:pt modelId="{9CD55325-7539-47E7-B277-CEB417E8901F}" type="sibTrans" cxnId="{BB71AA4C-ED59-4534-B724-E9A77B792042}">
      <dgm:prSet/>
      <dgm:spPr/>
      <dgm:t>
        <a:bodyPr/>
        <a:lstStyle/>
        <a:p>
          <a:endParaRPr lang="en-US"/>
        </a:p>
      </dgm:t>
    </dgm:pt>
    <dgm:pt modelId="{4925CAFB-2565-4014-BA75-CE716812F84B}" type="pres">
      <dgm:prSet presAssocID="{4B96D356-6B23-468E-BD31-09EF1383EE94}" presName="compositeShape" presStyleCnt="0">
        <dgm:presLayoutVars>
          <dgm:chMax val="7"/>
          <dgm:dir/>
          <dgm:resizeHandles val="exact"/>
        </dgm:presLayoutVars>
      </dgm:prSet>
      <dgm:spPr/>
    </dgm:pt>
    <dgm:pt modelId="{6A99F3CE-B58F-4EA9-81FF-AB2CC05F8368}" type="pres">
      <dgm:prSet presAssocID="{4757B142-133C-45C2-98C1-6787CD764C45}" presName="circ1" presStyleLbl="vennNode1" presStyleIdx="0" presStyleCnt="4"/>
      <dgm:spPr/>
      <dgm:t>
        <a:bodyPr/>
        <a:lstStyle/>
        <a:p>
          <a:endParaRPr lang="en-US"/>
        </a:p>
      </dgm:t>
    </dgm:pt>
    <dgm:pt modelId="{C6A38C05-39A5-4FD3-B6A1-32D46359348E}" type="pres">
      <dgm:prSet presAssocID="{4757B142-133C-45C2-98C1-6787CD764C4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4EB091-5604-4EF5-A2FC-256F94CFA2D3}" type="pres">
      <dgm:prSet presAssocID="{5B0529FC-1EB5-4A10-9154-16D89961E1C8}" presName="circ2" presStyleLbl="vennNode1" presStyleIdx="1" presStyleCnt="4"/>
      <dgm:spPr/>
      <dgm:t>
        <a:bodyPr/>
        <a:lstStyle/>
        <a:p>
          <a:endParaRPr lang="en-US"/>
        </a:p>
      </dgm:t>
    </dgm:pt>
    <dgm:pt modelId="{60FC8339-40B9-4780-9552-D0704E880C50}" type="pres">
      <dgm:prSet presAssocID="{5B0529FC-1EB5-4A10-9154-16D89961E1C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715103-0AEB-4130-B252-7D2859F0F3D3}" type="pres">
      <dgm:prSet presAssocID="{2E5C8CB2-A54E-40B5-BCFA-ED25C2A5E056}" presName="circ3" presStyleLbl="vennNode1" presStyleIdx="2" presStyleCnt="4"/>
      <dgm:spPr/>
      <dgm:t>
        <a:bodyPr/>
        <a:lstStyle/>
        <a:p>
          <a:endParaRPr lang="en-US"/>
        </a:p>
      </dgm:t>
    </dgm:pt>
    <dgm:pt modelId="{D53EA93C-DD6F-4DD6-92A5-C99B216A85D6}" type="pres">
      <dgm:prSet presAssocID="{2E5C8CB2-A54E-40B5-BCFA-ED25C2A5E05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AA08FF-B507-469D-AF52-24CC28EEE6B4}" type="pres">
      <dgm:prSet presAssocID="{DDC8C502-5069-4577-A772-7E751DCCD378}" presName="circ4" presStyleLbl="vennNode1" presStyleIdx="3" presStyleCnt="4"/>
      <dgm:spPr/>
      <dgm:t>
        <a:bodyPr/>
        <a:lstStyle/>
        <a:p>
          <a:endParaRPr lang="en-US"/>
        </a:p>
      </dgm:t>
    </dgm:pt>
    <dgm:pt modelId="{A5BE6C85-DC3E-465C-B23C-F8561C48EA4D}" type="pres">
      <dgm:prSet presAssocID="{DDC8C502-5069-4577-A772-7E751DCCD378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3FE4BBB-F415-4B25-870C-F6FF6EBA1C66}" type="presOf" srcId="{5B0529FC-1EB5-4A10-9154-16D89961E1C8}" destId="{60FC8339-40B9-4780-9552-D0704E880C50}" srcOrd="1" destOrd="0" presId="urn:microsoft.com/office/officeart/2005/8/layout/venn1"/>
    <dgm:cxn modelId="{4344BD5D-1CB5-4AD0-9960-A1BFFC1852D9}" srcId="{4B96D356-6B23-468E-BD31-09EF1383EE94}" destId="{2E5C8CB2-A54E-40B5-BCFA-ED25C2A5E056}" srcOrd="2" destOrd="0" parTransId="{06559331-E045-4695-938F-D5AE33B9A5AF}" sibTransId="{08ED4D69-34E9-4D56-9D77-3B8BDCF46AB1}"/>
    <dgm:cxn modelId="{D4D89498-E454-4894-ACF5-E36C2C301894}" type="presOf" srcId="{4757B142-133C-45C2-98C1-6787CD764C45}" destId="{6A99F3CE-B58F-4EA9-81FF-AB2CC05F8368}" srcOrd="0" destOrd="0" presId="urn:microsoft.com/office/officeart/2005/8/layout/venn1"/>
    <dgm:cxn modelId="{62417427-EAEE-4ABD-9F28-003B529579DC}" type="presOf" srcId="{DDC8C502-5069-4577-A772-7E751DCCD378}" destId="{FEAA08FF-B507-469D-AF52-24CC28EEE6B4}" srcOrd="0" destOrd="0" presId="urn:microsoft.com/office/officeart/2005/8/layout/venn1"/>
    <dgm:cxn modelId="{85A29607-566D-4569-885C-5CA608DFE598}" type="presOf" srcId="{5B0529FC-1EB5-4A10-9154-16D89961E1C8}" destId="{A24EB091-5604-4EF5-A2FC-256F94CFA2D3}" srcOrd="0" destOrd="0" presId="urn:microsoft.com/office/officeart/2005/8/layout/venn1"/>
    <dgm:cxn modelId="{BB71AA4C-ED59-4534-B724-E9A77B792042}" srcId="{4B96D356-6B23-468E-BD31-09EF1383EE94}" destId="{5B0529FC-1EB5-4A10-9154-16D89961E1C8}" srcOrd="1" destOrd="0" parTransId="{7AE901CF-926E-46CF-8AF7-2F14D92F419E}" sibTransId="{9CD55325-7539-47E7-B277-CEB417E8901F}"/>
    <dgm:cxn modelId="{109407B3-1F37-418E-BD14-FF476A021DC6}" type="presOf" srcId="{DDC8C502-5069-4577-A772-7E751DCCD378}" destId="{A5BE6C85-DC3E-465C-B23C-F8561C48EA4D}" srcOrd="1" destOrd="0" presId="urn:microsoft.com/office/officeart/2005/8/layout/venn1"/>
    <dgm:cxn modelId="{26AA28A2-AAE5-4F36-9CC3-625A3ABFE444}" type="presOf" srcId="{4757B142-133C-45C2-98C1-6787CD764C45}" destId="{C6A38C05-39A5-4FD3-B6A1-32D46359348E}" srcOrd="1" destOrd="0" presId="urn:microsoft.com/office/officeart/2005/8/layout/venn1"/>
    <dgm:cxn modelId="{3A6EB114-D85E-455B-8427-F7411498EBF3}" type="presOf" srcId="{2E5C8CB2-A54E-40B5-BCFA-ED25C2A5E056}" destId="{D53EA93C-DD6F-4DD6-92A5-C99B216A85D6}" srcOrd="1" destOrd="0" presId="urn:microsoft.com/office/officeart/2005/8/layout/venn1"/>
    <dgm:cxn modelId="{B0F71699-1F51-4759-980F-700C07FF0606}" type="presOf" srcId="{2E5C8CB2-A54E-40B5-BCFA-ED25C2A5E056}" destId="{4D715103-0AEB-4130-B252-7D2859F0F3D3}" srcOrd="0" destOrd="0" presId="urn:microsoft.com/office/officeart/2005/8/layout/venn1"/>
    <dgm:cxn modelId="{8454B2FA-F98E-4163-A856-2680BB3CA319}" type="presOf" srcId="{4B96D356-6B23-468E-BD31-09EF1383EE94}" destId="{4925CAFB-2565-4014-BA75-CE716812F84B}" srcOrd="0" destOrd="0" presId="urn:microsoft.com/office/officeart/2005/8/layout/venn1"/>
    <dgm:cxn modelId="{C6965197-7D8C-42D3-9318-8629EF0CF3EE}" srcId="{4B96D356-6B23-468E-BD31-09EF1383EE94}" destId="{4757B142-133C-45C2-98C1-6787CD764C45}" srcOrd="0" destOrd="0" parTransId="{76465303-399C-431E-8E1A-5CDD352951E3}" sibTransId="{399506BF-EF1F-408C-B281-92D788E80609}"/>
    <dgm:cxn modelId="{4C1B1E54-9513-4000-90F7-CA8EE5F1C439}" srcId="{4B96D356-6B23-468E-BD31-09EF1383EE94}" destId="{DDC8C502-5069-4577-A772-7E751DCCD378}" srcOrd="3" destOrd="0" parTransId="{5AEDCD91-A014-463A-9B10-CEACB071F26E}" sibTransId="{6BFB613D-EE58-4A9F-B44B-397674CCED75}"/>
    <dgm:cxn modelId="{FBA29F09-4A77-4085-A0DD-FB47B83C6F61}" type="presParOf" srcId="{4925CAFB-2565-4014-BA75-CE716812F84B}" destId="{6A99F3CE-B58F-4EA9-81FF-AB2CC05F8368}" srcOrd="0" destOrd="0" presId="urn:microsoft.com/office/officeart/2005/8/layout/venn1"/>
    <dgm:cxn modelId="{D42B1264-EAE7-462F-9486-E2ECF41BA1D4}" type="presParOf" srcId="{4925CAFB-2565-4014-BA75-CE716812F84B}" destId="{C6A38C05-39A5-4FD3-B6A1-32D46359348E}" srcOrd="1" destOrd="0" presId="urn:microsoft.com/office/officeart/2005/8/layout/venn1"/>
    <dgm:cxn modelId="{2A9CB721-7F12-4020-9BB6-704E6C497729}" type="presParOf" srcId="{4925CAFB-2565-4014-BA75-CE716812F84B}" destId="{A24EB091-5604-4EF5-A2FC-256F94CFA2D3}" srcOrd="2" destOrd="0" presId="urn:microsoft.com/office/officeart/2005/8/layout/venn1"/>
    <dgm:cxn modelId="{6BA7A99C-0A85-4290-A7A5-196B309408AB}" type="presParOf" srcId="{4925CAFB-2565-4014-BA75-CE716812F84B}" destId="{60FC8339-40B9-4780-9552-D0704E880C50}" srcOrd="3" destOrd="0" presId="urn:microsoft.com/office/officeart/2005/8/layout/venn1"/>
    <dgm:cxn modelId="{8435F14C-63B0-420B-86E0-7C54A9CAA3D3}" type="presParOf" srcId="{4925CAFB-2565-4014-BA75-CE716812F84B}" destId="{4D715103-0AEB-4130-B252-7D2859F0F3D3}" srcOrd="4" destOrd="0" presId="urn:microsoft.com/office/officeart/2005/8/layout/venn1"/>
    <dgm:cxn modelId="{B0806BA1-B1A0-42F2-A1D4-9D5B96043D6B}" type="presParOf" srcId="{4925CAFB-2565-4014-BA75-CE716812F84B}" destId="{D53EA93C-DD6F-4DD6-92A5-C99B216A85D6}" srcOrd="5" destOrd="0" presId="urn:microsoft.com/office/officeart/2005/8/layout/venn1"/>
    <dgm:cxn modelId="{DE3BB1CF-5F63-43D7-B669-01C23E5B55A2}" type="presParOf" srcId="{4925CAFB-2565-4014-BA75-CE716812F84B}" destId="{FEAA08FF-B507-469D-AF52-24CC28EEE6B4}" srcOrd="6" destOrd="0" presId="urn:microsoft.com/office/officeart/2005/8/layout/venn1"/>
    <dgm:cxn modelId="{F5C3AFBF-AB5E-4A86-A40A-40711793A83F}" type="presParOf" srcId="{4925CAFB-2565-4014-BA75-CE716812F84B}" destId="{A5BE6C85-DC3E-465C-B23C-F8561C48EA4D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99F3CE-B58F-4EA9-81FF-AB2CC05F8368}">
      <dsp:nvSpPr>
        <dsp:cNvPr id="0" name=""/>
        <dsp:cNvSpPr/>
      </dsp:nvSpPr>
      <dsp:spPr>
        <a:xfrm>
          <a:off x="2206325" y="61926"/>
          <a:ext cx="3220197" cy="3220197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glow rad="228600">
            <a:schemeClr val="accent5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>
              <a:ln w="12700" cap="rnd">
                <a:solidFill>
                  <a:schemeClr val="accent1">
                    <a:shade val="50000"/>
                  </a:schemeClr>
                </a:solidFill>
              </a:ln>
              <a:noFill/>
              <a:latin typeface="Arial" pitchFamily="34" charset="0"/>
              <a:cs typeface="Arial" pitchFamily="34" charset="0"/>
            </a:rPr>
            <a:t>Alapkereső algoritmus szerinti keresés</a:t>
          </a:r>
          <a:endParaRPr lang="en-US" sz="1600" kern="1200" dirty="0">
            <a:ln w="12700" cap="rnd">
              <a:solidFill>
                <a:schemeClr val="accent1">
                  <a:shade val="50000"/>
                </a:schemeClr>
              </a:solidFill>
            </a:ln>
            <a:noFill/>
            <a:latin typeface="Arial" pitchFamily="34" charset="0"/>
            <a:cs typeface="Arial" pitchFamily="34" charset="0"/>
          </a:endParaRPr>
        </a:p>
      </dsp:txBody>
      <dsp:txXfrm>
        <a:off x="2577886" y="495415"/>
        <a:ext cx="2477075" cy="1021793"/>
      </dsp:txXfrm>
    </dsp:sp>
    <dsp:sp modelId="{A24EB091-5604-4EF5-A2FC-256F94CFA2D3}">
      <dsp:nvSpPr>
        <dsp:cNvPr id="0" name=""/>
        <dsp:cNvSpPr/>
      </dsp:nvSpPr>
      <dsp:spPr>
        <a:xfrm>
          <a:off x="3630643" y="1486245"/>
          <a:ext cx="3220197" cy="3220197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alpha val="50000"/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alpha val="50000"/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>
              <a:ln w="12700" cap="rnd">
                <a:solidFill>
                  <a:schemeClr val="accent3">
                    <a:lumMod val="50000"/>
                  </a:schemeClr>
                </a:solidFill>
              </a:ln>
              <a:noFill/>
              <a:latin typeface="Arial" pitchFamily="34" charset="0"/>
              <a:cs typeface="Arial" pitchFamily="34" charset="0"/>
            </a:rPr>
            <a:t>Természetes nyelv alapú keresésé</a:t>
          </a:r>
          <a:endParaRPr lang="en-US" sz="1600" kern="1200" dirty="0">
            <a:ln w="12700" cap="rnd">
              <a:solidFill>
                <a:schemeClr val="accent3">
                  <a:lumMod val="50000"/>
                </a:schemeClr>
              </a:solidFill>
            </a:ln>
            <a:noFill/>
            <a:latin typeface="Arial" pitchFamily="34" charset="0"/>
            <a:cs typeface="Arial" pitchFamily="34" charset="0"/>
          </a:endParaRPr>
        </a:p>
      </dsp:txBody>
      <dsp:txXfrm>
        <a:off x="5364596" y="1857806"/>
        <a:ext cx="1238537" cy="2477075"/>
      </dsp:txXfrm>
    </dsp:sp>
    <dsp:sp modelId="{4D715103-0AEB-4130-B252-7D2859F0F3D3}">
      <dsp:nvSpPr>
        <dsp:cNvPr id="0" name=""/>
        <dsp:cNvSpPr/>
      </dsp:nvSpPr>
      <dsp:spPr>
        <a:xfrm>
          <a:off x="2206325" y="2910563"/>
          <a:ext cx="3220197" cy="3220197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alpha val="50000"/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alpha val="50000"/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>
              <a:ln w="12700" cap="rnd">
                <a:solidFill>
                  <a:schemeClr val="accent3">
                    <a:lumMod val="50000"/>
                  </a:schemeClr>
                </a:solidFill>
              </a:ln>
              <a:noFill/>
              <a:latin typeface="Arial" pitchFamily="34" charset="0"/>
              <a:cs typeface="Arial" pitchFamily="34" charset="0"/>
            </a:rPr>
            <a:t>Ontológia kereső-kiterjesztés</a:t>
          </a:r>
          <a:endParaRPr lang="en-US" sz="1600" kern="1200" dirty="0">
            <a:ln w="12700" cap="rnd">
              <a:solidFill>
                <a:schemeClr val="accent3">
                  <a:lumMod val="50000"/>
                </a:schemeClr>
              </a:solidFill>
            </a:ln>
            <a:noFill/>
            <a:latin typeface="Arial" pitchFamily="34" charset="0"/>
            <a:cs typeface="Arial" pitchFamily="34" charset="0"/>
          </a:endParaRPr>
        </a:p>
      </dsp:txBody>
      <dsp:txXfrm>
        <a:off x="2577886" y="4675479"/>
        <a:ext cx="2477075" cy="1021793"/>
      </dsp:txXfrm>
    </dsp:sp>
    <dsp:sp modelId="{FEAA08FF-B507-469D-AF52-24CC28EEE6B4}">
      <dsp:nvSpPr>
        <dsp:cNvPr id="0" name=""/>
        <dsp:cNvSpPr/>
      </dsp:nvSpPr>
      <dsp:spPr>
        <a:xfrm>
          <a:off x="782006" y="1486245"/>
          <a:ext cx="3220197" cy="3220197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alpha val="50000"/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alpha val="50000"/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glow rad="228600">
            <a:schemeClr val="accent2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>
              <a:ln w="12700" cap="rnd">
                <a:solidFill>
                  <a:schemeClr val="tx2">
                    <a:lumMod val="50000"/>
                  </a:schemeClr>
                </a:solidFill>
              </a:ln>
              <a:noFill/>
              <a:latin typeface="Arial" pitchFamily="34" charset="0"/>
              <a:cs typeface="Arial" pitchFamily="34" charset="0"/>
            </a:rPr>
            <a:t>Kapcsolatok elemzése</a:t>
          </a:r>
          <a:endParaRPr lang="en-US" sz="1600" kern="1200" dirty="0">
            <a:ln w="12700" cap="rnd">
              <a:solidFill>
                <a:schemeClr val="tx2">
                  <a:lumMod val="50000"/>
                </a:schemeClr>
              </a:solidFill>
            </a:ln>
            <a:noFill/>
            <a:latin typeface="Arial" pitchFamily="34" charset="0"/>
            <a:cs typeface="Arial" pitchFamily="34" charset="0"/>
          </a:endParaRPr>
        </a:p>
      </dsp:txBody>
      <dsp:txXfrm>
        <a:off x="1029714" y="1857806"/>
        <a:ext cx="1238537" cy="24770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E02B9-4788-49AC-A1E5-ACE89153398C}" type="datetimeFigureOut">
              <a:rPr lang="en-US" smtClean="0"/>
              <a:t>9/26/2013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80267A-7804-46A4-9DF5-341E41EC7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33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Át kell</a:t>
            </a:r>
            <a:r>
              <a:rPr lang="hu-HU" baseline="0" dirty="0" smtClean="0"/>
              <a:t> rendezni a világot magunk körül, mert a felgyülemlő információ természete kiszámíthatatlan. A dialektika főtörvényeinek egyike van napirenden; a mennyiség minőségbe való kölcsönös átcsapásának törvénye – uralni kell ezt a folyamatot!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0267A-7804-46A4-9DF5-341E41EC7B8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423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Az új megoldások csak akkor teljesíthetik feladatukat, ha a fenti elveket</a:t>
            </a:r>
            <a:r>
              <a:rPr lang="hu-HU" baseline="0" dirty="0" smtClean="0"/>
              <a:t> követve gyűjtik be az információkat. Az algoritmusoknak éppen olyan szoros együttműködésben dolgozniuk, mint magukat az adathalmazok tartalmát leíró protokollnak. </a:t>
            </a:r>
          </a:p>
          <a:p>
            <a:r>
              <a:rPr lang="hu-HU" baseline="0" dirty="0" smtClean="0"/>
              <a:t>Ezen a területen tehát mindenképpen szükség van valamilyen típusú szabványosításra!</a:t>
            </a:r>
          </a:p>
          <a:p>
            <a:r>
              <a:rPr lang="hu-HU" baseline="0" dirty="0" smtClean="0"/>
              <a:t>Messze még az út vége, de ahogy egy kínai bölcs mondja: minden hosszú út egy lépéssel kezdődik. Azt a szerencsés kort éljük, amikor az újabb és újabb eredmények gyakorlatba történő átültetése szinte észrevétlenül zajlék. </a:t>
            </a:r>
          </a:p>
          <a:p>
            <a:r>
              <a:rPr lang="hu-HU" baseline="0" dirty="0" smtClean="0"/>
              <a:t>Mi tehát a teendő?</a:t>
            </a:r>
          </a:p>
          <a:p>
            <a:pPr marL="171450" indent="-171450">
              <a:buFontTx/>
              <a:buChar char="-"/>
            </a:pPr>
            <a:r>
              <a:rPr lang="hu-HU" baseline="0" dirty="0" smtClean="0"/>
              <a:t>afféle „eseményfigyelés”, ennek megvannak az Önök által is ismert, jól bevált módjai és eszközei.</a:t>
            </a:r>
          </a:p>
          <a:p>
            <a:pPr marL="171450" indent="-171450">
              <a:buFontTx/>
              <a:buChar char="-"/>
            </a:pPr>
            <a:r>
              <a:rPr lang="hu-HU" baseline="0" dirty="0" smtClean="0"/>
              <a:t>nincsenek csodák; nincs egy mágikus út amit követni lehet, és biztosan vannak zsákutcák és kerülőutak </a:t>
            </a:r>
            <a:r>
              <a:rPr lang="hu-HU" baseline="0" dirty="0" smtClean="0"/>
              <a:t>is</a:t>
            </a:r>
          </a:p>
          <a:p>
            <a:pPr marL="171450" indent="-171450">
              <a:buFontTx/>
              <a:buChar char="-"/>
            </a:pPr>
            <a:r>
              <a:rPr lang="hu-HU" baseline="0" dirty="0" smtClean="0"/>
              <a:t>Minél több adat – annál több kapcsolódás</a:t>
            </a:r>
          </a:p>
          <a:p>
            <a:pPr marL="171450" indent="-171450">
              <a:buFontTx/>
              <a:buChar char="-"/>
            </a:pPr>
            <a:r>
              <a:rPr lang="hu-HU" baseline="0" dirty="0" smtClean="0"/>
              <a:t>Biztosan nincs megállás és a WEB3.0 után következik a web 4.0 – mesterséges intelligencia </a:t>
            </a:r>
            <a:endParaRPr lang="hu-HU" baseline="0" dirty="0" smtClean="0"/>
          </a:p>
          <a:p>
            <a:pPr marL="171450" indent="-171450">
              <a:buFontTx/>
              <a:buChar char="-"/>
            </a:pPr>
            <a:r>
              <a:rPr lang="hu-HU" baseline="0" dirty="0" smtClean="0"/>
              <a:t>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0267A-7804-46A4-9DF5-341E41EC7B8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51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Ahhoz, hogy a legfőbb célok megvalósulhassanak elengedhetetlen, hogy az</a:t>
            </a:r>
            <a:r>
              <a:rPr lang="hu-HU" baseline="0" dirty="0" smtClean="0"/>
              <a:t> az információ tulajdonosok magukévá tegyék a szemléletet, hogy utat engedjenek az </a:t>
            </a:r>
            <a:r>
              <a:rPr lang="hu-HU" baseline="0" dirty="0" err="1" smtClean="0"/>
              <a:t>OpenLink-nek</a:t>
            </a:r>
            <a:r>
              <a:rPr lang="hu-HU" baseline="0" dirty="0" smtClean="0"/>
              <a:t>. E nélkül elbukhat a project. Ezért van már olyan kezdeményezés is, hogy „Open link </a:t>
            </a:r>
            <a:r>
              <a:rPr lang="hu-HU" baseline="0" dirty="0" err="1" smtClean="0"/>
              <a:t>for</a:t>
            </a:r>
            <a:r>
              <a:rPr lang="hu-HU" baseline="0" dirty="0" smtClean="0"/>
              <a:t> </a:t>
            </a:r>
            <a:r>
              <a:rPr lang="hu-HU" baseline="0" dirty="0" err="1" smtClean="0"/>
              <a:t>education</a:t>
            </a:r>
            <a:r>
              <a:rPr lang="hu-HU" baseline="0" dirty="0" smtClean="0"/>
              <a:t>” </a:t>
            </a:r>
            <a:r>
              <a:rPr lang="hu-HU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0267A-7804-46A4-9DF5-341E41EC7B8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6698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Mindenkinek megvan</a:t>
            </a:r>
            <a:r>
              <a:rPr lang="hu-HU" baseline="0" dirty="0" smtClean="0"/>
              <a:t> a maga feladata ?!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0267A-7804-46A4-9DF5-341E41EC7B8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86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Mennyiség, jelleg, információ tartalom, érték stb</a:t>
            </a:r>
            <a:r>
              <a:rPr lang="hu-HU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0267A-7804-46A4-9DF5-341E41EC7B8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152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jelenlegi paradigmákat (kutatási elveket) megpróbálták </a:t>
            </a:r>
            <a:r>
              <a:rPr lang="hu-HU" dirty="0" err="1" smtClean="0"/>
              <a:t>info-grafikán</a:t>
            </a:r>
            <a:r>
              <a:rPr lang="hu-HU" dirty="0" smtClean="0"/>
              <a:t> ábrázolni, de ez túl bonyolult struktúrákhoz</a:t>
            </a:r>
            <a:r>
              <a:rPr lang="hu-HU" baseline="0" dirty="0" smtClean="0"/>
              <a:t> vezetett.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0267A-7804-46A4-9DF5-341E41EC7B8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23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Persze az élet maga is bonyolult, és nagyon sok felfedezésre váró</a:t>
            </a:r>
            <a:r>
              <a:rPr lang="hu-HU" baseline="0" dirty="0" smtClean="0"/>
              <a:t> dolgot generál (egymásból következnek az eredmények és a témák)</a:t>
            </a:r>
          </a:p>
          <a:p>
            <a:r>
              <a:rPr lang="hu-HU" baseline="0" dirty="0" smtClean="0"/>
              <a:t>Csak mellékesen: itt kettős csavarról és nem kettős spirálról van szó (</a:t>
            </a:r>
            <a:r>
              <a:rPr lang="hu-HU" baseline="0" dirty="0" err="1" smtClean="0"/>
              <a:t>helix</a:t>
            </a:r>
            <a:r>
              <a:rPr lang="hu-HU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0267A-7804-46A4-9DF5-341E41EC7B8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53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Egy PhD</a:t>
            </a:r>
            <a:r>
              <a:rPr lang="hu-HU" baseline="0" dirty="0" smtClean="0"/>
              <a:t> dolgozat elkészítése folyamán jelentősen megváltozhat a szükséges információ igény. A rétegek között egyes vonalak elhalnak, ujjak indulhatnak, de keresztezhetik egymást – ezeket hívjuk esemény pontoknak. Hangsúlyoznunk kell, hogy az információigények változása a keresés forrását, módját és célkitűzéseit is megváltoztatja!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0267A-7804-46A4-9DF5-341E41EC7B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19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körülöttünk levő világ alapinformációit, sok szempontból</a:t>
            </a:r>
            <a:r>
              <a:rPr lang="hu-HU" baseline="0" dirty="0" smtClean="0"/>
              <a:t> osztályozhatjuk, de a ami szempontunk az, hogy miként érhetünk el egy viszonylag entrópikus állapotot. Miközben a </a:t>
            </a:r>
            <a:r>
              <a:rPr lang="hu-HU" baseline="0" dirty="0" err="1" smtClean="0"/>
              <a:t>BigData</a:t>
            </a:r>
            <a:r>
              <a:rPr lang="hu-HU" baseline="0" dirty="0" smtClean="0"/>
              <a:t> és a </a:t>
            </a:r>
            <a:r>
              <a:rPr lang="hu-HU" baseline="0" dirty="0" err="1" smtClean="0"/>
              <a:t>SzematikusWeb</a:t>
            </a:r>
            <a:r>
              <a:rPr lang="hu-HU" baseline="0" dirty="0" smtClean="0"/>
              <a:t> monopol helyzetéért küzd, egyik sem tud meglenni az Információ-vizualizáló algoritmusok nélkül. Ez mutatja a teljességet, a struktúrát, és a relációkat 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0267A-7804-46A4-9DF5-341E41EC7B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43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Nem lehet faladat annak eldöntése, hogy a releváns</a:t>
            </a:r>
            <a:r>
              <a:rPr lang="hu-HU" baseline="0" dirty="0" smtClean="0"/>
              <a:t> információk felkutatására melyik jelenti a legjobb megoldást, mert nincsenek egymás nélkül. Az adatmennyiség nélkül nincs szemantikus gondolkodásra késztető „háttér”, a nagy adatsűrűséget pedig mindenképp fel kell dolgozni.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0267A-7804-46A4-9DF5-341E41EC7B8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279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Mi hát a megoldás?</a:t>
            </a:r>
            <a:r>
              <a:rPr lang="hu-HU" baseline="0" dirty="0" smtClean="0"/>
              <a:t> A megoldásokkal arra kell törekedni, hogy</a:t>
            </a:r>
          </a:p>
          <a:p>
            <a:pPr marL="171450" indent="-171450">
              <a:buFontTx/>
              <a:buChar char="-"/>
            </a:pPr>
            <a:r>
              <a:rPr lang="hu-HU" baseline="0" dirty="0" smtClean="0"/>
              <a:t>Minden számításba vehető terület kerüljön feltérképezésre (Helyek, utak, folyók, természeti akadályok)</a:t>
            </a:r>
          </a:p>
          <a:p>
            <a:pPr marL="171450" indent="-171450">
              <a:buFontTx/>
              <a:buChar char="-"/>
            </a:pPr>
            <a:r>
              <a:rPr lang="hu-HU" baseline="0" dirty="0" smtClean="0"/>
              <a:t>Meg kell találni a legalkalmasabb kimeneti formát (ha szükséges, konvertálni kell)</a:t>
            </a:r>
          </a:p>
          <a:p>
            <a:pPr marL="171450" indent="-171450">
              <a:buFontTx/>
              <a:buChar char="-"/>
            </a:pPr>
            <a:r>
              <a:rPr lang="hu-HU" baseline="0" dirty="0" smtClean="0"/>
              <a:t>Meg kell teremteni a legalapvetőbb hitelesség ellenőrzési módszereket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0267A-7804-46A4-9DF5-341E41EC7B8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227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Az utóbbi években – ahogy nyilvánvalóvá válik, hogy valamilyen módon úrrá kell lennünk a helyzeten</a:t>
            </a:r>
            <a:r>
              <a:rPr lang="hu-HU" baseline="0" dirty="0" smtClean="0"/>
              <a:t> – egyre-másra szaporodnak az új kereső algoritmusok és az azokra épülő fizetős vagy ingyenes szolgáltatások. Vannak olyanok, melyeket már bemutattunk az </a:t>
            </a:r>
            <a:r>
              <a:rPr lang="hu-HU" baseline="0" dirty="0" err="1" smtClean="0"/>
              <a:t>IM-án</a:t>
            </a:r>
            <a:r>
              <a:rPr lang="hu-HU" baseline="0" dirty="0" smtClean="0"/>
              <a:t> is, de kétség fog el, hogy vajon elég követőnk van-e!</a:t>
            </a:r>
          </a:p>
          <a:p>
            <a:r>
              <a:rPr lang="hu-HU" baseline="0" dirty="0" smtClean="0"/>
              <a:t>A </a:t>
            </a:r>
            <a:r>
              <a:rPr lang="hu-HU" baseline="0" dirty="0" err="1" smtClean="0"/>
              <a:t>Google</a:t>
            </a:r>
            <a:r>
              <a:rPr lang="hu-HU" baseline="0" dirty="0" smtClean="0"/>
              <a:t> egyeduralkodó szerepe, és a kereső köré épített </a:t>
            </a:r>
            <a:r>
              <a:rPr lang="hu-HU" baseline="0" dirty="0" err="1" smtClean="0"/>
              <a:t>Google-birodalom</a:t>
            </a:r>
            <a:r>
              <a:rPr lang="hu-HU" baseline="0" dirty="0" smtClean="0"/>
              <a:t>, kényelmessé tesz bennünket, és csak nagyon ritkán „küzdünk meg” a nyilvánvalóan hasznos, de körülményesebben elérhető információkért.</a:t>
            </a:r>
          </a:p>
          <a:p>
            <a:r>
              <a:rPr lang="hu-HU" baseline="0" dirty="0" smtClean="0"/>
              <a:t>Sokszor úgy tűnik, hogy ami a </a:t>
            </a:r>
            <a:r>
              <a:rPr lang="hu-HU" baseline="0" dirty="0" err="1" smtClean="0"/>
              <a:t>Goggle-ben</a:t>
            </a:r>
            <a:r>
              <a:rPr lang="hu-HU" baseline="0" dirty="0" smtClean="0"/>
              <a:t> nincs, az valójában nem is létezik, holott van élet a </a:t>
            </a:r>
            <a:r>
              <a:rPr lang="hu-HU" baseline="0" dirty="0" err="1" smtClean="0"/>
              <a:t>Google-on</a:t>
            </a:r>
            <a:r>
              <a:rPr lang="hu-HU" baseline="0" dirty="0" smtClean="0"/>
              <a:t> túl is!!!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0267A-7804-46A4-9DF5-341E41EC7B8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0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D4911-FCD8-45E9-BAD3-721A6A730C67}" type="datetime1">
              <a:rPr lang="en-US" smtClean="0"/>
              <a:t>9/26/2013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IM-IS Budapest, 2013. szeptember 26-27.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537C-DEE7-4EA2-86A3-B3B2D5681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17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A5866-7799-497B-95C4-3C9A2237DCCC}" type="datetime1">
              <a:rPr lang="en-US" smtClean="0"/>
              <a:t>9/26/2013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IM-IS Budapest, 2013. szeptember 26-27.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537C-DEE7-4EA2-86A3-B3B2D5681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08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27AEE-E596-4E14-AB1A-C06A0AA98CE1}" type="datetime1">
              <a:rPr lang="en-US" smtClean="0"/>
              <a:t>9/26/2013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IM-IS Budapest, 2013. szeptember 26-27.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537C-DEE7-4EA2-86A3-B3B2D5681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45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8589-1AC1-492A-A579-71CEF78C09D0}" type="datetime1">
              <a:rPr lang="en-US" smtClean="0"/>
              <a:t>9/26/2013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IM-IS Budapest, 2013. szeptember 26-27.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537C-DEE7-4EA2-86A3-B3B2D5681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60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C3C88-F74F-4521-9E2A-D2E258715F4F}" type="datetime1">
              <a:rPr lang="en-US" smtClean="0"/>
              <a:t>9/26/2013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IM-IS Budapest, 2013. szeptember 26-27.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537C-DEE7-4EA2-86A3-B3B2D5681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21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129C2-9804-472B-87F8-D02FDB4DF4AC}" type="datetime1">
              <a:rPr lang="en-US" smtClean="0"/>
              <a:t>9/26/2013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IM-IS Budapest, 2013. szeptember 26-27.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537C-DEE7-4EA2-86A3-B3B2D5681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1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83C51-F3E5-44B9-9C79-86244F85BA52}" type="datetime1">
              <a:rPr lang="en-US" smtClean="0"/>
              <a:t>9/26/2013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IM-IS Budapest, 2013. szeptember 26-27.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537C-DEE7-4EA2-86A3-B3B2D5681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930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B31EA-71A0-4CA3-B3B8-89A8AD00E4AF}" type="datetime1">
              <a:rPr lang="en-US" smtClean="0"/>
              <a:t>9/26/2013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IM-IS Budapest, 2013. szeptember 26-27.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537C-DEE7-4EA2-86A3-B3B2D5681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53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4FA-1F4F-40AD-B113-62AD97666B4A}" type="datetime1">
              <a:rPr lang="en-US" smtClean="0"/>
              <a:t>9/26/2013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IM-IS Budapest, 2013. szeptember 26-27.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537C-DEE7-4EA2-86A3-B3B2D5681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5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50D19-467F-4C1F-9760-B0E432A4BBD7}" type="datetime1">
              <a:rPr lang="en-US" smtClean="0"/>
              <a:t>9/26/2013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IM-IS Budapest, 2013. szeptember 26-27.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537C-DEE7-4EA2-86A3-B3B2D5681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24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25F72-01BB-4E4A-8037-A9EE09210A0A}" type="datetime1">
              <a:rPr lang="en-US" smtClean="0"/>
              <a:t>9/26/2013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IM-IS Budapest, 2013. szeptember 26-27.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537C-DEE7-4EA2-86A3-B3B2D5681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677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F714F-C38C-48B4-8A6E-24E3FF5DDC71}" type="datetime1">
              <a:rPr lang="en-US" smtClean="0"/>
              <a:t>9/26/2013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IM-IS Budapest, 2013. szeptember 26-27.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8537C-DEE7-4EA2-86A3-B3B2D5681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89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:\Users\JGD\Desktop\hol_keresse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7092280" cy="530686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2160" y="428471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cap="small" dirty="0" smtClean="0"/>
              <a:t>Paradigma Váltás az Információ </a:t>
            </a:r>
            <a:r>
              <a:rPr lang="hu-HU" sz="3600" b="1" cap="small" dirty="0"/>
              <a:t>K</a:t>
            </a:r>
            <a:r>
              <a:rPr lang="hu-HU" sz="3600" b="1" cap="small" dirty="0" smtClean="0"/>
              <a:t>eresésében</a:t>
            </a:r>
            <a:endParaRPr lang="en-US" sz="3600" b="1" cap="smal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7E0B7-6025-4972-9512-79430BF9C166}" type="datetime1">
              <a:rPr lang="en-US" smtClean="0"/>
              <a:t>9/26/2013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IM-IS Budapest, 2013. szeptember 26-27.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537C-DEE7-4EA2-86A3-B3B2D5681B78}" type="slidenum">
              <a:rPr lang="en-US" smtClean="0"/>
              <a:t>1</a:t>
            </a:fld>
            <a:endParaRPr lang="en-US" dirty="0"/>
          </a:p>
        </p:txBody>
      </p:sp>
      <p:pic>
        <p:nvPicPr>
          <p:cNvPr id="10245" name="Picture 5" descr="C:\Users\JGD\Desktop\Screen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3037"/>
            <a:ext cx="7609405" cy="448225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03648" y="428470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cap="small" dirty="0" smtClean="0">
                <a:solidFill>
                  <a:schemeClr val="accent2">
                    <a:lumMod val="75000"/>
                  </a:schemeClr>
                </a:solidFill>
              </a:rPr>
              <a:t>Paradigma Váltás az Információ </a:t>
            </a:r>
            <a:r>
              <a:rPr lang="hu-HU" sz="3600" b="1" cap="small" dirty="0">
                <a:solidFill>
                  <a:schemeClr val="accent2">
                    <a:lumMod val="75000"/>
                  </a:schemeClr>
                </a:solidFill>
              </a:rPr>
              <a:t>K</a:t>
            </a:r>
            <a:r>
              <a:rPr lang="hu-HU" sz="3600" b="1" cap="small" dirty="0" smtClean="0">
                <a:solidFill>
                  <a:schemeClr val="accent2">
                    <a:lumMod val="75000"/>
                  </a:schemeClr>
                </a:solidFill>
              </a:rPr>
              <a:t>eresésében</a:t>
            </a:r>
            <a:endParaRPr lang="en-US" sz="3600" b="1" cap="small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5005625"/>
            <a:ext cx="3660686" cy="96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cap="small" dirty="0" smtClean="0">
                <a:solidFill>
                  <a:srgbClr val="960000"/>
                </a:solidFill>
                <a:latin typeface="Arial Rounded MT Bold" pitchFamily="34" charset="0"/>
              </a:rPr>
              <a:t>Ovidius  </a:t>
            </a:r>
            <a:r>
              <a:rPr lang="hu-HU" cap="small" dirty="0" err="1" smtClean="0">
                <a:latin typeface="Arial Rounded MT Bold" pitchFamily="34" charset="0"/>
              </a:rPr>
              <a:t>infoservice</a:t>
            </a:r>
            <a:r>
              <a:rPr lang="hu-HU" sz="1200" cap="small" dirty="0" smtClean="0">
                <a:latin typeface="Arial Rounded MT Bold" pitchFamily="34" charset="0"/>
              </a:rPr>
              <a:t>   </a:t>
            </a:r>
            <a:endParaRPr lang="hu-HU" sz="1200" cap="small" dirty="0" smtClean="0">
              <a:solidFill>
                <a:schemeClr val="accent6">
                  <a:lumMod val="50000"/>
                </a:schemeClr>
              </a:solidFill>
              <a:latin typeface="Arial Rounded MT Bold" pitchFamily="34" charset="0"/>
            </a:endParaRPr>
          </a:p>
          <a:p>
            <a:r>
              <a:rPr lang="hu-HU" sz="1600" dirty="0" smtClean="0">
                <a:solidFill>
                  <a:schemeClr val="accent6">
                    <a:lumMod val="50000"/>
                  </a:schemeClr>
                </a:solidFill>
                <a:latin typeface="Arial Rounded MT Bold" pitchFamily="34" charset="0"/>
              </a:rPr>
              <a:t>        </a:t>
            </a:r>
            <a:r>
              <a:rPr lang="hu-HU" sz="1600" dirty="0" err="1" smtClean="0">
                <a:solidFill>
                  <a:srgbClr val="8A5C00"/>
                </a:solidFill>
                <a:latin typeface="Arial Rounded MT Bold" pitchFamily="34" charset="0"/>
              </a:rPr>
              <a:t>geges</a:t>
            </a:r>
            <a:r>
              <a:rPr lang="hu-HU" sz="1600" dirty="0" smtClean="0">
                <a:solidFill>
                  <a:srgbClr val="8A5C00"/>
                </a:solidFill>
                <a:latin typeface="Arial Rounded MT Bold" pitchFamily="34" charset="0"/>
              </a:rPr>
              <a:t>   </a:t>
            </a:r>
            <a:r>
              <a:rPr lang="hu-HU" sz="1600" dirty="0" err="1" smtClean="0">
                <a:solidFill>
                  <a:srgbClr val="A50021"/>
                </a:solidFill>
                <a:latin typeface="Arial Rounded MT Bold" pitchFamily="34" charset="0"/>
              </a:rPr>
              <a:t>józsef</a:t>
            </a:r>
            <a:r>
              <a:rPr lang="hu-HU" sz="1600" dirty="0" smtClean="0">
                <a:solidFill>
                  <a:srgbClr val="A50021"/>
                </a:solidFill>
                <a:latin typeface="Arial Rounded MT Bold" pitchFamily="34" charset="0"/>
              </a:rPr>
              <a:t> </a:t>
            </a:r>
            <a:r>
              <a:rPr lang="hu-HU" sz="900" dirty="0" smtClean="0">
                <a:solidFill>
                  <a:srgbClr val="A50021"/>
                </a:solidFill>
                <a:latin typeface="Arial Rounded MT Bold" pitchFamily="34" charset="0"/>
              </a:rPr>
              <a:t>(</a:t>
            </a:r>
            <a:r>
              <a:rPr lang="hu-HU" sz="900" dirty="0" err="1" smtClean="0">
                <a:solidFill>
                  <a:srgbClr val="A50021"/>
                </a:solidFill>
                <a:latin typeface="Arial Rounded MT Bold" pitchFamily="34" charset="0"/>
              </a:rPr>
              <a:t>Ph.D</a:t>
            </a:r>
            <a:r>
              <a:rPr lang="hu-HU" sz="900" dirty="0" smtClean="0">
                <a:solidFill>
                  <a:srgbClr val="A50021"/>
                </a:solidFill>
                <a:latin typeface="Arial Rounded MT Bold" pitchFamily="34" charset="0"/>
              </a:rPr>
              <a:t>)</a:t>
            </a:r>
            <a:r>
              <a:rPr lang="hu-HU" sz="900" dirty="0" smtClean="0">
                <a:solidFill>
                  <a:srgbClr val="8A5C00"/>
                </a:solidFill>
                <a:latin typeface="Arial Rounded MT Bold" pitchFamily="34" charset="0"/>
              </a:rPr>
              <a:t> </a:t>
            </a:r>
            <a:endParaRPr lang="hu-HU" sz="1600" dirty="0">
              <a:solidFill>
                <a:srgbClr val="8A5C00"/>
              </a:solidFill>
              <a:latin typeface="Arial Rounded MT Bold" pitchFamily="34" charset="0"/>
            </a:endParaRPr>
          </a:p>
          <a:p>
            <a:r>
              <a:rPr lang="hu-HU" sz="1200" dirty="0" smtClean="0">
                <a:solidFill>
                  <a:schemeClr val="accent6">
                    <a:lumMod val="50000"/>
                  </a:schemeClr>
                </a:solidFill>
                <a:latin typeface="Arial Rounded MT Bold" pitchFamily="34" charset="0"/>
              </a:rPr>
              <a:t>                                      </a:t>
            </a:r>
            <a:r>
              <a:rPr lang="hu-HU" sz="1200" dirty="0" err="1" smtClean="0">
                <a:solidFill>
                  <a:schemeClr val="accent6">
                    <a:lumMod val="50000"/>
                  </a:schemeClr>
                </a:solidFill>
                <a:latin typeface="Arial Rounded MT Bold" pitchFamily="34" charset="0"/>
              </a:rPr>
              <a:t>ovidiusltd</a:t>
            </a:r>
            <a:r>
              <a:rPr lang="hu-HU" sz="1200" dirty="0" smtClean="0">
                <a:solidFill>
                  <a:schemeClr val="accent6">
                    <a:lumMod val="50000"/>
                  </a:schemeClr>
                </a:solidFill>
                <a:latin typeface="Arial Rounded MT Bold" pitchFamily="34" charset="0"/>
              </a:rPr>
              <a:t>@</a:t>
            </a:r>
            <a:r>
              <a:rPr lang="hu-HU" sz="1200" dirty="0" err="1" smtClean="0">
                <a:solidFill>
                  <a:schemeClr val="accent6">
                    <a:lumMod val="50000"/>
                  </a:schemeClr>
                </a:solidFill>
                <a:latin typeface="Arial Rounded MT Bold" pitchFamily="34" charset="0"/>
              </a:rPr>
              <a:t>mail.com</a:t>
            </a:r>
            <a:endParaRPr lang="hu-HU" sz="1200" dirty="0" smtClean="0">
              <a:solidFill>
                <a:schemeClr val="accent6">
                  <a:lumMod val="50000"/>
                </a:schemeClr>
              </a:solidFill>
              <a:latin typeface="Arial Rounded MT Bold" pitchFamily="34" charset="0"/>
            </a:endParaRPr>
          </a:p>
          <a:p>
            <a:r>
              <a:rPr lang="hu-HU" sz="1400" dirty="0" smtClean="0">
                <a:solidFill>
                  <a:srgbClr val="CC9900"/>
                </a:solidFill>
                <a:latin typeface="Arial Rounded MT Bold" pitchFamily="34" charset="0"/>
              </a:rPr>
              <a:t> </a:t>
            </a:r>
            <a:endParaRPr lang="en-US" sz="1400" dirty="0">
              <a:solidFill>
                <a:srgbClr val="CC9900"/>
              </a:solidFill>
              <a:latin typeface="Arial Rounded MT Bold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58" y="5876095"/>
            <a:ext cx="467618" cy="467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790" y="5876094"/>
            <a:ext cx="608521" cy="608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359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9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69"/>
            <a:ext cx="9144000" cy="682273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9685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4FA-1F4F-40AD-B113-62AD97666B4A}" type="datetime1">
              <a:rPr lang="en-US" smtClean="0"/>
              <a:t>9/26/2013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IM-IS Budapest, 2013. szeptember 26-27.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537C-DEE7-4EA2-86A3-B3B2D5681B78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664986662"/>
              </p:ext>
            </p:extLst>
          </p:nvPr>
        </p:nvGraphicFramePr>
        <p:xfrm>
          <a:off x="755576" y="260648"/>
          <a:ext cx="7632848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28258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4FA-1F4F-40AD-B113-62AD97666B4A}" type="datetime1">
              <a:rPr lang="en-US" smtClean="0"/>
              <a:t>9/26/2013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IM-IS Budapest, 2013. szeptember 26-27.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537C-DEE7-4EA2-86A3-B3B2D5681B78}" type="slidenum">
              <a:rPr lang="en-US" smtClean="0"/>
              <a:t>11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04" y="0"/>
            <a:ext cx="9152304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830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JGD\Desktop\booken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7969628" cy="597722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86D9F-9188-4AB3-840F-C6858EF68C47}" type="datetime1">
              <a:rPr lang="en-US" smtClean="0"/>
              <a:t>9/26/2013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IM-IS Budapest, 2013. szeptember 26-27.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537C-DEE7-4EA2-86A3-B3B2D5681B78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4904" y="5229200"/>
            <a:ext cx="902294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Megvan</a:t>
            </a:r>
            <a:r>
              <a:rPr lang="hu-HU" sz="2400" b="1" cap="none" spc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mindenkinek a maga feladata?!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00674"/>
            <a:ext cx="1943100" cy="1562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88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4FA-1F4F-40AD-B113-62AD97666B4A}" type="datetime1">
              <a:rPr lang="en-US" smtClean="0"/>
              <a:t>9/26/2013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IM-IS Budapest, 2013. szeptember 26-27.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537C-DEE7-4EA2-86A3-B3B2D5681B78}" type="slidenum">
              <a:rPr lang="en-US" smtClean="0"/>
              <a:t>2</a:t>
            </a:fld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007"/>
            <a:ext cx="7920880" cy="6857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31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61D4-9155-4EB6-8D21-71BD9935F91E}" type="datetime1">
              <a:rPr lang="en-US" smtClean="0"/>
              <a:t>9/26/2013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IM-IS Budapest, 2013. szeptember 26-27.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537C-DEE7-4EA2-86A3-B3B2D5681B78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8" y="0"/>
            <a:ext cx="9144000" cy="688470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61" y="382012"/>
            <a:ext cx="8237393" cy="612068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Rectangle 8"/>
          <p:cNvSpPr/>
          <p:nvPr/>
        </p:nvSpPr>
        <p:spPr>
          <a:xfrm>
            <a:off x="1540543" y="1734192"/>
            <a:ext cx="606291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hu-HU" sz="5400" b="1" cap="all" dirty="0" smtClean="0">
                <a:ln/>
                <a:solidFill>
                  <a:srgbClr val="7A51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 Tudományos Paradigmák </a:t>
            </a:r>
            <a:r>
              <a:rPr lang="hu-HU" sz="5400" b="1" cap="all" dirty="0" err="1" smtClean="0">
                <a:ln/>
                <a:solidFill>
                  <a:srgbClr val="7A51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kapcsolatA</a:t>
            </a:r>
            <a:endParaRPr lang="en-US" sz="5400" b="1" cap="all" dirty="0">
              <a:ln/>
              <a:solidFill>
                <a:srgbClr val="7A51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377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JGD\Desktop\1s72-rna-edg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185" y="476672"/>
            <a:ext cx="5695951" cy="623887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JGD\Desktop\1s72-rna-oran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76672"/>
            <a:ext cx="5695951" cy="623887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JGD\Desktop\1s72-rna-sphere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320" y="476672"/>
            <a:ext cx="5695951" cy="623887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A5B67-A045-4ABD-A667-C8B020DB4C24}" type="datetime1">
              <a:rPr lang="en-US" smtClean="0"/>
              <a:t>9/26/2013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IM-IS Budapest, 2013. szeptember 26-27.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537C-DEE7-4EA2-86A3-B3B2D5681B78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1560" y="1722106"/>
            <a:ext cx="18325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>
                <a:latin typeface="Arial" pitchFamily="34" charset="0"/>
                <a:cs typeface="Arial" pitchFamily="34" charset="0"/>
              </a:rPr>
              <a:t>A vizsgálatok során más-más szempontok szerint elemezzük ugyanazt a halmazt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3234883"/>
            <a:ext cx="18643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hu-HU" sz="1200" dirty="0" smtClean="0">
                <a:latin typeface="Arial" pitchFamily="34" charset="0"/>
                <a:cs typeface="Arial" pitchFamily="34" charset="0"/>
              </a:rPr>
              <a:t>a riboszóma szerepe,</a:t>
            </a:r>
          </a:p>
          <a:p>
            <a:pPr marL="342900" indent="-342900">
              <a:buAutoNum type="arabicPeriod"/>
            </a:pPr>
            <a:r>
              <a:rPr lang="hu-HU" sz="1200" dirty="0" smtClean="0">
                <a:latin typeface="Arial" pitchFamily="34" charset="0"/>
                <a:cs typeface="Arial" pitchFamily="34" charset="0"/>
              </a:rPr>
              <a:t>a szerves bázisok tulajdonságai  (A,C,G,U) </a:t>
            </a:r>
          </a:p>
          <a:p>
            <a:pPr marL="342900" indent="-342900">
              <a:buAutoNum type="arabicPeriod"/>
            </a:pPr>
            <a:r>
              <a:rPr lang="hu-HU" sz="1200" dirty="0" smtClean="0">
                <a:latin typeface="Arial" pitchFamily="34" charset="0"/>
                <a:cs typeface="Arial" pitchFamily="34" charset="0"/>
              </a:rPr>
              <a:t>a kötések jellege, működésük elemzése</a:t>
            </a:r>
          </a:p>
          <a:p>
            <a:r>
              <a:rPr lang="hu-HU" sz="1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hu-HU" sz="1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hu-HU" sz="1200" dirty="0">
                <a:latin typeface="Arial" pitchFamily="34" charset="0"/>
                <a:cs typeface="Arial" pitchFamily="34" charset="0"/>
              </a:rPr>
              <a:t>.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5949280"/>
            <a:ext cx="17203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i="1" dirty="0" smtClean="0"/>
              <a:t>Forrás: </a:t>
            </a:r>
            <a:r>
              <a:rPr lang="hu-HU" sz="1100" i="1" dirty="0" err="1" smtClean="0"/>
              <a:t>Chimera</a:t>
            </a:r>
            <a:r>
              <a:rPr lang="hu-HU" sz="1100" i="1" dirty="0" smtClean="0"/>
              <a:t> képgaléria</a:t>
            </a:r>
            <a:endParaRPr lang="en-US" sz="11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67544" y="476672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/>
              <a:t>RNS </a:t>
            </a:r>
            <a:r>
              <a:rPr lang="hu-HU" dirty="0" smtClean="0"/>
              <a:t>szerkezetének vizsgálata</a:t>
            </a:r>
            <a:endParaRPr lang="en-US" dirty="0"/>
          </a:p>
        </p:txBody>
      </p:sp>
      <p:pic>
        <p:nvPicPr>
          <p:cNvPr id="3074" name="Picture 2" descr="C:\Users\JGD\Desktop\RN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290" y="4581128"/>
            <a:ext cx="1866182" cy="173598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7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JGD\Downloads\90-91-Nesbitt-exhibitmap-f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1" y="116631"/>
            <a:ext cx="8954145" cy="640871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8024-381D-4D15-9F53-315505E8EA9F}" type="datetime1">
              <a:rPr lang="en-US" smtClean="0"/>
              <a:t>9/26/2013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IM-IS Budapest, 2013. szeptember 26-27.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537C-DEE7-4EA2-86A3-B3B2D5681B78}" type="slidenum">
              <a:rPr lang="en-US" smtClean="0"/>
              <a:t>5</a:t>
            </a:fld>
            <a:endParaRPr lang="en-US"/>
          </a:p>
        </p:txBody>
      </p:sp>
      <p:pic>
        <p:nvPicPr>
          <p:cNvPr id="1026" name="Picture 2" descr="C:\Users\JGD\Desktop\90-91-Nesbitt-exhibitmap-f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1052736"/>
            <a:ext cx="5037932" cy="4485358"/>
          </a:xfrm>
          <a:prstGeom prst="rect">
            <a:avLst/>
          </a:prstGeom>
          <a:noFill/>
          <a:ln w="28575">
            <a:solidFill>
              <a:srgbClr val="C00000"/>
            </a:solidFill>
          </a:ln>
          <a:scene3d>
            <a:camera prst="isometricOffAxis2Right"/>
            <a:lightRig rig="harsh" dir="t"/>
          </a:scene3d>
          <a:sp3d extrusionH="1016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JGD\Desktop\90-91-Nesbitt-exhibitmap-f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048" y="1031874"/>
            <a:ext cx="5037932" cy="4485358"/>
          </a:xfrm>
          <a:prstGeom prst="rect">
            <a:avLst/>
          </a:prstGeom>
          <a:noFill/>
          <a:ln w="28575">
            <a:solidFill>
              <a:srgbClr val="00B050"/>
            </a:solidFill>
          </a:ln>
          <a:scene3d>
            <a:camera prst="isometricOffAxis2Right"/>
            <a:lightRig rig="harsh" dir="t"/>
          </a:scene3d>
          <a:sp3d extrusionH="101600" prstMaterial="plastic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JGD\Desktop\90-91-Nesbitt-exhibitmap-f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014" y="1021588"/>
            <a:ext cx="5037932" cy="4485358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>
            <a:outerShdw blurRad="50800" dist="50800" dir="5400000" algn="ctr" rotWithShape="0">
              <a:schemeClr val="tx2">
                <a:lumMod val="40000"/>
                <a:lumOff val="60000"/>
              </a:schemeClr>
            </a:outerShdw>
          </a:effectLst>
          <a:scene3d>
            <a:camera prst="isometricOffAxis2Right"/>
            <a:lightRig rig="morning" dir="t"/>
          </a:scene3d>
          <a:sp3d extrusionH="10795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Freeform 41"/>
          <p:cNvSpPr/>
          <p:nvPr/>
        </p:nvSpPr>
        <p:spPr>
          <a:xfrm>
            <a:off x="852351" y="1172983"/>
            <a:ext cx="7363326" cy="3359217"/>
          </a:xfrm>
          <a:custGeom>
            <a:avLst/>
            <a:gdLst>
              <a:gd name="connsiteX0" fmla="*/ 0 w 7363326"/>
              <a:gd name="connsiteY0" fmla="*/ 0 h 3359217"/>
              <a:gd name="connsiteX1" fmla="*/ 1241658 w 7363326"/>
              <a:gd name="connsiteY1" fmla="*/ 1665170 h 3359217"/>
              <a:gd name="connsiteX2" fmla="*/ 2358189 w 7363326"/>
              <a:gd name="connsiteY2" fmla="*/ 779646 h 3359217"/>
              <a:gd name="connsiteX3" fmla="*/ 4985886 w 7363326"/>
              <a:gd name="connsiteY3" fmla="*/ 2348564 h 3359217"/>
              <a:gd name="connsiteX4" fmla="*/ 7363326 w 7363326"/>
              <a:gd name="connsiteY4" fmla="*/ 3359217 h 3359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3326" h="3359217">
                <a:moveTo>
                  <a:pt x="0" y="0"/>
                </a:moveTo>
                <a:cubicBezTo>
                  <a:pt x="424313" y="767614"/>
                  <a:pt x="848627" y="1535229"/>
                  <a:pt x="1241658" y="1665170"/>
                </a:cubicBezTo>
                <a:cubicBezTo>
                  <a:pt x="1634689" y="1795111"/>
                  <a:pt x="1734151" y="665747"/>
                  <a:pt x="2358189" y="779646"/>
                </a:cubicBezTo>
                <a:cubicBezTo>
                  <a:pt x="2982227" y="893545"/>
                  <a:pt x="4151697" y="1918636"/>
                  <a:pt x="4985886" y="2348564"/>
                </a:cubicBezTo>
                <a:cubicBezTo>
                  <a:pt x="5820075" y="2778492"/>
                  <a:pt x="6591700" y="3068854"/>
                  <a:pt x="7363326" y="3359217"/>
                </a:cubicBezTo>
              </a:path>
            </a:pathLst>
          </a:custGeom>
          <a:ln w="123825" cap="rnd" cmpd="dbl">
            <a:gradFill flip="none" rotWithShape="1">
              <a:gsLst>
                <a:gs pos="0">
                  <a:srgbClr val="FFF200">
                    <a:lumMod val="37000"/>
                    <a:lumOff val="63000"/>
                  </a:srgbClr>
                </a:gs>
                <a:gs pos="31000">
                  <a:srgbClr val="FF7A00"/>
                </a:gs>
                <a:gs pos="62000">
                  <a:srgbClr val="FF0300"/>
                </a:gs>
                <a:gs pos="95417">
                  <a:srgbClr val="4D0808"/>
                </a:gs>
                <a:gs pos="84000">
                  <a:srgbClr val="4D0808"/>
                </a:gs>
              </a:gsLst>
              <a:lin ang="2700000" scaled="1"/>
              <a:tileRect/>
            </a:gra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459566" y="2996952"/>
            <a:ext cx="8075595" cy="2207045"/>
          </a:xfrm>
          <a:custGeom>
            <a:avLst/>
            <a:gdLst>
              <a:gd name="connsiteX0" fmla="*/ 0 w 8075595"/>
              <a:gd name="connsiteY0" fmla="*/ 2207045 h 2207045"/>
              <a:gd name="connsiteX1" fmla="*/ 1434164 w 8075595"/>
              <a:gd name="connsiteY1" fmla="*/ 1032763 h 2207045"/>
              <a:gd name="connsiteX2" fmla="*/ 1434164 w 8075595"/>
              <a:gd name="connsiteY2" fmla="*/ 1032763 h 2207045"/>
              <a:gd name="connsiteX3" fmla="*/ 2666198 w 8075595"/>
              <a:gd name="connsiteY3" fmla="*/ 1966413 h 2207045"/>
              <a:gd name="connsiteX4" fmla="*/ 4186989 w 8075595"/>
              <a:gd name="connsiteY4" fmla="*/ 1485150 h 2207045"/>
              <a:gd name="connsiteX5" fmla="*/ 5842534 w 8075595"/>
              <a:gd name="connsiteY5" fmla="*/ 2860 h 2207045"/>
              <a:gd name="connsiteX6" fmla="*/ 8075595 w 8075595"/>
              <a:gd name="connsiteY6" fmla="*/ 1080889 h 2207045"/>
              <a:gd name="connsiteX7" fmla="*/ 8075595 w 8075595"/>
              <a:gd name="connsiteY7" fmla="*/ 1080889 h 22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5595" h="2207045">
                <a:moveTo>
                  <a:pt x="0" y="2207045"/>
                </a:moveTo>
                <a:lnTo>
                  <a:pt x="1434164" y="1032763"/>
                </a:lnTo>
                <a:lnTo>
                  <a:pt x="1434164" y="1032763"/>
                </a:lnTo>
                <a:cubicBezTo>
                  <a:pt x="1639503" y="1188371"/>
                  <a:pt x="2207394" y="1891015"/>
                  <a:pt x="2666198" y="1966413"/>
                </a:cubicBezTo>
                <a:cubicBezTo>
                  <a:pt x="3125002" y="2041811"/>
                  <a:pt x="3657600" y="1812409"/>
                  <a:pt x="4186989" y="1485150"/>
                </a:cubicBezTo>
                <a:cubicBezTo>
                  <a:pt x="4716378" y="1157891"/>
                  <a:pt x="5194433" y="70237"/>
                  <a:pt x="5842534" y="2860"/>
                </a:cubicBezTo>
                <a:cubicBezTo>
                  <a:pt x="6490635" y="-64517"/>
                  <a:pt x="8075595" y="1080889"/>
                  <a:pt x="8075595" y="1080889"/>
                </a:cubicBezTo>
                <a:lnTo>
                  <a:pt x="8075595" y="1080889"/>
                </a:lnTo>
              </a:path>
            </a:pathLst>
          </a:custGeom>
          <a:ln w="127000" cap="rnd" cmpd="dbl">
            <a:gradFill>
              <a:gsLst>
                <a:gs pos="0">
                  <a:srgbClr val="A603AB">
                    <a:lumMod val="0"/>
                    <a:lumOff val="100000"/>
                  </a:srgbClr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308008" y="1844824"/>
            <a:ext cx="8440456" cy="2015536"/>
          </a:xfrm>
          <a:custGeom>
            <a:avLst/>
            <a:gdLst>
              <a:gd name="connsiteX0" fmla="*/ 0 w 8534120"/>
              <a:gd name="connsiteY0" fmla="*/ 997207 h 2913264"/>
              <a:gd name="connsiteX1" fmla="*/ 500514 w 8534120"/>
              <a:gd name="connsiteY1" fmla="*/ 2065611 h 2913264"/>
              <a:gd name="connsiteX2" fmla="*/ 1626670 w 8534120"/>
              <a:gd name="connsiteY2" fmla="*/ 2036736 h 2913264"/>
              <a:gd name="connsiteX3" fmla="*/ 3012708 w 8534120"/>
              <a:gd name="connsiteY3" fmla="*/ 2027110 h 2913264"/>
              <a:gd name="connsiteX4" fmla="*/ 4167739 w 8534120"/>
              <a:gd name="connsiteY4" fmla="*/ 2903009 h 2913264"/>
              <a:gd name="connsiteX5" fmla="*/ 6699184 w 8534120"/>
              <a:gd name="connsiteY5" fmla="*/ 1353342 h 2913264"/>
              <a:gd name="connsiteX6" fmla="*/ 8354729 w 8534120"/>
              <a:gd name="connsiteY6" fmla="*/ 130933 h 2913264"/>
              <a:gd name="connsiteX7" fmla="*/ 8412480 w 8534120"/>
              <a:gd name="connsiteY7" fmla="*/ 92432 h 2913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34120" h="2913264">
                <a:moveTo>
                  <a:pt x="0" y="997207"/>
                </a:moveTo>
                <a:cubicBezTo>
                  <a:pt x="114701" y="1444781"/>
                  <a:pt x="229402" y="1892356"/>
                  <a:pt x="500514" y="2065611"/>
                </a:cubicBezTo>
                <a:cubicBezTo>
                  <a:pt x="771626" y="2238866"/>
                  <a:pt x="1626670" y="2036736"/>
                  <a:pt x="1626670" y="2036736"/>
                </a:cubicBezTo>
                <a:cubicBezTo>
                  <a:pt x="2045369" y="2030319"/>
                  <a:pt x="2589197" y="1882731"/>
                  <a:pt x="3012708" y="2027110"/>
                </a:cubicBezTo>
                <a:cubicBezTo>
                  <a:pt x="3436220" y="2171489"/>
                  <a:pt x="3553326" y="3015304"/>
                  <a:pt x="4167739" y="2903009"/>
                </a:cubicBezTo>
                <a:cubicBezTo>
                  <a:pt x="4782152" y="2790714"/>
                  <a:pt x="6001352" y="1815355"/>
                  <a:pt x="6699184" y="1353342"/>
                </a:cubicBezTo>
                <a:cubicBezTo>
                  <a:pt x="7397016" y="891329"/>
                  <a:pt x="8069180" y="341085"/>
                  <a:pt x="8354729" y="130933"/>
                </a:cubicBezTo>
                <a:cubicBezTo>
                  <a:pt x="8640278" y="-79219"/>
                  <a:pt x="8526379" y="6606"/>
                  <a:pt x="8412480" y="92432"/>
                </a:cubicBezTo>
              </a:path>
            </a:pathLst>
          </a:custGeom>
          <a:ln w="133350" cap="rnd" cmpd="dbl"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prstDash val="lgDash"/>
            <a:tailEnd type="triangle"/>
          </a:ln>
          <a:effectLst>
            <a:outerShdw blurRad="50800" dist="50800" dir="5400000" algn="ctr" rotWithShape="0">
              <a:srgbClr val="000000">
                <a:alpha val="82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1115616" y="6093296"/>
            <a:ext cx="64807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hu-HU" b="1" dirty="0" smtClean="0"/>
              <a:t>I. év</a:t>
            </a:r>
            <a:endParaRPr lang="en-US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3635896" y="6105617"/>
            <a:ext cx="648072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hu-HU" b="1" dirty="0" smtClean="0"/>
              <a:t>II. év</a:t>
            </a:r>
            <a:endParaRPr lang="en-US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6156176" y="6108726"/>
            <a:ext cx="72008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hu-HU" b="1" dirty="0" smtClean="0"/>
              <a:t>III. év</a:t>
            </a:r>
            <a:endParaRPr lang="en-US" b="1" dirty="0"/>
          </a:p>
        </p:txBody>
      </p:sp>
      <p:sp>
        <p:nvSpPr>
          <p:cNvPr id="46" name="Explosion 2 45"/>
          <p:cNvSpPr/>
          <p:nvPr/>
        </p:nvSpPr>
        <p:spPr>
          <a:xfrm>
            <a:off x="4788024" y="2852591"/>
            <a:ext cx="1368152" cy="1058761"/>
          </a:xfrm>
          <a:prstGeom prst="irregularSeal2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5078851" y="3181916"/>
            <a:ext cx="786497" cy="40011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Bingó</a:t>
            </a:r>
            <a:endParaRPr lang="en-US" sz="1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8792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50" grpId="0" animBg="1"/>
      <p:bldP spid="51" grpId="0" animBg="1"/>
      <p:bldP spid="46" grpId="0" animBg="1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4FA-1F4F-40AD-B113-62AD97666B4A}" type="datetime1">
              <a:rPr lang="en-US" smtClean="0"/>
              <a:t>9/26/2013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IM-IS Budapest, 2013. szeptember 26-27.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537C-DEE7-4EA2-86A3-B3B2D5681B78}" type="slidenum">
              <a:rPr lang="en-US" smtClean="0"/>
              <a:t>6</a:t>
            </a:fld>
            <a:endParaRPr lang="en-US"/>
          </a:p>
        </p:txBody>
      </p:sp>
      <p:pic>
        <p:nvPicPr>
          <p:cNvPr id="13314" name="Picture 2" descr="C:\Users\JGD\Desktop\pul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687"/>
            <a:ext cx="6849440" cy="548038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31219" y="940262"/>
            <a:ext cx="2077616" cy="2564805"/>
          </a:xfrm>
          <a:prstGeom prst="rect">
            <a:avLst/>
          </a:prstGeom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112" y="1846127"/>
            <a:ext cx="2246585" cy="1654882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6" name="Rectangle 5"/>
          <p:cNvSpPr/>
          <p:nvPr/>
        </p:nvSpPr>
        <p:spPr>
          <a:xfrm rot="666096">
            <a:off x="584612" y="3885698"/>
            <a:ext cx="187212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32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Curlz MT" pitchFamily="82" charset="0"/>
              </a:rPr>
              <a:t>Bigdata</a:t>
            </a:r>
            <a:r>
              <a:rPr lang="hu-HU" sz="32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Curlz MT" pitchFamily="82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 rot="410044">
            <a:off x="5100714" y="3840356"/>
            <a:ext cx="104547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radley Hand ITC" pitchFamily="66" charset="0"/>
              </a:rPr>
              <a:t>SemWeb</a:t>
            </a:r>
            <a:endParaRPr lang="en-US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radley Hand ITC" pitchFamily="66" charset="0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4976322" y="556562"/>
            <a:ext cx="2426336" cy="116992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220071" y="789629"/>
            <a:ext cx="2369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Monotype Corsiva" pitchFamily="66" charset="0"/>
              </a:rPr>
              <a:t>Húzom én, húzom de </a:t>
            </a:r>
          </a:p>
          <a:p>
            <a:r>
              <a:rPr lang="hu-HU" dirty="0" smtClean="0">
                <a:latin typeface="Monotype Corsiva" pitchFamily="66" charset="0"/>
              </a:rPr>
              <a:t>egyedül nem megy!?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1592190" y="212039"/>
            <a:ext cx="2160240" cy="909852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786179" y="403119"/>
            <a:ext cx="1569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latin typeface="Monotype Corsiva" pitchFamily="66" charset="0"/>
              </a:rPr>
              <a:t>H</a:t>
            </a:r>
            <a:r>
              <a:rPr lang="hu-HU" sz="2000" dirty="0" smtClean="0">
                <a:latin typeface="Monotype Corsiva" pitchFamily="66" charset="0"/>
              </a:rPr>
              <a:t>úzzad, te kis </a:t>
            </a:r>
          </a:p>
          <a:p>
            <a:r>
              <a:rPr lang="hu-HU" sz="2000" dirty="0" smtClean="0">
                <a:latin typeface="Monotype Corsiva" pitchFamily="66" charset="0"/>
              </a:rPr>
              <a:t>    vakarcs!</a:t>
            </a:r>
          </a:p>
        </p:txBody>
      </p:sp>
      <p:sp>
        <p:nvSpPr>
          <p:cNvPr id="18" name="Cloud Callout 17"/>
          <p:cNvSpPr/>
          <p:nvPr/>
        </p:nvSpPr>
        <p:spPr>
          <a:xfrm>
            <a:off x="7402658" y="1242509"/>
            <a:ext cx="1633961" cy="116992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 descr="C:\Users\JGD\Desktop\pand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111" y="2672486"/>
            <a:ext cx="2256889" cy="270507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21232" y="1522960"/>
            <a:ext cx="1140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Monotype Corsiva" pitchFamily="66" charset="0"/>
              </a:rPr>
              <a:t>Jövök már! </a:t>
            </a:r>
          </a:p>
          <a:p>
            <a:r>
              <a:rPr lang="hu-HU" dirty="0" smtClean="0">
                <a:latin typeface="Monotype Corsiva" pitchFamily="66" charset="0"/>
              </a:rPr>
              <a:t>Nyugi!</a:t>
            </a:r>
            <a:endParaRPr lang="en-US" dirty="0">
              <a:latin typeface="Monotype Corsiva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1741" y="400506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rgbClr val="0070C0"/>
                </a:solidFill>
                <a:latin typeface="Chiller" pitchFamily="82" charset="0"/>
              </a:rPr>
              <a:t>InfoGraph</a:t>
            </a:r>
            <a:endParaRPr lang="en-US" b="1" dirty="0">
              <a:solidFill>
                <a:srgbClr val="0070C0"/>
              </a:solidFill>
              <a:latin typeface="Chiller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77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576" y="1844824"/>
            <a:ext cx="3456384" cy="4281339"/>
          </a:xfrm>
        </p:spPr>
        <p:txBody>
          <a:bodyPr/>
          <a:lstStyle/>
          <a:p>
            <a:r>
              <a:rPr lang="hu-HU" dirty="0" err="1" smtClean="0"/>
              <a:t>BigData</a:t>
            </a:r>
            <a:endParaRPr lang="hu-HU" dirty="0" smtClean="0"/>
          </a:p>
          <a:p>
            <a:pPr lvl="1"/>
            <a:r>
              <a:rPr lang="hu-HU" b="1" dirty="0" smtClean="0"/>
              <a:t>kvantitatív</a:t>
            </a:r>
            <a:r>
              <a:rPr lang="hu-HU" dirty="0" smtClean="0"/>
              <a:t> fejlődéstörténet</a:t>
            </a:r>
          </a:p>
          <a:p>
            <a:pPr lvl="1"/>
            <a:r>
              <a:rPr lang="hu-HU" dirty="0"/>
              <a:t>t</a:t>
            </a:r>
            <a:r>
              <a:rPr lang="hu-HU" dirty="0" smtClean="0"/>
              <a:t>ár-technológia</a:t>
            </a:r>
          </a:p>
          <a:p>
            <a:pPr lvl="1"/>
            <a:r>
              <a:rPr lang="hu-HU" dirty="0" err="1" smtClean="0"/>
              <a:t>adat-diszlokáció</a:t>
            </a:r>
            <a:endParaRPr lang="hu-HU" dirty="0" smtClean="0"/>
          </a:p>
          <a:p>
            <a:pPr lvl="1"/>
            <a:r>
              <a:rPr lang="hu-HU" dirty="0" smtClean="0"/>
              <a:t>Egyre több adat, egyre több kapcsolat</a:t>
            </a:r>
            <a:endParaRPr lang="hu-HU" dirty="0" smtClean="0"/>
          </a:p>
          <a:p>
            <a:pPr lvl="1"/>
            <a:endParaRPr lang="hu-HU" dirty="0" smtClean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u-HU" dirty="0" smtClean="0"/>
              <a:t>Szemantikus Web</a:t>
            </a:r>
          </a:p>
          <a:p>
            <a:pPr lvl="1"/>
            <a:r>
              <a:rPr lang="hu-HU" dirty="0"/>
              <a:t>o</a:t>
            </a:r>
            <a:r>
              <a:rPr lang="hu-HU" dirty="0" smtClean="0"/>
              <a:t>nline elérhetőség</a:t>
            </a:r>
          </a:p>
          <a:p>
            <a:pPr lvl="1"/>
            <a:r>
              <a:rPr lang="hu-HU" dirty="0"/>
              <a:t>h</a:t>
            </a:r>
            <a:r>
              <a:rPr lang="hu-HU" dirty="0" smtClean="0"/>
              <a:t>álózatok forradalma </a:t>
            </a:r>
          </a:p>
          <a:p>
            <a:pPr lvl="1"/>
            <a:r>
              <a:rPr lang="hu-HU" dirty="0"/>
              <a:t>ú</a:t>
            </a:r>
            <a:r>
              <a:rPr lang="hu-HU" dirty="0" smtClean="0"/>
              <a:t>j típusú kapcsolatok felépítésének </a:t>
            </a:r>
            <a:r>
              <a:rPr lang="hu-HU" dirty="0" smtClean="0"/>
              <a:t>technológiája</a:t>
            </a:r>
          </a:p>
          <a:p>
            <a:pPr lvl="1"/>
            <a:r>
              <a:rPr lang="hu-HU" dirty="0" smtClean="0"/>
              <a:t>Egyre több „intelligencia” elem</a:t>
            </a:r>
            <a:endParaRPr lang="hu-HU" dirty="0" smtClean="0"/>
          </a:p>
          <a:p>
            <a:pPr marL="457200" lvl="1" indent="0">
              <a:buNone/>
            </a:pPr>
            <a:r>
              <a:rPr lang="hu-HU" b="1" dirty="0" smtClean="0"/>
              <a:t>Kvalitatív </a:t>
            </a:r>
            <a:r>
              <a:rPr lang="hu-HU" dirty="0" smtClean="0"/>
              <a:t>információkezelés</a:t>
            </a:r>
            <a:endParaRPr lang="hu-H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129C2-9804-472B-87F8-D02FDB4DF4AC}" type="datetime1">
              <a:rPr lang="en-US" smtClean="0"/>
              <a:t>9/26/2013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IM-IS Budapest, 2013. szeptember 26-27.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537C-DEE7-4EA2-86A3-B3B2D5681B78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21" y="764704"/>
            <a:ext cx="7550553" cy="528538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51" name="Picture 3" descr="C:\Users\JGD\Desktop\bigdat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20688"/>
            <a:ext cx="122762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JGD\Desktop\data-brai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0688"/>
            <a:ext cx="1322060" cy="96192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65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Effect transition="out" filter="wipe(down)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1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1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4FA-1F4F-40AD-B113-62AD97666B4A}" type="datetime1">
              <a:rPr lang="en-US" smtClean="0"/>
              <a:t>9/26/2013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IM-IS Budapest, 2013. szeptember 26-27.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537C-DEE7-4EA2-86A3-B3B2D5681B78}" type="slidenum">
              <a:rPr lang="en-US" smtClean="0"/>
              <a:t>8</a:t>
            </a:fld>
            <a:endParaRPr lang="en-US"/>
          </a:p>
        </p:txBody>
      </p:sp>
      <p:pic>
        <p:nvPicPr>
          <p:cNvPr id="2051" name="Picture 3" descr="C:\Users\JGD\Desktop\blackboard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9" y="44624"/>
            <a:ext cx="9096335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62640" y="1196752"/>
            <a:ext cx="689483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4800" dirty="0">
                <a:solidFill>
                  <a:schemeClr val="bg1"/>
                </a:solidFill>
                <a:latin typeface="Freestyle Script" pitchFamily="66" charset="0"/>
              </a:rPr>
              <a:t>H</a:t>
            </a:r>
            <a:r>
              <a:rPr lang="hu-HU" sz="4800" dirty="0" smtClean="0">
                <a:solidFill>
                  <a:schemeClr val="bg1"/>
                </a:solidFill>
                <a:latin typeface="Freestyle Script" pitchFamily="66" charset="0"/>
              </a:rPr>
              <a:t>ázi feladat!</a:t>
            </a:r>
            <a:endParaRPr lang="hu-HU" sz="4800" dirty="0">
              <a:solidFill>
                <a:schemeClr val="bg1"/>
              </a:solidFill>
              <a:latin typeface="Freestyle Script" pitchFamily="66" charset="0"/>
            </a:endParaRPr>
          </a:p>
          <a:p>
            <a:pPr algn="ctr"/>
            <a:r>
              <a:rPr lang="hu-HU" sz="4800" dirty="0" smtClean="0">
                <a:solidFill>
                  <a:schemeClr val="bg1"/>
                </a:solidFill>
                <a:latin typeface="Freestyle Script" pitchFamily="66" charset="0"/>
              </a:rPr>
              <a:t>(</a:t>
            </a:r>
            <a:r>
              <a:rPr lang="hu-HU" sz="4800" dirty="0" err="1" smtClean="0">
                <a:solidFill>
                  <a:schemeClr val="bg1"/>
                </a:solidFill>
                <a:latin typeface="Freestyle Script" pitchFamily="66" charset="0"/>
              </a:rPr>
              <a:t>BigData</a:t>
            </a:r>
            <a:r>
              <a:rPr lang="hu-HU" sz="4800" dirty="0" smtClean="0">
                <a:solidFill>
                  <a:schemeClr val="bg1"/>
                </a:solidFill>
                <a:latin typeface="Freestyle Script" pitchFamily="66" charset="0"/>
              </a:rPr>
              <a:t> + </a:t>
            </a:r>
            <a:r>
              <a:rPr lang="hu-HU" sz="4800" dirty="0" err="1">
                <a:solidFill>
                  <a:schemeClr val="bg1"/>
                </a:solidFill>
                <a:latin typeface="Freestyle Script" pitchFamily="66" charset="0"/>
              </a:rPr>
              <a:t>S</a:t>
            </a:r>
            <a:r>
              <a:rPr lang="hu-HU" sz="4800" dirty="0" err="1" smtClean="0">
                <a:solidFill>
                  <a:schemeClr val="bg1"/>
                </a:solidFill>
                <a:latin typeface="Freestyle Script" pitchFamily="66" charset="0"/>
              </a:rPr>
              <a:t>emanticWeb</a:t>
            </a:r>
            <a:r>
              <a:rPr lang="hu-HU" sz="4800" dirty="0" smtClean="0">
                <a:solidFill>
                  <a:schemeClr val="bg1"/>
                </a:solidFill>
                <a:latin typeface="Freestyle Script" pitchFamily="66" charset="0"/>
              </a:rPr>
              <a:t>) x </a:t>
            </a:r>
            <a:r>
              <a:rPr lang="hu-HU" sz="4800" dirty="0" err="1" smtClean="0">
                <a:solidFill>
                  <a:schemeClr val="bg1"/>
                </a:solidFill>
                <a:latin typeface="Freestyle Script" pitchFamily="66" charset="0"/>
              </a:rPr>
              <a:t>DataViz</a:t>
            </a:r>
            <a:r>
              <a:rPr lang="hu-HU" sz="4800" dirty="0" smtClean="0">
                <a:solidFill>
                  <a:schemeClr val="bg1"/>
                </a:solidFill>
                <a:latin typeface="Freestyle Script" pitchFamily="66" charset="0"/>
              </a:rPr>
              <a:t> = ?</a:t>
            </a:r>
          </a:p>
          <a:p>
            <a:pPr algn="ctr"/>
            <a:endParaRPr lang="hu-HU" sz="4800" dirty="0" smtClean="0">
              <a:solidFill>
                <a:schemeClr val="bg1"/>
              </a:solidFill>
              <a:latin typeface="Freestyle Script" pitchFamily="66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86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4FA-1F4F-40AD-B113-62AD97666B4A}" type="datetime1">
              <a:rPr lang="en-US" smtClean="0"/>
              <a:t>9/26/2013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IM-IS Budapest, 2013. szeptember 26-27.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537C-DEE7-4EA2-86A3-B3B2D5681B78}" type="slidenum">
              <a:rPr lang="en-US" smtClean="0"/>
              <a:t>9</a:t>
            </a:fld>
            <a:endParaRPr lang="en-US"/>
          </a:p>
        </p:txBody>
      </p:sp>
      <p:sp>
        <p:nvSpPr>
          <p:cNvPr id="5" name="AutoShape 4" descr="data:image/jpeg;base64,/9j/4AAQSkZJRgABAQAAAQABAAD/2wCEAAkGBhARERQTExIWFBQWFxcaFRIWGBoYHxkeHRoYGBcgGBgeJyYfHx4jGSAXHzMgLycqOC0sHB4xOTAqNSYrLCkBCQoKDgwOGg8PGSokHyAuKjUvNSw1NSk1KTAwNSkxMyovMiwsMDU1KSwwLy8uLDQsNDUsLCw1MCwqLDU1NC8wNf/AABEIADgA8AMBIgACEQEDEQH/xAAbAAEAAgMBAQAAAAAAAAAAAAAABQYDBAcCAf/EADsQAAIBAgQFAQYEBAQHAAAAAAECAwARBAUSIQYTIjFBUQcjYXGBkRQyobEzQnLRUpKi8RUWQ1NiY4L/xAAaAQEAAgMBAAAAAAAAAAAAAAAAAgMBBAUG/8QALhEAAQQBAgQEBQUBAAAAAAAAAQACAxEhBBIxQVGhE9Hh8AUycZHBFGGBsfEi/9oADAMBAAIRAxEAPwCzcce0maGd8Phgq6NnlI1G9rkKDsAPXff0qCjz7OmwrYsYg8lW0k9F73A2W3a5Aqd499nMskj4nDdRbeSHzfyUPm/+H972FQyDPcXgWZOVrjJ95h5VNiR8D+Vvj8tjau7C2J0QMYBOLvuuDO6VspEhIGapWfg72nTvPHDidLrIwUSAaWUmwW4GxBO3bzevPtB4txuHxrRwzsiBEIUBTuRv3FW7hnOsDiwNEKxyjcxsigi3lTbcfEfpXPfahAxzByFJ6I+w+FVwhjtRRZWOCtmMjNPYfeeIVw9mfEM+IixD4iUvoZbEgCw0knsBVVzz2rYuR2EFoY/5dgzEepJ2B+AH3qR9nULDA48EEEqbbf8AqeudHCvb8jfY1dFBGZnkgYqlRLPK2FgBObtXLM87zvDRxTSzkJLun5D41AMLbXG9WTgH2hy4qX8PiAusglJFFr23IZe17b3HpXjPuIsKkeHw+Iwb4gLDE4INgCUt8796x8KZrlz4uJYcvaGQ6tMpP5ehifPkXH1qh4D4iTHnORQ/K2GEslAbJjGDZ/C6RVZ42zKSJYuW5QlmvbyAP7mrNVK4/uZIgATZWO3xI/tXl/iTyzTOLeOP7XVf8qjMr4onWZDJKzJfqBPg7E/Tv9KvGeZoIIGk82snxJ7f3+lcy/CPp1aTa9u3mxNb2Y5lLNHCjKfdrbt+Y3tf/LpH3rgab4hJFE9rrJPC/sqmvIC8f8xYv/vv9xXRMjnZ8PEzG7FFJJ8m29cvfCupIKm42O1dI4ce2DiJ2shv9Ca2fg8shlcHk8OalGcqt8VcQTLiGSKRlVAAQPJ7n9wPpW1wZnkskjxyuXut1v4t3H2P6VWhG809yD7yQX2/xN/asmEZsPiQwU2SQ/a5B/03rUZrJRqPGJO3dw/b/FHcbtdRpXwG9fa9ithKUpREpSlESlKURKUpREpSlESlKURc+4v4nzDCYgqCBE1jGxQEHbcX9Qb7VA5jxPFicMeeL4oMNEiqACu2zEfXb5WrpWcYq4MYjV/XWNQ+3mq2eHEN3/DQ2v35Yt9r104ZGBottEdOa5c0UhcadYPI8lT+FY5ZcVCIgbq6sxH8qgjUSfAtcfG9vNSHtEmtjW/oT9qvuTYjRZOUiKT/ANNQo+oH71H8Q5NHJOWaGNzZeplue3repDUAzWRilE6YiHaDm1FeztDLhsWg7t0j6owqiYgujFHBVl2ZTsQfjXX+F8AkKyaURASCdItfbzWrm5E56oI2HgugY/fxWGajbK41g0sv026JovItVDiniiCfC4aOMkuoBe4tayabX87159n+Hd8UJbERxB2d/A6SAL+u9/kKsA4ZSPS34aHftdAfuCayZtxnhsJFyZoz1qQI4QB0m6k2JAHnzvvUvEBZ4cQu1HwyH+JKaql4j9qWHMunluIibCW4v8ylu31v8K+8W4j34F+yL+pY/sRVHyjhUTBZ/wASi4XmBXdul09A4PSCekXuR1A11KTlPZkWGRSBZwFe9tvzebVyfjOmYYw2I1nPvqr9NJJID4n8e+ihMswpkwk5HdSrD/5BJ/QmtbIMPzZ0XwDqb5Df9TYfWrhgbLG/Qq/BVAB28gViyxQr/wANFuLXVQv7VwxoRcdnhx/fK29vBUzMpffSf1t+5qfGN0ZaDfdtSD6uwP8ApvW7PANTe5iO53KA/eth4AYV93HsT0lBYbnsPFYh0r2OeQ7iDy6oG8VScDiGEilV1sDcLYm9t+w3pjZ2MjF10sSSVIItffsd6uGGARg3KjFr7qgB7eDX3F2dr8pDt3dQx+9UfoT4db+fRY24WThvG82BTfdek/Tt+lqla08sh0qehVueyqF+9q3K70AIjaHcaVo4JSlKuWUpSlESlKURKUpREpSlESlKUReDCp8ChhW1rbele6Vm1iliGGX0r68Ck3IrJSlpQXhYQLgea8fhV9KzUpaUvDRAix8VQ/aBwDLi5Emw5XUF0MjG2wJIIP1Nx8qv9KsildE7c1VywtlbtcuH8T8HYnBYaHWdaMzNJpuVRyFC3P8ATff1uPS9j9kGEmCzuwIgOnTfYFhe5X5DYn5em3Ta+EVsya10kRjcOPNarNE1kokaeHJRmXZ1h57iMsRbVfQ6hh6qxADD4gmvmV51h8RvFrIAvqMbqpHbpZgAfoajMiy14XeRpYEhYFeVCzaC5a97MbI3caV7337V74WymXBqIZXisRZLPIWYi/ZX2At4UVrObDRIPSle17yRY62tpOJsEyJIJQVkk5S7G5e9rW7/AO49a3MTm0EcscDuBJLfQvrbc79qpycBpAIi88asrRtpZiF1LIGkZQf5mjCL28fGpHOOF5p55JRiERyYzh0sG2i61uSNQ6yxOnw3mplmn3UHe+SgJJqy3OFOz5rho5hCzgSFC4X1UXvb17E2+BrBiuIsLHFHMxblyKGVxG7Cxta9gdN7jvao7O+HBipedzkQmFUhdTusquzXU+Ra6keResmIya+WLhebGGjSFGcnpBjaMm57jt+oqIbBQJPS/NSLpP8Aqh9FLJnUOmI3ZRK2iMMjKS2+xUgEdj3FeMw4kw0D6JHs1gWAVm0g7AuVBCgnybVizHBjEvh3jkQrDNraxvfoZbC199xWGbKcVHiJZcO8WmblmQSq5KlFCXTSRcFQNjbcd96MEbs37+3RSc544D39+qnSwtfxUY3EuFCQyGUBJ2CxMQQGJ7fL61JOtwR6iqseCy+HwcEhVlh18wb9QZHXp9CCQfpWIww/MfefRSkLx8o949VMy8Q4dY3kL9MchiYhWJDhglgALnqIG1e/+NwiEzMWSMGxLo6G9wB0sAxuSANt6gMNwbKuDfDvKHZsSJTIdQJAkRzcjcMQp7eT3qYzfI+bCiRtpaJ0kiL6nGpDsHubsCLjvfe/iplsQNXz7KAdIRdcu6z4TO4JVdlY2j/iKysrLtq6kYBhtv23rHlvEeHxB0xudRXWAyOhK7dS6gNS7jcX71q4XJZj+JkmZObPGI9KBtKhQ4Xc7k3Ykn5VrcPcKNhZFYvzB+HSMlmdijC2rl32Ebd7eNIptjo5+iB0ljGOa34+K8G0ccglBSWTlobHd/S1ritrG5zBDJFFI4V5SRGu+5Fvt3FVLBezgxiM61LoYTbfSGWRWlZf/Jo1RfofWpDPeEpsTNLKJxH0IsIChraWEgLEjb3gU7eB9KkWQ7qDsZ9FAPm22W5x6qVxfE2Hil5TmTWewEUh1WAJ0kLZrAi5F7Vupj4zI0QbrRVZh6BrhTft4NaOKyqSTEYWYlRyVlDqL7l1UdPwBB718OSFsRPIxGiaFI7C4ItzNW/yaq6ZX8d78sq233w59q88LJgeJMNM4RJLlrlLqwDgfm5bEAPbzYmh4kwwMo5gvC6JILG6lyAn3Jteo3LuHsQrYdZZIzFhf4ehWDOQhjUvc2FlJuBe5rTzDgZ5JHlWRVdsQHvv1Re6JR9u4ZNQ9D8zU9kW6rx6/Toq98u26z6eauNKUrWW0lKUoiUpSiJSlKIlKUoiqK8MT6beNWvl3/n5lr39OV49a3M4yvEyzGRAnuwvK1E3uDrYrbYXPTv4FfKVojQxhu0Xy7X5qOwLaznByOVeOM8wIQG1LYXsdLq2zL623r3jstkklgbUUCq+tkIBBIW1gQdib19pVx07STZOa7LNLViyqZcPCukF4pS5W43Gpzse17MDX2XK5mw866QHll1hbg2GpO57XsCaUqH6RlVmqrtX3pY2qSwGWiIu2pmZyNTHSOwsNlAH6VuUpWy1oaKCklKUqSJSlKIlKUoiUpSiJSlKIlKUoi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66601"/>
            <a:ext cx="2286000" cy="533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33" y="1134067"/>
            <a:ext cx="3895725" cy="1104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0" y="4060136"/>
            <a:ext cx="4762500" cy="1581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74" y="1849315"/>
            <a:ext cx="3426773" cy="221082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swoogle.umbc.edu/images/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09" y="3212976"/>
            <a:ext cx="2823866" cy="84716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04663"/>
            <a:ext cx="2876550" cy="1590675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46425"/>
            <a:ext cx="1971675" cy="942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839" y="3757783"/>
            <a:ext cx="3071373" cy="15687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587" y="4487445"/>
            <a:ext cx="3267075" cy="1019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576" y="2030282"/>
            <a:ext cx="1981200" cy="7715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776" y="2874838"/>
            <a:ext cx="2857500" cy="676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658" y="2146175"/>
            <a:ext cx="2133600" cy="2133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512" y="5065439"/>
            <a:ext cx="2935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err="1"/>
              <a:t>l</a:t>
            </a:r>
            <a:r>
              <a:rPr lang="hu-HU" sz="1400" b="1" dirty="0" err="1" smtClean="0"/>
              <a:t>ist</a:t>
            </a:r>
            <a:r>
              <a:rPr lang="hu-HU" sz="1400" b="1" dirty="0" smtClean="0"/>
              <a:t> of top </a:t>
            </a:r>
            <a:r>
              <a:rPr lang="hu-HU" sz="1400" b="1" dirty="0" err="1" smtClean="0"/>
              <a:t>semantic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search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engines</a:t>
            </a:r>
            <a:r>
              <a:rPr lang="hu-HU" sz="1400" b="1" dirty="0" smtClean="0"/>
              <a:t> </a:t>
            </a:r>
            <a:r>
              <a:rPr lang="hu-HU" sz="1400" b="1" dirty="0" smtClean="0">
                <a:sym typeface="Wingdings" pitchFamily="2" charset="2"/>
              </a:rPr>
              <a:t>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68270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1721</TotalTime>
  <Words>901</Words>
  <Application>Microsoft Office PowerPoint</Application>
  <PresentationFormat>On-screen Show (4:3)</PresentationFormat>
  <Paragraphs>122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JGD</dc:creator>
  <cp:lastModifiedBy>JGD</cp:lastModifiedBy>
  <cp:revision>105</cp:revision>
  <dcterms:created xsi:type="dcterms:W3CDTF">2013-09-23T11:11:10Z</dcterms:created>
  <dcterms:modified xsi:type="dcterms:W3CDTF">2013-09-26T09:59:06Z</dcterms:modified>
</cp:coreProperties>
</file>