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0"/>
  </p:notesMasterIdLst>
  <p:sldIdLst>
    <p:sldId id="256" r:id="rId4"/>
    <p:sldId id="266" r:id="rId5"/>
    <p:sldId id="281" r:id="rId6"/>
    <p:sldId id="280" r:id="rId7"/>
    <p:sldId id="277" r:id="rId8"/>
    <p:sldId id="261" r:id="rId9"/>
    <p:sldId id="260" r:id="rId10"/>
    <p:sldId id="264" r:id="rId11"/>
    <p:sldId id="263" r:id="rId12"/>
    <p:sldId id="265" r:id="rId13"/>
    <p:sldId id="278" r:id="rId14"/>
    <p:sldId id="279" r:id="rId15"/>
    <p:sldId id="283" r:id="rId16"/>
    <p:sldId id="284" r:id="rId17"/>
    <p:sldId id="259" r:id="rId18"/>
    <p:sldId id="275" r:id="rId19"/>
    <p:sldId id="274" r:id="rId20"/>
    <p:sldId id="282" r:id="rId21"/>
    <p:sldId id="258" r:id="rId22"/>
    <p:sldId id="268" r:id="rId23"/>
    <p:sldId id="285" r:id="rId24"/>
    <p:sldId id="272" r:id="rId25"/>
    <p:sldId id="271" r:id="rId26"/>
    <p:sldId id="270" r:id="rId27"/>
    <p:sldId id="269" r:id="rId28"/>
    <p:sldId id="287" r:id="rId29"/>
    <p:sldId id="288" r:id="rId30"/>
    <p:sldId id="289" r:id="rId31"/>
    <p:sldId id="291" r:id="rId32"/>
    <p:sldId id="292" r:id="rId33"/>
    <p:sldId id="297" r:id="rId34"/>
    <p:sldId id="301" r:id="rId35"/>
    <p:sldId id="299" r:id="rId36"/>
    <p:sldId id="302" r:id="rId37"/>
    <p:sldId id="304" r:id="rId38"/>
    <p:sldId id="305" r:id="rId3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D60093"/>
    <a:srgbClr val="FF0066"/>
    <a:srgbClr val="000066"/>
    <a:srgbClr val="FF6600"/>
    <a:srgbClr val="FFFF66"/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254" autoAdjust="0"/>
  </p:normalViewPr>
  <p:slideViewPr>
    <p:cSldViewPr>
      <p:cViewPr varScale="1">
        <p:scale>
          <a:sx n="53" d="100"/>
          <a:sy n="53" d="100"/>
        </p:scale>
        <p:origin x="-10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540A4-CF0E-4991-96CD-756C77FF4BDB}" type="datetimeFigureOut">
              <a:rPr lang="hu-HU" smtClean="0"/>
              <a:pPr/>
              <a:t>2011.06.22.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243F6-37DD-4306-A412-19F4B583912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43F6-37DD-4306-A412-19F4B583912C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43F6-37DD-4306-A412-19F4B583912C}" type="slidenum">
              <a:rPr lang="hu-HU" smtClean="0"/>
              <a:pPr/>
              <a:t>28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43F6-37DD-4306-A412-19F4B583912C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Különösen a teherviselő ízületekre igaz, hogy ha</a:t>
            </a:r>
            <a:r>
              <a:rPr lang="hu-HU" baseline="0" dirty="0" smtClean="0"/>
              <a:t> az ízület valamely eleme megsérül, az a </a:t>
            </a:r>
            <a:r>
              <a:rPr lang="hu-HU" baseline="0" dirty="0" err="1" smtClean="0"/>
              <a:t>biomechanika</a:t>
            </a:r>
            <a:r>
              <a:rPr lang="hu-HU" baseline="0" dirty="0" smtClean="0"/>
              <a:t> megbomlásán keresztül egy állandó pluszterhelést ró a teherviselő felszínre, ezáltal az ízületi porc károsodását okozza…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43F6-37DD-4306-A412-19F4B583912C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43F6-37DD-4306-A412-19F4B583912C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43F6-37DD-4306-A412-19F4B583912C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43F6-37DD-4306-A412-19F4B583912C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43F6-37DD-4306-A412-19F4B583912C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NEM AUTODIDAKTA</a:t>
            </a:r>
            <a:r>
              <a:rPr lang="hu-HU" baseline="0" dirty="0" smtClean="0"/>
              <a:t> MŰFAJ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43F6-37DD-4306-A412-19F4B583912C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43F6-37DD-4306-A412-19F4B583912C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5958-78D2-49C2-80B7-EE60ADB419DF}" type="datetimeFigureOut">
              <a:rPr lang="hu-HU" smtClean="0"/>
              <a:pPr/>
              <a:t>2011.06.22.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7633-F738-4779-BD53-B28EDD2675E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5958-78D2-49C2-80B7-EE60ADB419DF}" type="datetimeFigureOut">
              <a:rPr lang="hu-HU" smtClean="0"/>
              <a:pPr/>
              <a:t>2011.06.22.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7633-F738-4779-BD53-B28EDD2675E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5958-78D2-49C2-80B7-EE60ADB419DF}" type="datetimeFigureOut">
              <a:rPr lang="hu-HU" smtClean="0"/>
              <a:pPr/>
              <a:t>2011.06.22.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7633-F738-4779-BD53-B28EDD2675E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489" y="4406923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756" y="273073"/>
            <a:ext cx="5111044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5958-78D2-49C2-80B7-EE60ADB419DF}" type="datetimeFigureOut">
              <a:rPr lang="hu-HU" smtClean="0"/>
              <a:pPr/>
              <a:t>2011.06.22.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7633-F738-4779-BD53-B28EDD2675E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61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12" y="274661"/>
            <a:ext cx="603673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258204" cy="365125"/>
          </a:xfrm>
        </p:spPr>
        <p:txBody>
          <a:bodyPr/>
          <a:lstStyle>
            <a:lvl1pPr algn="ctr">
              <a:defRPr sz="1800"/>
            </a:lvl1pPr>
          </a:lstStyle>
          <a:p>
            <a:r>
              <a:rPr lang="hu-HU" dirty="0" smtClean="0">
                <a:solidFill>
                  <a:srgbClr val="DBF5F9">
                    <a:shade val="90000"/>
                  </a:srgbClr>
                </a:solidFill>
              </a:rPr>
              <a:t>MGYT VII. Nemzetközi Kongresszusa, 2009. szeptember 24-26. </a:t>
            </a:r>
            <a:endParaRPr lang="hu-HU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CA14-76B1-44C4-96C3-224D7B7CDCE5}" type="datetimeFigureOut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2011.06.22.</a:t>
            </a:fld>
            <a:endParaRPr lang="hu-H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0BCE-411D-4281-BF45-C34F0FD11D5B}" type="slidenum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u-HU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CA14-76B1-44C4-96C3-224D7B7CDCE5}" type="datetimeFigureOut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2011.06.22.</a:t>
            </a:fld>
            <a:endParaRPr lang="hu-H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0BCE-411D-4281-BF45-C34F0FD11D5B}" type="slidenum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u-HU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CA14-76B1-44C4-96C3-224D7B7CDCE5}" type="datetimeFigureOut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2011.06.22.</a:t>
            </a:fld>
            <a:endParaRPr lang="hu-H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0BCE-411D-4281-BF45-C34F0FD11D5B}" type="slidenum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u-HU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CA14-76B1-44C4-96C3-224D7B7CDCE5}" type="datetimeFigureOut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2011.06.22.</a:t>
            </a:fld>
            <a:endParaRPr lang="hu-H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0BCE-411D-4281-BF45-C34F0FD11D5B}" type="slidenum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u-HU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CA14-76B1-44C4-96C3-224D7B7CDCE5}" type="datetimeFigureOut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2011.06.22.</a:t>
            </a:fld>
            <a:endParaRPr lang="hu-H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0BCE-411D-4281-BF45-C34F0FD11D5B}" type="slidenum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u-HU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CA14-76B1-44C4-96C3-224D7B7CDCE5}" type="datetimeFigureOut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2011.06.22.</a:t>
            </a:fld>
            <a:endParaRPr lang="hu-H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0BCE-411D-4281-BF45-C34F0FD11D5B}" type="slidenum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u-HU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5958-78D2-49C2-80B7-EE60ADB419DF}" type="datetimeFigureOut">
              <a:rPr lang="hu-HU" smtClean="0"/>
              <a:pPr/>
              <a:t>2011.06.22.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7633-F738-4779-BD53-B28EDD2675E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CA14-76B1-44C4-96C3-224D7B7CDCE5}" type="datetimeFigureOut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2011.06.22.</a:t>
            </a:fld>
            <a:endParaRPr lang="hu-H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0BCE-411D-4281-BF45-C34F0FD11D5B}" type="slidenum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u-HU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CA14-76B1-44C4-96C3-224D7B7CDCE5}" type="datetimeFigureOut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2011.06.22.</a:t>
            </a:fld>
            <a:endParaRPr lang="hu-H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1C0BCE-411D-4281-BF45-C34F0FD11D5B}" type="slidenum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u-H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dirty="0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CA14-76B1-44C4-96C3-224D7B7CDCE5}" type="datetimeFigureOut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2011.06.22.</a:t>
            </a:fld>
            <a:endParaRPr lang="hu-H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0BCE-411D-4281-BF45-C34F0FD11D5B}" type="slidenum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u-HU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CA14-76B1-44C4-96C3-224D7B7CDCE5}" type="datetimeFigureOut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2011.06.22.</a:t>
            </a:fld>
            <a:endParaRPr lang="hu-H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0BCE-411D-4281-BF45-C34F0FD11D5B}" type="slidenum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u-HU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5958-78D2-49C2-80B7-EE60ADB419DF}" type="datetimeFigureOut">
              <a:rPr lang="hu-HU" smtClean="0"/>
              <a:pPr/>
              <a:t>2011.06.22.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7633-F738-4779-BD53-B28EDD2675E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5958-78D2-49C2-80B7-EE60ADB419DF}" type="datetimeFigureOut">
              <a:rPr lang="hu-HU" smtClean="0"/>
              <a:pPr/>
              <a:t>2011.06.22.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7633-F738-4779-BD53-B28EDD2675E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5958-78D2-49C2-80B7-EE60ADB419DF}" type="datetimeFigureOut">
              <a:rPr lang="hu-HU" smtClean="0"/>
              <a:pPr/>
              <a:t>2011.06.22.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7633-F738-4779-BD53-B28EDD2675E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5958-78D2-49C2-80B7-EE60ADB419DF}" type="datetimeFigureOut">
              <a:rPr lang="hu-HU" smtClean="0"/>
              <a:pPr/>
              <a:t>2011.06.22.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7633-F738-4779-BD53-B28EDD2675E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5958-78D2-49C2-80B7-EE60ADB419DF}" type="datetimeFigureOut">
              <a:rPr lang="hu-HU" smtClean="0"/>
              <a:pPr/>
              <a:t>2011.06.22.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7633-F738-4779-BD53-B28EDD2675E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5958-78D2-49C2-80B7-EE60ADB419DF}" type="datetimeFigureOut">
              <a:rPr lang="hu-HU" smtClean="0"/>
              <a:pPr/>
              <a:t>2011.06.22.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7633-F738-4779-BD53-B28EDD2675E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55958-78D2-49C2-80B7-EE60ADB419DF}" type="datetimeFigureOut">
              <a:rPr lang="hu-HU" smtClean="0"/>
              <a:pPr/>
              <a:t>2011.06.22.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67633-F738-4779-BD53-B28EDD2675E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D8CA14-76B1-44C4-96C3-224D7B7CDCE5}" type="datetimeFigureOut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2011.06.22.</a:t>
            </a:fld>
            <a:endParaRPr lang="hu-H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1C0BCE-411D-4281-BF45-C34F0FD11D5B}" type="slidenum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u-HU" dirty="0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cuments\Kepek\Tudom&#225;ny\&#193;tmeneti\2011-06-14\DSCN1960.AVI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cuments\Kepek\Tudom&#225;ny\Zs&#243;fi\gyt.mozi\propriocMozi\MOV04599.M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cuments\Kepek\Tudom&#225;ny\Zs&#243;fi\gyt.mozi\propriocMozi\fordulva%20ugr&#225;s.MP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772400" cy="1470025"/>
          </a:xfrm>
        </p:spPr>
        <p:txBody>
          <a:bodyPr>
            <a:normAutofit/>
          </a:bodyPr>
          <a:lstStyle/>
          <a:p>
            <a:r>
              <a:rPr lang="hu-HU" dirty="0"/>
              <a:t>Í</a:t>
            </a:r>
            <a:r>
              <a:rPr lang="hu-HU" dirty="0" smtClean="0"/>
              <a:t>zületeink egészségéért: prevenció, gyógytorna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00034" y="3071810"/>
            <a:ext cx="8358246" cy="2143140"/>
          </a:xfrm>
        </p:spPr>
        <p:txBody>
          <a:bodyPr>
            <a:noAutofit/>
          </a:bodyPr>
          <a:lstStyle/>
          <a:p>
            <a:r>
              <a:rPr lang="hu-HU" sz="24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Duska</a:t>
            </a:r>
            <a:r>
              <a:rPr lang="hu-HU" sz="24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Zsófia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Dr. Balla Mária*, Dr. Balajti Ilona, </a:t>
            </a: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D.**</a:t>
            </a:r>
          </a:p>
          <a:p>
            <a:pPr algn="l"/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Fővárosi Önk. </a:t>
            </a: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Uzsoki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u.-i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Kórháza, </a:t>
            </a: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Ortopéd-Traumat.-i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Osztály</a:t>
            </a:r>
          </a:p>
          <a:p>
            <a:pPr algn="l"/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 SOTE Ortopédiai Klinika</a:t>
            </a:r>
          </a:p>
          <a:p>
            <a:pPr algn="l"/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** Debreceni Egyetem Orvos- és Egészségtudományi Centrum, Népegészségügyi Kar, Fizioterápiás Tanszék</a:t>
            </a:r>
          </a:p>
          <a:p>
            <a:pPr algn="l"/>
            <a:endParaRPr 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1538" y="4357694"/>
            <a:ext cx="8229600" cy="2328866"/>
          </a:xfrm>
        </p:spPr>
        <p:txBody>
          <a:bodyPr/>
          <a:lstStyle/>
          <a:p>
            <a:r>
              <a:rPr lang="hu-H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csontszerkezet kialakulása</a:t>
            </a:r>
          </a:p>
          <a:p>
            <a:r>
              <a:rPr lang="hu-H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hyalinporc</a:t>
            </a:r>
            <a:r>
              <a:rPr lang="hu-H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megfelelő táplálása</a:t>
            </a:r>
          </a:p>
          <a:p>
            <a:r>
              <a:rPr lang="hu-H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izomzat fejlődése (</a:t>
            </a:r>
            <a:r>
              <a:rPr lang="hu-H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antigravitációs</a:t>
            </a:r>
            <a:r>
              <a:rPr lang="hu-H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izmok!)</a:t>
            </a:r>
            <a:endParaRPr lang="hu-H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857224" y="500042"/>
            <a:ext cx="7715250" cy="3929063"/>
          </a:xfrm>
          <a:prstGeom prst="ellipse">
            <a:avLst/>
          </a:prstGeom>
          <a:solidFill>
            <a:srgbClr val="C000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4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ÍZÜLETEK MEGFELELŐ TERHELÉSÉNEK JELENTŐSÉGE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/>
          <p:cNvSpPr/>
          <p:nvPr/>
        </p:nvSpPr>
        <p:spPr>
          <a:xfrm>
            <a:off x="928662" y="1000108"/>
            <a:ext cx="3214710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rgbClr val="FFFF00"/>
                </a:solidFill>
              </a:rPr>
              <a:t>sport</a:t>
            </a:r>
            <a:endParaRPr lang="hu-HU" sz="4000" dirty="0">
              <a:solidFill>
                <a:srgbClr val="FFFF00"/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5000628" y="2928934"/>
            <a:ext cx="3571900" cy="128588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rgbClr val="FFC000"/>
                </a:solidFill>
              </a:rPr>
              <a:t>gyógy-testnevelés</a:t>
            </a:r>
            <a:endParaRPr lang="hu-HU" sz="3600" dirty="0">
              <a:solidFill>
                <a:srgbClr val="FFC000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571472" y="4929198"/>
            <a:ext cx="4714908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/>
              <a:t>gyógytorna / fizioterápia</a:t>
            </a:r>
            <a:endParaRPr lang="hu-HU" sz="4000" dirty="0">
              <a:solidFill>
                <a:srgbClr val="FFFF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 rot="1472371">
            <a:off x="225104" y="1733787"/>
            <a:ext cx="2276009" cy="547110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hu-HU" sz="2800" dirty="0" smtClean="0"/>
              <a:t>bemelegítés</a:t>
            </a:r>
            <a:endParaRPr lang="hu-HU" sz="2800" dirty="0"/>
          </a:p>
        </p:txBody>
      </p:sp>
      <p:sp>
        <p:nvSpPr>
          <p:cNvPr id="8" name="Téglalap 7"/>
          <p:cNvSpPr/>
          <p:nvPr/>
        </p:nvSpPr>
        <p:spPr>
          <a:xfrm rot="19854222">
            <a:off x="3227301" y="1551539"/>
            <a:ext cx="1816112" cy="523220"/>
          </a:xfrm>
          <a:prstGeom prst="rect">
            <a:avLst/>
          </a:prstGeom>
        </p:spPr>
        <p:txBody>
          <a:bodyPr wrap="none">
            <a:prstTxWarp prst="textArchDown">
              <a:avLst>
                <a:gd name="adj" fmla="val 345278"/>
              </a:avLst>
            </a:prstTxWarp>
            <a:spAutoFit/>
          </a:bodyPr>
          <a:lstStyle/>
          <a:p>
            <a:r>
              <a:rPr lang="hu-HU" sz="2800" dirty="0" smtClean="0">
                <a:solidFill>
                  <a:prstClr val="black"/>
                </a:solidFill>
              </a:rPr>
              <a:t>levezetés!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FIZIOTERÁPIA CÉLJA</a:t>
            </a:r>
            <a:endParaRPr lang="hu-HU" b="1" spc="50" dirty="0">
              <a:ln w="1143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500175"/>
            <a:ext cx="8715404" cy="128588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30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helyes mozgásminták kialakítása / visszaállítása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fájdalom csökkentése, keringésjavítás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1639888" y="1031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hu-HU"/>
          </a:p>
        </p:txBody>
      </p:sp>
      <p:sp>
        <p:nvSpPr>
          <p:cNvPr id="124931" name="AutoShape 3"/>
          <p:cNvSpPr>
            <a:spLocks noChangeArrowheads="1"/>
          </p:cNvSpPr>
          <p:nvPr/>
        </p:nvSpPr>
        <p:spPr bwMode="auto">
          <a:xfrm>
            <a:off x="3143240" y="785794"/>
            <a:ext cx="2714644" cy="1071570"/>
          </a:xfrm>
          <a:prstGeom prst="flowChartTerminator">
            <a:avLst/>
          </a:prstGeom>
          <a:solidFill>
            <a:srgbClr val="333399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3600" b="1">
                <a:solidFill>
                  <a:srgbClr val="FFFF66"/>
                </a:solidFill>
              </a:rPr>
              <a:t>fájdalom</a:t>
            </a:r>
            <a:endParaRPr lang="hu-HU" sz="2400"/>
          </a:p>
        </p:txBody>
      </p:sp>
      <p:sp>
        <p:nvSpPr>
          <p:cNvPr id="124933" name="AutoShape 5"/>
          <p:cNvSpPr>
            <a:spLocks noChangeArrowheads="1"/>
          </p:cNvSpPr>
          <p:nvPr/>
        </p:nvSpPr>
        <p:spPr bwMode="auto">
          <a:xfrm>
            <a:off x="3143240" y="4786322"/>
            <a:ext cx="3286148" cy="1000132"/>
          </a:xfrm>
          <a:prstGeom prst="flowChartTerminator">
            <a:avLst/>
          </a:prstGeom>
          <a:solidFill>
            <a:srgbClr val="333399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hu-HU" sz="3600" b="1" dirty="0">
                <a:solidFill>
                  <a:srgbClr val="FFFF66"/>
                </a:solidFill>
              </a:rPr>
              <a:t>immobilizáció</a:t>
            </a:r>
            <a:endParaRPr lang="hu-HU" sz="2400" dirty="0"/>
          </a:p>
        </p:txBody>
      </p:sp>
      <p:sp>
        <p:nvSpPr>
          <p:cNvPr id="124934" name="AutoShape 6"/>
          <p:cNvSpPr>
            <a:spLocks noChangeArrowheads="1"/>
          </p:cNvSpPr>
          <p:nvPr/>
        </p:nvSpPr>
        <p:spPr bwMode="auto">
          <a:xfrm>
            <a:off x="500034" y="2714620"/>
            <a:ext cx="2500330" cy="968376"/>
          </a:xfrm>
          <a:prstGeom prst="flowChartTerminator">
            <a:avLst/>
          </a:prstGeom>
          <a:solidFill>
            <a:srgbClr val="333399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3600" b="1">
                <a:solidFill>
                  <a:srgbClr val="FFFF66"/>
                </a:solidFill>
              </a:rPr>
              <a:t>ischémia</a:t>
            </a:r>
            <a:endParaRPr lang="hu-HU" sz="2400"/>
          </a:p>
        </p:txBody>
      </p:sp>
      <p:sp>
        <p:nvSpPr>
          <p:cNvPr id="124935" name="AutoShape 7"/>
          <p:cNvSpPr>
            <a:spLocks noChangeArrowheads="1"/>
          </p:cNvSpPr>
          <p:nvPr/>
        </p:nvSpPr>
        <p:spPr bwMode="auto">
          <a:xfrm>
            <a:off x="3866407" y="2248867"/>
            <a:ext cx="762000" cy="838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4936" name="AutoShape 8"/>
          <p:cNvSpPr>
            <a:spLocks noChangeArrowheads="1"/>
          </p:cNvSpPr>
          <p:nvPr/>
        </p:nvSpPr>
        <p:spPr bwMode="auto">
          <a:xfrm rot="10922655">
            <a:off x="4731594" y="3148979"/>
            <a:ext cx="762000" cy="838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4937" name="AutoShape 9"/>
          <p:cNvSpPr>
            <a:spLocks noChangeArrowheads="1"/>
          </p:cNvSpPr>
          <p:nvPr/>
        </p:nvSpPr>
        <p:spPr bwMode="auto">
          <a:xfrm rot="-5338502">
            <a:off x="3833069" y="3110879"/>
            <a:ext cx="762000" cy="838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4938" name="AutoShape 10"/>
          <p:cNvSpPr>
            <a:spLocks noChangeArrowheads="1"/>
          </p:cNvSpPr>
          <p:nvPr/>
        </p:nvSpPr>
        <p:spPr bwMode="auto">
          <a:xfrm rot="5378840">
            <a:off x="4841132" y="2318717"/>
            <a:ext cx="762000" cy="838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24940" name="AutoShape 12"/>
          <p:cNvSpPr>
            <a:spLocks noChangeArrowheads="1"/>
          </p:cNvSpPr>
          <p:nvPr/>
        </p:nvSpPr>
        <p:spPr bwMode="auto">
          <a:xfrm rot="1476134">
            <a:off x="2314739" y="700862"/>
            <a:ext cx="684213" cy="287338"/>
          </a:xfrm>
          <a:prstGeom prst="rightArrow">
            <a:avLst>
              <a:gd name="adj1" fmla="val 50000"/>
              <a:gd name="adj2" fmla="val 59530"/>
            </a:avLst>
          </a:prstGeom>
          <a:solidFill>
            <a:srgbClr val="FFFF99"/>
          </a:solidFill>
          <a:ln w="9525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sz="2000" b="1"/>
          </a:p>
        </p:txBody>
      </p:sp>
      <p:sp>
        <p:nvSpPr>
          <p:cNvPr id="124941" name="AutoShape 13"/>
          <p:cNvSpPr>
            <a:spLocks noChangeArrowheads="1"/>
          </p:cNvSpPr>
          <p:nvPr/>
        </p:nvSpPr>
        <p:spPr bwMode="auto">
          <a:xfrm rot="9409862">
            <a:off x="6029694" y="623054"/>
            <a:ext cx="684213" cy="287337"/>
          </a:xfrm>
          <a:prstGeom prst="rightArrow">
            <a:avLst>
              <a:gd name="adj1" fmla="val 50000"/>
              <a:gd name="adj2" fmla="val 59531"/>
            </a:avLst>
          </a:prstGeom>
          <a:solidFill>
            <a:srgbClr val="FFFF99"/>
          </a:solidFill>
          <a:ln w="9525" algn="ctr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hu-HU" sz="2000" b="1"/>
          </a:p>
        </p:txBody>
      </p:sp>
      <p:sp>
        <p:nvSpPr>
          <p:cNvPr id="124942" name="AutoShape 14"/>
          <p:cNvSpPr>
            <a:spLocks noChangeArrowheads="1"/>
          </p:cNvSpPr>
          <p:nvPr/>
        </p:nvSpPr>
        <p:spPr bwMode="auto">
          <a:xfrm>
            <a:off x="2285984" y="1142984"/>
            <a:ext cx="682625" cy="288925"/>
          </a:xfrm>
          <a:prstGeom prst="rightArrow">
            <a:avLst>
              <a:gd name="adj1" fmla="val 50000"/>
              <a:gd name="adj2" fmla="val 59066"/>
            </a:avLst>
          </a:prstGeom>
          <a:solidFill>
            <a:srgbClr val="FFFF99"/>
          </a:solidFill>
          <a:ln w="9525" algn="ctr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sz="2000" b="1"/>
          </a:p>
        </p:txBody>
      </p:sp>
      <p:sp>
        <p:nvSpPr>
          <p:cNvPr id="124943" name="AutoShape 15"/>
          <p:cNvSpPr>
            <a:spLocks noChangeArrowheads="1"/>
          </p:cNvSpPr>
          <p:nvPr/>
        </p:nvSpPr>
        <p:spPr bwMode="auto">
          <a:xfrm rot="10800000">
            <a:off x="6143636" y="1071546"/>
            <a:ext cx="684212" cy="287337"/>
          </a:xfrm>
          <a:prstGeom prst="rightArrow">
            <a:avLst>
              <a:gd name="adj1" fmla="val 50000"/>
              <a:gd name="adj2" fmla="val 59530"/>
            </a:avLst>
          </a:prstGeom>
          <a:solidFill>
            <a:srgbClr val="FFFF99"/>
          </a:solidFill>
          <a:ln w="9525" algn="ctr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hu-HU" sz="2000" b="1"/>
          </a:p>
        </p:txBody>
      </p:sp>
      <p:sp>
        <p:nvSpPr>
          <p:cNvPr id="124949" name="AutoShape 21"/>
          <p:cNvSpPr>
            <a:spLocks noChangeArrowheads="1"/>
          </p:cNvSpPr>
          <p:nvPr/>
        </p:nvSpPr>
        <p:spPr bwMode="auto">
          <a:xfrm rot="11887432">
            <a:off x="6171353" y="1528029"/>
            <a:ext cx="684213" cy="287338"/>
          </a:xfrm>
          <a:prstGeom prst="rightArrow">
            <a:avLst>
              <a:gd name="adj1" fmla="val 50000"/>
              <a:gd name="adj2" fmla="val 59530"/>
            </a:avLst>
          </a:prstGeom>
          <a:solidFill>
            <a:srgbClr val="FFFF99"/>
          </a:solidFill>
          <a:ln w="9525" algn="ctr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hu-HU" sz="2000" b="1"/>
          </a:p>
        </p:txBody>
      </p:sp>
      <p:sp>
        <p:nvSpPr>
          <p:cNvPr id="124950" name="AutoShape 22"/>
          <p:cNvSpPr>
            <a:spLocks noChangeArrowheads="1"/>
          </p:cNvSpPr>
          <p:nvPr/>
        </p:nvSpPr>
        <p:spPr bwMode="auto">
          <a:xfrm rot="-1238570">
            <a:off x="2314669" y="1540118"/>
            <a:ext cx="684212" cy="287338"/>
          </a:xfrm>
          <a:prstGeom prst="rightArrow">
            <a:avLst>
              <a:gd name="adj1" fmla="val 50000"/>
              <a:gd name="adj2" fmla="val 59530"/>
            </a:avLst>
          </a:prstGeom>
          <a:solidFill>
            <a:srgbClr val="FFFF99"/>
          </a:solidFill>
          <a:ln w="9525" algn="ctr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sz="2000" b="1"/>
          </a:p>
        </p:txBody>
      </p:sp>
      <p:sp>
        <p:nvSpPr>
          <p:cNvPr id="124932" name="AutoShape 4"/>
          <p:cNvSpPr>
            <a:spLocks noChangeArrowheads="1"/>
          </p:cNvSpPr>
          <p:nvPr/>
        </p:nvSpPr>
        <p:spPr bwMode="auto">
          <a:xfrm>
            <a:off x="5929322" y="2643182"/>
            <a:ext cx="3071834" cy="1000132"/>
          </a:xfrm>
          <a:prstGeom prst="flowChartTerminator">
            <a:avLst/>
          </a:prstGeom>
          <a:solidFill>
            <a:srgbClr val="333399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hu-HU" sz="3600" b="1">
                <a:solidFill>
                  <a:srgbClr val="FFFF66"/>
                </a:solidFill>
              </a:rPr>
              <a:t>izom-spazmus</a:t>
            </a:r>
            <a:endParaRPr lang="hu-HU" sz="2400"/>
          </a:p>
        </p:txBody>
      </p:sp>
      <p:pic>
        <p:nvPicPr>
          <p:cNvPr id="20" name="Kép 19" descr="DSC09276.JPG"/>
          <p:cNvPicPr>
            <a:picLocks noChangeAspect="1"/>
          </p:cNvPicPr>
          <p:nvPr/>
        </p:nvPicPr>
        <p:blipFill>
          <a:blip r:embed="rId2" cstate="print"/>
          <a:srcRect b="7229"/>
          <a:stretch>
            <a:fillRect/>
          </a:stretch>
        </p:blipFill>
        <p:spPr>
          <a:xfrm>
            <a:off x="2285984" y="500042"/>
            <a:ext cx="4643470" cy="5743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2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5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24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24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7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1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animBg="1"/>
      <p:bldP spid="124933" grpId="0" animBg="1"/>
      <p:bldP spid="124934" grpId="0" animBg="1"/>
      <p:bldP spid="124935" grpId="0" animBg="1"/>
      <p:bldP spid="124936" grpId="0" animBg="1"/>
      <p:bldP spid="124937" grpId="0" animBg="1"/>
      <p:bldP spid="124938" grpId="0" animBg="1"/>
      <p:bldP spid="124940" grpId="0" animBg="1"/>
      <p:bldP spid="124940" grpId="1" animBg="1"/>
      <p:bldP spid="124941" grpId="0" animBg="1"/>
      <p:bldP spid="124941" grpId="1" animBg="1"/>
      <p:bldP spid="124942" grpId="0" animBg="1"/>
      <p:bldP spid="124942" grpId="1" animBg="1"/>
      <p:bldP spid="124943" grpId="0" animBg="1"/>
      <p:bldP spid="124943" grpId="1" animBg="1"/>
      <p:bldP spid="124949" grpId="0" animBg="1"/>
      <p:bldP spid="124949" grpId="1" animBg="1"/>
      <p:bldP spid="124950" grpId="0" animBg="1"/>
      <p:bldP spid="124950" grpId="1" animBg="1"/>
      <p:bldP spid="1249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FIZIOTERÁPIA CÉLJA</a:t>
            </a:r>
            <a:endParaRPr lang="hu-HU" b="1" spc="50" dirty="0">
              <a:ln w="1143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500174"/>
            <a:ext cx="8715404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30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helyes mozgásminták kialakítása / visszaállítása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fájdalom csökkentése, keringésjavítás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mozgásterjedelem helyreállítása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izomzat fejlesztése </a:t>
            </a:r>
            <a:r>
              <a:rPr lang="hu-HU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hu-HU" sz="3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erő, állóképesség, gyorsaság</a:t>
            </a:r>
            <a:endParaRPr lang="hu-HU" sz="30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sz="30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propriocepció</a:t>
            </a:r>
            <a:r>
              <a:rPr lang="hu-HU" sz="3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fejlesztés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porc megfelelő élettani folyamataihoz kedvező háttér biztosítása (mozgatás, terhelés)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terhelésre való fokozatos felkészítés</a:t>
            </a:r>
            <a:endParaRPr lang="hu-HU" sz="3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4929190" y="3214686"/>
            <a:ext cx="3786214" cy="1057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/>
              <a:t>STABILIZÁLÓ SZEREP!!!</a:t>
            </a:r>
            <a:endParaRPr lang="hu-HU" sz="2800" b="1" dirty="0"/>
          </a:p>
        </p:txBody>
      </p:sp>
      <p:sp>
        <p:nvSpPr>
          <p:cNvPr id="5" name="Jobbra nyíl 4"/>
          <p:cNvSpPr/>
          <p:nvPr/>
        </p:nvSpPr>
        <p:spPr>
          <a:xfrm>
            <a:off x="2071670" y="3071810"/>
            <a:ext cx="292895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Jobbra nyíl 5"/>
          <p:cNvSpPr/>
          <p:nvPr/>
        </p:nvSpPr>
        <p:spPr>
          <a:xfrm>
            <a:off x="3071802" y="3643314"/>
            <a:ext cx="1928826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hu-HU" dirty="0"/>
              <a:t>Í</a:t>
            </a:r>
            <a:r>
              <a:rPr lang="hu-HU" dirty="0" smtClean="0"/>
              <a:t>zületek károsodása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785927"/>
            <a:ext cx="8229600" cy="3000395"/>
          </a:xfrm>
        </p:spPr>
        <p:txBody>
          <a:bodyPr>
            <a:normAutofit fontScale="70000" lnSpcReduction="20000"/>
          </a:bodyPr>
          <a:lstStyle/>
          <a:p>
            <a:r>
              <a:rPr lang="hu-HU" sz="3600" dirty="0" smtClean="0"/>
              <a:t>ortopédiai elváltozások</a:t>
            </a:r>
          </a:p>
          <a:p>
            <a:r>
              <a:rPr lang="hu-HU" sz="3600" dirty="0" smtClean="0"/>
              <a:t>reumatológiai betegségek</a:t>
            </a:r>
          </a:p>
          <a:p>
            <a:r>
              <a:rPr lang="hu-HU" sz="3600" dirty="0" smtClean="0"/>
              <a:t>sérülések</a:t>
            </a:r>
          </a:p>
          <a:p>
            <a:r>
              <a:rPr lang="hu-HU" sz="3600" dirty="0" smtClean="0"/>
              <a:t>túlterhelés</a:t>
            </a:r>
            <a:endParaRPr lang="hu-HU" sz="3600" dirty="0"/>
          </a:p>
          <a:p>
            <a:r>
              <a:rPr lang="hu-HU" sz="3600" dirty="0" err="1" smtClean="0"/>
              <a:t>biomechanikai</a:t>
            </a:r>
            <a:r>
              <a:rPr lang="hu-HU" sz="3600" dirty="0" smtClean="0"/>
              <a:t> eltérés</a:t>
            </a:r>
          </a:p>
          <a:p>
            <a:r>
              <a:rPr lang="hu-HU" sz="3600" dirty="0" smtClean="0"/>
              <a:t>egyéb betegségek </a:t>
            </a:r>
            <a:r>
              <a:rPr lang="hu-HU" sz="3600" dirty="0" smtClean="0"/>
              <a:t>következménye </a:t>
            </a:r>
            <a:r>
              <a:rPr lang="hu-HU" sz="3600" dirty="0" smtClean="0"/>
              <a:t>(pl. anyagcsere-zavar, </a:t>
            </a:r>
            <a:r>
              <a:rPr lang="hu-HU" sz="3600" dirty="0" err="1" smtClean="0"/>
              <a:t>steroid</a:t>
            </a:r>
            <a:r>
              <a:rPr lang="hu-HU" sz="3600" dirty="0" smtClean="0"/>
              <a:t>, alkoholizmus stb.)</a:t>
            </a:r>
          </a:p>
          <a:p>
            <a:r>
              <a:rPr lang="hu-HU" sz="3600" dirty="0" smtClean="0"/>
              <a:t>életkor!</a:t>
            </a:r>
            <a:endParaRPr lang="hu-HU" sz="3600" dirty="0"/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143108" y="5429264"/>
            <a:ext cx="4500594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800" dirty="0" smtClean="0">
                <a:solidFill>
                  <a:srgbClr val="FFFF00"/>
                </a:solidFill>
              </a:rPr>
              <a:t>MEGELŐZÉS?!?!</a:t>
            </a:r>
            <a:endParaRPr lang="hu-H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928686"/>
          </a:xfrm>
        </p:spPr>
        <p:txBody>
          <a:bodyPr/>
          <a:lstStyle/>
          <a:p>
            <a:r>
              <a:rPr lang="hu-HU" b="1" dirty="0" smtClean="0"/>
              <a:t>PATOLÓGIA ESETÉN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1472" y="1357298"/>
            <a:ext cx="8229600" cy="2828931"/>
          </a:xfrm>
        </p:spPr>
        <p:txBody>
          <a:bodyPr/>
          <a:lstStyle/>
          <a:p>
            <a:r>
              <a:rPr lang="hu-HU" dirty="0" smtClean="0"/>
              <a:t>célzott, vezetett gyógytorna</a:t>
            </a:r>
          </a:p>
          <a:p>
            <a:pPr lvl="1"/>
            <a:r>
              <a:rPr lang="hu-HU" sz="2400" dirty="0" smtClean="0"/>
              <a:t>fokozatosság</a:t>
            </a:r>
          </a:p>
          <a:p>
            <a:pPr lvl="1"/>
            <a:r>
              <a:rPr lang="hu-HU" sz="2400" dirty="0" smtClean="0"/>
              <a:t>mozgásterjedelem növelése</a:t>
            </a:r>
          </a:p>
          <a:p>
            <a:pPr lvl="1"/>
            <a:r>
              <a:rPr lang="hu-HU" sz="2400" dirty="0" smtClean="0"/>
              <a:t>progresszív terhelés (lehető legmagasabb szintű terhelési szintre való visszavezetés)</a:t>
            </a:r>
            <a:endParaRPr lang="hu-HU" sz="2400" dirty="0"/>
          </a:p>
        </p:txBody>
      </p:sp>
      <p:sp>
        <p:nvSpPr>
          <p:cNvPr id="4" name="Téglalap 3"/>
          <p:cNvSpPr/>
          <p:nvPr/>
        </p:nvSpPr>
        <p:spPr>
          <a:xfrm>
            <a:off x="0" y="3929066"/>
            <a:ext cx="9127692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4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SZAKKÉPZETT GYÓGYTORNÁSZ</a:t>
            </a:r>
          </a:p>
          <a:p>
            <a:pPr algn="ctr"/>
            <a:r>
              <a:rPr lang="hu-HU" sz="6000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</a:p>
          <a:p>
            <a:pPr algn="ctr"/>
            <a:r>
              <a:rPr lang="hu-HU" sz="4400" b="1" cap="none" spc="50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KOOPERÁLÓ BETEG!</a:t>
            </a:r>
            <a:endParaRPr lang="hu-HU" sz="4400" b="1" cap="none" spc="50" dirty="0">
              <a:ln w="11430"/>
              <a:solidFill>
                <a:srgbClr val="00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68312" y="3416310"/>
            <a:ext cx="1817671" cy="93186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u-H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nincs mozgás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924300" y="3416310"/>
            <a:ext cx="4291038" cy="10541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u-HU" sz="2400" b="1" dirty="0" smtClean="0">
                <a:solidFill>
                  <a:srgbClr val="C00000"/>
                </a:solidFill>
              </a:rPr>
              <a:t>HIÁNYZIK A MEGFELELŐ INGER</a:t>
            </a:r>
            <a:endParaRPr lang="hu-HU" sz="2400" b="1" dirty="0">
              <a:solidFill>
                <a:srgbClr val="C00000"/>
              </a:solidFill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357554" y="5572140"/>
            <a:ext cx="5462596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u-HU" sz="24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struktúrák sorvadnak, degenerálódnak</a:t>
            </a:r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2411413" y="3844939"/>
            <a:ext cx="129698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127" name="Line 10"/>
          <p:cNvSpPr>
            <a:spLocks noChangeShapeType="1"/>
          </p:cNvSpPr>
          <p:nvPr/>
        </p:nvSpPr>
        <p:spPr bwMode="auto">
          <a:xfrm>
            <a:off x="2411413" y="4203714"/>
            <a:ext cx="129698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128" name="Line 11"/>
          <p:cNvSpPr>
            <a:spLocks noChangeShapeType="1"/>
          </p:cNvSpPr>
          <p:nvPr/>
        </p:nvSpPr>
        <p:spPr bwMode="auto">
          <a:xfrm>
            <a:off x="4932363" y="4564076"/>
            <a:ext cx="0" cy="3603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129" name="Line 14"/>
          <p:cNvSpPr>
            <a:spLocks noChangeShapeType="1"/>
          </p:cNvSpPr>
          <p:nvPr/>
        </p:nvSpPr>
        <p:spPr bwMode="auto">
          <a:xfrm>
            <a:off x="5292725" y="4779976"/>
            <a:ext cx="0" cy="3603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130" name="Line 15"/>
          <p:cNvSpPr>
            <a:spLocks noChangeShapeType="1"/>
          </p:cNvSpPr>
          <p:nvPr/>
        </p:nvSpPr>
        <p:spPr bwMode="auto">
          <a:xfrm>
            <a:off x="5651500" y="5068901"/>
            <a:ext cx="0" cy="3603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14282" y="214290"/>
            <a:ext cx="9144000" cy="26432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lvl="0" indent="-342900">
              <a:spcBef>
                <a:spcPct val="0"/>
              </a:spcBef>
              <a:tabLst>
                <a:tab pos="3768725" algn="l"/>
              </a:tabLst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Minden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szöveti struktúra fejlődésének és regenerációjának  megvan a saját specifikus funkcionális ingere:	csont - terhelés,</a:t>
            </a:r>
          </a:p>
          <a:p>
            <a:pPr marL="342900" lvl="0" indent="-342900">
              <a:spcBef>
                <a:spcPct val="0"/>
              </a:spcBef>
              <a:tabLst>
                <a:tab pos="3768725" algn="l"/>
              </a:tabLst>
              <a:defRPr/>
            </a:pPr>
            <a:r>
              <a:rPr lang="hu-HU" sz="2800" dirty="0" smtClean="0">
                <a:latin typeface="Comic Sans MS" pitchFamily="66" charset="0"/>
              </a:rPr>
              <a:t>		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ín, szalag – </a:t>
            </a:r>
            <a:r>
              <a:rPr lang="hu-HU" sz="2800" dirty="0" smtClean="0">
                <a:latin typeface="Comic Sans MS" pitchFamily="66" charset="0"/>
              </a:rPr>
              <a:t>feszítés,</a:t>
            </a:r>
          </a:p>
          <a:p>
            <a:pPr marL="342900" lvl="0" indent="-342900">
              <a:spcBef>
                <a:spcPct val="0"/>
              </a:spcBef>
              <a:tabLst>
                <a:tab pos="3768725" algn="l"/>
              </a:tabLst>
              <a:defRPr/>
            </a:pPr>
            <a:r>
              <a:rPr lang="hu-HU" sz="2800" dirty="0" smtClean="0">
                <a:latin typeface="Comic Sans MS" pitchFamily="66" charset="0"/>
              </a:rPr>
              <a:t>		izom - kontrakció 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1857356" y="2285992"/>
            <a:ext cx="5715040" cy="214314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smtClean="0">
                <a:solidFill>
                  <a:srgbClr val="FFFF00"/>
                </a:solidFill>
              </a:rPr>
              <a:t>AKTÍV TORNA!</a:t>
            </a:r>
            <a:endParaRPr lang="hu-HU" sz="6000" b="1" dirty="0">
              <a:solidFill>
                <a:srgbClr val="FFFF00"/>
              </a:solidFill>
            </a:endParaRPr>
          </a:p>
        </p:txBody>
      </p:sp>
      <p:pic>
        <p:nvPicPr>
          <p:cNvPr id="10" name="Kép 9" descr="DSCkö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1500198" cy="1984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Kép 10" descr="DSCpat.mob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85728"/>
            <a:ext cx="2477974" cy="1873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Kép 11" descr="DSCtrakció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714884"/>
            <a:ext cx="2239879" cy="169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Kép 12" descr="DSCN0087.JPG"/>
          <p:cNvPicPr>
            <a:picLocks noChangeAspect="1"/>
          </p:cNvPicPr>
          <p:nvPr/>
        </p:nvPicPr>
        <p:blipFill>
          <a:blip r:embed="rId5" cstate="print"/>
          <a:srcRect l="2343" t="29167" r="29687" b="12500"/>
          <a:stretch>
            <a:fillRect/>
          </a:stretch>
        </p:blipFill>
        <p:spPr>
          <a:xfrm>
            <a:off x="5715008" y="214290"/>
            <a:ext cx="2928958" cy="1885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695826"/>
            <a:ext cx="2714644" cy="1812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4587954"/>
            <a:ext cx="2705104" cy="200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760557"/>
            <a:ext cx="8358246" cy="4525963"/>
          </a:xfrm>
        </p:spPr>
        <p:txBody>
          <a:bodyPr>
            <a:normAutofit/>
          </a:bodyPr>
          <a:lstStyle/>
          <a:p>
            <a:r>
              <a:rPr lang="hu-HU" dirty="0" smtClean="0"/>
              <a:t>HELYES TESTTARTÁS – gerinc, </a:t>
            </a:r>
            <a:r>
              <a:rPr lang="hu-HU" dirty="0" err="1" smtClean="0"/>
              <a:t>medencebeállítás</a:t>
            </a:r>
            <a:endParaRPr lang="hu-HU" dirty="0" smtClean="0"/>
          </a:p>
          <a:p>
            <a:r>
              <a:rPr lang="hu-HU" dirty="0" smtClean="0"/>
              <a:t>ülő helyzet – asztal magassága, számítógép, monitor stb.</a:t>
            </a:r>
          </a:p>
          <a:p>
            <a:pPr lvl="1"/>
            <a:r>
              <a:rPr lang="hu-HU" dirty="0" smtClean="0"/>
              <a:t>térdelőszék</a:t>
            </a:r>
          </a:p>
          <a:p>
            <a:pPr lvl="1"/>
            <a:r>
              <a:rPr lang="hu-HU" dirty="0" smtClean="0"/>
              <a:t>ülőpárna</a:t>
            </a:r>
          </a:p>
          <a:p>
            <a:pPr lvl="1"/>
            <a:r>
              <a:rPr lang="hu-HU" dirty="0" err="1" smtClean="0"/>
              <a:t>fizioball</a:t>
            </a:r>
          </a:p>
          <a:p>
            <a:r>
              <a:rPr lang="hu-HU" dirty="0" smtClean="0"/>
              <a:t>állás, járás – MBT?? Balerinacipő? Tűsarkú?</a:t>
            </a:r>
          </a:p>
          <a:p>
            <a:r>
              <a:rPr lang="hu-HU" dirty="0" smtClean="0"/>
              <a:t>testtartás sport, hobbisport, torna során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286380" y="3975135"/>
            <a:ext cx="2806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tartós statikai</a:t>
            </a:r>
          </a:p>
          <a:p>
            <a:r>
              <a:rPr lang="hu-HU" sz="2800" dirty="0" smtClean="0"/>
              <a:t>helyzet kerülése!  </a:t>
            </a:r>
            <a:endParaRPr lang="hu-HU" sz="2800" dirty="0"/>
          </a:p>
        </p:txBody>
      </p:sp>
      <p:sp>
        <p:nvSpPr>
          <p:cNvPr id="5" name="Jobbra nyíl 4"/>
          <p:cNvSpPr/>
          <p:nvPr/>
        </p:nvSpPr>
        <p:spPr>
          <a:xfrm>
            <a:off x="3571868" y="418944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2428860" y="642918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002060"/>
                </a:solidFill>
              </a:rPr>
              <a:t>MOZGÁSSÉMÁK</a:t>
            </a:r>
            <a:endParaRPr lang="hu-H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4500562" cy="1357298"/>
          </a:xfrm>
        </p:spPr>
        <p:txBody>
          <a:bodyPr>
            <a:normAutofit/>
          </a:bodyPr>
          <a:lstStyle/>
          <a:p>
            <a:pPr eaLnBrk="1" hangingPunct="1"/>
            <a:r>
              <a:rPr lang="hu-HU" sz="3600" b="1" dirty="0" smtClean="0"/>
              <a:t>MOZGATÓ</a:t>
            </a:r>
            <a:br>
              <a:rPr lang="hu-HU" sz="3600" b="1" dirty="0" smtClean="0"/>
            </a:br>
            <a:r>
              <a:rPr lang="hu-HU" sz="3600" b="1" dirty="0" smtClean="0"/>
              <a:t>SZERVRENDSZER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 t="10056" r="63701" b="6856"/>
          <a:stretch>
            <a:fillRect/>
          </a:stretch>
        </p:blipFill>
        <p:spPr bwMode="auto">
          <a:xfrm>
            <a:off x="323499" y="1857364"/>
            <a:ext cx="2074291" cy="3357586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428860" y="1857364"/>
            <a:ext cx="1857388" cy="3357586"/>
            <a:chOff x="4150" y="1570"/>
            <a:chExt cx="1239" cy="2202"/>
          </a:xfrm>
        </p:grpSpPr>
        <p:pic>
          <p:nvPicPr>
            <p:cNvPr id="4102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66934" t="10056" b="6856"/>
            <a:stretch>
              <a:fillRect/>
            </a:stretch>
          </p:blipFill>
          <p:spPr bwMode="auto">
            <a:xfrm>
              <a:off x="4150" y="1570"/>
              <a:ext cx="1239" cy="2202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</p:spPr>
        </p:pic>
        <p:sp>
          <p:nvSpPr>
            <p:cNvPr id="4103" name="Rectangle 8"/>
            <p:cNvSpPr>
              <a:spLocks noChangeArrowheads="1"/>
            </p:cNvSpPr>
            <p:nvPr/>
          </p:nvSpPr>
          <p:spPr bwMode="auto">
            <a:xfrm>
              <a:off x="4150" y="2296"/>
              <a:ext cx="45" cy="4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04" name="Rectangle 9"/>
            <p:cNvSpPr>
              <a:spLocks noChangeArrowheads="1"/>
            </p:cNvSpPr>
            <p:nvPr/>
          </p:nvSpPr>
          <p:spPr bwMode="auto">
            <a:xfrm>
              <a:off x="4150" y="3203"/>
              <a:ext cx="227" cy="4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357686" y="1643050"/>
            <a:ext cx="4786314" cy="17287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Mozgás irányítása:</a:t>
            </a:r>
            <a:b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KÖZPONTI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IDEGRENDSZER</a:t>
            </a:r>
          </a:p>
        </p:txBody>
      </p:sp>
      <p:grpSp>
        <p:nvGrpSpPr>
          <p:cNvPr id="10" name="Csoportba foglalás 7"/>
          <p:cNvGrpSpPr>
            <a:grpSpLocks/>
          </p:cNvGrpSpPr>
          <p:nvPr/>
        </p:nvGrpSpPr>
        <p:grpSpPr bwMode="auto">
          <a:xfrm>
            <a:off x="4929190" y="3643314"/>
            <a:ext cx="3381372" cy="2857520"/>
            <a:chOff x="2771775" y="2852738"/>
            <a:chExt cx="3810000" cy="304800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71775" y="2852738"/>
              <a:ext cx="3810000" cy="3048000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</p:spPr>
        </p:pic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4286248" y="3143248"/>
              <a:ext cx="449162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200"/>
                <a:t>Agy</a:t>
              </a:r>
            </a:p>
          </p:txBody>
        </p:sp>
        <p:sp>
          <p:nvSpPr>
            <p:cNvPr id="13" name="Szövegdoboz 6"/>
            <p:cNvSpPr txBox="1">
              <a:spLocks noChangeArrowheads="1"/>
            </p:cNvSpPr>
            <p:nvPr/>
          </p:nvSpPr>
          <p:spPr bwMode="auto">
            <a:xfrm>
              <a:off x="4000496" y="3714752"/>
              <a:ext cx="972000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1200"/>
                <a:t>Gerincvelő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85794"/>
            <a:ext cx="8401080" cy="534036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sz="3600" b="1" dirty="0" smtClean="0">
                <a:solidFill>
                  <a:srgbClr val="C00000"/>
                </a:solidFill>
              </a:rPr>
              <a:t>ÁGYÉKI GERINC</a:t>
            </a:r>
          </a:p>
          <a:p>
            <a:r>
              <a:rPr lang="hu-HU" sz="3600" dirty="0" smtClean="0"/>
              <a:t>hasizomgyakorlatok </a:t>
            </a:r>
            <a:r>
              <a:rPr lang="hu-HU" sz="3600" dirty="0" smtClean="0">
                <a:sym typeface="Wingdings" pitchFamily="2" charset="2"/>
              </a:rPr>
              <a:t> mély hasizmok!</a:t>
            </a:r>
            <a:endParaRPr lang="hu-HU" sz="3600" dirty="0" smtClean="0"/>
          </a:p>
          <a:p>
            <a:r>
              <a:rPr lang="hu-HU" sz="3600" dirty="0" err="1" smtClean="0"/>
              <a:t>hátizomerősítés</a:t>
            </a:r>
            <a:r>
              <a:rPr lang="hu-HU" sz="3600" dirty="0" smtClean="0"/>
              <a:t> </a:t>
            </a:r>
            <a:r>
              <a:rPr lang="hu-HU" sz="3600" dirty="0" smtClean="0">
                <a:sym typeface="Wingdings" pitchFamily="2" charset="2"/>
              </a:rPr>
              <a:t> mély izmok! (</a:t>
            </a:r>
            <a:r>
              <a:rPr lang="hu-HU" sz="3600" dirty="0" err="1" smtClean="0">
                <a:sym typeface="Wingdings" pitchFamily="2" charset="2"/>
              </a:rPr>
              <a:t>multifidus</a:t>
            </a:r>
            <a:r>
              <a:rPr lang="hu-HU" sz="3600" dirty="0" smtClean="0">
                <a:sym typeface="Wingdings" pitchFamily="2" charset="2"/>
              </a:rPr>
              <a:t>)</a:t>
            </a:r>
          </a:p>
          <a:p>
            <a:pPr>
              <a:buNone/>
            </a:pPr>
            <a:r>
              <a:rPr lang="hu-HU" sz="3600" b="1" dirty="0" smtClean="0">
                <a:solidFill>
                  <a:srgbClr val="C00000"/>
                </a:solidFill>
              </a:rPr>
              <a:t>HÁTI GERINC</a:t>
            </a:r>
          </a:p>
          <a:p>
            <a:r>
              <a:rPr lang="hu-HU" sz="3600" dirty="0" smtClean="0"/>
              <a:t>vállmozgás</a:t>
            </a:r>
          </a:p>
          <a:p>
            <a:r>
              <a:rPr lang="hu-HU" sz="3600" dirty="0" smtClean="0"/>
              <a:t>lapockák helyzete</a:t>
            </a:r>
          </a:p>
          <a:p>
            <a:pPr>
              <a:buNone/>
            </a:pPr>
            <a:r>
              <a:rPr lang="hu-HU" sz="3600" b="1" dirty="0" smtClean="0">
                <a:solidFill>
                  <a:srgbClr val="C00000"/>
                </a:solidFill>
              </a:rPr>
              <a:t>NYAKI GERINC</a:t>
            </a:r>
          </a:p>
          <a:p>
            <a:r>
              <a:rPr lang="hu-HU" sz="3600" dirty="0" smtClean="0"/>
              <a:t>fejtartás – </a:t>
            </a:r>
            <a:r>
              <a:rPr lang="hu-HU" sz="3600" dirty="0" err="1" smtClean="0"/>
              <a:t>retrakció</a:t>
            </a:r>
            <a:r>
              <a:rPr lang="hu-HU" sz="3600" dirty="0" smtClean="0"/>
              <a:t>!</a:t>
            </a:r>
          </a:p>
          <a:p>
            <a:pPr>
              <a:buNone/>
            </a:pPr>
            <a:endParaRPr lang="hu-HU" dirty="0" smtClean="0">
              <a:sym typeface="Wingdings" pitchFamily="2" charset="2"/>
            </a:endParaRP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8577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sz="3600" b="1" dirty="0" smtClean="0">
                <a:solidFill>
                  <a:srgbClr val="C00000"/>
                </a:solidFill>
              </a:rPr>
              <a:t>VÁLL-VÁLLÖVI KOMPLEXUM</a:t>
            </a:r>
          </a:p>
          <a:p>
            <a:r>
              <a:rPr lang="hu-HU" sz="3600" dirty="0" smtClean="0"/>
              <a:t>vállöv tartáskorrekciója</a:t>
            </a:r>
          </a:p>
          <a:p>
            <a:r>
              <a:rPr lang="hu-HU" sz="3600" dirty="0" smtClean="0"/>
              <a:t>beszűkülésre hajlamos ízület</a:t>
            </a:r>
          </a:p>
          <a:p>
            <a:pPr>
              <a:buNone/>
            </a:pPr>
            <a:r>
              <a:rPr lang="hu-HU" sz="3600" b="1" dirty="0" smtClean="0">
                <a:solidFill>
                  <a:srgbClr val="C00000"/>
                </a:solidFill>
              </a:rPr>
              <a:t>KÖNYÖK</a:t>
            </a:r>
          </a:p>
          <a:p>
            <a:r>
              <a:rPr lang="hu-HU" sz="3600" dirty="0" smtClean="0"/>
              <a:t>flexió jelentősége</a:t>
            </a:r>
          </a:p>
          <a:p>
            <a:r>
              <a:rPr lang="hu-HU" sz="3600" dirty="0" err="1" smtClean="0"/>
              <a:t>epicondylitisek</a:t>
            </a:r>
            <a:endParaRPr lang="hu-HU" sz="3600" dirty="0" smtClean="0"/>
          </a:p>
          <a:p>
            <a:pPr>
              <a:buNone/>
            </a:pPr>
            <a:r>
              <a:rPr lang="hu-HU" sz="3600" b="1" dirty="0" smtClean="0">
                <a:solidFill>
                  <a:srgbClr val="C00000"/>
                </a:solidFill>
              </a:rPr>
              <a:t>KÉZ</a:t>
            </a:r>
          </a:p>
          <a:p>
            <a:r>
              <a:rPr lang="hu-HU" sz="3600" dirty="0" smtClean="0"/>
              <a:t>támaszkodás</a:t>
            </a:r>
          </a:p>
          <a:p>
            <a:r>
              <a:rPr lang="hu-HU" sz="3600" dirty="0" smtClean="0"/>
              <a:t>eszközök nyelének vastagsága</a:t>
            </a:r>
          </a:p>
          <a:p>
            <a:endParaRPr lang="hu-H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158" y="642918"/>
            <a:ext cx="8401080" cy="474027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b="1" dirty="0" smtClean="0">
                <a:solidFill>
                  <a:srgbClr val="C00000"/>
                </a:solidFill>
                <a:sym typeface="Wingdings" pitchFamily="2" charset="2"/>
              </a:rPr>
              <a:t>CSÍPŐ</a:t>
            </a:r>
          </a:p>
          <a:p>
            <a:pPr>
              <a:buNone/>
            </a:pPr>
            <a:r>
              <a:rPr lang="hu-HU" dirty="0" err="1" smtClean="0">
                <a:sym typeface="Wingdings" pitchFamily="2" charset="2"/>
              </a:rPr>
              <a:t>gluteus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medius</a:t>
            </a:r>
            <a:r>
              <a:rPr lang="hu-HU" dirty="0" smtClean="0">
                <a:sym typeface="Wingdings" pitchFamily="2" charset="2"/>
              </a:rPr>
              <a:t> kiemelt jelentősége</a:t>
            </a:r>
          </a:p>
          <a:p>
            <a:pPr>
              <a:buNone/>
            </a:pPr>
            <a:r>
              <a:rPr lang="hu-HU" dirty="0" smtClean="0">
                <a:sym typeface="Wingdings" pitchFamily="2" charset="2"/>
              </a:rPr>
              <a:t>mozgásterjedelem megőrzése</a:t>
            </a:r>
          </a:p>
          <a:p>
            <a:pPr>
              <a:buNone/>
            </a:pPr>
            <a:r>
              <a:rPr lang="hu-HU" b="1" dirty="0" smtClean="0">
                <a:solidFill>
                  <a:srgbClr val="C00000"/>
                </a:solidFill>
                <a:sym typeface="Wingdings" pitchFamily="2" charset="2"/>
              </a:rPr>
              <a:t>TÉRD</a:t>
            </a:r>
            <a:endParaRPr lang="hu-HU" b="1" dirty="0" smtClean="0">
              <a:solidFill>
                <a:srgbClr val="C00000"/>
              </a:solidFill>
            </a:endParaRPr>
          </a:p>
          <a:p>
            <a:r>
              <a:rPr lang="hu-HU" dirty="0" smtClean="0"/>
              <a:t>vastus </a:t>
            </a:r>
            <a:r>
              <a:rPr lang="hu-HU" dirty="0" err="1" smtClean="0"/>
              <a:t>medialis</a:t>
            </a:r>
            <a:r>
              <a:rPr lang="hu-HU" dirty="0" smtClean="0"/>
              <a:t> erősítés jelentősége</a:t>
            </a:r>
          </a:p>
          <a:p>
            <a:r>
              <a:rPr lang="hu-HU" dirty="0" smtClean="0"/>
              <a:t>helyes tengely?</a:t>
            </a:r>
          </a:p>
          <a:p>
            <a:r>
              <a:rPr lang="hu-HU" dirty="0" err="1" smtClean="0"/>
              <a:t>extenzió</a:t>
            </a:r>
            <a:r>
              <a:rPr lang="hu-HU" dirty="0" smtClean="0"/>
              <a:t> jelentősége</a:t>
            </a:r>
          </a:p>
          <a:p>
            <a:pPr>
              <a:buNone/>
            </a:pPr>
            <a:r>
              <a:rPr lang="hu-HU" b="1" dirty="0" smtClean="0">
                <a:solidFill>
                  <a:srgbClr val="C00000"/>
                </a:solidFill>
              </a:rPr>
              <a:t>BOKA</a:t>
            </a:r>
          </a:p>
          <a:p>
            <a:r>
              <a:rPr lang="hu-HU" dirty="0" smtClean="0"/>
              <a:t>boka – lúdtalp korrigálásának jelentősége (cipő, betét)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lábboltozat alakulása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82738"/>
            <a:ext cx="6715125" cy="4846637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Tartalom helye 7" descr="mezítlá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14688" y="3143250"/>
            <a:ext cx="2428875" cy="3398838"/>
          </a:xfrm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3714750"/>
            <a:ext cx="2620962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 cstate="print"/>
          <a:srcRect l="30000" b="25999"/>
          <a:stretch>
            <a:fillRect/>
          </a:stretch>
        </p:blipFill>
        <p:spPr bwMode="auto">
          <a:xfrm>
            <a:off x="3416300" y="714375"/>
            <a:ext cx="27035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5" cstate="print"/>
          <a:srcRect r="31578"/>
          <a:stretch>
            <a:fillRect/>
          </a:stretch>
        </p:blipFill>
        <p:spPr bwMode="auto">
          <a:xfrm>
            <a:off x="214313" y="785813"/>
            <a:ext cx="2500312" cy="51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6" cstate="print"/>
          <a:srcRect l="27295" r="33154" b="9311"/>
          <a:stretch>
            <a:fillRect/>
          </a:stretch>
        </p:blipFill>
        <p:spPr bwMode="auto">
          <a:xfrm>
            <a:off x="6357938" y="642938"/>
            <a:ext cx="21050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57158" y="500042"/>
            <a:ext cx="8372613" cy="157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hu-HU" sz="4000" dirty="0" smtClean="0">
                <a:solidFill>
                  <a:prstClr val="black"/>
                </a:solidFill>
              </a:rPr>
              <a:t>MEGELŐZÉS – sérülések megelőzése!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3200" dirty="0" err="1" smtClean="0">
                <a:solidFill>
                  <a:prstClr val="black"/>
                </a:solidFill>
              </a:rPr>
              <a:t>propriocepció</a:t>
            </a:r>
            <a:r>
              <a:rPr lang="hu-HU" sz="3200" dirty="0" smtClean="0">
                <a:solidFill>
                  <a:prstClr val="black"/>
                </a:solidFill>
              </a:rPr>
              <a:t> jelentősége (</a:t>
            </a:r>
            <a:r>
              <a:rPr lang="hu-HU" sz="3200" dirty="0" smtClean="0">
                <a:solidFill>
                  <a:prstClr val="black"/>
                </a:solidFill>
                <a:sym typeface="Wingdings" pitchFamily="2" charset="2"/>
              </a:rPr>
              <a:t> body building)</a:t>
            </a:r>
          </a:p>
          <a:p>
            <a:endParaRPr lang="hu-HU" dirty="0"/>
          </a:p>
        </p:txBody>
      </p:sp>
      <p:pic>
        <p:nvPicPr>
          <p:cNvPr id="3" name="DSCN1960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85918" y="2357430"/>
            <a:ext cx="4857784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57158" y="500042"/>
            <a:ext cx="8372613" cy="157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hu-HU" sz="4000" dirty="0" smtClean="0">
                <a:solidFill>
                  <a:prstClr val="black"/>
                </a:solidFill>
              </a:rPr>
              <a:t>MEGELŐZÉS</a:t>
            </a:r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3200" dirty="0" err="1" smtClean="0">
                <a:solidFill>
                  <a:prstClr val="black"/>
                </a:solidFill>
              </a:rPr>
              <a:t>propriocepció</a:t>
            </a:r>
            <a:r>
              <a:rPr lang="hu-HU" sz="3200" dirty="0" smtClean="0">
                <a:solidFill>
                  <a:prstClr val="black"/>
                </a:solidFill>
              </a:rPr>
              <a:t> jelentősége</a:t>
            </a:r>
            <a:endParaRPr lang="hu-HU" sz="3200" dirty="0" smtClean="0">
              <a:solidFill>
                <a:prstClr val="black"/>
              </a:solidFill>
              <a:sym typeface="Wingdings" pitchFamily="2" charset="2"/>
            </a:endParaRPr>
          </a:p>
          <a:p>
            <a:endParaRPr lang="hu-HU" dirty="0"/>
          </a:p>
        </p:txBody>
      </p:sp>
      <p:pic>
        <p:nvPicPr>
          <p:cNvPr id="6" name="MOV04599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857356" y="2357430"/>
            <a:ext cx="5024451" cy="3768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57158" y="500042"/>
            <a:ext cx="8372613" cy="157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hu-HU" sz="4000" dirty="0" smtClean="0">
                <a:solidFill>
                  <a:prstClr val="black"/>
                </a:solidFill>
              </a:rPr>
              <a:t>MEGELŐZÉS</a:t>
            </a:r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3200" dirty="0" err="1" smtClean="0">
                <a:solidFill>
                  <a:prstClr val="black"/>
                </a:solidFill>
              </a:rPr>
              <a:t>propriocepció</a:t>
            </a:r>
            <a:r>
              <a:rPr lang="hu-HU" sz="3200" dirty="0" smtClean="0">
                <a:solidFill>
                  <a:prstClr val="black"/>
                </a:solidFill>
              </a:rPr>
              <a:t> jelentősége</a:t>
            </a:r>
            <a:endParaRPr lang="hu-HU" sz="3200" dirty="0" smtClean="0">
              <a:solidFill>
                <a:prstClr val="black"/>
              </a:solidFill>
              <a:sym typeface="Wingdings" pitchFamily="2" charset="2"/>
            </a:endParaRPr>
          </a:p>
          <a:p>
            <a:endParaRPr lang="hu-HU" dirty="0"/>
          </a:p>
        </p:txBody>
      </p:sp>
      <p:pic>
        <p:nvPicPr>
          <p:cNvPr id="7" name="fordulva ugrás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857356" y="2285992"/>
            <a:ext cx="5143536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2000232" y="333375"/>
            <a:ext cx="4803793" cy="17287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3600" b="1" dirty="0" smtClean="0">
                <a:solidFill>
                  <a:srgbClr val="000066"/>
                </a:solidFill>
              </a:rPr>
              <a:t>BEMELEGÍTÉS CÉLJA:</a:t>
            </a:r>
            <a:endParaRPr lang="hu-HU" sz="3600" b="1" dirty="0">
              <a:solidFill>
                <a:srgbClr val="000066"/>
              </a:solidFill>
            </a:endParaRPr>
          </a:p>
          <a:p>
            <a:pPr algn="ctr"/>
            <a:r>
              <a:rPr lang="hu-HU" sz="2400" b="1" dirty="0">
                <a:solidFill>
                  <a:srgbClr val="000066"/>
                </a:solidFill>
              </a:rPr>
              <a:t>a szervezet felkészítése</a:t>
            </a:r>
          </a:p>
          <a:p>
            <a:pPr algn="ctr"/>
            <a:r>
              <a:rPr lang="hu-HU" sz="2400" b="1" dirty="0">
                <a:solidFill>
                  <a:srgbClr val="000066"/>
                </a:solidFill>
              </a:rPr>
              <a:t>a fokozott terhelésre</a:t>
            </a:r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23850" y="2349500"/>
            <a:ext cx="8229600" cy="3268663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0066"/>
            </a:solidFill>
          </a:ln>
        </p:spPr>
        <p:txBody>
          <a:bodyPr/>
          <a:lstStyle/>
          <a:p>
            <a:r>
              <a:rPr lang="hu-HU" dirty="0">
                <a:solidFill>
                  <a:srgbClr val="000066"/>
                </a:solidFill>
              </a:rPr>
              <a:t>izmok</a:t>
            </a:r>
          </a:p>
          <a:p>
            <a:r>
              <a:rPr lang="hu-HU" dirty="0">
                <a:solidFill>
                  <a:srgbClr val="000066"/>
                </a:solidFill>
              </a:rPr>
              <a:t>ízületek</a:t>
            </a:r>
          </a:p>
          <a:p>
            <a:r>
              <a:rPr lang="hu-HU" dirty="0">
                <a:solidFill>
                  <a:srgbClr val="000066"/>
                </a:solidFill>
              </a:rPr>
              <a:t>keringés</a:t>
            </a:r>
          </a:p>
          <a:p>
            <a:r>
              <a:rPr lang="hu-HU" dirty="0">
                <a:solidFill>
                  <a:srgbClr val="000066"/>
                </a:solidFill>
              </a:rPr>
              <a:t>energiaszolgáltató rendszerek</a:t>
            </a:r>
          </a:p>
          <a:p>
            <a:r>
              <a:rPr lang="hu-HU" dirty="0">
                <a:solidFill>
                  <a:srgbClr val="000066"/>
                </a:solidFill>
              </a:rPr>
              <a:t>idegrendszer </a:t>
            </a:r>
            <a:r>
              <a:rPr lang="en-US" dirty="0">
                <a:solidFill>
                  <a:srgbClr val="000066"/>
                </a:solidFill>
              </a:rPr>
              <a:t>&amp;</a:t>
            </a:r>
            <a:r>
              <a:rPr lang="hu-HU" dirty="0">
                <a:solidFill>
                  <a:srgbClr val="000066"/>
                </a:solidFill>
              </a:rPr>
              <a:t> érzékszervek</a:t>
            </a:r>
            <a:endParaRPr lang="en-US" dirty="0">
              <a:solidFill>
                <a:srgbClr val="000066"/>
              </a:solidFill>
            </a:endParaRPr>
          </a:p>
          <a:p>
            <a:endParaRPr lang="hu-HU" dirty="0">
              <a:solidFill>
                <a:srgbClr val="000066"/>
              </a:solidFill>
            </a:endParaRPr>
          </a:p>
        </p:txBody>
      </p:sp>
      <p:sp>
        <p:nvSpPr>
          <p:cNvPr id="10253" name="WordArt 13"/>
          <p:cNvSpPr>
            <a:spLocks noChangeArrowheads="1" noChangeShapeType="1" noTextEdit="1"/>
          </p:cNvSpPr>
          <p:nvPr/>
        </p:nvSpPr>
        <p:spPr bwMode="auto">
          <a:xfrm rot="902096">
            <a:off x="4238625" y="2903538"/>
            <a:ext cx="4535488" cy="15208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8069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hu-H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1797904" scaled="1"/>
                </a:gradFill>
                <a:latin typeface="Impact"/>
              </a:rPr>
              <a:t>ALKALMAZKODÁS!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900618" cy="1082660"/>
          </a:xfrm>
          <a:solidFill>
            <a:srgbClr val="000066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hu-H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IZMOK </a:t>
            </a:r>
            <a:r>
              <a:rPr lang="hu-HU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FELKÉSZíTÉSE</a:t>
            </a:r>
            <a:endParaRPr lang="hu-HU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28596" y="1357298"/>
            <a:ext cx="6715172" cy="126034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hu-HU" sz="2000">
                <a:solidFill>
                  <a:srgbClr val="000066"/>
                </a:solidFill>
              </a:rPr>
              <a:t> NYUGALMI TÓNUS MEGVÁLTOZTATÁSA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hu-HU" sz="2000">
                <a:solidFill>
                  <a:srgbClr val="000066"/>
                </a:solidFill>
              </a:rPr>
              <a:t> IZMOK HŐMÉRSÉKLETÉNEK EMELÉSE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hu-HU" sz="2000">
                <a:solidFill>
                  <a:srgbClr val="000066"/>
                </a:solidFill>
              </a:rPr>
              <a:t> FOKOZOTT VÉR ÉS OXIGÉNELLÁTÁS BIZTOSíTÁSA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28596" y="2857496"/>
            <a:ext cx="8229600" cy="785818"/>
          </a:xfrm>
          <a:prstGeom prst="rect">
            <a:avLst/>
          </a:prstGeom>
          <a:solidFill>
            <a:srgbClr val="000066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A KERINGÉSI RENDSZER FELKÉSZíTÉSE</a:t>
            </a:r>
            <a:endParaRPr kumimoji="0" lang="hu-HU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8596" y="3643314"/>
            <a:ext cx="6715172" cy="1200329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2400" dirty="0">
                <a:solidFill>
                  <a:srgbClr val="000066"/>
                </a:solidFill>
              </a:rPr>
              <a:t> Vázizmok, szívizom anyagcseréjének biztosítása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>
                <a:solidFill>
                  <a:srgbClr val="000066"/>
                </a:solidFill>
              </a:rPr>
              <a:t> Légzés optimalizálása</a:t>
            </a:r>
            <a:r>
              <a:rPr lang="hu-HU" dirty="0">
                <a:solidFill>
                  <a:srgbClr val="FFFF00"/>
                </a:solidFill>
              </a:rPr>
              <a:t> </a:t>
            </a:r>
            <a:endParaRPr lang="hu-HU" sz="2400" dirty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400" dirty="0">
                <a:solidFill>
                  <a:srgbClr val="000066"/>
                </a:solidFill>
              </a:rPr>
              <a:t> A pulzus fokozatos emelése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28596" y="5286388"/>
            <a:ext cx="6786610" cy="1368425"/>
          </a:xfrm>
          <a:prstGeom prst="rect">
            <a:avLst/>
          </a:prstGeom>
          <a:solidFill>
            <a:srgbClr val="0000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hu-HU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Hőháztartás egyensúlyának biztosítása</a:t>
            </a:r>
          </a:p>
        </p:txBody>
      </p:sp>
      <p:pic>
        <p:nvPicPr>
          <p:cNvPr id="9" name="Picture 7" descr="izzadá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5214950"/>
            <a:ext cx="1270869" cy="14335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/>
          <p:cNvSpPr/>
          <p:nvPr/>
        </p:nvSpPr>
        <p:spPr>
          <a:xfrm>
            <a:off x="1000100" y="1571612"/>
            <a:ext cx="2714644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alaki elváltozás</a:t>
            </a:r>
            <a:endParaRPr lang="hu-HU" sz="3200" dirty="0"/>
          </a:p>
        </p:txBody>
      </p:sp>
      <p:sp>
        <p:nvSpPr>
          <p:cNvPr id="5" name="Ellipszis 4"/>
          <p:cNvSpPr/>
          <p:nvPr/>
        </p:nvSpPr>
        <p:spPr>
          <a:xfrm>
            <a:off x="4714876" y="4000504"/>
            <a:ext cx="328614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funkciózavar</a:t>
            </a:r>
            <a:endParaRPr lang="hu-HU" sz="3200" dirty="0"/>
          </a:p>
        </p:txBody>
      </p:sp>
      <p:sp>
        <p:nvSpPr>
          <p:cNvPr id="6" name="Szalagnyíl jobbra 5"/>
          <p:cNvSpPr/>
          <p:nvPr/>
        </p:nvSpPr>
        <p:spPr>
          <a:xfrm rot="19132869">
            <a:off x="2537978" y="2852447"/>
            <a:ext cx="1328078" cy="30025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" name="Szalagnyíl jobbra 6"/>
          <p:cNvSpPr/>
          <p:nvPr/>
        </p:nvSpPr>
        <p:spPr>
          <a:xfrm rot="8332869">
            <a:off x="4681118" y="780745"/>
            <a:ext cx="1328078" cy="30025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863600"/>
          </a:xfrm>
          <a:solidFill>
            <a:srgbClr val="000066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hu-HU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Ízületi rendszer FELKÉSZíTÉSE</a:t>
            </a:r>
          </a:p>
        </p:txBody>
      </p:sp>
      <p:sp>
        <p:nvSpPr>
          <p:cNvPr id="1230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57158" y="1071546"/>
            <a:ext cx="8713787" cy="2160588"/>
          </a:xfr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chemeClr val="tx2">
                    <a:lumMod val="50000"/>
                  </a:schemeClr>
                </a:solidFill>
              </a:rPr>
              <a:t>ízületi felszínek bejáratása – ízületi folyadék, mint „kenőanyag”</a:t>
            </a:r>
          </a:p>
          <a:p>
            <a:r>
              <a:rPr lang="hu-HU" sz="2800" dirty="0">
                <a:solidFill>
                  <a:schemeClr val="tx2">
                    <a:lumMod val="50000"/>
                  </a:schemeClr>
                </a:solidFill>
              </a:rPr>
              <a:t>ízület mozgásterjedelmének növelése:</a:t>
            </a:r>
          </a:p>
          <a:p>
            <a:pPr>
              <a:buFontTx/>
              <a:buNone/>
            </a:pPr>
            <a:r>
              <a:rPr lang="hu-HU" sz="28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hu-HU" sz="2400" dirty="0">
                <a:solidFill>
                  <a:schemeClr val="tx2">
                    <a:lumMod val="50000"/>
                  </a:schemeClr>
                </a:solidFill>
              </a:rPr>
              <a:t>ízületet körülvevő </a:t>
            </a:r>
            <a:r>
              <a:rPr lang="hu-HU" sz="2400" dirty="0" err="1">
                <a:solidFill>
                  <a:schemeClr val="tx2">
                    <a:lumMod val="50000"/>
                  </a:schemeClr>
                </a:solidFill>
              </a:rPr>
              <a:t>lágyrészképletek</a:t>
            </a:r>
            <a:r>
              <a:rPr lang="hu-HU" sz="2400" dirty="0">
                <a:solidFill>
                  <a:schemeClr val="tx2">
                    <a:lumMod val="50000"/>
                  </a:schemeClr>
                </a:solidFill>
              </a:rPr>
              <a:t> (tok, szalagok, inak) nyújtása</a:t>
            </a:r>
            <a:endParaRPr lang="hu-H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57158" y="3643314"/>
            <a:ext cx="8229600" cy="1214446"/>
          </a:xfrm>
          <a:prstGeom prst="rect">
            <a:avLst/>
          </a:prstGeom>
          <a:solidFill>
            <a:srgbClr val="0000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AZ ÉRZÉKSZERVEK ÉS AZ IDEGRENDSZER FELKÉSZíTÉSE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57158" y="4857760"/>
            <a:ext cx="5786478" cy="1581152"/>
          </a:xfrm>
          <a:prstGeom prst="rect">
            <a:avLst/>
          </a:prstGeom>
          <a:solidFill>
            <a:srgbClr val="FFFF00"/>
          </a:solidFill>
          <a:ln>
            <a:solidFill>
              <a:srgbClr val="000066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Reakcióidő csökkenése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Koordináció javulása javítása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Pszichikai, idegrendszeri ráhangolás</a:t>
            </a:r>
          </a:p>
        </p:txBody>
      </p:sp>
      <p:sp>
        <p:nvSpPr>
          <p:cNvPr id="10" name="Jobbra nyíl 9"/>
          <p:cNvSpPr/>
          <p:nvPr/>
        </p:nvSpPr>
        <p:spPr>
          <a:xfrm>
            <a:off x="5857884" y="53578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6929454" y="5143512"/>
            <a:ext cx="188891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hu-HU" sz="2800" dirty="0" smtClean="0"/>
              <a:t>sérülések</a:t>
            </a:r>
          </a:p>
          <a:p>
            <a:r>
              <a:rPr lang="hu-HU" sz="2800" dirty="0" smtClean="0"/>
              <a:t>megelőzése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500042"/>
            <a:ext cx="8643998" cy="5715039"/>
          </a:xfrm>
          <a:noFill/>
          <a:ln>
            <a:noFill/>
          </a:ln>
        </p:spPr>
        <p:txBody>
          <a:bodyPr tIns="226800"/>
          <a:lstStyle/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hu-HU" sz="2800" dirty="0"/>
              <a:t>	</a:t>
            </a:r>
            <a:r>
              <a:rPr lang="hu-HU" dirty="0" smtClean="0">
                <a:solidFill>
                  <a:srgbClr val="FF0000"/>
                </a:solidFill>
              </a:rPr>
              <a:t>SZÍV, TÜDŐ MŰKÖDÉSÉNEK FOKOZÁSA, IZMOK ELŐKÉSZÍTÉSE, ÍZÜLETEK ÁTMOZGATÁSA</a:t>
            </a:r>
            <a:endParaRPr lang="hu-HU" sz="2800" dirty="0" smtClean="0">
              <a:solidFill>
                <a:srgbClr val="FF0000"/>
              </a:solidFill>
            </a:endParaRPr>
          </a:p>
          <a:p>
            <a:pPr marL="609600" indent="-609600" algn="ctr">
              <a:lnSpc>
                <a:spcPct val="80000"/>
              </a:lnSpc>
              <a:buFontTx/>
              <a:buNone/>
            </a:pPr>
            <a:endParaRPr lang="hu-HU" sz="4400" dirty="0">
              <a:solidFill>
                <a:srgbClr val="000066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hu-HU" b="1" i="1" dirty="0" smtClean="0">
                <a:solidFill>
                  <a:srgbClr val="000066"/>
                </a:solidFill>
              </a:rPr>
              <a:t>FOKOZATOSSÁG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hu-HU" sz="2000" b="1" i="1" dirty="0">
              <a:solidFill>
                <a:srgbClr val="000066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hu-HU" i="1" dirty="0">
                <a:solidFill>
                  <a:srgbClr val="000066"/>
                </a:solidFill>
              </a:rPr>
              <a:t>állás </a:t>
            </a:r>
            <a:r>
              <a:rPr lang="hu-HU" i="1" dirty="0">
                <a:solidFill>
                  <a:srgbClr val="000066"/>
                </a:solidFill>
                <a:sym typeface="Wingdings" pitchFamily="2" charset="2"/>
              </a:rPr>
              <a:t> járás  futás  szökdelés</a:t>
            </a:r>
          </a:p>
          <a:p>
            <a:pPr marL="609600" indent="-609600">
              <a:lnSpc>
                <a:spcPct val="80000"/>
              </a:lnSpc>
            </a:pPr>
            <a:r>
              <a:rPr lang="hu-HU" i="1" dirty="0">
                <a:solidFill>
                  <a:srgbClr val="000066"/>
                </a:solidFill>
                <a:sym typeface="Wingdings" pitchFamily="2" charset="2"/>
              </a:rPr>
              <a:t>egyszerű  összetett gyakorlatok</a:t>
            </a:r>
          </a:p>
          <a:p>
            <a:pPr marL="609600" indent="-609600">
              <a:lnSpc>
                <a:spcPct val="80000"/>
              </a:lnSpc>
            </a:pPr>
            <a:r>
              <a:rPr lang="hu-HU" i="1" dirty="0">
                <a:solidFill>
                  <a:srgbClr val="000066"/>
                </a:solidFill>
                <a:sym typeface="Wingdings" pitchFamily="2" charset="2"/>
              </a:rPr>
              <a:t>intenzitás, tempó</a:t>
            </a:r>
          </a:p>
          <a:p>
            <a:pPr marL="609600" indent="-609600">
              <a:lnSpc>
                <a:spcPct val="80000"/>
              </a:lnSpc>
            </a:pPr>
            <a:r>
              <a:rPr lang="hu-HU" i="1" dirty="0">
                <a:solidFill>
                  <a:srgbClr val="000066"/>
                </a:solidFill>
                <a:sym typeface="Wingdings" pitchFamily="2" charset="2"/>
              </a:rPr>
              <a:t>karmunka: váll alatt  váll fölött, ill. hajlított  nyújtott könyökkel</a:t>
            </a:r>
          </a:p>
          <a:p>
            <a:pPr marL="609600" indent="-609600">
              <a:lnSpc>
                <a:spcPct val="80000"/>
              </a:lnSpc>
            </a:pPr>
            <a:r>
              <a:rPr lang="hu-HU" i="1" dirty="0">
                <a:solidFill>
                  <a:srgbClr val="000066"/>
                </a:solidFill>
                <a:sym typeface="Wingdings" pitchFamily="2" charset="2"/>
              </a:rPr>
              <a:t>gerinc: előre-hátra  oldalra  </a:t>
            </a:r>
            <a:r>
              <a:rPr lang="hu-HU" i="1" dirty="0" smtClean="0">
                <a:solidFill>
                  <a:srgbClr val="000066"/>
                </a:solidFill>
                <a:sym typeface="Wingdings" pitchFamily="2" charset="2"/>
              </a:rPr>
              <a:t>kifordulás</a:t>
            </a:r>
            <a:endParaRPr lang="hu-HU" i="1" dirty="0">
              <a:solidFill>
                <a:srgbClr val="000066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BEMELEGÍTÉS NÉLKÜL TILOS</a:t>
            </a:r>
            <a:r>
              <a:rPr lang="hu-H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3199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dirty="0"/>
              <a:t>fej / gerinc hátrahajlítása</a:t>
            </a:r>
          </a:p>
          <a:p>
            <a:pPr>
              <a:lnSpc>
                <a:spcPct val="90000"/>
              </a:lnSpc>
            </a:pPr>
            <a:r>
              <a:rPr lang="hu-HU" dirty="0"/>
              <a:t>törzshajlítás derékvonal alá</a:t>
            </a:r>
          </a:p>
          <a:p>
            <a:pPr>
              <a:lnSpc>
                <a:spcPct val="90000"/>
              </a:lnSpc>
            </a:pPr>
            <a:r>
              <a:rPr lang="hu-HU" dirty="0"/>
              <a:t>törzshajlítás oldalra kéztámasz nélkül</a:t>
            </a:r>
          </a:p>
          <a:p>
            <a:pPr>
              <a:lnSpc>
                <a:spcPct val="90000"/>
              </a:lnSpc>
            </a:pPr>
            <a:r>
              <a:rPr lang="hu-HU" dirty="0"/>
              <a:t>ízületek túlfeszítése</a:t>
            </a:r>
          </a:p>
          <a:p>
            <a:pPr>
              <a:lnSpc>
                <a:spcPct val="90000"/>
              </a:lnSpc>
            </a:pPr>
            <a:r>
              <a:rPr lang="hu-HU" dirty="0"/>
              <a:t>erősítések</a:t>
            </a:r>
          </a:p>
          <a:p>
            <a:pPr>
              <a:lnSpc>
                <a:spcPct val="90000"/>
              </a:lnSpc>
            </a:pPr>
            <a:r>
              <a:rPr lang="hu-HU" dirty="0"/>
              <a:t>térdhajlítás 90° alá</a:t>
            </a:r>
          </a:p>
          <a:p>
            <a:pPr>
              <a:lnSpc>
                <a:spcPct val="90000"/>
              </a:lnSpc>
            </a:pPr>
            <a:r>
              <a:rPr lang="hu-HU" dirty="0"/>
              <a:t>egyensúlygyakorlatok</a:t>
            </a:r>
          </a:p>
          <a:p>
            <a:pPr>
              <a:lnSpc>
                <a:spcPct val="90000"/>
              </a:lnSpc>
            </a:pPr>
            <a:r>
              <a:rPr lang="hu-HU" dirty="0"/>
              <a:t>szökdelések / futások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H="1">
            <a:off x="827088" y="1531959"/>
            <a:ext cx="6985000" cy="4968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827088" y="1531959"/>
            <a:ext cx="6985000" cy="4968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428604"/>
            <a:ext cx="8229600" cy="2786082"/>
          </a:xfrm>
          <a:solidFill>
            <a:srgbClr val="4FFFFF"/>
          </a:solidFill>
          <a:ln>
            <a:solidFill>
              <a:srgbClr val="000066"/>
            </a:solidFill>
          </a:ln>
        </p:spPr>
        <p:txBody>
          <a:bodyPr/>
          <a:lstStyle/>
          <a:p>
            <a:pPr marL="609600" indent="-609600">
              <a:buNone/>
            </a:pPr>
            <a: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Mérsékelt </a:t>
            </a:r>
            <a:r>
              <a:rPr lang="hu-H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nyújtóhatású </a:t>
            </a:r>
            <a: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gyakorlatok</a:t>
            </a:r>
            <a:endParaRPr lang="hu-H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/>
            <a:r>
              <a:rPr lang="hu-HU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izomtónus megváltoztatása</a:t>
            </a:r>
          </a:p>
          <a:p>
            <a:pPr marL="609600" indent="-609600"/>
            <a:r>
              <a:rPr lang="hu-HU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óvatos nyújtások / nyújtózások</a:t>
            </a:r>
          </a:p>
          <a:p>
            <a:pPr marL="609600" indent="-609600"/>
            <a:r>
              <a:rPr lang="hu-HU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elsősorban boka / térd / csípő körüli izmokra (futás / ugrálás előkészítése!), ill. a gerincre koncentrálva</a:t>
            </a:r>
          </a:p>
          <a:p>
            <a:pPr marL="609600" indent="-609600"/>
            <a:endParaRPr lang="hu-HU" sz="240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0034" y="3357562"/>
            <a:ext cx="8229600" cy="2666998"/>
          </a:xfrm>
          <a:prstGeom prst="rect">
            <a:avLst/>
          </a:prstGeom>
          <a:solidFill>
            <a:srgbClr val="4FFFFF"/>
          </a:solidFill>
          <a:ln>
            <a:solidFill>
              <a:srgbClr val="000066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KERINGÉST FOKOZÓ GYAKORLATOK 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ízületi felszínek átkenése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testhőmérséklet emelése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pulzusszám emelése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izmok, ízületek előkészítése a nyújtásra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5905500"/>
          </a:xfrm>
          <a:solidFill>
            <a:srgbClr val="4FFFFF"/>
          </a:solidFill>
          <a:ln>
            <a:solidFill>
              <a:srgbClr val="000066"/>
            </a:solidFill>
          </a:ln>
        </p:spPr>
        <p:txBody>
          <a:bodyPr anchor="ctr"/>
          <a:lstStyle/>
          <a:p>
            <a:pPr marL="609600" indent="-609600">
              <a:buFontTx/>
              <a:buNone/>
            </a:pPr>
            <a:r>
              <a:rPr lang="hu-H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	FŐ NYÚJTÓHATÁSÚ GYAKORLATOK</a:t>
            </a:r>
          </a:p>
          <a:p>
            <a:pPr marL="609600" indent="-609600" algn="ctr">
              <a:buFontTx/>
              <a:buNone/>
            </a:pPr>
            <a:r>
              <a:rPr lang="hu-HU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(5-8 perc)</a:t>
            </a:r>
          </a:p>
          <a:p>
            <a:pPr marL="609600" indent="-609600" algn="ctr">
              <a:buFontTx/>
              <a:buNone/>
            </a:pPr>
            <a:endParaRPr lang="hu-HU" sz="16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/>
            <a:r>
              <a:rPr lang="hu-HU" sz="24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ízületi mozgásterjedelem növelése minden nagyobb ízületben: boka, térd, csípő, gerinc, váll, könyök, kéz</a:t>
            </a:r>
          </a:p>
          <a:p>
            <a:pPr marL="609600" indent="-609600"/>
            <a:r>
              <a:rPr lang="hu-HU" sz="24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az addig elért pulzusszám megőrzése érdekében 2-2 nyújtás közt rövid futás / gyors járás beiktatása</a:t>
            </a:r>
          </a:p>
          <a:p>
            <a:pPr marL="609600" indent="-609600">
              <a:buFontTx/>
              <a:buNone/>
            </a:pPr>
            <a:r>
              <a:rPr lang="hu-HU" sz="24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GYAKORLATOK:</a:t>
            </a:r>
          </a:p>
          <a:p>
            <a:pPr marL="609600" indent="-609600">
              <a:lnSpc>
                <a:spcPct val="120000"/>
              </a:lnSpc>
              <a:buFontTx/>
              <a:buChar char="-"/>
            </a:pPr>
            <a:r>
              <a:rPr lang="hu-HU" sz="2400" b="1">
                <a:solidFill>
                  <a:srgbClr val="000066"/>
                </a:solidFill>
              </a:rPr>
              <a:t>statikus streching gyakorlatok (~6-8 mp-g kitartva a megnyújtott helyzetet)</a:t>
            </a:r>
          </a:p>
          <a:p>
            <a:pPr marL="609600" indent="-609600">
              <a:buFontTx/>
              <a:buChar char="-"/>
            </a:pPr>
            <a:r>
              <a:rPr lang="hu-HU" sz="2400" b="1">
                <a:solidFill>
                  <a:srgbClr val="000066"/>
                </a:solidFill>
              </a:rPr>
              <a:t>a nyújtásban segíthet a kezünk / testsúlyunk</a:t>
            </a:r>
          </a:p>
          <a:p>
            <a:pPr marL="609600" indent="-609600">
              <a:buFontTx/>
              <a:buChar char="-"/>
            </a:pPr>
            <a:r>
              <a:rPr lang="hu-HU" sz="2400" b="1">
                <a:solidFill>
                  <a:srgbClr val="000066"/>
                </a:solidFill>
              </a:rPr>
              <a:t>mindig lassan érjük el a megnyújtott helyzetet!</a:t>
            </a:r>
            <a:endParaRPr lang="hu-HU" sz="2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1"/>
            <a:ext cx="8229600" cy="2381246"/>
          </a:xfrm>
          <a:solidFill>
            <a:srgbClr val="4FFFFF"/>
          </a:solidFill>
          <a:ln>
            <a:solidFill>
              <a:srgbClr val="000066"/>
            </a:solidFill>
          </a:ln>
        </p:spPr>
        <p:txBody>
          <a:bodyPr/>
          <a:lstStyle/>
          <a:p>
            <a:pPr marL="609600" indent="-609600">
              <a:buFontTx/>
              <a:buNone/>
            </a:pPr>
            <a:r>
              <a:rPr 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	KERINGÉST FOKOZÓ GYAKORLATOK II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hu-HU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/>
            <a:r>
              <a:rPr lang="hu-HU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keringésre hatni</a:t>
            </a:r>
          </a:p>
          <a:p>
            <a:pPr marL="609600" indent="-609600"/>
            <a:r>
              <a:rPr lang="hu-HU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intenzitás emelése</a:t>
            </a:r>
          </a:p>
          <a:p>
            <a:pPr marL="609600" indent="-609600"/>
            <a:r>
              <a:rPr lang="hu-HU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maximális terheléses pulzus elérése </a:t>
            </a:r>
            <a:r>
              <a:rPr lang="hu-HU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(?)</a:t>
            </a:r>
            <a:endParaRPr lang="hu-HU" sz="280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00034" y="3357562"/>
            <a:ext cx="8229600" cy="1735131"/>
          </a:xfrm>
          <a:prstGeom prst="rect">
            <a:avLst/>
          </a:prstGeom>
          <a:solidFill>
            <a:srgbClr val="4FFFFF"/>
          </a:solidFill>
          <a:ln>
            <a:solidFill>
              <a:srgbClr val="000066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5.	ERŐSíTŐ HATÁSÚ GYAKORLATOK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lokális keringésfokozás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hőtermelés főleg a kar és a gerinc izmaiban</a:t>
            </a:r>
          </a:p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2082792"/>
          </a:xfrm>
        </p:spPr>
        <p:txBody>
          <a:bodyPr>
            <a:prstTxWarp prst="textArchUp">
              <a:avLst>
                <a:gd name="adj" fmla="val 10788429"/>
              </a:avLst>
            </a:prstTxWarp>
            <a:normAutofit/>
          </a:bodyPr>
          <a:lstStyle/>
          <a:p>
            <a:pPr lvl="0"/>
            <a:r>
              <a:rPr lang="hu-HU" sz="5400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RENDSZERES TESTMOZGÁS</a:t>
            </a:r>
            <a:endParaRPr lang="hu-HU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2" name="Picture 4" descr="D:\Documents\Kepek\BonnyPrücsi\kutya-macska\20081023(00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643290"/>
            <a:ext cx="4286280" cy="3214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428736"/>
            <a:ext cx="4405310" cy="29515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857628"/>
            <a:ext cx="2667012" cy="26670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28604"/>
            <a:ext cx="3452827" cy="460754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8" name="Ellipszis 7"/>
          <p:cNvSpPr/>
          <p:nvPr/>
        </p:nvSpPr>
        <p:spPr>
          <a:xfrm rot="20958354">
            <a:off x="31487" y="2936314"/>
            <a:ext cx="3996058" cy="713371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prstClr val="white"/>
                </a:solidFill>
              </a:rPr>
              <a:t>Oldalszalag sérülés</a:t>
            </a:r>
            <a:endParaRPr lang="hu-HU" sz="2400" dirty="0">
              <a:solidFill>
                <a:prstClr val="white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 rot="21018402">
            <a:off x="45348" y="1857559"/>
            <a:ext cx="4321877" cy="90512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04617B">
                    <a:lumMod val="75000"/>
                  </a:srgbClr>
                </a:solidFill>
              </a:rPr>
              <a:t>Hátsó keresztszalag sérülés</a:t>
            </a:r>
            <a:endParaRPr lang="hu-HU" sz="2400" dirty="0">
              <a:solidFill>
                <a:srgbClr val="04617B">
                  <a:lumMod val="75000"/>
                </a:srgbClr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 rot="20961513">
            <a:off x="32035" y="981676"/>
            <a:ext cx="4514121" cy="767357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04617B">
                    <a:lumMod val="75000"/>
                  </a:srgbClr>
                </a:solidFill>
              </a:rPr>
              <a:t>Elülső keresztszalag sérülés</a:t>
            </a:r>
            <a:endParaRPr lang="hu-HU" sz="2400" dirty="0">
              <a:solidFill>
                <a:srgbClr val="04617B">
                  <a:lumMod val="75000"/>
                </a:srgbClr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 rot="21100603">
            <a:off x="259266" y="265357"/>
            <a:ext cx="3664011" cy="656949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rgbClr val="04617B">
                    <a:lumMod val="50000"/>
                  </a:srgbClr>
                </a:solidFill>
              </a:rPr>
              <a:t>Meniscus</a:t>
            </a:r>
            <a:r>
              <a:rPr lang="hu-HU" sz="2400" dirty="0" smtClean="0">
                <a:solidFill>
                  <a:srgbClr val="04617B">
                    <a:lumMod val="50000"/>
                  </a:srgbClr>
                </a:solidFill>
              </a:rPr>
              <a:t> sérülés</a:t>
            </a:r>
            <a:endParaRPr lang="hu-HU" sz="2400" dirty="0">
              <a:solidFill>
                <a:srgbClr val="04617B">
                  <a:lumMod val="50000"/>
                </a:srgbClr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 rot="20934268">
            <a:off x="28757" y="3855239"/>
            <a:ext cx="3002229" cy="59046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prstClr val="white"/>
                </a:solidFill>
              </a:rPr>
              <a:t>Patella</a:t>
            </a:r>
            <a:r>
              <a:rPr lang="hu-HU" sz="2400" dirty="0" smtClean="0">
                <a:solidFill>
                  <a:prstClr val="white"/>
                </a:solidFill>
              </a:rPr>
              <a:t> ficam</a:t>
            </a:r>
            <a:endParaRPr lang="hu-HU" sz="2400" dirty="0">
              <a:solidFill>
                <a:prstClr val="white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 rot="21071037">
            <a:off x="2453139" y="3626169"/>
            <a:ext cx="2612921" cy="518235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prstClr val="white"/>
                </a:solidFill>
              </a:rPr>
              <a:t>Patella</a:t>
            </a:r>
            <a:r>
              <a:rPr lang="hu-HU" sz="2400" dirty="0" smtClean="0">
                <a:solidFill>
                  <a:prstClr val="white"/>
                </a:solidFill>
              </a:rPr>
              <a:t> törés</a:t>
            </a:r>
            <a:endParaRPr lang="hu-HU" sz="2400" dirty="0">
              <a:solidFill>
                <a:prstClr val="white"/>
              </a:solidFill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428596" y="5643578"/>
            <a:ext cx="5143536" cy="914400"/>
          </a:xfrm>
          <a:prstGeom prst="roundRect">
            <a:avLst/>
          </a:prstGeom>
          <a:solidFill>
            <a:srgbClr val="C00000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DBF5F9">
                    <a:lumMod val="90000"/>
                  </a:srgbClr>
                </a:solidFill>
              </a:rPr>
              <a:t>ÍZÜLETI PORC KÁROSODÁSA</a:t>
            </a:r>
            <a:endParaRPr lang="hu-HU" sz="2800" dirty="0">
              <a:solidFill>
                <a:srgbClr val="DBF5F9">
                  <a:lumMod val="90000"/>
                </a:srgbClr>
              </a:solidFill>
            </a:endParaRPr>
          </a:p>
        </p:txBody>
      </p:sp>
      <p:sp>
        <p:nvSpPr>
          <p:cNvPr id="16" name="Ellipszis 15"/>
          <p:cNvSpPr/>
          <p:nvPr/>
        </p:nvSpPr>
        <p:spPr>
          <a:xfrm rot="553631">
            <a:off x="5638649" y="5060873"/>
            <a:ext cx="3476294" cy="642942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prstClr val="white"/>
                </a:solidFill>
              </a:rPr>
              <a:t>Tengelyeltérések</a:t>
            </a:r>
            <a:endParaRPr lang="hu-HU" sz="2400" dirty="0">
              <a:solidFill>
                <a:prstClr val="white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 rot="705729">
            <a:off x="6321886" y="5789726"/>
            <a:ext cx="1485400" cy="500066"/>
          </a:xfrm>
          <a:prstGeom prst="ellipse">
            <a:avLst/>
          </a:prstGeom>
          <a:solidFill>
            <a:schemeClr val="tx2">
              <a:lumMod val="1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prstClr val="white"/>
                </a:solidFill>
              </a:rPr>
              <a:t>Egyéb</a:t>
            </a:r>
            <a:endParaRPr lang="hu-HU" sz="2400" dirty="0">
              <a:solidFill>
                <a:prstClr val="white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 rot="20958354">
            <a:off x="317206" y="4507950"/>
            <a:ext cx="3996058" cy="713371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prstClr val="white"/>
                </a:solidFill>
              </a:rPr>
              <a:t>Femur-</a:t>
            </a:r>
            <a:r>
              <a:rPr lang="hu-HU" sz="2400" dirty="0" smtClean="0">
                <a:solidFill>
                  <a:prstClr val="white"/>
                </a:solidFill>
              </a:rPr>
              <a:t>, </a:t>
            </a:r>
            <a:r>
              <a:rPr lang="hu-HU" sz="2400" dirty="0" err="1" smtClean="0">
                <a:solidFill>
                  <a:prstClr val="white"/>
                </a:solidFill>
              </a:rPr>
              <a:t>tibiatörés</a:t>
            </a:r>
            <a:endParaRPr lang="hu-HU" sz="2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3286148" cy="1071570"/>
          </a:xfrm>
          <a:solidFill>
            <a:srgbClr val="FFC000"/>
          </a:solidFill>
          <a:ln>
            <a:solidFill>
              <a:srgbClr val="002A24"/>
            </a:solidFill>
          </a:ln>
        </p:spPr>
        <p:txBody>
          <a:bodyPr anchor="ctr"/>
          <a:lstStyle/>
          <a:p>
            <a:r>
              <a:rPr lang="hu-HU" sz="4800" b="1" dirty="0" err="1" smtClean="0">
                <a:solidFill>
                  <a:schemeClr val="tx2">
                    <a:lumMod val="25000"/>
                  </a:schemeClr>
                </a:solidFill>
              </a:rPr>
              <a:t>Hyalinporc</a:t>
            </a:r>
            <a:endParaRPr lang="hu-HU" sz="48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20" y="2000240"/>
            <a:ext cx="8858280" cy="2857520"/>
          </a:xfrm>
        </p:spPr>
        <p:txBody>
          <a:bodyPr/>
          <a:lstStyle/>
          <a:p>
            <a:r>
              <a:rPr lang="hu-HU" dirty="0" smtClean="0">
                <a:solidFill>
                  <a:srgbClr val="002A24"/>
                </a:solidFill>
              </a:rPr>
              <a:t>Rossz vérellátású, </a:t>
            </a:r>
            <a:r>
              <a:rPr lang="hu-HU" dirty="0" err="1" smtClean="0">
                <a:solidFill>
                  <a:srgbClr val="002A24"/>
                </a:solidFill>
              </a:rPr>
              <a:t>bradytroph</a:t>
            </a:r>
            <a:r>
              <a:rPr lang="hu-HU" dirty="0" smtClean="0">
                <a:solidFill>
                  <a:srgbClr val="002A24"/>
                </a:solidFill>
              </a:rPr>
              <a:t> szövet</a:t>
            </a:r>
          </a:p>
          <a:p>
            <a:r>
              <a:rPr lang="hu-HU" dirty="0" smtClean="0">
                <a:solidFill>
                  <a:srgbClr val="002A24"/>
                </a:solidFill>
              </a:rPr>
              <a:t>Porc táplálásához: ízület mozgatása!!!!!</a:t>
            </a:r>
          </a:p>
          <a:p>
            <a:r>
              <a:rPr lang="hu-HU" dirty="0" smtClean="0">
                <a:solidFill>
                  <a:srgbClr val="002A24"/>
                </a:solidFill>
              </a:rPr>
              <a:t>Terhelés szerepe (ciklikus terhelés</a:t>
            </a:r>
          </a:p>
          <a:p>
            <a:pPr>
              <a:buNone/>
            </a:pPr>
            <a:r>
              <a:rPr lang="hu-HU" dirty="0" smtClean="0">
                <a:solidFill>
                  <a:srgbClr val="002A24"/>
                </a:solidFill>
              </a:rPr>
              <a:t>						zárt láncú gyakorlatok!) </a:t>
            </a:r>
          </a:p>
        </p:txBody>
      </p:sp>
      <p:sp>
        <p:nvSpPr>
          <p:cNvPr id="20" name="Kanyar felfelé 19"/>
          <p:cNvSpPr/>
          <p:nvPr/>
        </p:nvSpPr>
        <p:spPr>
          <a:xfrm rot="5400000">
            <a:off x="4226812" y="3774188"/>
            <a:ext cx="345188" cy="512068"/>
          </a:xfrm>
          <a:prstGeom prst="bentUpArrow">
            <a:avLst>
              <a:gd name="adj1" fmla="val 5263"/>
              <a:gd name="adj2" fmla="val 25000"/>
              <a:gd name="adj3" fmla="val 25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A2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3399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571604" y="5000636"/>
            <a:ext cx="6167073" cy="13971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9059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u-H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Felnőttkorban nincs</a:t>
            </a:r>
          </a:p>
          <a:p>
            <a:pPr algn="ctr"/>
            <a:r>
              <a:rPr lang="hu-H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érdemi regeneráció!!!</a:t>
            </a:r>
            <a:endParaRPr lang="hu-H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2214563" y="214313"/>
            <a:ext cx="4972050" cy="939800"/>
          </a:xfrm>
        </p:spPr>
        <p:txBody>
          <a:bodyPr/>
          <a:lstStyle/>
          <a:p>
            <a:r>
              <a:rPr lang="hu-HU" sz="3200" b="1" smtClean="0"/>
              <a:t>Mozgásszegény életmód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3125" y="4143375"/>
            <a:ext cx="5214938" cy="2328863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txBody>
          <a:bodyPr/>
          <a:lstStyle/>
          <a:p>
            <a:pPr algn="ctr"/>
            <a:r>
              <a:rPr lang="hu-HU" sz="2400" dirty="0" smtClean="0">
                <a:solidFill>
                  <a:srgbClr val="003300"/>
                </a:solidFill>
              </a:rPr>
              <a:t>elhízás</a:t>
            </a:r>
          </a:p>
          <a:p>
            <a:pPr algn="ctr"/>
            <a:r>
              <a:rPr lang="hu-HU" sz="2400" dirty="0" smtClean="0">
                <a:solidFill>
                  <a:srgbClr val="003300"/>
                </a:solidFill>
              </a:rPr>
              <a:t>cukorbetegség</a:t>
            </a:r>
          </a:p>
          <a:p>
            <a:pPr algn="ctr"/>
            <a:r>
              <a:rPr lang="hu-HU" sz="2400" dirty="0" smtClean="0">
                <a:solidFill>
                  <a:srgbClr val="003300"/>
                </a:solidFill>
              </a:rPr>
              <a:t>szív-, érrendszeri betegségek</a:t>
            </a:r>
          </a:p>
          <a:p>
            <a:pPr algn="ctr"/>
            <a:r>
              <a:rPr lang="hu-HU" sz="2400" dirty="0" smtClean="0">
                <a:solidFill>
                  <a:srgbClr val="003300"/>
                </a:solidFill>
              </a:rPr>
              <a:t>mozgásszervi betegségek</a:t>
            </a:r>
          </a:p>
          <a:p>
            <a:pPr algn="ctr"/>
            <a:r>
              <a:rPr lang="hu-HU" sz="2400" dirty="0" smtClean="0">
                <a:solidFill>
                  <a:srgbClr val="003300"/>
                </a:solidFill>
              </a:rPr>
              <a:t>stb.</a:t>
            </a:r>
          </a:p>
          <a:p>
            <a:pPr algn="ctr"/>
            <a:endParaRPr lang="hu-HU" sz="2400" dirty="0" smtClean="0">
              <a:solidFill>
                <a:srgbClr val="003300"/>
              </a:solidFill>
            </a:endParaRPr>
          </a:p>
        </p:txBody>
      </p:sp>
      <p:sp>
        <p:nvSpPr>
          <p:cNvPr id="4" name="Szalagnyíl jobbra 3"/>
          <p:cNvSpPr/>
          <p:nvPr/>
        </p:nvSpPr>
        <p:spPr>
          <a:xfrm rot="298456">
            <a:off x="612775" y="641350"/>
            <a:ext cx="1489075" cy="4308475"/>
          </a:xfrm>
          <a:prstGeom prst="curvedRightArrow">
            <a:avLst/>
          </a:prstGeom>
          <a:solidFill>
            <a:schemeClr val="tx2">
              <a:lumMod val="75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5" name="Szalagnyíl jobbra 4"/>
          <p:cNvSpPr/>
          <p:nvPr/>
        </p:nvSpPr>
        <p:spPr>
          <a:xfrm rot="10800000">
            <a:off x="7429500" y="500063"/>
            <a:ext cx="1476375" cy="4284662"/>
          </a:xfrm>
          <a:prstGeom prst="curvedRightArrow">
            <a:avLst/>
          </a:prstGeom>
          <a:solidFill>
            <a:schemeClr val="tx2">
              <a:lumMod val="75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  <p:pic>
        <p:nvPicPr>
          <p:cNvPr id="3078" name="Kép 5" descr="TVNZS_~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75" y="1000125"/>
            <a:ext cx="347662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XXI. század – mozgásszegény életmód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785926"/>
            <a:ext cx="8929718" cy="4525963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Ízületek kialakulása – biológiai inger: mozgás</a:t>
            </a:r>
          </a:p>
          <a:p>
            <a:pPr>
              <a:buNone/>
            </a:pPr>
            <a:r>
              <a:rPr lang="hu-HU" dirty="0" smtClean="0"/>
              <a:t>Csontszerkezet kialakulása – biológiai inger: terhelés</a:t>
            </a:r>
          </a:p>
          <a:p>
            <a:pPr>
              <a:buNone/>
            </a:pPr>
            <a:r>
              <a:rPr lang="hu-HU" dirty="0" smtClean="0"/>
              <a:t>Izomrostok kialakulása – kb. 20 éves korig!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Gyermekkor</a:t>
            </a:r>
            <a:r>
              <a:rPr lang="hu-HU" dirty="0" smtClean="0"/>
              <a:t>: mozgás, sportolás jelentősége!</a:t>
            </a:r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4143372" y="385762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zis 6"/>
          <p:cNvSpPr/>
          <p:nvPr/>
        </p:nvSpPr>
        <p:spPr>
          <a:xfrm>
            <a:off x="785813" y="1428750"/>
            <a:ext cx="7715250" cy="3929063"/>
          </a:xfrm>
          <a:prstGeom prst="ellipse">
            <a:avLst/>
          </a:prstGeom>
          <a:solidFill>
            <a:srgbClr val="C000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4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mozgásszervek fejlődésének biológiai ingere az AKTÍV mozgás!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/>
          <a:srcRect l="11340" r="11340" b="1891"/>
          <a:stretch>
            <a:fillRect/>
          </a:stretch>
        </p:blipFill>
        <p:spPr bwMode="auto">
          <a:xfrm>
            <a:off x="642910" y="571480"/>
            <a:ext cx="2103424" cy="2668946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642918"/>
            <a:ext cx="2007478" cy="2582870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642918"/>
            <a:ext cx="2214578" cy="2589371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12297" name="Line 9"/>
          <p:cNvSpPr>
            <a:spLocks noChangeShapeType="1"/>
          </p:cNvSpPr>
          <p:nvPr/>
        </p:nvSpPr>
        <p:spPr bwMode="auto">
          <a:xfrm flipH="1">
            <a:off x="428596" y="571481"/>
            <a:ext cx="6858048" cy="2714643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571472" y="500043"/>
            <a:ext cx="7000924" cy="285752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 t="5905"/>
          <a:stretch>
            <a:fillRect/>
          </a:stretch>
        </p:blipFill>
        <p:spPr bwMode="auto">
          <a:xfrm>
            <a:off x="1142976" y="4286256"/>
            <a:ext cx="2428892" cy="2276874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4333902"/>
            <a:ext cx="2381246" cy="2381246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 b="6509"/>
          <a:stretch>
            <a:fillRect/>
          </a:stretch>
        </p:blipFill>
        <p:spPr bwMode="auto">
          <a:xfrm>
            <a:off x="6286512" y="4500570"/>
            <a:ext cx="2292346" cy="214314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46" y="3071810"/>
            <a:ext cx="5953145" cy="1047771"/>
          </a:xfrm>
          <a:solidFill>
            <a:srgbClr val="C00000"/>
          </a:solidFill>
          <a:ln>
            <a:solidFill>
              <a:srgbClr val="FFFF00"/>
            </a:solidFill>
          </a:ln>
        </p:spPr>
        <p:txBody>
          <a:bodyPr/>
          <a:lstStyle/>
          <a:p>
            <a:pPr eaLnBrk="1" hangingPunct="1"/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Mozgásra késztetés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/>
      <p:bldP spid="12298" grpId="0" animBg="1"/>
      <p:bldP spid="10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Újszerű">
  <a:themeElements>
    <a:clrScheme name="">
      <a:dk1>
        <a:srgbClr val="000000"/>
      </a:dk1>
      <a:lt1>
        <a:srgbClr val="003399"/>
      </a:lt1>
      <a:dk2>
        <a:srgbClr val="000000"/>
      </a:dk2>
      <a:lt2>
        <a:srgbClr val="868686"/>
      </a:lt2>
      <a:accent1>
        <a:srgbClr val="EAEAEA"/>
      </a:accent1>
      <a:accent2>
        <a:srgbClr val="5F5F5F"/>
      </a:accent2>
      <a:accent3>
        <a:srgbClr val="AAADCA"/>
      </a:accent3>
      <a:accent4>
        <a:srgbClr val="000000"/>
      </a:accent4>
      <a:accent5>
        <a:srgbClr val="F3F3F3"/>
      </a:accent5>
      <a:accent6>
        <a:srgbClr val="555555"/>
      </a:accent6>
      <a:hlink>
        <a:srgbClr val="969696"/>
      </a:hlink>
      <a:folHlink>
        <a:srgbClr val="CBCBCB"/>
      </a:folHlink>
    </a:clrScheme>
    <a:fontScheme name="Újszerű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4F8D7"/>
        </a:solidFill>
        <a:ln w="12700" cap="sq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4F8D7"/>
        </a:solidFill>
        <a:ln w="12700" cap="sq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Újszerű 1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Újszerű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2793</TotalTime>
  <Words>679</Words>
  <Application>Microsoft Office PowerPoint</Application>
  <PresentationFormat>Diavetítés a képernyőre (4:3 oldalarány)</PresentationFormat>
  <Paragraphs>223</Paragraphs>
  <Slides>36</Slides>
  <Notes>10</Notes>
  <HiddenSlides>0</HiddenSlides>
  <MMClips>3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36</vt:i4>
      </vt:variant>
    </vt:vector>
  </HeadingPairs>
  <TitlesOfParts>
    <vt:vector size="39" baseType="lpstr">
      <vt:lpstr>Office-téma</vt:lpstr>
      <vt:lpstr>Újszerű</vt:lpstr>
      <vt:lpstr>Áramlás</vt:lpstr>
      <vt:lpstr>Ízületeink egészségéért: prevenció, gyógytorna</vt:lpstr>
      <vt:lpstr>MOZGATÓ SZERVRENDSZER</vt:lpstr>
      <vt:lpstr>3. dia</vt:lpstr>
      <vt:lpstr>4. dia</vt:lpstr>
      <vt:lpstr>Hyalinporc</vt:lpstr>
      <vt:lpstr>Mozgásszegény életmód</vt:lpstr>
      <vt:lpstr>XXI. század – mozgásszegény életmód</vt:lpstr>
      <vt:lpstr>8. dia</vt:lpstr>
      <vt:lpstr>Mozgásra késztetés</vt:lpstr>
      <vt:lpstr>10. dia</vt:lpstr>
      <vt:lpstr>11. dia</vt:lpstr>
      <vt:lpstr>FIZIOTERÁPIA CÉLJA</vt:lpstr>
      <vt:lpstr>13. dia</vt:lpstr>
      <vt:lpstr>FIZIOTERÁPIA CÉLJA</vt:lpstr>
      <vt:lpstr>Ízületek károsodása</vt:lpstr>
      <vt:lpstr>PATOLÓGIA ESETÉN</vt:lpstr>
      <vt:lpstr>17. dia</vt:lpstr>
      <vt:lpstr>18. dia</vt:lpstr>
      <vt:lpstr>19. dia</vt:lpstr>
      <vt:lpstr>20. dia</vt:lpstr>
      <vt:lpstr>21. dia</vt:lpstr>
      <vt:lpstr>22. dia</vt:lpstr>
      <vt:lpstr>A lábboltozat alakulása</vt:lpstr>
      <vt:lpstr>24. dia</vt:lpstr>
      <vt:lpstr>25. dia</vt:lpstr>
      <vt:lpstr>26. dia</vt:lpstr>
      <vt:lpstr>27. dia</vt:lpstr>
      <vt:lpstr>28. dia</vt:lpstr>
      <vt:lpstr>IZMOK FELKÉSZíTÉSE</vt:lpstr>
      <vt:lpstr>Ízületi rendszer FELKÉSZíTÉSE</vt:lpstr>
      <vt:lpstr>31. dia</vt:lpstr>
      <vt:lpstr>BEMELEGÍTÉS NÉLKÜL TILOS:</vt:lpstr>
      <vt:lpstr>33. dia</vt:lpstr>
      <vt:lpstr>34. dia</vt:lpstr>
      <vt:lpstr>35. dia</vt:lpstr>
      <vt:lpstr>RENDSZERES TESTMOZGÁS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Ízületeink egészségéért: prevenció, gyógytorna</dc:title>
  <dc:creator>Zsófi</dc:creator>
  <cp:lastModifiedBy>Zsófi</cp:lastModifiedBy>
  <cp:revision>66</cp:revision>
  <dcterms:created xsi:type="dcterms:W3CDTF">2011-06-10T20:42:17Z</dcterms:created>
  <dcterms:modified xsi:type="dcterms:W3CDTF">2011-06-22T21:26:55Z</dcterms:modified>
</cp:coreProperties>
</file>