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  <p:sldMasterId id="2147483743" r:id="rId3"/>
    <p:sldMasterId id="2147483755" r:id="rId4"/>
    <p:sldMasterId id="2147483767" r:id="rId5"/>
    <p:sldMasterId id="2147483779" r:id="rId6"/>
  </p:sldMasterIdLst>
  <p:notesMasterIdLst>
    <p:notesMasterId r:id="rId31"/>
  </p:notesMasterIdLst>
  <p:sldIdLst>
    <p:sldId id="681" r:id="rId7"/>
    <p:sldId id="693" r:id="rId8"/>
    <p:sldId id="678" r:id="rId9"/>
    <p:sldId id="679" r:id="rId10"/>
    <p:sldId id="680" r:id="rId11"/>
    <p:sldId id="685" r:id="rId12"/>
    <p:sldId id="684" r:id="rId13"/>
    <p:sldId id="431" r:id="rId14"/>
    <p:sldId id="694" r:id="rId15"/>
    <p:sldId id="683" r:id="rId16"/>
    <p:sldId id="687" r:id="rId17"/>
    <p:sldId id="509" r:id="rId18"/>
    <p:sldId id="577" r:id="rId19"/>
    <p:sldId id="673" r:id="rId20"/>
    <p:sldId id="674" r:id="rId21"/>
    <p:sldId id="675" r:id="rId22"/>
    <p:sldId id="503" r:id="rId23"/>
    <p:sldId id="686" r:id="rId24"/>
    <p:sldId id="688" r:id="rId25"/>
    <p:sldId id="689" r:id="rId26"/>
    <p:sldId id="690" r:id="rId27"/>
    <p:sldId id="691" r:id="rId28"/>
    <p:sldId id="692" r:id="rId29"/>
    <p:sldId id="682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00FF99"/>
    <a:srgbClr val="3333FF"/>
    <a:srgbClr val="FF0000"/>
    <a:srgbClr val="CC0000"/>
    <a:srgbClr val="CCCC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8167" autoAdjust="0"/>
    <p:restoredTop sz="94536" autoAdjust="0"/>
  </p:normalViewPr>
  <p:slideViewPr>
    <p:cSldViewPr>
      <p:cViewPr>
        <p:scale>
          <a:sx n="56" d="100"/>
          <a:sy n="56" d="100"/>
        </p:scale>
        <p:origin x="-2938" y="-648"/>
      </p:cViewPr>
      <p:guideLst>
        <p:guide orient="horz" pos="2205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MP\Temporary%20Internet%20Files\Content.Outlook\Q4AOSDYC\Munkaf&#252;zet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900678629806834E-2"/>
          <c:y val="0.19847529782637974"/>
          <c:w val="0.82714806954277165"/>
          <c:h val="0.6994749248837195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0477979907684024E-2"/>
                  <c:y val="-4.1744017291956162E-2"/>
                </c:manualLayout>
              </c:layout>
              <c:showCatName val="1"/>
            </c:dLbl>
            <c:dLbl>
              <c:idx val="1"/>
              <c:layout>
                <c:manualLayout>
                  <c:x val="1.0371327721965801E-2"/>
                  <c:y val="-2.947364520611441E-2"/>
                </c:manualLayout>
              </c:layout>
              <c:showCatName val="1"/>
            </c:dLbl>
            <c:dLbl>
              <c:idx val="2"/>
              <c:layout>
                <c:manualLayout>
                  <c:x val="0"/>
                  <c:y val="0.13577538623480231"/>
                </c:manualLayout>
              </c:layout>
              <c:showCatName val="1"/>
            </c:dLbl>
            <c:dLbl>
              <c:idx val="3"/>
              <c:layout>
                <c:manualLayout>
                  <c:x val="6.6212062261117484E-3"/>
                  <c:y val="1.0946690730562343E-2"/>
                </c:manualLayout>
              </c:layout>
              <c:tx>
                <c:rich>
                  <a:bodyPr/>
                  <a:lstStyle/>
                  <a:p>
                    <a:r>
                      <a:rPr lang="hu-HU" sz="1500" baseline="0"/>
                      <a:t>E</a:t>
                    </a:r>
                    <a:r>
                      <a:rPr lang="en-US" sz="1500" baseline="0"/>
                      <a:t>gészség</a:t>
                    </a:r>
                    <a:r>
                      <a:rPr lang="hu-HU" sz="1500" baseline="0"/>
                      <a:t>-</a:t>
                    </a:r>
                    <a:r>
                      <a:rPr lang="en-US" sz="1500" baseline="0"/>
                      <a:t>tudomány</a:t>
                    </a:r>
                  </a:p>
                </c:rich>
              </c:tx>
              <c:showCatName val="1"/>
            </c:dLbl>
            <c:dLbl>
              <c:idx val="4"/>
              <c:layout>
                <c:manualLayout>
                  <c:x val="-1.4737728008242761E-2"/>
                  <c:y val="3.1407119686447167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Biológia</a:t>
                    </a:r>
                  </a:p>
                </c:rich>
              </c:tx>
              <c:showCatName val="1"/>
            </c:dLbl>
            <c:dLbl>
              <c:idx val="5"/>
              <c:layout>
                <c:manualLayout>
                  <c:x val="-1.9232297462639741E-2"/>
                  <c:y val="-5.7503535918600579E-2"/>
                </c:manualLayout>
              </c:layout>
              <c:showCatName val="1"/>
            </c:dLbl>
            <c:dLbl>
              <c:idx val="6"/>
              <c:layout>
                <c:manualLayout>
                  <c:x val="1.1070252493405441E-2"/>
                  <c:y val="-0.19913104665055417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Matematika</a:t>
                    </a:r>
                    <a:endParaRPr lang="hu-HU" sz="1500" baseline="0"/>
                  </a:p>
                  <a:p>
                    <a:r>
                      <a:rPr lang="en-US" sz="1500" baseline="0"/>
                      <a:t> és fizika</a:t>
                    </a:r>
                  </a:p>
                </c:rich>
              </c:tx>
              <c:showCatName val="1"/>
            </c:dLbl>
            <c:dLbl>
              <c:idx val="7"/>
              <c:layout>
                <c:manualLayout>
                  <c:x val="6.0787925787795924E-3"/>
                  <c:y val="-3.0040601493178005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Agykutatás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500" baseline="0"/>
                </a:pPr>
                <a:endParaRPr lang="hu-HU"/>
              </a:p>
            </c:txPr>
            <c:showCatName val="1"/>
            <c:showLeaderLines val="1"/>
          </c:dLbls>
          <c:cat>
            <c:strRef>
              <c:f>Munka1!$A$1:$A$8</c:f>
              <c:strCache>
                <c:ptCount val="8"/>
                <c:pt idx="0">
                  <c:v>Biotechnológia</c:v>
                </c:pt>
                <c:pt idx="1">
                  <c:v>Fertőző betegségek</c:v>
                </c:pt>
                <c:pt idx="2">
                  <c:v>Orvosi specialitások</c:v>
                </c:pt>
                <c:pt idx="3">
                  <c:v>egészségtudomány</c:v>
                </c:pt>
                <c:pt idx="4">
                  <c:v>Biológia</c:v>
                </c:pt>
                <c:pt idx="5">
                  <c:v>Kémia</c:v>
                </c:pt>
                <c:pt idx="6">
                  <c:v>Matematika és fizika</c:v>
                </c:pt>
                <c:pt idx="7">
                  <c:v>Agykutatás</c:v>
                </c:pt>
              </c:strCache>
            </c:strRef>
          </c:cat>
          <c:val>
            <c:numRef>
              <c:f>Munka1!$B$1:$B$8</c:f>
              <c:numCache>
                <c:formatCode>0%</c:formatCode>
                <c:ptCount val="8"/>
                <c:pt idx="0">
                  <c:v>7.0000000000000034E-2</c:v>
                </c:pt>
                <c:pt idx="1">
                  <c:v>0.11000000000000004</c:v>
                </c:pt>
                <c:pt idx="2">
                  <c:v>0.21000000000000021</c:v>
                </c:pt>
                <c:pt idx="3">
                  <c:v>0.13</c:v>
                </c:pt>
                <c:pt idx="4">
                  <c:v>0.12000000000000002</c:v>
                </c:pt>
                <c:pt idx="5">
                  <c:v>6.0000000000000123E-2</c:v>
                </c:pt>
                <c:pt idx="6">
                  <c:v>7.0000000000000034E-2</c:v>
                </c:pt>
                <c:pt idx="7">
                  <c:v>0.23</c:v>
                </c:pt>
              </c:numCache>
            </c:numRef>
          </c:val>
        </c:ser>
        <c:dLbls>
          <c:showCatName val="1"/>
        </c:dLbls>
      </c:pie3DChart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5E5035-15E2-4E48-AF71-7A8819ED2A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9827C1D-7449-4E0A-9F22-88202506B6F9}" type="slidenum">
              <a:rPr lang="hu-HU" sz="1200"/>
              <a:pPr algn="r" eaLnBrk="0" hangingPunct="0"/>
              <a:t>4</a:t>
            </a:fld>
            <a:endParaRPr lang="hu-HU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02C11-CA67-49B9-8646-170968A5D692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35843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5845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8E4FE3-3A89-4817-A020-4C45E9C9F737}" type="slidenum">
              <a:rPr lang="hu-HU" sz="1200">
                <a:latin typeface="Arial" charset="0"/>
                <a:cs typeface="Arial" charset="0"/>
              </a:rPr>
              <a:pPr algn="r"/>
              <a:t>12</a:t>
            </a:fld>
            <a:endParaRPr lang="hu-HU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0DF94-E660-4F1A-8B27-0650BB1C38BB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3686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6869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306DA0-63B3-4C6F-9544-4BA7ADED3AD8}" type="slidenum">
              <a:rPr lang="hu-HU" sz="1200">
                <a:latin typeface="Arial" charset="0"/>
                <a:cs typeface="Arial" charset="0"/>
              </a:rPr>
              <a:pPr algn="r"/>
              <a:t>13</a:t>
            </a:fld>
            <a:endParaRPr lang="hu-HU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58DC3-14B5-4715-B8C1-CA574A7F477B}" type="slidenum">
              <a:rPr lang="hu-HU" smtClean="0">
                <a:solidFill>
                  <a:srgbClr val="000000"/>
                </a:solidFill>
              </a:rPr>
              <a:pPr/>
              <a:t>16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 cstate="print"/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3DA70-BA6F-4FA1-ABB0-DF9D9871FA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7ABF-9E1E-4A84-BA40-D929F460F1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1885950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5505450" cy="5105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1A8B-1BE9-4976-8AE4-DCB6D77DC3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fld id="{9CD6F3DC-19DF-4837-873F-4FA49247CF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9CDCF15F-E876-4C2E-9F6F-997B80CD6E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fld id="{6F27BF0A-786D-4F84-B2BD-0658C62050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07EA8C3-1450-4599-A5B7-C59DCBD5A4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fld id="{65E6C23D-ED59-444A-A655-498F4269C8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2A1DD352-78DD-4004-93E4-711CC68CBB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églalap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fld id="{711F6C8E-7051-409A-BC6E-413D866F94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fld id="{EBB99D37-135C-4FC9-AB3D-A7020A8E3D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CF96-09F8-4933-A934-7450CB609F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Arial" charset="0"/>
            </a:endParaRPr>
          </a:p>
        </p:txBody>
      </p:sp>
      <p:sp>
        <p:nvSpPr>
          <p:cNvPr id="6" name="Folyamatábra: Feldolgozá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olyamatábra: Feldolgozá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  <a:extLst/>
          </a:lstStyle>
          <a:p>
            <a:pPr>
              <a:defRPr/>
            </a:pPr>
            <a:fld id="{C0109D16-69E0-4DB6-8D37-D7D33FCC11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7121F5E-4294-4F28-AD89-4CE0CACC8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15FCEC8A-16CD-4830-BAA0-B0D871327E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9331-4B38-4135-908B-AE5C3E1A03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5BDA-427D-4EF0-902D-1C683A44BCE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3C9F-C617-4C7B-9480-5916214E416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D78B-9545-4DCE-916A-2E8BAA7756F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4D47-4456-4128-A41A-CB4C57156D4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E672-C5B6-4BC7-8EF5-FB1D26433B4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C925-A609-4BF9-9B59-1D08D23B841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FBD1-63E9-451C-8646-08E7C4C861A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CABB-12CB-46D5-9BFB-05C345F0F17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2FE8-DB95-4559-9E46-E61EA0AEED5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0309-215D-41AE-A6A0-9026B801CBC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93CB-B56D-4888-BA8E-6B41EE6CC35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2750-BC1D-4B9C-AA35-A00842398E4E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BF11-DED7-43A1-9689-987D7CF2E2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0D7A-3FF9-4E8C-BBF8-AF769137E0E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333C-3012-4735-B0F6-DFEBB82AB07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8F29-B7B2-4064-9964-05C1554547F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B18A-9F5B-492C-B39A-FE905EA9B6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3BEE-D110-4A02-9738-E85693F3656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B52E-8704-4D4E-9039-76C2AEF2BA4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561B-12D9-45A6-93F4-852703D531A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3A71-0CB3-4ECC-B4C9-9A191CE840F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E227-50FB-40FA-BB4C-AC2B79BA3E2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516A-7C7A-410A-B118-5E9B567F216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5BDA-427D-4EF0-902D-1C683A44BCE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3C9F-C617-4C7B-9480-5916214E416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D78B-9545-4DCE-916A-2E8BAA7756F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4D47-4456-4128-A41A-CB4C57156D4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E672-C5B6-4BC7-8EF5-FB1D26433B4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C925-A609-4BF9-9B59-1D08D23B841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FBD1-63E9-451C-8646-08E7C4C861A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CABB-12CB-46D5-9BFB-05C345F0F17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2FE8-DB95-4559-9E46-E61EA0AEED5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0309-215D-41AE-A6A0-9026B801CBC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51A5-11EF-42C2-8F79-5E25297F12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93CB-B56D-4888-BA8E-6B41EE6CC35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2750-BC1D-4B9C-AA35-A00842398E4E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0D7A-3FF9-4E8C-BBF8-AF769137E0E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333C-3012-4735-B0F6-DFEBB82AB07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8F29-B7B2-4064-9964-05C1554547F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B18A-9F5B-492C-B39A-FE905EA9B6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3BEE-D110-4A02-9738-E85693F3656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B52E-8704-4D4E-9039-76C2AEF2BA4F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561B-12D9-45A6-93F4-852703D531A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3A71-0CB3-4ECC-B4C9-9A191CE840F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E227-50FB-40FA-BB4C-AC2B79BA3E2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516A-7C7A-410A-B118-5E9B567F216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9027-17FF-4CA8-9EB0-50454E5DFF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1FBC-27F8-4572-8741-36D65BE9F8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64BB-ECD9-4390-A90B-FE49C0D9C7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17CD-4BD5-4D94-96B8-187F052757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 cstate="print"/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EEDE18-34E0-4BA8-A12B-19276A9690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57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AE6C64C-1946-423C-B493-F580265934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9/27/2012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8AD0F-4023-4081-9B71-5A4F159BF5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E8318-D878-43D8-A6DE-FEEF4DA866E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8AD0F-4023-4081-9B71-5A4F159BF5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2012.09.27.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E8318-D878-43D8-A6DE-FEEF4DA866E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B2F7BE-7E19-48CB-BEB9-82A1BB90F5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9/27/2012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4618EF-D774-4D45-B61E-50D9D207CB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mta.hu/cikkek/szentagothai-az-iskolateremto-129326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21" Type="http://schemas.openxmlformats.org/officeDocument/2006/relationships/image" Target="../media/image44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60350"/>
            <a:ext cx="34194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sabeaa.k.jpte\Documents\1Science Building\USZT_arculati_elemek\Infoblokk3_E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325" y="5157788"/>
            <a:ext cx="43894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ptecim2"/>
          <p:cNvPicPr>
            <a:picLocks noChangeAspect="1" noChangeArrowheads="1"/>
          </p:cNvPicPr>
          <p:nvPr/>
        </p:nvPicPr>
        <p:blipFill>
          <a:blip r:embed="rId4" cstate="print">
            <a:lum bright="-16000" contrast="-40000"/>
          </a:blip>
          <a:srcRect/>
          <a:stretch>
            <a:fillRect/>
          </a:stretch>
        </p:blipFill>
        <p:spPr bwMode="auto">
          <a:xfrm>
            <a:off x="250825" y="4724400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http://mta.hu/data/cikk/12/92/38/cikk_129238/SZJ_kek_2.jpg">
            <a:hlinkClick r:id="rId5" tooltip="Szentágothai, az iskolateremtő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076700"/>
            <a:ext cx="178276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159112"/>
            <a:ext cx="91440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 Szentágothai János Kutatóközpont: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innováció a Pécsi Tudományegyetemen</a:t>
            </a:r>
            <a:endParaRPr kumimoji="0" lang="hu-H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99992" y="2996952"/>
            <a:ext cx="41044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Kovács L. Gábor</a:t>
            </a:r>
          </a:p>
          <a:p>
            <a:endParaRPr lang="hu-HU" dirty="0" smtClean="0"/>
          </a:p>
          <a:p>
            <a:r>
              <a:rPr lang="hu-HU" dirty="0" smtClean="0"/>
              <a:t>az MTA r. tagja,</a:t>
            </a:r>
          </a:p>
          <a:p>
            <a:r>
              <a:rPr lang="hu-HU" dirty="0" smtClean="0"/>
              <a:t>tudományos és innovációs</a:t>
            </a:r>
          </a:p>
          <a:p>
            <a:r>
              <a:rPr lang="hu-HU" dirty="0" smtClean="0"/>
              <a:t>rektorhelyettes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:\TEMP\Temporary Internet Files\Content.IE5\JEDZ893I\_KNA5325_Orvo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24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D:\TEMP\Temporary Internet Files\Content.IE5\N3LB2YZZ\_KNA6030_Kli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825"/>
            <a:ext cx="4368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D:\TEMP\Temporary Internet Files\Content.IE5\CJLTS3BE\_KNA7925_Epitesz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0"/>
            <a:ext cx="42846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zövegdoboz 6"/>
          <p:cNvSpPr txBox="1">
            <a:spLocks noChangeArrowheads="1"/>
          </p:cNvSpPr>
          <p:nvPr/>
        </p:nvSpPr>
        <p:spPr bwMode="auto">
          <a:xfrm>
            <a:off x="0" y="2924175"/>
            <a:ext cx="8964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Általános Orvostudományi Kar, Természettudományi Kar,</a:t>
            </a:r>
          </a:p>
          <a:p>
            <a:pPr algn="ctr"/>
            <a:r>
              <a:rPr lang="hu-HU"/>
              <a:t>Pollack Mihály Műszaki és Informatikai Kar</a:t>
            </a:r>
            <a:endParaRPr lang="en-US"/>
          </a:p>
        </p:txBody>
      </p:sp>
      <p:pic>
        <p:nvPicPr>
          <p:cNvPr id="22534" name="Picture 9" descr="ptecim2"/>
          <p:cNvPicPr>
            <a:picLocks noChangeAspect="1" noChangeArrowheads="1"/>
          </p:cNvPicPr>
          <p:nvPr/>
        </p:nvPicPr>
        <p:blipFill>
          <a:blip r:embed="rId5" cstate="print">
            <a:lum bright="-16000" contrast="-40000"/>
          </a:blip>
          <a:srcRect/>
          <a:stretch>
            <a:fillRect/>
          </a:stretch>
        </p:blipFill>
        <p:spPr bwMode="auto">
          <a:xfrm>
            <a:off x="5651500" y="4005263"/>
            <a:ext cx="2305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átté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03848" y="116632"/>
            <a:ext cx="5940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  <a:cs typeface="Tahoma" pitchFamily="34" charset="0"/>
              </a:rPr>
              <a:t>Szentágothai </a:t>
            </a:r>
            <a:r>
              <a:rPr lang="hu-HU" sz="3200" dirty="0">
                <a:solidFill>
                  <a:prstClr val="white"/>
                </a:solidFill>
                <a:latin typeface="Calibri"/>
                <a:cs typeface="Tahoma" pitchFamily="34" charset="0"/>
              </a:rPr>
              <a:t>János </a:t>
            </a:r>
            <a:r>
              <a:rPr lang="hu-HU" sz="3200" dirty="0" smtClean="0">
                <a:solidFill>
                  <a:prstClr val="white"/>
                </a:solidFill>
                <a:latin typeface="Calibri"/>
                <a:cs typeface="Tahoma" pitchFamily="34" charset="0"/>
              </a:rPr>
              <a:t>Kutatóközpont</a:t>
            </a:r>
            <a:endParaRPr lang="hu-HU" sz="3200" dirty="0">
              <a:solidFill>
                <a:prstClr val="white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15817" y="1268760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Spektroszkópia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Single-foton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számláló és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fázisfluorimetria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steady-state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és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lecsengési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idő -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fluorimetria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indukcióval összekapcsolt plazma atom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emissziós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spektrométer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atomabszorpciós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láng és grafit kemence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röntgen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diffrakciós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és emissziós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spektrometria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U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ltracentrifugálásos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berendezések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DNS és genetikai laboratórium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robotizált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nukleinsav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extrakció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új generációs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automata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szekvenáló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DN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-chip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nyomtató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olvasó és hibridizáló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Proteomikai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laboratórium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HPLC,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gél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elektroforézis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különböző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gázkromatográf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és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tömegspektrométer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kombinációk.</a:t>
            </a:r>
            <a:endParaRPr lang="en-US" sz="160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Mikroszkópos laboratórium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digitális optikai mikroszkópok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polarizált fény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mikroszkóp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fluoreszcens fény mikroszkóp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pásztázó elektronmikroszkóp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transzmissziós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elektronmikroszkóp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lézer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konfokális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mikroszkóp,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többfunkciós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atomerő mikroszkóp.</a:t>
            </a:r>
            <a:endParaRPr lang="en-US" sz="160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Lézer laboratórium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femto-mikroszekundum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fényforrás valamint UV, látható és </a:t>
            </a:r>
            <a:r>
              <a:rPr lang="hu-HU" sz="160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infravörös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tartományban mérő berendezések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THz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frekvencia berendezés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NMR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laboratórium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többdimenziós </a:t>
            </a:r>
            <a:r>
              <a:rPr lang="hu-HU" sz="1600" dirty="0" err="1">
                <a:solidFill>
                  <a:srgbClr val="000000"/>
                </a:solidFill>
                <a:latin typeface="Calibri"/>
                <a:cs typeface="Calibri" pitchFamily="34" charset="0"/>
              </a:rPr>
              <a:t>multinukleáris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hu-HU" sz="1600" i="1" dirty="0">
                <a:solidFill>
                  <a:srgbClr val="000000"/>
                </a:solidFill>
                <a:latin typeface="Calibri"/>
                <a:cs typeface="Calibri" pitchFamily="34" charset="0"/>
              </a:rPr>
              <a:t>NMR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(600 MHz)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Biztonsági laboratórium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: </a:t>
            </a:r>
            <a:r>
              <a:rPr lang="hu-HU" sz="1600" dirty="0">
                <a:solidFill>
                  <a:srgbClr val="000000"/>
                </a:solidFill>
                <a:latin typeface="Calibri"/>
                <a:cs typeface="Calibri" pitchFamily="34" charset="0"/>
              </a:rPr>
              <a:t>3 szintű biológiai biztonsági virológiai laboratórium.</a:t>
            </a:r>
            <a:endParaRPr lang="en-US" sz="200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002" name="Group 106"/>
          <p:cNvGraphicFramePr>
            <a:graphicFrameLocks noGrp="1"/>
          </p:cNvGraphicFramePr>
          <p:nvPr>
            <p:ph idx="4294967295"/>
          </p:nvPr>
        </p:nvGraphicFramePr>
        <p:xfrm>
          <a:off x="0" y="738188"/>
          <a:ext cx="9144000" cy="6171776"/>
        </p:xfrm>
        <a:graphic>
          <a:graphicData uri="http://schemas.openxmlformats.org/drawingml/2006/table">
            <a:tbl>
              <a:tblPr/>
              <a:tblGrid>
                <a:gridCol w="574675"/>
                <a:gridCol w="5716588"/>
                <a:gridCol w="2852737"/>
              </a:tblGrid>
              <a:tr h="3636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Wnt</a:t>
                      </a: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jelátviteli kutatócsoport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Pongrácz Judit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Nyirokszövet fejlődésbiológiai kutatócsoport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Balogh Péter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Reproduktív és tumor immunológiai kutatócsoport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Szekeres Júlia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Jelátviteli kutatócsoport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Szeberényi József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5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Funkcionális </a:t>
                      </a:r>
                      <a:r>
                        <a:rPr kumimoji="0" lang="hu-HU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genomika</a:t>
                      </a: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kutatócsoport/ </a:t>
                      </a:r>
                      <a:r>
                        <a:rPr kumimoji="0" lang="hu-HU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Proteomika</a:t>
                      </a: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labor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Sümegi Balázs, Márk László</a:t>
                      </a:r>
                      <a:endParaRPr kumimoji="0" lang="hu-H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Funkcionális fehérjedinamikai kutatócsoport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Nyitrai Miklós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Mikrobiális biotechnológia kutatócsoport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Fekete Csaba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Virológiai kutatócsoport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Jakab Ferenc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Humángenetikai és farmakogenomikai kutatócsoport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Melegh Béla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6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Növénybiológiai kutatócsoport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Jakab Gábor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23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Lab-on-a-Chip</a:t>
                      </a:r>
                      <a:r>
                        <a:rPr kumimoji="0" lang="hu-H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kutatócsoport 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Kovács L. Gábor, Vermes István, Bódis József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4" name="Text Box 71"/>
          <p:cNvSpPr txBox="1">
            <a:spLocks noChangeArrowheads="1"/>
          </p:cNvSpPr>
          <p:nvPr/>
        </p:nvSpPr>
        <p:spPr bwMode="auto">
          <a:xfrm>
            <a:off x="1979613" y="41275"/>
            <a:ext cx="516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SZKK kutatócsoportjai-1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944" name="Group 104"/>
          <p:cNvGraphicFramePr>
            <a:graphicFrameLocks noGrp="1"/>
          </p:cNvGraphicFramePr>
          <p:nvPr>
            <p:ph idx="4294967295"/>
          </p:nvPr>
        </p:nvGraphicFramePr>
        <p:xfrm>
          <a:off x="0" y="484188"/>
          <a:ext cx="9144000" cy="6442393"/>
        </p:xfrm>
        <a:graphic>
          <a:graphicData uri="http://schemas.openxmlformats.org/drawingml/2006/table">
            <a:tbl>
              <a:tblPr/>
              <a:tblGrid>
                <a:gridCol w="574675"/>
                <a:gridCol w="5716588"/>
                <a:gridCol w="2852737"/>
              </a:tblGrid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Neuroendokrinológia kutatócsoport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Miseta Attila,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Kovács L. Gábor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Molekuláris Farmakológia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Helyes Zsuzsanna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Kísérletes sebészet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Jancsó Gábor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Neurobiológiai</a:t>
                      </a: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kutatócsoport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Gábriel Róbert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Magatartásélettani</a:t>
                      </a: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kutatócsoport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Hernádi István</a:t>
                      </a:r>
                      <a:endParaRPr kumimoji="0" lang="hu-H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Analitikai Kémiai és Geoanalitikai kutatócsoport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Kilár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Ferenc,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Felinger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Attila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Nagy intenzitású terahertzes kutatócsoport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Hebling János,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Almási  Gábor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Légkörfizikai kutatócsoport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Geresdi</a:t>
                      </a: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István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Spektroszkópia kutatócsoport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Erostyák János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Zöldkémiai kutatócsoport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Kollár László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22.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Erőforráshatékonyság</a:t>
                      </a:r>
                      <a:r>
                        <a:rPr kumimoji="0" lang="hu-H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kutatócsoport 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Kiss Tibor,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Kistelegdi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István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2124075" y="0"/>
            <a:ext cx="516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SZKK kutatócsoportjai-2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3" descr="judit.e.pongrac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Dr. Balogh Pé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11509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Kép 3" descr="barthone_szekeres_julia_f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0"/>
            <a:ext cx="1144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Dr. Szeberényi Józs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0"/>
            <a:ext cx="1152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Prof.Dr. Sümegi Baláz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0"/>
            <a:ext cx="11509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Kép 3" descr="miklos.nyitra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0"/>
            <a:ext cx="1295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http://ttk.pte.hu/biologia/mikrobio/arcok/feketecsab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0"/>
            <a:ext cx="1095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 descr="Kép rólam 1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60848"/>
            <a:ext cx="1223963" cy="18335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610" name="Picture 6" descr="Prof.Dr. Melegh Béla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1187624" y="2060848"/>
            <a:ext cx="12239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4" descr="http://ttk.pte.hu/biologia/novet/pict/jg1.jpg"/>
          <p:cNvPicPr>
            <a:picLocks noChangeAspect="1" noChangeArrowheads="1"/>
          </p:cNvPicPr>
          <p:nvPr/>
        </p:nvPicPr>
        <p:blipFill>
          <a:blip r:embed="rId11" cstate="print"/>
          <a:srcRect l="13986" t="3847" r="12587"/>
          <a:stretch>
            <a:fillRect/>
          </a:stretch>
        </p:blipFill>
        <p:spPr bwMode="auto">
          <a:xfrm>
            <a:off x="2411760" y="2060848"/>
            <a:ext cx="14239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2060848"/>
            <a:ext cx="1440160" cy="19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5" descr="Prof.Dr. Miseta Atti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2060848"/>
            <a:ext cx="12477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9" descr="HZ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2060848"/>
            <a:ext cx="12493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9" descr="gabriel_robert"/>
          <p:cNvPicPr>
            <a:picLocks noChangeAspect="1" noChangeArrowheads="1"/>
          </p:cNvPicPr>
          <p:nvPr/>
        </p:nvPicPr>
        <p:blipFill>
          <a:blip r:embed="rId15" cstate="print"/>
          <a:srcRect b="12006"/>
          <a:stretch>
            <a:fillRect/>
          </a:stretch>
        </p:blipFill>
        <p:spPr bwMode="auto">
          <a:xfrm>
            <a:off x="1259632" y="4293096"/>
            <a:ext cx="12239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5" descr="hernad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760" y="4293096"/>
            <a:ext cx="1214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5" descr="kilar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35896" y="4293096"/>
            <a:ext cx="11763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5" descr="heblingf"/>
          <p:cNvPicPr>
            <a:picLocks noChangeAspect="1" noChangeArrowheads="1"/>
          </p:cNvPicPr>
          <p:nvPr/>
        </p:nvPicPr>
        <p:blipFill>
          <a:blip r:embed="rId18" cstate="print">
            <a:lum bright="-10000" contrast="10000"/>
          </a:blip>
          <a:srcRect l="8694" r="13049"/>
          <a:stretch>
            <a:fillRect/>
          </a:stretch>
        </p:blipFill>
        <p:spPr bwMode="auto">
          <a:xfrm>
            <a:off x="4788024" y="4293096"/>
            <a:ext cx="1239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5" descr="geresdi2_t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77175" y="0"/>
            <a:ext cx="12668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5" descr="kl"/>
          <p:cNvPicPr>
            <a:picLocks noChangeAspect="1" noChangeArrowheads="1"/>
          </p:cNvPicPr>
          <p:nvPr/>
        </p:nvPicPr>
        <p:blipFill>
          <a:blip r:embed="rId20" cstate="print"/>
          <a:srcRect l="15234" r="7234"/>
          <a:stretch>
            <a:fillRect/>
          </a:stretch>
        </p:blipFill>
        <p:spPr bwMode="auto">
          <a:xfrm>
            <a:off x="7308304" y="4293096"/>
            <a:ext cx="1285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5" descr="erostyak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84168" y="4293096"/>
            <a:ext cx="122396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11" descr="Dr. Kiss Tibor (Pécs Holding Városi Vagyonkezel&amp;odblac; ZRT.)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96336" y="2060848"/>
            <a:ext cx="13731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Szövegdoboz 23"/>
          <p:cNvSpPr txBox="1">
            <a:spLocks noChangeArrowheads="1"/>
          </p:cNvSpPr>
          <p:nvPr/>
        </p:nvSpPr>
        <p:spPr bwMode="auto">
          <a:xfrm>
            <a:off x="683568" y="6381328"/>
            <a:ext cx="7992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KUTATÓCSOPORTOK </a:t>
            </a:r>
            <a:r>
              <a:rPr lang="hu-HU" dirty="0" smtClean="0"/>
              <a:t>VEZETŐI (2012)</a:t>
            </a:r>
            <a:endParaRPr lang="en-US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0" y="1484784"/>
            <a:ext cx="12596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/>
              <a:t>Pongrácz      Judit</a:t>
            </a:r>
            <a:endParaRPr lang="en-US" sz="11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884368" y="1484784"/>
            <a:ext cx="1259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Geresdi</a:t>
            </a:r>
            <a:r>
              <a:rPr lang="hu-HU" sz="1200" dirty="0" smtClean="0"/>
              <a:t>    István</a:t>
            </a:r>
            <a:endParaRPr lang="en-US" sz="12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876256" y="1484784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Fekete Csaba</a:t>
            </a:r>
            <a:endParaRPr lang="en-US" sz="12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868144" y="1484784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Nyitrai Mikós</a:t>
            </a:r>
            <a:endParaRPr lang="en-US" sz="12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716016" y="1484784"/>
            <a:ext cx="11876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Sümegi Balázs</a:t>
            </a:r>
            <a:endParaRPr lang="en-US" sz="12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563888" y="1484784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S</a:t>
            </a:r>
            <a:r>
              <a:rPr lang="hu-HU" sz="1200" dirty="0" smtClean="0"/>
              <a:t>zeberényi József</a:t>
            </a:r>
            <a:endParaRPr lang="en-US" sz="12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2411760" y="1484784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Szekeres </a:t>
            </a:r>
            <a:r>
              <a:rPr lang="hu-HU" sz="1200" dirty="0"/>
              <a:t>J</a:t>
            </a:r>
            <a:r>
              <a:rPr lang="hu-HU" sz="1200" dirty="0" smtClean="0"/>
              <a:t>úlia</a:t>
            </a:r>
            <a:endParaRPr lang="en-US" sz="12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259632" y="1484784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Balogh    Péter</a:t>
            </a:r>
            <a:endParaRPr lang="en-US" sz="12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0" y="3789040"/>
            <a:ext cx="1259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Jakab   </a:t>
            </a:r>
          </a:p>
          <a:p>
            <a:pPr algn="ctr"/>
            <a:r>
              <a:rPr lang="hu-HU" sz="1200" dirty="0" smtClean="0"/>
              <a:t> Ferenc</a:t>
            </a:r>
            <a:endParaRPr lang="en-US" sz="12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187624" y="3789040"/>
            <a:ext cx="1259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Melegh     </a:t>
            </a:r>
          </a:p>
          <a:p>
            <a:pPr algn="ctr"/>
            <a:r>
              <a:rPr lang="hu-HU" sz="1200" dirty="0" smtClean="0"/>
              <a:t> Béla</a:t>
            </a:r>
            <a:endParaRPr lang="en-US" sz="12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2339752" y="3789040"/>
            <a:ext cx="1475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Jakab             Gábor</a:t>
            </a:r>
            <a:endParaRPr lang="en-US" sz="1200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779912" y="3789040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Kovács L.     Gábor</a:t>
            </a:r>
            <a:endParaRPr lang="en-US" sz="12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148064" y="3789040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Miseta        Attila</a:t>
            </a:r>
            <a:endParaRPr lang="en-US" sz="12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6372200" y="3789040"/>
            <a:ext cx="1259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Helyes     Zsuzsanna</a:t>
            </a:r>
            <a:endParaRPr lang="en-US" sz="1200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7596336" y="3789040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Kiss             Tibor</a:t>
            </a:r>
            <a:endParaRPr lang="en-US" sz="1200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0" y="5949280"/>
            <a:ext cx="1259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Bódis József</a:t>
            </a:r>
            <a:endParaRPr lang="en-US" sz="12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1259632" y="5877272"/>
            <a:ext cx="11156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Gábriel      Róbert</a:t>
            </a:r>
            <a:endParaRPr lang="en-US" sz="12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2411760" y="5877272"/>
            <a:ext cx="1259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Hernádi    István</a:t>
            </a:r>
            <a:endParaRPr lang="en-US" sz="12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563888" y="5877272"/>
            <a:ext cx="1259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Kilár</a:t>
            </a:r>
            <a:r>
              <a:rPr lang="hu-HU" sz="1200" dirty="0" smtClean="0"/>
              <a:t>           Ferenc</a:t>
            </a:r>
            <a:endParaRPr lang="en-US" sz="12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4788024" y="5877272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Hebling     János</a:t>
            </a:r>
            <a:endParaRPr lang="en-US" sz="1200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084168" y="5877272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Erostyák</a:t>
            </a:r>
            <a:r>
              <a:rPr lang="hu-HU" sz="1200" dirty="0" smtClean="0"/>
              <a:t>     János</a:t>
            </a:r>
            <a:endParaRPr lang="en-US" sz="1200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7308304" y="5877272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Kollár       László</a:t>
            </a:r>
            <a:endParaRPr lang="en-US" sz="1200" dirty="0"/>
          </a:p>
        </p:txBody>
      </p:sp>
      <p:pic>
        <p:nvPicPr>
          <p:cNvPr id="7170" name="Picture 2" descr="Dr. BÓDIS József, rekto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4293096"/>
            <a:ext cx="119613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0"/>
          <a:ext cx="9144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272"/>
                <a:gridCol w="2123728"/>
              </a:tblGrid>
              <a:tr h="818492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Az MTA rendes tagja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1 fő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19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MTA által támogatott</a:t>
                      </a:r>
                      <a:r>
                        <a:rPr lang="hu-HU" sz="2400" baseline="0" dirty="0" smtClean="0"/>
                        <a:t> egyetemi kutatócsoport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684165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Az MTA doktora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12 fő</a:t>
                      </a:r>
                      <a:endParaRPr lang="en-US" sz="2400" dirty="0"/>
                    </a:p>
                  </a:txBody>
                  <a:tcPr/>
                </a:tc>
              </a:tr>
              <a:tr h="765767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Kutatócsoport vezetők átlagos életkora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52 (36-64) év</a:t>
                      </a:r>
                      <a:endParaRPr lang="en-US" sz="2400" dirty="0"/>
                    </a:p>
                  </a:txBody>
                  <a:tcPr/>
                </a:tc>
              </a:tr>
              <a:tr h="935937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 kutatócsoport vezetők tudományos</a:t>
                      </a:r>
                      <a:r>
                        <a:rPr lang="hu-HU" sz="2400" baseline="0" dirty="0" smtClean="0"/>
                        <a:t> dolgozatainak átlagos  száma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153 (25-528)</a:t>
                      </a:r>
                      <a:r>
                        <a:rPr lang="hu-HU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992146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 kutatócsoport vezetők tudományos dolgozatainak</a:t>
                      </a:r>
                      <a:r>
                        <a:rPr lang="hu-HU" sz="2400" baseline="0" dirty="0" smtClean="0"/>
                        <a:t> átlagos hatástényezője (IF)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183 (30-533)</a:t>
                      </a:r>
                      <a:endParaRPr lang="en-US" sz="2400" dirty="0"/>
                    </a:p>
                  </a:txBody>
                  <a:tcPr/>
                </a:tc>
              </a:tr>
              <a:tr h="992146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 kutatócsoport vezetők tudományos dolgozatainak</a:t>
                      </a:r>
                      <a:r>
                        <a:rPr lang="hu-HU" sz="2400" baseline="0" dirty="0" smtClean="0"/>
                        <a:t> átlagos független idézettsége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994 </a:t>
                      </a:r>
                      <a:endParaRPr lang="hu-HU" sz="2400" dirty="0" smtClean="0"/>
                    </a:p>
                    <a:p>
                      <a:r>
                        <a:rPr lang="en-US" sz="2400" dirty="0" smtClean="0"/>
                        <a:t>(105-3869)</a:t>
                      </a:r>
                      <a:endParaRPr lang="en-US" sz="2400" dirty="0"/>
                    </a:p>
                  </a:txBody>
                  <a:tcPr/>
                </a:tc>
              </a:tr>
              <a:tr h="992146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 kutatócsoport vezetők átlagos Hirsch (H) indexe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 (6-39)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835150" y="1196975"/>
            <a:ext cx="7308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u-HU" sz="1500">
              <a:solidFill>
                <a:srgbClr val="000000"/>
              </a:solidFill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</a:pPr>
            <a:endParaRPr lang="hu-HU" sz="1500">
              <a:solidFill>
                <a:srgbClr val="000000"/>
              </a:solidFill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</a:pPr>
            <a:endParaRPr lang="hu-HU">
              <a:solidFill>
                <a:srgbClr val="6C5338"/>
              </a:solidFill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</a:pPr>
            <a:endParaRPr lang="hu-HU">
              <a:solidFill>
                <a:srgbClr val="6C5338"/>
              </a:solidFill>
              <a:ea typeface="ＭＳ Ｐゴシック" pitchFamily="1" charset="-128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119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i="1" dirty="0">
                <a:latin typeface="Tahoma" pitchFamily="34" charset="0"/>
                <a:cs typeface="Tahoma" pitchFamily="34" charset="0"/>
              </a:rPr>
              <a:t>Szentágothai </a:t>
            </a:r>
            <a:r>
              <a:rPr lang="hu-HU" sz="2800" i="1" dirty="0">
                <a:latin typeface="Tahoma" pitchFamily="34" charset="0"/>
                <a:cs typeface="Tahoma" pitchFamily="34" charset="0"/>
              </a:rPr>
              <a:t>János Kutatóközpont</a:t>
            </a:r>
          </a:p>
          <a:p>
            <a:pPr algn="ctr">
              <a:defRPr/>
            </a:pPr>
            <a:r>
              <a:rPr lang="en-US" i="1" dirty="0">
                <a:latin typeface="Tahoma" pitchFamily="34" charset="0"/>
                <a:cs typeface="Tahoma" pitchFamily="34" charset="0"/>
              </a:rPr>
              <a:t>(7</a:t>
            </a:r>
            <a:r>
              <a:rPr lang="hu-HU" i="1" dirty="0">
                <a:latin typeface="Tahoma" pitchFamily="34" charset="0"/>
                <a:cs typeface="Tahoma" pitchFamily="34" charset="0"/>
              </a:rPr>
              <a:t> milliárd Ft. 6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0-</a:t>
            </a:r>
            <a:r>
              <a:rPr lang="hu-HU" i="1" dirty="0">
                <a:latin typeface="Tahoma" pitchFamily="34" charset="0"/>
                <a:cs typeface="Tahoma" pitchFamily="34" charset="0"/>
              </a:rPr>
              <a:t>4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0 % </a:t>
            </a:r>
            <a:r>
              <a:rPr lang="hu-HU" i="1" dirty="0">
                <a:latin typeface="Tahoma" pitchFamily="34" charset="0"/>
                <a:cs typeface="Tahoma" pitchFamily="34" charset="0"/>
              </a:rPr>
              <a:t>épület vs. műszer)</a:t>
            </a:r>
            <a:endParaRPr lang="en-US" i="1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9388" y="1393825"/>
            <a:ext cx="871378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800" dirty="0">
                <a:latin typeface="+mn-lt"/>
                <a:cs typeface="Calibri" pitchFamily="34" charset="0"/>
              </a:rPr>
              <a:t>Spektroszkópia</a:t>
            </a:r>
            <a:r>
              <a:rPr lang="en-US" sz="1800" dirty="0">
                <a:latin typeface="+mn-lt"/>
                <a:cs typeface="Calibri" pitchFamily="34" charset="0"/>
              </a:rPr>
              <a:t>: </a:t>
            </a:r>
            <a:r>
              <a:rPr lang="hu-HU" sz="1800" dirty="0">
                <a:latin typeface="+mn-lt"/>
                <a:cs typeface="Calibri" pitchFamily="34" charset="0"/>
              </a:rPr>
              <a:t> </a:t>
            </a:r>
            <a:r>
              <a:rPr lang="hu-HU" sz="1800" dirty="0" err="1">
                <a:latin typeface="+mn-lt"/>
                <a:cs typeface="Calibri" pitchFamily="34" charset="0"/>
              </a:rPr>
              <a:t>Single-foton</a:t>
            </a:r>
            <a:r>
              <a:rPr lang="hu-HU" sz="1800" dirty="0">
                <a:latin typeface="+mn-lt"/>
                <a:cs typeface="Calibri" pitchFamily="34" charset="0"/>
              </a:rPr>
              <a:t> számláló és </a:t>
            </a:r>
            <a:r>
              <a:rPr lang="hu-HU" sz="1800" dirty="0" err="1">
                <a:latin typeface="+mn-lt"/>
                <a:cs typeface="Calibri" pitchFamily="34" charset="0"/>
              </a:rPr>
              <a:t>fázisfluorimetria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 </a:t>
            </a:r>
            <a:r>
              <a:rPr lang="en-US" sz="1800" dirty="0">
                <a:latin typeface="+mn-lt"/>
                <a:cs typeface="Calibri" pitchFamily="34" charset="0"/>
              </a:rPr>
              <a:t>steady-state </a:t>
            </a:r>
            <a:r>
              <a:rPr lang="hu-HU" sz="1800" dirty="0">
                <a:latin typeface="+mn-lt"/>
                <a:cs typeface="Calibri" pitchFamily="34" charset="0"/>
              </a:rPr>
              <a:t>és</a:t>
            </a:r>
            <a:r>
              <a:rPr lang="en-US" sz="1800" dirty="0">
                <a:latin typeface="+mn-lt"/>
                <a:cs typeface="Calibri" pitchFamily="34" charset="0"/>
              </a:rPr>
              <a:t> </a:t>
            </a:r>
            <a:r>
              <a:rPr lang="hu-HU" sz="1800" dirty="0">
                <a:latin typeface="+mn-lt"/>
                <a:cs typeface="Calibri" pitchFamily="34" charset="0"/>
              </a:rPr>
              <a:t>	lecsengési idő - </a:t>
            </a:r>
            <a:r>
              <a:rPr lang="hu-HU" sz="1800" dirty="0" err="1">
                <a:latin typeface="+mn-lt"/>
                <a:cs typeface="Calibri" pitchFamily="34" charset="0"/>
              </a:rPr>
              <a:t>fluorimetria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indukcióval összekapcsolt plazma atom 	emissziós spektrométer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atomabszorpciós</a:t>
            </a:r>
            <a:r>
              <a:rPr lang="en-US" sz="1800" dirty="0">
                <a:latin typeface="+mn-lt"/>
                <a:cs typeface="Calibri" pitchFamily="34" charset="0"/>
              </a:rPr>
              <a:t> </a:t>
            </a:r>
            <a:r>
              <a:rPr lang="hu-HU" sz="1800" dirty="0">
                <a:latin typeface="+mn-lt"/>
                <a:cs typeface="Calibri" pitchFamily="34" charset="0"/>
              </a:rPr>
              <a:t>láng és grafit kemence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röntgen 	diffrakciós és emissziós </a:t>
            </a:r>
            <a:r>
              <a:rPr lang="hu-HU" sz="1800" dirty="0" err="1">
                <a:latin typeface="+mn-lt"/>
                <a:cs typeface="Calibri" pitchFamily="34" charset="0"/>
              </a:rPr>
              <a:t>spektrometria</a:t>
            </a:r>
            <a:r>
              <a:rPr lang="en-US" sz="1800" dirty="0">
                <a:latin typeface="+mn-lt"/>
                <a:cs typeface="Calibri" pitchFamily="34" charset="0"/>
              </a:rPr>
              <a:t> 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1800" dirty="0">
                <a:latin typeface="+mn-lt"/>
                <a:cs typeface="Calibri" pitchFamily="34" charset="0"/>
              </a:rPr>
              <a:t>U</a:t>
            </a:r>
            <a:r>
              <a:rPr lang="hu-HU" sz="1800" dirty="0" err="1">
                <a:latin typeface="+mn-lt"/>
                <a:cs typeface="Calibri" pitchFamily="34" charset="0"/>
              </a:rPr>
              <a:t>ltracentrifugálásos</a:t>
            </a:r>
            <a:r>
              <a:rPr lang="hu-HU" sz="1800" dirty="0">
                <a:latin typeface="+mn-lt"/>
                <a:cs typeface="Calibri" pitchFamily="34" charset="0"/>
              </a:rPr>
              <a:t> berendezések</a:t>
            </a:r>
            <a:r>
              <a:rPr lang="en-US" sz="1800" dirty="0">
                <a:latin typeface="+mn-lt"/>
                <a:cs typeface="Calibri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800" dirty="0">
                <a:latin typeface="+mn-lt"/>
                <a:cs typeface="Calibri" pitchFamily="34" charset="0"/>
              </a:rPr>
              <a:t>DNS és genetikai laboratórium</a:t>
            </a:r>
            <a:r>
              <a:rPr lang="en-US" sz="1800" dirty="0">
                <a:latin typeface="+mn-lt"/>
                <a:cs typeface="Calibri" pitchFamily="34" charset="0"/>
              </a:rPr>
              <a:t>: </a:t>
            </a:r>
            <a:r>
              <a:rPr lang="hu-HU" sz="1800" dirty="0" err="1">
                <a:latin typeface="+mn-lt"/>
                <a:cs typeface="Calibri" pitchFamily="34" charset="0"/>
              </a:rPr>
              <a:t>robotizált</a:t>
            </a:r>
            <a:r>
              <a:rPr lang="hu-HU" sz="1800" dirty="0">
                <a:latin typeface="+mn-lt"/>
                <a:cs typeface="Calibri" pitchFamily="34" charset="0"/>
              </a:rPr>
              <a:t> nukleinsav </a:t>
            </a:r>
            <a:r>
              <a:rPr lang="hu-HU" sz="1800" dirty="0" err="1">
                <a:latin typeface="+mn-lt"/>
                <a:cs typeface="Calibri" pitchFamily="34" charset="0"/>
              </a:rPr>
              <a:t>extrakció</a:t>
            </a:r>
            <a:r>
              <a:rPr lang="hu-HU" sz="1800" dirty="0">
                <a:latin typeface="+mn-lt"/>
                <a:cs typeface="Calibri" pitchFamily="34" charset="0"/>
              </a:rPr>
              <a:t>, új generációs 	automata </a:t>
            </a:r>
            <a:r>
              <a:rPr lang="hu-HU" sz="1800" dirty="0" err="1">
                <a:latin typeface="+mn-lt"/>
                <a:cs typeface="Calibri" pitchFamily="34" charset="0"/>
              </a:rPr>
              <a:t>szekvenáló</a:t>
            </a:r>
            <a:r>
              <a:rPr lang="en-US" sz="1800" dirty="0">
                <a:latin typeface="+mn-lt"/>
                <a:cs typeface="Calibri" pitchFamily="34" charset="0"/>
              </a:rPr>
              <a:t>, DN</a:t>
            </a:r>
            <a:r>
              <a:rPr lang="hu-HU" sz="1800" dirty="0">
                <a:latin typeface="+mn-lt"/>
                <a:cs typeface="Calibri" pitchFamily="34" charset="0"/>
              </a:rPr>
              <a:t>S</a:t>
            </a:r>
            <a:r>
              <a:rPr lang="en-US" sz="1800" dirty="0">
                <a:latin typeface="+mn-lt"/>
                <a:cs typeface="Calibri" pitchFamily="34" charset="0"/>
              </a:rPr>
              <a:t>-chip </a:t>
            </a:r>
            <a:r>
              <a:rPr lang="hu-HU" sz="1800" dirty="0">
                <a:latin typeface="+mn-lt"/>
                <a:cs typeface="Calibri" pitchFamily="34" charset="0"/>
              </a:rPr>
              <a:t>nyomtató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olvasó és hibridizáló</a:t>
            </a:r>
            <a:r>
              <a:rPr lang="en-US" sz="1800" dirty="0">
                <a:latin typeface="+mn-lt"/>
                <a:cs typeface="Calibri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800" dirty="0" err="1">
                <a:latin typeface="+mn-lt"/>
                <a:cs typeface="Calibri" pitchFamily="34" charset="0"/>
              </a:rPr>
              <a:t>Proteomikai</a:t>
            </a:r>
            <a:r>
              <a:rPr lang="hu-HU" sz="1800" dirty="0">
                <a:latin typeface="+mn-lt"/>
                <a:cs typeface="Calibri" pitchFamily="34" charset="0"/>
              </a:rPr>
              <a:t> laboratórium</a:t>
            </a:r>
            <a:r>
              <a:rPr lang="en-US" sz="1800" dirty="0">
                <a:latin typeface="+mn-lt"/>
                <a:cs typeface="Calibri" pitchFamily="34" charset="0"/>
              </a:rPr>
              <a:t>: HPLC, </a:t>
            </a:r>
            <a:r>
              <a:rPr lang="hu-HU" sz="1800" dirty="0">
                <a:latin typeface="+mn-lt"/>
                <a:cs typeface="Calibri" pitchFamily="34" charset="0"/>
              </a:rPr>
              <a:t>gél </a:t>
            </a:r>
            <a:r>
              <a:rPr lang="hu-HU" sz="1800" dirty="0" err="1">
                <a:latin typeface="+mn-lt"/>
                <a:cs typeface="Calibri" pitchFamily="34" charset="0"/>
              </a:rPr>
              <a:t>elektroforézis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különböző </a:t>
            </a:r>
            <a:r>
              <a:rPr lang="hu-HU" sz="1800" dirty="0" err="1">
                <a:latin typeface="+mn-lt"/>
                <a:cs typeface="Calibri" pitchFamily="34" charset="0"/>
              </a:rPr>
              <a:t>gázkromatográf</a:t>
            </a:r>
            <a:r>
              <a:rPr lang="hu-HU" sz="1800" dirty="0">
                <a:latin typeface="+mn-lt"/>
                <a:cs typeface="Calibri" pitchFamily="34" charset="0"/>
              </a:rPr>
              <a:t> 	és </a:t>
            </a:r>
            <a:r>
              <a:rPr lang="hu-HU" sz="1800" dirty="0" err="1">
                <a:latin typeface="+mn-lt"/>
                <a:cs typeface="Calibri" pitchFamily="34" charset="0"/>
              </a:rPr>
              <a:t>tömegspektrométer</a:t>
            </a:r>
            <a:r>
              <a:rPr lang="hu-HU" sz="1800" dirty="0">
                <a:latin typeface="+mn-lt"/>
                <a:cs typeface="Calibri" pitchFamily="34" charset="0"/>
              </a:rPr>
              <a:t> kombinációk.</a:t>
            </a:r>
            <a:endParaRPr lang="en-US" sz="1800" dirty="0">
              <a:latin typeface="+mn-lt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800" dirty="0">
                <a:latin typeface="+mn-lt"/>
                <a:cs typeface="Calibri" pitchFamily="34" charset="0"/>
              </a:rPr>
              <a:t>Mikroszkópos laboratórium</a:t>
            </a:r>
            <a:r>
              <a:rPr lang="en-US" sz="1800" dirty="0">
                <a:latin typeface="+mn-lt"/>
                <a:cs typeface="Calibri" pitchFamily="34" charset="0"/>
              </a:rPr>
              <a:t>: </a:t>
            </a:r>
            <a:r>
              <a:rPr lang="hu-HU" sz="1800" dirty="0">
                <a:latin typeface="+mn-lt"/>
                <a:cs typeface="Calibri" pitchFamily="34" charset="0"/>
              </a:rPr>
              <a:t>digitális optikai mikroszkópok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polarizált fény 	mikroszkóp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fluoreszcens fény mikroszkóp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pásztázó elektronmikroszkóp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	transzmissziós elektronmikroszkóp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>
                <a:latin typeface="+mn-lt"/>
                <a:cs typeface="Calibri" pitchFamily="34" charset="0"/>
              </a:rPr>
              <a:t>lézer </a:t>
            </a:r>
            <a:r>
              <a:rPr lang="hu-HU" sz="1800" dirty="0" err="1">
                <a:latin typeface="+mn-lt"/>
                <a:cs typeface="Calibri" pitchFamily="34" charset="0"/>
              </a:rPr>
              <a:t>konfokális</a:t>
            </a:r>
            <a:r>
              <a:rPr lang="hu-HU" sz="1800" dirty="0">
                <a:latin typeface="+mn-lt"/>
                <a:cs typeface="Calibri" pitchFamily="34" charset="0"/>
              </a:rPr>
              <a:t> mikroszkóp,</a:t>
            </a:r>
            <a:r>
              <a:rPr lang="en-US" sz="1800" dirty="0">
                <a:latin typeface="+mn-lt"/>
                <a:cs typeface="Calibri" pitchFamily="34" charset="0"/>
              </a:rPr>
              <a:t> </a:t>
            </a:r>
            <a:r>
              <a:rPr lang="hu-HU" sz="1800" dirty="0">
                <a:latin typeface="+mn-lt"/>
                <a:cs typeface="Calibri" pitchFamily="34" charset="0"/>
              </a:rPr>
              <a:t>	többfunkciós atomerő mikroszkóp.</a:t>
            </a:r>
            <a:endParaRPr lang="en-US" sz="1800" dirty="0">
              <a:latin typeface="+mn-lt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800" dirty="0">
                <a:latin typeface="+mn-lt"/>
                <a:cs typeface="Calibri" pitchFamily="34" charset="0"/>
              </a:rPr>
              <a:t>Lézer laboratórium</a:t>
            </a:r>
            <a:r>
              <a:rPr lang="en-US" sz="1800" dirty="0">
                <a:latin typeface="+mn-lt"/>
                <a:cs typeface="Calibri" pitchFamily="34" charset="0"/>
              </a:rPr>
              <a:t>: </a:t>
            </a:r>
            <a:r>
              <a:rPr lang="hu-HU" sz="1800" dirty="0" err="1">
                <a:latin typeface="+mn-lt"/>
                <a:cs typeface="Calibri" pitchFamily="34" charset="0"/>
              </a:rPr>
              <a:t>femto-mikroszekundum</a:t>
            </a:r>
            <a:r>
              <a:rPr lang="hu-HU" sz="1800" dirty="0">
                <a:latin typeface="+mn-lt"/>
                <a:cs typeface="Calibri" pitchFamily="34" charset="0"/>
              </a:rPr>
              <a:t> fényforrás valamint UV, látható és 	infravörös tartományban mérő berendezések</a:t>
            </a:r>
            <a:r>
              <a:rPr lang="en-US" sz="1800" dirty="0">
                <a:latin typeface="+mn-lt"/>
                <a:cs typeface="Calibri" pitchFamily="34" charset="0"/>
              </a:rPr>
              <a:t>, </a:t>
            </a:r>
            <a:r>
              <a:rPr lang="hu-HU" sz="1800" dirty="0" err="1">
                <a:latin typeface="+mn-lt"/>
                <a:cs typeface="Calibri" pitchFamily="34" charset="0"/>
              </a:rPr>
              <a:t>THz</a:t>
            </a:r>
            <a:r>
              <a:rPr lang="hu-HU" sz="1800" dirty="0">
                <a:latin typeface="+mn-lt"/>
                <a:cs typeface="Calibri" pitchFamily="34" charset="0"/>
              </a:rPr>
              <a:t> frekvencia berendezés</a:t>
            </a:r>
            <a:r>
              <a:rPr lang="en-US" sz="1800" dirty="0">
                <a:latin typeface="+mn-lt"/>
                <a:cs typeface="Calibri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1800" dirty="0">
                <a:latin typeface="+mn-lt"/>
                <a:cs typeface="Calibri" pitchFamily="34" charset="0"/>
              </a:rPr>
              <a:t>NMR </a:t>
            </a:r>
            <a:r>
              <a:rPr lang="hu-HU" sz="1800" dirty="0">
                <a:latin typeface="+mn-lt"/>
                <a:cs typeface="Calibri" pitchFamily="34" charset="0"/>
              </a:rPr>
              <a:t>laboratórium</a:t>
            </a:r>
            <a:r>
              <a:rPr lang="en-US" sz="1800" dirty="0">
                <a:latin typeface="+mn-lt"/>
                <a:cs typeface="Calibri" pitchFamily="34" charset="0"/>
              </a:rPr>
              <a:t>: </a:t>
            </a:r>
            <a:r>
              <a:rPr lang="hu-HU" sz="1800" dirty="0">
                <a:latin typeface="+mn-lt"/>
                <a:cs typeface="Calibri" pitchFamily="34" charset="0"/>
              </a:rPr>
              <a:t>többdimenziós </a:t>
            </a:r>
            <a:r>
              <a:rPr lang="hu-HU" sz="1800" dirty="0" err="1">
                <a:latin typeface="+mn-lt"/>
                <a:cs typeface="Calibri" pitchFamily="34" charset="0"/>
              </a:rPr>
              <a:t>multinukleáris</a:t>
            </a:r>
            <a:r>
              <a:rPr lang="hu-HU" sz="1800" dirty="0">
                <a:latin typeface="+mn-lt"/>
                <a:cs typeface="Calibri" pitchFamily="34" charset="0"/>
              </a:rPr>
              <a:t> </a:t>
            </a:r>
            <a:r>
              <a:rPr lang="hu-HU" sz="1800" i="1" dirty="0">
                <a:latin typeface="+mn-lt"/>
                <a:cs typeface="Calibri" pitchFamily="34" charset="0"/>
              </a:rPr>
              <a:t>NMR</a:t>
            </a:r>
            <a:r>
              <a:rPr lang="hu-HU" sz="1800" dirty="0">
                <a:latin typeface="+mn-lt"/>
                <a:cs typeface="Calibri" pitchFamily="34" charset="0"/>
              </a:rPr>
              <a:t> </a:t>
            </a:r>
            <a:r>
              <a:rPr lang="en-US" sz="1800" dirty="0">
                <a:latin typeface="+mn-lt"/>
                <a:cs typeface="Calibri" pitchFamily="34" charset="0"/>
              </a:rPr>
              <a:t>(600 MHz)</a:t>
            </a:r>
            <a:r>
              <a:rPr lang="hu-HU" sz="1800" dirty="0">
                <a:latin typeface="+mn-lt"/>
                <a:cs typeface="Calibri" pitchFamily="34" charset="0"/>
              </a:rPr>
              <a:t>.</a:t>
            </a:r>
            <a:r>
              <a:rPr lang="en-US" sz="1800" dirty="0">
                <a:latin typeface="+mn-lt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hu-HU" sz="1800" dirty="0">
                <a:latin typeface="+mn-lt"/>
                <a:cs typeface="Calibri" pitchFamily="34" charset="0"/>
              </a:rPr>
              <a:t>Biztonsági laboratórium</a:t>
            </a:r>
            <a:r>
              <a:rPr lang="en-US" sz="1800" dirty="0">
                <a:latin typeface="+mn-lt"/>
                <a:cs typeface="Calibri" pitchFamily="34" charset="0"/>
              </a:rPr>
              <a:t>: </a:t>
            </a:r>
            <a:r>
              <a:rPr lang="hu-HU" sz="1800" dirty="0">
                <a:latin typeface="+mn-lt"/>
                <a:cs typeface="Calibri" pitchFamily="34" charset="0"/>
              </a:rPr>
              <a:t>3 szintű biológiai biztonsági virológiai laboratórium.</a:t>
            </a:r>
            <a:endParaRPr lang="en-US" dirty="0"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025" y="115888"/>
            <a:ext cx="8820150" cy="6913562"/>
          </a:xfrm>
        </p:spPr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hu-HU" sz="2800" b="1" smtClean="0"/>
              <a:t>                  Várt hatások</a:t>
            </a:r>
          </a:p>
          <a:p>
            <a:pPr marL="1752600" lvl="3" indent="-381000" algn="just" eaLnBrk="1" hangingPunct="1">
              <a:lnSpc>
                <a:spcPct val="80000"/>
              </a:lnSpc>
              <a:buFontTx/>
              <a:buNone/>
            </a:pPr>
            <a:endParaRPr lang="hu-HU" sz="2800" b="1" smtClean="0">
              <a:solidFill>
                <a:srgbClr val="CC0000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smtClean="0"/>
              <a:t>Az </a:t>
            </a:r>
            <a:r>
              <a:rPr lang="hu-HU" sz="2400" b="1" smtClean="0"/>
              <a:t>egészségtudományi és a környezettudományi felfedező kutatás</a:t>
            </a:r>
            <a:r>
              <a:rPr lang="hu-HU" sz="2400" smtClean="0"/>
              <a:t> megalapozza az innovációs és gazdaságfejlesztő tevékenységet, elősegíti a K+F+I-orientált spin-off cégek fejlődését, ipari és akadémiai kapcsolatok kialakítását.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400" smtClean="0"/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b="1" smtClean="0"/>
              <a:t>Tudásalapú, innováció-orientált gazdaságfejlesztési stratégia</a:t>
            </a:r>
            <a:r>
              <a:rPr lang="hu-HU" sz="2400" smtClean="0"/>
              <a:t>, melyhez a felsőoktatási bázis kiváló alap.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hu-HU" sz="2400" smtClean="0"/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smtClean="0"/>
              <a:t>Új, nemzetközi színvonalú </a:t>
            </a:r>
            <a:r>
              <a:rPr lang="hu-HU" sz="2400" b="1" smtClean="0"/>
              <a:t>oktatási</a:t>
            </a:r>
            <a:r>
              <a:rPr lang="hu-HU" sz="2400" smtClean="0"/>
              <a:t> terek, előadók, szemináriumi helyiségek, laborok segítségével bővül az oktatási kapacitása, megjelenik a TTK és a PMMK számára is az angol nyelvű képzések jelentős infrastrukturális háttere. A projekt új képzési formák indítását, ill. jelentős bővítését teszi lehetővé.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hu-HU" sz="2400" smtClean="0"/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400" smtClean="0"/>
              <a:t>Nemzetközi és hazai </a:t>
            </a:r>
            <a:r>
              <a:rPr lang="hu-HU" sz="2400" b="1" smtClean="0"/>
              <a:t>pályázatok</a:t>
            </a:r>
            <a:r>
              <a:rPr lang="hu-HU" sz="2400" smtClean="0"/>
              <a:t>on való sikeres részvétel, pályázati konzorciumok szervezése.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háttér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5" descr="nanopedia cwru edu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43808" y="1196752"/>
            <a:ext cx="6300192" cy="49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707904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NANO-VILÁG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4967287" cy="11541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K+F+I Stratégia felépítése</a:t>
            </a: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églalap 5"/>
          <p:cNvSpPr>
            <a:spLocks noChangeArrowheads="1"/>
          </p:cNvSpPr>
          <p:nvPr/>
        </p:nvSpPr>
        <p:spPr bwMode="auto">
          <a:xfrm>
            <a:off x="323850" y="1773238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395288" y="1196975"/>
            <a:ext cx="75866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1800" dirty="0">
                <a:solidFill>
                  <a:srgbClr val="1F497D"/>
                </a:solidFill>
                <a:latin typeface="Verdana" pitchFamily="34" charset="0"/>
                <a:cs typeface="Arial" charset="0"/>
              </a:rPr>
              <a:t/>
            </a:r>
            <a:br>
              <a:rPr lang="hu-HU" sz="1800" dirty="0">
                <a:solidFill>
                  <a:srgbClr val="1F497D"/>
                </a:solidFill>
                <a:latin typeface="Verdana" pitchFamily="34" charset="0"/>
                <a:cs typeface="Arial" charset="0"/>
              </a:rPr>
            </a:br>
            <a:endParaRPr lang="hu-HU" sz="1800" dirty="0">
              <a:solidFill>
                <a:srgbClr val="1F497D"/>
              </a:solidFill>
              <a:latin typeface="Verdana" pitchFamily="34" charset="0"/>
              <a:cs typeface="Arial" charset="0"/>
            </a:endParaRPr>
          </a:p>
          <a:p>
            <a:endParaRPr lang="hu-HU" sz="1800" dirty="0">
              <a:solidFill>
                <a:srgbClr val="1F497D"/>
              </a:solidFill>
              <a:latin typeface="Verdana" pitchFamily="34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Helyzetelemzés</a:t>
            </a:r>
          </a:p>
          <a:p>
            <a:pPr>
              <a:buFont typeface="Courier New" pitchFamily="49" charset="0"/>
              <a:buChar char="o"/>
            </a:pPr>
            <a:endParaRPr lang="hu-HU" sz="18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Küldetés, jövőkép</a:t>
            </a:r>
          </a:p>
          <a:p>
            <a:pPr>
              <a:buFont typeface="Courier New" pitchFamily="49" charset="0"/>
              <a:buChar char="o"/>
            </a:pPr>
            <a:endParaRPr lang="hu-HU" sz="18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Stratégiai célok</a:t>
            </a:r>
          </a:p>
          <a:p>
            <a:pPr>
              <a:buFont typeface="Courier New" pitchFamily="49" charset="0"/>
              <a:buChar char="o"/>
            </a:pPr>
            <a:endParaRPr lang="hu-HU" sz="18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Indikátorok</a:t>
            </a:r>
          </a:p>
          <a:p>
            <a:pPr>
              <a:buFont typeface="Courier New" pitchFamily="49" charset="0"/>
              <a:buChar char="o"/>
            </a:pPr>
            <a:endParaRPr lang="hu-HU" sz="18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Intézkedések (57)</a:t>
            </a:r>
          </a:p>
          <a:p>
            <a:pPr>
              <a:buFont typeface="Courier New" pitchFamily="49" charset="0"/>
              <a:buChar char="o"/>
            </a:pPr>
            <a:endParaRPr lang="hu-HU" sz="18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Kiemelt és preferált kutatási irányok</a:t>
            </a:r>
            <a:endParaRPr lang="hu-HU" sz="18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>
              <a:buClr>
                <a:srgbClr val="77982C"/>
              </a:buClr>
              <a:buFont typeface="Courier New" pitchFamily="49" charset="0"/>
              <a:buChar char="o"/>
            </a:pPr>
            <a:endParaRPr lang="hu-HU" sz="18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endParaRPr lang="hu-HU" sz="1800" dirty="0">
              <a:solidFill>
                <a:srgbClr val="1F497D"/>
              </a:solidFill>
              <a:latin typeface="Verdana" pitchFamily="34" charset="0"/>
              <a:cs typeface="Arial" charset="0"/>
            </a:endParaRPr>
          </a:p>
          <a:p>
            <a:endParaRPr lang="hu-HU" sz="1800" dirty="0">
              <a:solidFill>
                <a:srgbClr val="1F497D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556594" cy="3816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5327823" cy="11541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tudásbázis számokban</a:t>
            </a: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églalap 5"/>
          <p:cNvSpPr>
            <a:spLocks noChangeArrowheads="1"/>
          </p:cNvSpPr>
          <p:nvPr/>
        </p:nvSpPr>
        <p:spPr bwMode="auto">
          <a:xfrm>
            <a:off x="323850" y="1773238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395288" y="1196975"/>
            <a:ext cx="75866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Karok száma				10 db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Klinikák száma			24 db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Gyakorló iskolák			4 db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Hallgatók száma			27963 fő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Ebből külföldi hallgató		1762 fő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PhD/DLA iskolák száma		20 db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PhD/DLA hallgatók száma 		898 fő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Alkalmazottak száma		6069 fő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Akadémiai kutatócsoportok száma	5 db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MTA rendes tagja			9 fő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MTA levelező tagja			2 fő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Professzorok száma			229 fő</a:t>
            </a:r>
          </a:p>
          <a:p>
            <a:pPr>
              <a:buClr>
                <a:srgbClr val="77982C"/>
              </a:buClr>
              <a:buFont typeface="Courier New" pitchFamily="49" charset="0"/>
              <a:buChar char="o"/>
            </a:pP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551" y="1196752"/>
            <a:ext cx="2146945" cy="2088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5" descr="NagyLa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56992"/>
            <a:ext cx="2160240" cy="23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4967287" cy="11541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Küldetésünk a K+F+I területen</a:t>
            </a: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395288" y="1268760"/>
            <a:ext cx="849719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6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u-HU" sz="1600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Pécsi Tudományegyetem küldetéseként azt tekinti, hogy:</a:t>
            </a:r>
          </a:p>
          <a:p>
            <a:r>
              <a:rPr lang="hu-H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hu-H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felmerülő társadalmi-, gazdasági-, egészségügyi- és </a:t>
            </a:r>
            <a:r>
              <a:rPr lang="hu-H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technológiai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valamint az élet különböző területein átívelő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összetett kihívásokra, továbbá a társadalmat élénken foglalkoztató problémákra a gyakorlatban hasznosítható, tudományosan megalapozott, komplex válaszokat adjon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amelynek eredményeként folyamatosan növeli társadalmi szerepvállalását, a társadalmi-, gazdasági- és technológiai fejlődéshez történő hozzájárulását, továbbá a jövőbeni kihívásokra történő felkészülés sikerességét;</a:t>
            </a:r>
          </a:p>
          <a:p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>
              <a:buFont typeface="Courier New" pitchFamily="49" charset="0"/>
              <a:buChar char="o"/>
            </a:pPr>
            <a:r>
              <a:rPr lang="hu-H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K+F+I tevékenységével Pécsett és vonzáskörzetében, a Dél-dunántúli régióban, valamint a határokon átívelő térségekben a területfejlesztést és a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gazdasági fellendülést támogassa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továbbá a régió földrajzi-, természeti- és gazdasági adottságaira építve – a tudományos kutatás megalapozottságával – az ezen a területen működő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vállalkozások versenyképességének növeléséhez, továbbá a lakosság életminőségének javulásához hozzájáruljon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Clr>
                <a:srgbClr val="77982C"/>
              </a:buClr>
              <a:buFont typeface="Courier New" pitchFamily="49" charset="0"/>
              <a:buChar char="o"/>
            </a:pPr>
            <a:endParaRPr lang="hu-HU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u-HU" sz="16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u-HU" sz="1600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68313" y="549275"/>
            <a:ext cx="4967287" cy="1154113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100" b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Céljaink a K+F+I területen</a:t>
            </a:r>
            <a:r>
              <a:rPr lang="hu-HU" sz="3200" b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3200" b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sz="3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églalap 5"/>
          <p:cNvSpPr>
            <a:spLocks noChangeArrowheads="1"/>
          </p:cNvSpPr>
          <p:nvPr/>
        </p:nvSpPr>
        <p:spPr bwMode="auto">
          <a:xfrm>
            <a:off x="323850" y="1773238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endParaRPr lang="hu-HU" sz="18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277759"/>
            <a:ext cx="4392488" cy="738664"/>
          </a:xfrm>
          <a:prstGeom prst="rect">
            <a:avLst/>
          </a:prstGeom>
          <a:solidFill>
            <a:srgbClr val="92D050"/>
          </a:solidFill>
          <a:ln cap="rnd">
            <a:solidFill>
              <a:srgbClr val="6C5338"/>
            </a:solidFill>
            <a:miter lim="800000"/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buFontTx/>
              <a:buAutoNum type="romanUcPeriod"/>
            </a:pPr>
            <a:endParaRPr lang="hu-HU" sz="14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FontTx/>
              <a:buAutoNum type="romanUcPeriod"/>
            </a:pPr>
            <a:r>
              <a:rPr lang="hu-H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K+F+I eredményesség fejlesztése</a:t>
            </a:r>
          </a:p>
          <a:p>
            <a:pPr marL="342900" indent="-342900" algn="ctr">
              <a:buFontTx/>
              <a:buAutoNum type="romanUcPeriod"/>
            </a:pPr>
            <a:endParaRPr lang="hu-HU" sz="14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44008" y="1268760"/>
            <a:ext cx="4392488" cy="738664"/>
          </a:xfrm>
          <a:prstGeom prst="rect">
            <a:avLst/>
          </a:prstGeom>
          <a:solidFill>
            <a:srgbClr val="C0000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K+F+I külső kapcsolatrendszer fejlesztése</a:t>
            </a:r>
          </a:p>
          <a:p>
            <a:pPr algn="ctr"/>
            <a:endParaRPr lang="hu-HU" sz="1400" b="1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3626440"/>
            <a:ext cx="5328592" cy="738664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III. K+F+I működés fejlesztése</a:t>
            </a:r>
          </a:p>
          <a:p>
            <a:pPr algn="ctr"/>
            <a:endParaRPr lang="hu-H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580112" y="3626440"/>
            <a:ext cx="3456384" cy="738664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IV. K+F+I képességek fejlesztése</a:t>
            </a:r>
          </a:p>
          <a:p>
            <a:pPr algn="ctr"/>
            <a:endParaRPr lang="hu-H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2116013"/>
            <a:ext cx="216024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I/1.</a:t>
            </a: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Szakmai eredményesség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11760" y="2116013"/>
            <a:ext cx="216024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I/2. </a:t>
            </a: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Piaci eredményesség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644008" y="2116013"/>
            <a:ext cx="2160240" cy="1384995"/>
          </a:xfrm>
          <a:prstGeom prst="rect">
            <a:avLst/>
          </a:prstGeom>
          <a:solidFill>
            <a:srgbClr val="C0000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II/1. Üzleti szféra igényeihez igazodó K+F+I aktivitás</a:t>
            </a:r>
          </a:p>
          <a:p>
            <a:pPr algn="ctr"/>
            <a:endParaRPr lang="hu-HU" sz="1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76256" y="2116013"/>
            <a:ext cx="216024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II/2. Kapcsolat a K+F+I szakmai, tudományos szervezetekkel, az állami- és közszférával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79512" y="4492277"/>
            <a:ext cx="1728192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III/1. Menedzsment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979712" y="4492277"/>
            <a:ext cx="1728192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III/2.</a:t>
            </a: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Szabályozás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779912" y="4492277"/>
            <a:ext cx="1728192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III/3. Finanszírozás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580112" y="4492277"/>
            <a:ext cx="1728192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IV/1.</a:t>
            </a: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Emberi erőforrás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80312" y="4492277"/>
            <a:ext cx="1656184" cy="1384995"/>
          </a:xfrm>
          <a:prstGeom prst="rect">
            <a:avLst/>
          </a:prstGeom>
          <a:solidFill>
            <a:srgbClr val="92D050"/>
          </a:solidFill>
          <a:ln>
            <a:solidFill>
              <a:srgbClr val="6C53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hu-HU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IV/2. Infrastruktúra biztosítása</a:t>
            </a:r>
          </a:p>
          <a:p>
            <a:pPr algn="ctr"/>
            <a:endParaRPr lang="hu-HU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4967287" cy="11541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Kiemelt kutatási irányok</a:t>
            </a: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sz="3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2008" y="1412776"/>
            <a:ext cx="2195736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Tudományterület</a:t>
            </a: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39752" y="1412776"/>
            <a:ext cx="33123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1-3 év</a:t>
            </a: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724128" y="1412776"/>
            <a:ext cx="33123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4-10 év</a:t>
            </a: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2008" y="1988840"/>
            <a:ext cx="2195736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Humán</a:t>
            </a:r>
            <a:endParaRPr lang="hu-HU" sz="1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2008" y="3933056"/>
            <a:ext cx="2195736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Műszaki</a:t>
            </a:r>
            <a:endParaRPr lang="hu-HU" sz="1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339752" y="1988840"/>
            <a:ext cx="6696744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Új 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technológiák és informatikai eszközök használata a művészetekben.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Kisebbség-kutatás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 multi-etnikus és multikulturális térségek történeti, szociológiai, </a:t>
            </a: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politológiai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néprajzi, kulturális antropológiai, nyelvpszichológiai, </a:t>
            </a: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nyelvszociológiai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kontaktusnyelvészeti és dialektológiai vizsgálata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Roma-felzárkóztatást 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segítő kutatások: képzésfejlesztés (többszintű, átjárható, a roma </a:t>
            </a: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lakosság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hallgatók számára több opciót biztosító, a társadalmi és </a:t>
            </a: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munkaerő-piaci 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integrációs elvárásokat egyaránt figyelembe vevő képzési rendszer és </a:t>
            </a: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programok 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fejlesztése); oktatás, képzés, továbbképzés, felzárkóztatás területén történő szakmai együttműködések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facilitálása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szakmai együttműködési hálózatfejlesztés, a közös szakmai kezdeményezések eredményeinek differenciált módon való </a:t>
            </a:r>
            <a:r>
              <a:rPr lang="hu-HU" sz="11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disszeminációja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339752" y="3933056"/>
            <a:ext cx="331236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Építéstudományi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információtechnológiai, urbanisztikai és környezetmérnöki kutatások a város-, és vidékfejlesztés, a település,- intelligens épületüzemeltetés és az épülettervezés energiahatékonyságának javítására, különös tekintettel a megújuló energiaforrások és környezeti hatások vizsgálatára, a holisztikus mérnöki szemléletmód </a:t>
            </a:r>
            <a:r>
              <a:rPr lang="hu-H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szerint.</a:t>
            </a:r>
            <a:endParaRPr lang="hu-HU" sz="11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724128" y="3933056"/>
            <a:ext cx="331236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mérnöki és informatikai fejlesztések tudományos megalapozása a mesterséges intelligencia, intelligens település és a jövőbe mutató műszaki alkalmazások felé, különös tekintettel az energetikai kutatások mérnöki alkalmazásaira, kiemelten az alternatív energiatermelés alkalmazására irányuló a társ-tudományterületekkel közös interdiszciplináris kutatásokra és innovációs lehetőségekre, gyakorlati alkalmazásokra.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2008" y="1196752"/>
            <a:ext cx="2195736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Tudományterület</a:t>
            </a: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39752" y="1196752"/>
            <a:ext cx="33123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1-3 év</a:t>
            </a:r>
            <a:endParaRPr lang="hu-HU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724128" y="1196752"/>
            <a:ext cx="33123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solidFill>
                  <a:prstClr val="black"/>
                </a:solidFill>
              </a:rPr>
              <a:t>4-10 év</a:t>
            </a:r>
            <a:endParaRPr lang="hu-HU" sz="1800" dirty="0">
              <a:solidFill>
                <a:prstClr val="black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2008" y="1772816"/>
            <a:ext cx="219573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Orvos- és </a:t>
            </a:r>
            <a:r>
              <a:rPr lang="hu-HU" sz="1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egészség-tudomány</a:t>
            </a:r>
            <a:endParaRPr lang="hu-HU" sz="1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2008" y="3284984"/>
            <a:ext cx="2195736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Társadalom-tudomány</a:t>
            </a:r>
            <a:endParaRPr lang="hu-HU" sz="1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339752" y="1772816"/>
            <a:ext cx="6696744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Népbetegségek funkcionális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genomikai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tényezőinek és kórélettani folyamatainak feltérképezése innovatív korai prevenciós és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predikciós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technológiák, valamint új molekuláris gyógyszercélpontok és diagnosztikai eljárások azonosítása céljából.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Idegtudományok és mesterséges intelligencia: új típusú mag-mágneses rezonancia (MR) képalkotó eljárások fejlesztése, másrészt a mag-mágneses rezonanciás jelek informatikai kvantitatív feldolgozása, harmadrészt mindezen módszerek beépítése az idegtudományi kutatásokba.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PACAP perifériás szervekben kifejtett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protektív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és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trofikus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szerepének vizsgálata.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339752" y="3284984"/>
            <a:ext cx="331236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környezetvédelmi-környezetgazdálkodási elvek (és azok közül kiemelten az energia hatékonyság) érvényesülése az urbánus és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rurális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térségekben, valamint a környezetvédelmi-környezetgazdálkodási elvek összehangolása a modern építészet, az energiagazdálkodás és a komplex vidékfejlesztés feladataival.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724128" y="3284984"/>
            <a:ext cx="3312368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Externáliák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tudásalapú fenntartható regionális fejlődésben: A magyarországi innovációs hálózatok, a vállalkozás és a környezeti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externáliák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regionális gazdaságfejlődésre gyakorolt hatásainak interdiszciplináris vizsgálata statisztikai, hálózatelemzési, </a:t>
            </a:r>
            <a:r>
              <a:rPr lang="hu-HU" sz="11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ökonometriai</a:t>
            </a: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ágens alapú és komplex makro-regionális modellezési technikák segítségével, a gazdaságpolitikai vonatkozások középpontba állításával.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2008" y="5229200"/>
            <a:ext cx="219573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Természet-tudomány</a:t>
            </a:r>
            <a:endParaRPr lang="hu-HU" sz="1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339752" y="5229200"/>
            <a:ext cx="669674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Anyagtudomány és környezetfizika.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Kvantuminformatika és elméleti részecskefizika.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riplex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205038"/>
            <a:ext cx="20812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/>
        </p:nvSpPr>
        <p:spPr>
          <a:xfrm>
            <a:off x="5508625" y="2492375"/>
            <a:ext cx="2663825" cy="10810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anchorCtr="1"/>
          <a:lstStyle/>
          <a:p>
            <a:pPr marL="342900" indent="-342900" algn="ct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Egyetem</a:t>
            </a:r>
            <a:endParaRPr lang="en-GB" sz="2800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1403350" y="3644900"/>
            <a:ext cx="2090738" cy="431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anchorCtr="1"/>
          <a:lstStyle/>
          <a:p>
            <a:pPr marL="342900" indent="-342900" algn="ct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>
                <a:solidFill>
                  <a:srgbClr val="84AA33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u-HU" sz="2800" kern="0" dirty="0">
                <a:solidFill>
                  <a:srgbClr val="84AA33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</a:t>
            </a:r>
            <a:endParaRPr lang="en-GB" sz="2800" kern="0" dirty="0">
              <a:solidFill>
                <a:srgbClr val="84AA33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508625" y="4149725"/>
            <a:ext cx="3311525" cy="12954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anchorCtr="1"/>
          <a:lstStyle/>
          <a:p>
            <a:pPr marL="342900" indent="-342900" algn="ctr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Kormányzat</a:t>
            </a:r>
            <a:endParaRPr lang="en-GB" sz="2800" kern="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116013" y="476250"/>
            <a:ext cx="7920037" cy="14398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000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Innovációs t</a:t>
            </a:r>
            <a:r>
              <a:rPr lang="en-GB" sz="4000" kern="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riple</a:t>
            </a:r>
            <a:r>
              <a:rPr lang="hu-HU" sz="4000" kern="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</a:t>
            </a:r>
            <a:r>
              <a:rPr lang="en-GB" sz="4000" kern="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elix</a:t>
            </a:r>
            <a:endParaRPr lang="en-GB" sz="4000" kern="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20938"/>
            <a:ext cx="28082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3575" y="1196975"/>
            <a:ext cx="57610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rgbClr val="6C5338"/>
              </a:solidFill>
            </a:endParaRPr>
          </a:p>
          <a:p>
            <a:pPr>
              <a:spcBef>
                <a:spcPct val="20000"/>
              </a:spcBef>
            </a:pPr>
            <a:endParaRPr lang="hu-HU" sz="2000">
              <a:solidFill>
                <a:srgbClr val="6C5338"/>
              </a:solidFill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987675" y="1196975"/>
            <a:ext cx="6156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800">
              <a:solidFill>
                <a:srgbClr val="6C533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>
              <a:solidFill>
                <a:srgbClr val="6C533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1200" i="1">
              <a:solidFill>
                <a:srgbClr val="6C5338"/>
              </a:solidFill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971550" y="260350"/>
            <a:ext cx="7921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400">
                <a:solidFill>
                  <a:schemeClr val="tx2"/>
                </a:solidFill>
                <a:ea typeface="SimSun" pitchFamily="2" charset="-122"/>
              </a:rPr>
              <a:t>Partnerkapcsolatok</a:t>
            </a:r>
            <a:endParaRPr lang="en-US" sz="440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995363" y="2060575"/>
            <a:ext cx="57594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800">
                <a:solidFill>
                  <a:schemeClr val="tx2"/>
                </a:solidFill>
              </a:rPr>
              <a:t>Nemzetközi intézményi kapcsolat	1298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8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800">
                <a:solidFill>
                  <a:schemeClr val="tx2"/>
                </a:solidFill>
              </a:rPr>
              <a:t>Vállalati partnerkapcsolat		346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8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800">
                <a:solidFill>
                  <a:schemeClr val="tx2"/>
                </a:solidFill>
              </a:rPr>
              <a:t>Non-profit partnerkapcsolat		1644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8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800">
                <a:solidFill>
                  <a:schemeClr val="tx2"/>
                </a:solidFill>
              </a:rPr>
              <a:t>Nemzetközi szervezeti tagság		944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</p:txBody>
      </p:sp>
      <p:pic>
        <p:nvPicPr>
          <p:cNvPr id="17414" name="Picture 8" descr="partnerkapcso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365625"/>
            <a:ext cx="21272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http://t3.gstatic.com/images?q=tbn:ANd9GcTC5o5DN2FGxySIyPFhdoaD4LgUFIvdSLGD3lxGf0Z1dSXOoy-E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824163"/>
            <a:ext cx="21256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843213" y="692150"/>
            <a:ext cx="5843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200" i="1">
              <a:solidFill>
                <a:srgbClr val="BFAE8B"/>
              </a:solidFill>
              <a:latin typeface="Tahoma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79388" y="188913"/>
            <a:ext cx="88566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>
                <a:solidFill>
                  <a:schemeClr val="tx2"/>
                </a:solidFill>
              </a:rPr>
              <a:t>A tudományos aktivitás fő területei a publikációs aktivitás alapján (Elsevier, SciVal)</a:t>
            </a:r>
            <a:endParaRPr lang="en-US" sz="2800">
              <a:solidFill>
                <a:schemeClr val="tx2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043608" y="1124744"/>
          <a:ext cx="810039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3575" y="1196975"/>
            <a:ext cx="57610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rgbClr val="6C5338"/>
              </a:solidFill>
            </a:endParaRPr>
          </a:p>
          <a:p>
            <a:pPr>
              <a:spcBef>
                <a:spcPct val="20000"/>
              </a:spcBef>
            </a:pPr>
            <a:endParaRPr lang="hu-HU" sz="2000">
              <a:solidFill>
                <a:srgbClr val="6C5338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987675" y="1196975"/>
            <a:ext cx="6156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800">
              <a:solidFill>
                <a:srgbClr val="6C533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>
              <a:solidFill>
                <a:srgbClr val="6C5338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1200" i="1">
              <a:solidFill>
                <a:srgbClr val="6C5338"/>
              </a:solidFill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971550" y="0"/>
            <a:ext cx="5832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>
                <a:solidFill>
                  <a:schemeClr val="tx2"/>
                </a:solidFill>
              </a:rPr>
              <a:t>K+F+I számokban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995363" y="611188"/>
            <a:ext cx="575945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A kutatási, fejlesztési (K+F) tevékenységet végző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összes foglalkoztatott létszáma		524 fő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Elnyert pályázati támogatás értéke 2011-ben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4535,2 millió Ft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2011. évi publikációk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Nemzetközi tudományos díj, elismerés 	86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Országos tudományos díj, elismerés	154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Bejelentett szabadalom			71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>
                <a:solidFill>
                  <a:schemeClr val="tx2"/>
                </a:solidFill>
              </a:rPr>
              <a:t>Spin-off vállalkozások száma		6 db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hu-HU" sz="2000">
              <a:solidFill>
                <a:schemeClr val="tx2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888" y="2779713"/>
            <a:ext cx="5487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http://www.guerrillaonline.com/data/up-editor_1255876640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349750"/>
            <a:ext cx="27003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http://innovateblog2.files.wordpress.com/2012/04/innov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125538"/>
            <a:ext cx="222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37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691680" y="1412776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STRATÉGIAI CÉL: KUTATÓEGYETEMMÉ VÁLÁS ERŐS INNOVÁCIÓS HÁTTÉRREL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7938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400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Science, Please!</a:t>
            </a:r>
            <a:endParaRPr lang="hu-HU" sz="900"/>
          </a:p>
          <a:p>
            <a:pPr eaLnBrk="0" hangingPunct="0"/>
            <a:r>
              <a:rPr lang="hu-H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PTE Science Building létrehozása, </a:t>
            </a:r>
            <a:r>
              <a:rPr lang="hu-HU">
                <a:solidFill>
                  <a:srgbClr val="000000"/>
                </a:solidFill>
                <a:latin typeface="Arial Narrow" pitchFamily="34" charset="0"/>
              </a:rPr>
              <a:t>e</a:t>
            </a:r>
            <a:r>
              <a:rPr lang="hu-HU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gyetemi informatikai infrastruktúra-fejlesztés</a:t>
            </a:r>
            <a:endParaRPr lang="hu-HU" sz="900"/>
          </a:p>
          <a:p>
            <a:pPr eaLnBrk="0" hangingPunct="0"/>
            <a:endParaRPr lang="hu-HU"/>
          </a:p>
        </p:txBody>
      </p:sp>
      <p:pic>
        <p:nvPicPr>
          <p:cNvPr id="20483" name="Picture 4" descr="c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5114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5164138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1800" b="1">
                <a:solidFill>
                  <a:srgbClr val="006600"/>
                </a:solidFill>
                <a:latin typeface="Arial" charset="0"/>
                <a:cs typeface="Arial" charset="0"/>
              </a:rPr>
              <a:t>Társadalmi Infrastruktúra Operatív Program</a:t>
            </a:r>
            <a:endParaRPr lang="hu-HU" sz="90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hu-HU" sz="1800">
                <a:solidFill>
                  <a:srgbClr val="006600"/>
                </a:solidFill>
                <a:latin typeface="Arial" charset="0"/>
                <a:cs typeface="Arial" charset="0"/>
              </a:rPr>
              <a:t>A felsőoktatási tevékenységek színvonalának emeléséhez szükséges infrastrukturális és informatikai fejlesztések támogatása c. pályázati felhívásához </a:t>
            </a:r>
            <a:endParaRPr lang="hu-HU" sz="90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hu-HU" sz="1800" b="1">
                <a:solidFill>
                  <a:srgbClr val="006600"/>
                </a:solidFill>
                <a:latin typeface="Arial" charset="0"/>
                <a:cs typeface="Arial" charset="0"/>
              </a:rPr>
              <a:t>Kódszám: TIOP-1.3.1/07/1</a:t>
            </a:r>
            <a:endParaRPr lang="hu-HU" sz="90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hu-HU">
                <a:solidFill>
                  <a:srgbClr val="006600"/>
                </a:solidFill>
                <a:latin typeface="Arial" charset="0"/>
                <a:cs typeface="Arial" charset="0"/>
              </a:rPr>
              <a:t>Pécs, 2007. december 10.-2008. szeptember 30.</a:t>
            </a:r>
            <a:r>
              <a:rPr lang="hu-HU" sz="90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endParaRPr lang="hu-HU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932363" y="3357563"/>
            <a:ext cx="4211637" cy="2055812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052513"/>
            <a:ext cx="3348037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447675" y="2228850"/>
            <a:ext cx="404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1258888" y="2133600"/>
            <a:ext cx="38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3132138" y="1773238"/>
            <a:ext cx="387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átté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1840" y="1340768"/>
            <a:ext cx="6012160" cy="475205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1. Kritikus tömeg létrehozása, a megfelelő hely, 	infrastruktúra, műszeres és kutatói 	koncentráció biztosítása, valamint ennek 	oktatási célokra történő felhasználási 	lehetőségeinek megteremtése, új képzési 	formák kidolgozása megvalósítása.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7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2. Az egyetemi felfedező kutatások központja, egyben a 	kutatóegyetem jelképe.</a:t>
            </a:r>
            <a:endParaRPr lang="hu-HU" sz="7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7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3. A kutatói utánpótlás nevelésének helyszíne.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7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4. A pályázati aktivitás növelése, K+F+I források vonzása, 	projektgeneráló hatások kiaknázása.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7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5. Technológiai- és tudástranszfer, a régióban működő 	vállalkozások alapkutatási igényeinek 	kielégítése.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7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6. A régió versenyképességének növelése: elismert, 	kiemelkedő tudományos potenciállal, erős 	akadémiai és ipari kapcsolatokkal rendelkező 	infrastrukturális és tudásbázis kialakítása.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75857" y="0"/>
            <a:ext cx="58681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800" dirty="0" smtClean="0">
                <a:solidFill>
                  <a:prstClr val="black"/>
                </a:solidFill>
                <a:latin typeface="Calibri"/>
              </a:rPr>
              <a:t>A Szentágothai János Kutatóközpont stratégiai célkitűzései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mbusz">
  <a:themeElements>
    <a:clrScheme name="Bambusz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us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ambusz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usz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usz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usz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pfordul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Napforduló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Napforduló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Designs\Bambusz.pot</Template>
  <TotalTime>8440</TotalTime>
  <Words>1283</Words>
  <Application>Microsoft Office PowerPoint</Application>
  <PresentationFormat>Diavetítés a képernyőre (4:3 oldalarány)</PresentationFormat>
  <Paragraphs>334</Paragraphs>
  <Slides>24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Bambusz</vt:lpstr>
      <vt:lpstr>Napforduló</vt:lpstr>
      <vt:lpstr>Office-téma</vt:lpstr>
      <vt:lpstr>1_Office-téma</vt:lpstr>
      <vt:lpstr>2_Office-téma</vt:lpstr>
      <vt:lpstr>3_Office-téma</vt:lpstr>
      <vt:lpstr>1. dia</vt:lpstr>
      <vt:lpstr>A tudásbázis számokban 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A K+F+I Stratégia felépítése  </vt:lpstr>
      <vt:lpstr>Küldetésünk a K+F+I területen  </vt:lpstr>
      <vt:lpstr>21. dia</vt:lpstr>
      <vt:lpstr>Kiemelt kutatási irányok  </vt:lpstr>
      <vt:lpstr>23. dia</vt:lpstr>
      <vt:lpstr>24. dia</vt:lpstr>
    </vt:vector>
  </TitlesOfParts>
  <Company>Bayer Hungaria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MEETING</dc:title>
  <dc:creator>Bajnay Mónika</dc:creator>
  <cp:lastModifiedBy>glkovacs</cp:lastModifiedBy>
  <cp:revision>339</cp:revision>
  <dcterms:created xsi:type="dcterms:W3CDTF">2006-02-21T07:19:49Z</dcterms:created>
  <dcterms:modified xsi:type="dcterms:W3CDTF">2012-09-27T09:56:06Z</dcterms:modified>
</cp:coreProperties>
</file>