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9" r:id="rId3"/>
    <p:sldId id="257" r:id="rId4"/>
    <p:sldId id="259" r:id="rId5"/>
    <p:sldId id="260" r:id="rId6"/>
    <p:sldId id="370" r:id="rId7"/>
    <p:sldId id="327" r:id="rId8"/>
    <p:sldId id="378" r:id="rId9"/>
    <p:sldId id="379" r:id="rId10"/>
    <p:sldId id="371" r:id="rId11"/>
    <p:sldId id="369" r:id="rId12"/>
    <p:sldId id="368" r:id="rId13"/>
    <p:sldId id="344" r:id="rId14"/>
    <p:sldId id="348" r:id="rId15"/>
    <p:sldId id="349" r:id="rId16"/>
    <p:sldId id="384" r:id="rId17"/>
    <p:sldId id="351" r:id="rId18"/>
    <p:sldId id="358" r:id="rId19"/>
    <p:sldId id="372" r:id="rId20"/>
    <p:sldId id="383" r:id="rId21"/>
    <p:sldId id="386" r:id="rId22"/>
    <p:sldId id="385" r:id="rId23"/>
    <p:sldId id="373" r:id="rId24"/>
    <p:sldId id="377" r:id="rId25"/>
    <p:sldId id="376" r:id="rId26"/>
    <p:sldId id="374" r:id="rId27"/>
    <p:sldId id="375" r:id="rId28"/>
  </p:sldIdLst>
  <p:sldSz cx="9144000" cy="6858000" type="screen4x3"/>
  <p:notesSz cx="6669088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532" autoAdjust="0"/>
  </p:normalViewPr>
  <p:slideViewPr>
    <p:cSldViewPr>
      <p:cViewPr>
        <p:scale>
          <a:sx n="100" d="100"/>
          <a:sy n="100" d="100"/>
        </p:scale>
        <p:origin x="-28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8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&#201;ves%20Jelent&#233;s\2011\Informatika\statok\Springer%20MetaPre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&#201;ves%20Jelent&#233;s\2011\Informatika\statok\Ovid%20BK1_Title_Requests_by_Title_26404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&#201;ves%20Jelent&#233;s\2011\Informatika\statok\Web%20of%20Sci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32"/>
  <c:chart>
    <c:title>
      <c:tx>
        <c:rich>
          <a:bodyPr/>
          <a:lstStyle/>
          <a:p>
            <a:pPr>
              <a:defRPr/>
            </a:pPr>
            <a:r>
              <a:rPr lang="hu-HU"/>
              <a:t>A Springerlinken</a:t>
            </a:r>
            <a:r>
              <a:rPr lang="hu-HU" baseline="0"/>
              <a:t> elérhető folyóiratok használata éves bontásban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Full-text letöltések száma</c:v>
          </c:tx>
          <c:dLbls>
            <c:dLbl>
              <c:idx val="0"/>
              <c:layout>
                <c:manualLayout>
                  <c:x val="0"/>
                  <c:y val="-1.953601703171507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1.302401135447667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1.953601703171501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dLblPos val="outEnd"/>
            <c:showVal val="1"/>
          </c:dLbls>
          <c:cat>
            <c:numRef>
              <c:f>'[Springer MetaPress.xlsx]Springer MetaPress'!$B$992:$E$992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'[Springer MetaPress.xlsx]Springer MetaPress'!$B$993:$E$993</c:f>
              <c:numCache>
                <c:formatCode>General</c:formatCode>
                <c:ptCount val="4"/>
                <c:pt idx="0">
                  <c:v>17584</c:v>
                </c:pt>
                <c:pt idx="1">
                  <c:v>20530</c:v>
                </c:pt>
                <c:pt idx="2">
                  <c:v>27041</c:v>
                </c:pt>
                <c:pt idx="3">
                  <c:v>28030</c:v>
                </c:pt>
              </c:numCache>
            </c:numRef>
          </c:val>
        </c:ser>
        <c:dLbls>
          <c:showVal val="1"/>
        </c:dLbls>
        <c:axId val="120606080"/>
        <c:axId val="103245312"/>
      </c:barChart>
      <c:catAx>
        <c:axId val="12060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Év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103245312"/>
        <c:crosses val="autoZero"/>
        <c:auto val="1"/>
        <c:lblAlgn val="ctr"/>
        <c:lblOffset val="100"/>
      </c:catAx>
      <c:valAx>
        <c:axId val="1032453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u-HU" sz="1400"/>
                  <a:t>Db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206060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31"/>
  <c:chart>
    <c:title>
      <c:tx>
        <c:rich>
          <a:bodyPr/>
          <a:lstStyle/>
          <a:p>
            <a:pPr>
              <a:defRPr/>
            </a:pPr>
            <a:r>
              <a:rPr lang="hu-HU"/>
              <a:t>Az</a:t>
            </a:r>
            <a:r>
              <a:rPr lang="hu-HU" baseline="0"/>
              <a:t> Ovid E-könyveinek használati statisztikája éves bontásban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8784474828285361"/>
          <c:y val="0.30282192576715705"/>
          <c:w val="0.68935457668504874"/>
          <c:h val="0.52385070144252166"/>
        </c:manualLayout>
      </c:layout>
      <c:barChart>
        <c:barDir val="col"/>
        <c:grouping val="clustered"/>
        <c:ser>
          <c:idx val="0"/>
          <c:order val="0"/>
          <c:tx>
            <c:v>Bejelentkezések száma</c:v>
          </c:tx>
          <c:dLbls>
            <c:dLbl>
              <c:idx val="1"/>
              <c:layout>
                <c:manualLayout>
                  <c:x val="-4.1221191215990884E-17"/>
                  <c:y val="-6.371960963460573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2442382431981742E-17"/>
                  <c:y val="1.2743921926921135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9.5579414451908481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-9.5579414451908481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dLblPos val="outEnd"/>
            <c:showVal val="1"/>
          </c:dLbls>
          <c:cat>
            <c:numRef>
              <c:f>'[Ovid BK1_Title_Requests_by_Title_264046.xlsx]Ovid BK1_Title_Requests_by_Titl'!$B$65:$H$65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'[Ovid BK1_Title_Requests_by_Title_264046.xlsx]Ovid BK1_Title_Requests_by_Titl'!$B$66:$H$66</c:f>
              <c:numCache>
                <c:formatCode>General</c:formatCode>
                <c:ptCount val="7"/>
                <c:pt idx="0">
                  <c:v>1589</c:v>
                </c:pt>
                <c:pt idx="1">
                  <c:v>1904</c:v>
                </c:pt>
                <c:pt idx="2">
                  <c:v>1700</c:v>
                </c:pt>
                <c:pt idx="3">
                  <c:v>2044</c:v>
                </c:pt>
                <c:pt idx="4">
                  <c:v>2285</c:v>
                </c:pt>
                <c:pt idx="5">
                  <c:v>1870</c:v>
                </c:pt>
                <c:pt idx="6">
                  <c:v>2371</c:v>
                </c:pt>
              </c:numCache>
            </c:numRef>
          </c:val>
        </c:ser>
        <c:axId val="120943744"/>
        <c:axId val="120945664"/>
      </c:barChart>
      <c:catAx>
        <c:axId val="12094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Év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120945664"/>
        <c:crosses val="autoZero"/>
        <c:auto val="1"/>
        <c:lblAlgn val="ctr"/>
        <c:lblOffset val="100"/>
      </c:catAx>
      <c:valAx>
        <c:axId val="1209456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u-HU" sz="1400"/>
                  <a:t>Db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2094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239684847437958"/>
          <c:y val="0.18190189473444049"/>
          <c:w val="0.29468334323597617"/>
          <c:h val="6.5323888782689479E-2"/>
        </c:manualLayout>
      </c:layout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8"/>
  <c:chart>
    <c:title>
      <c:tx>
        <c:rich>
          <a:bodyPr/>
          <a:lstStyle/>
          <a:p>
            <a:pPr>
              <a:defRPr/>
            </a:pPr>
            <a:r>
              <a:rPr lang="hu-HU"/>
              <a:t>A Web of Science adatbázis használata éves bontásban</a:t>
            </a:r>
            <a:endParaRPr lang="en-US"/>
          </a:p>
        </c:rich>
      </c:tx>
      <c:layout>
        <c:manualLayout>
          <c:xMode val="edge"/>
          <c:yMode val="edge"/>
          <c:x val="0.12992410974897839"/>
          <c:y val="3.449762360267647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Belépések száma</c:v>
          </c:tx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dLblPos val="outEnd"/>
            <c:showVal val="1"/>
          </c:dLbls>
          <c:cat>
            <c:numRef>
              <c:f>'[Web of Science.xlsx]Munka1'!$B$22:$E$22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'[Web of Science.xlsx]Munka1'!$B$23:$E$23</c:f>
              <c:numCache>
                <c:formatCode>General</c:formatCode>
                <c:ptCount val="4"/>
                <c:pt idx="0">
                  <c:v>15300</c:v>
                </c:pt>
                <c:pt idx="1">
                  <c:v>15373</c:v>
                </c:pt>
                <c:pt idx="2">
                  <c:v>12910</c:v>
                </c:pt>
                <c:pt idx="3">
                  <c:v>15972</c:v>
                </c:pt>
              </c:numCache>
            </c:numRef>
          </c:val>
        </c:ser>
        <c:axId val="116555776"/>
        <c:axId val="116558080"/>
      </c:barChart>
      <c:catAx>
        <c:axId val="11655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hu-HU" sz="1200"/>
                  <a:t>Év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116558080"/>
        <c:crosses val="autoZero"/>
        <c:auto val="1"/>
        <c:lblAlgn val="ctr"/>
        <c:lblOffset val="100"/>
      </c:catAx>
      <c:valAx>
        <c:axId val="1165580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Db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165557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B53042-92F8-442F-A518-5E1B064A0AD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0443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A39825-2C16-4595-94A6-568D5118C37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42769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97A7C-7794-4C86-A0FA-3F2BFD2E03AC}" type="slidenum">
              <a:rPr lang="hu-HU" smtClean="0"/>
              <a:pPr/>
              <a:t>1</a:t>
            </a:fld>
            <a:endParaRPr lang="hu-HU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39825-2C16-4595-94A6-568D5118C37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1153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39825-2C16-4595-94A6-568D5118C37B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6CA1-4CD1-4BA0-9CFF-E95E147B958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7B069-98A5-48CA-BEF4-4022B748E35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D1CA4-5E8E-49A0-B68C-1AC29CC51EA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F9A5-6F05-4A2D-AE2C-1DEBAE6759C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EA73-D9C3-49F3-9336-F68E3F38535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6178-AE63-42B4-9C08-B4DF9ED861C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0102-4366-4E9A-BC7D-B37CB7E552A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A3B0-3B4B-4F13-A4C2-D728D064D25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2FBF-FD6F-4C96-B7B4-389BB34BAF6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8B44-48AE-4D3C-9D07-1DE8BDE819B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E86E-972E-4B87-BCBD-6291E94E19A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F487AA-A3EF-45C5-8F3C-D6B9E0D3AD9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kib.ki.s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3.imperial.ac.uk/librar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760"/>
            <a:ext cx="7772400" cy="225866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Copperplate Gothic Bold" pitchFamily="34" charset="0"/>
              </a:rPr>
              <a:t>A modern könyvtár állománybeszerzése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i="1" dirty="0" smtClean="0">
                <a:solidFill>
                  <a:srgbClr val="C00000"/>
                </a:solidFill>
                <a:latin typeface="Poor Richard" pitchFamily="18" charset="0"/>
              </a:rPr>
              <a:t>Nyomtatott és online forrásanyagok használatának monitorozása, tréningek</a:t>
            </a:r>
            <a:endParaRPr lang="hu-HU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257550"/>
            <a:ext cx="7345362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8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u-HU" sz="28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</a:pPr>
            <a:endParaRPr lang="hu-HU" sz="2800" dirty="0"/>
          </a:p>
          <a:p>
            <a:pPr eaLnBrk="1" hangingPunct="1">
              <a:lnSpc>
                <a:spcPct val="90000"/>
              </a:lnSpc>
            </a:pPr>
            <a:r>
              <a:rPr lang="hu-HU" sz="2000" dirty="0" smtClean="0">
                <a:latin typeface="Copperplate Gothic Bold" pitchFamily="34" charset="0"/>
              </a:rPr>
              <a:t>Kiss Annamária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>
                <a:latin typeface="Calibri" pitchFamily="34" charset="0"/>
                <a:cs typeface="Calibri" pitchFamily="34" charset="0"/>
              </a:rPr>
              <a:t>akiss@lib.sote.hu 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>
                <a:latin typeface="Copperplate Gothic Bold" pitchFamily="34" charset="0"/>
              </a:rPr>
              <a:t>Semmelweis Egyetem Központi Könyvtár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dirty="0" smtClean="0">
                <a:latin typeface="Copperplate Gothic Bold" pitchFamily="34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476250"/>
          </a:xfrm>
          <a:noFill/>
        </p:spPr>
        <p:txBody>
          <a:bodyPr/>
          <a:lstStyle/>
          <a:p>
            <a:fld id="{B808E651-9366-4BED-A4DA-7F937E6092BE}" type="slidenum">
              <a:rPr lang="hu-HU" smtClean="0"/>
              <a:pPr/>
              <a:t>10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E-folyóirat:</a:t>
            </a:r>
            <a:endParaRPr lang="hu-HU" sz="3200" dirty="0" smtClean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5148263" y="2852738"/>
            <a:ext cx="1152525" cy="504825"/>
          </a:xfrm>
          <a:prstGeom prst="wedgeEllipseCallout">
            <a:avLst>
              <a:gd name="adj1" fmla="val -129616"/>
              <a:gd name="adj2" fmla="val 8742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>
                <a:latin typeface="Bookman Old Style" pitchFamily="18" charset="0"/>
              </a:rPr>
              <a:t>időszak</a:t>
            </a:r>
          </a:p>
        </p:txBody>
      </p:sp>
      <p:pic>
        <p:nvPicPr>
          <p:cNvPr id="2662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594" b="20323"/>
          <a:stretch>
            <a:fillRect/>
          </a:stretch>
        </p:blipFill>
        <p:spPr>
          <a:xfrm>
            <a:off x="2051050" y="1341438"/>
            <a:ext cx="4733925" cy="4751387"/>
          </a:xfrm>
          <a:noFill/>
        </p:spPr>
      </p:pic>
    </p:spTree>
    <p:extLst>
      <p:ext uri="{BB962C8B-B14F-4D97-AF65-F5344CB8AC3E}">
        <p14:creationId xmlns:p14="http://schemas.microsoft.com/office/powerpoint/2010/main" xmlns="" val="41991131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A Központi Könyvtár </a:t>
            </a:r>
            <a:b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</a:br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folyóirat-katalógusa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11</a:t>
            </a:fld>
            <a:r>
              <a:rPr lang="hu-HU" dirty="0" smtClean="0"/>
              <a:t>/27</a:t>
            </a:r>
            <a:endParaRPr lang="hu-HU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6832" y="1600200"/>
            <a:ext cx="5250335" cy="4525963"/>
          </a:xfrm>
          <a:noFill/>
        </p:spPr>
      </p:pic>
    </p:spTree>
    <p:extLst>
      <p:ext uri="{BB962C8B-B14F-4D97-AF65-F5344CB8AC3E}">
        <p14:creationId xmlns:p14="http://schemas.microsoft.com/office/powerpoint/2010/main" xmlns="" val="9082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könyvek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CC3300"/>
                </a:solidFill>
                <a:sym typeface="Wingdings" pitchFamily="2" charset="2"/>
              </a:rPr>
              <a:t> 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 </a:t>
            </a:r>
            <a:r>
              <a:rPr lang="hu-HU" sz="2000" dirty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jelenlegi állomány-összetétel:  </a:t>
            </a: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főként nyomtatottak</a:t>
            </a:r>
          </a:p>
          <a:p>
            <a:pPr>
              <a:buNone/>
            </a:pPr>
            <a:endParaRPr lang="hu-HU" sz="2000" dirty="0" smtClean="0">
              <a:solidFill>
                <a:srgbClr val="CC3300"/>
              </a:solidFill>
              <a:latin typeface="Copperplate Gothic Bold" pitchFamily="34" charset="0"/>
              <a:sym typeface="Wingdings" pitchFamily="2" charset="2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ez nem probléma a ritkábban használt, de fontos szakirodalom esetében</a:t>
            </a: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szükséges lenne több elektronikus könyv a tankönyvek esetében</a:t>
            </a: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ok:</a:t>
            </a: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a tankönyv tartalma évről évre változik</a:t>
            </a:r>
          </a:p>
          <a:p>
            <a:pPr>
              <a:buNone/>
            </a:pPr>
            <a:endParaRPr lang="hu-HU" sz="2000" dirty="0" smtClean="0">
              <a:solidFill>
                <a:srgbClr val="CC3300"/>
              </a:solidFill>
              <a:latin typeface="Copperplate Gothic Bold" pitchFamily="34" charset="0"/>
              <a:sym typeface="Wingdings" pitchFamily="2" charset="2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</a:t>
            </a:r>
          </a:p>
          <a:p>
            <a:pPr>
              <a:buNone/>
            </a:pPr>
            <a:endParaRPr lang="hu-HU" sz="2000" dirty="0" smtClean="0">
              <a:latin typeface="Copperplate Gothic Bold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12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432" y="0"/>
            <a:ext cx="1464568" cy="218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32656"/>
            <a:ext cx="7772400" cy="864096"/>
          </a:xfrm>
        </p:spPr>
        <p:txBody>
          <a:bodyPr/>
          <a:lstStyle/>
          <a:p>
            <a:pPr eaLnBrk="1" hangingPunct="1"/>
            <a:r>
              <a:rPr lang="hu-HU" sz="2400" dirty="0" smtClean="0">
                <a:latin typeface="Copperplate Gothic Bold" pitchFamily="34" charset="0"/>
              </a:rPr>
              <a:t/>
            </a:r>
            <a:br>
              <a:rPr lang="hu-HU" sz="2400" dirty="0" smtClean="0">
                <a:latin typeface="Copperplate Gothic Bold" pitchFamily="34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Copperplate Gothic Bold" pitchFamily="34" charset="0"/>
              </a:rPr>
              <a:t>Elektronikus könyvek</a:t>
            </a: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272808" cy="3600400"/>
          </a:xfrm>
        </p:spPr>
        <p:txBody>
          <a:bodyPr/>
          <a:lstStyle/>
          <a:p>
            <a:pPr marL="342900" lvl="0" indent="-342900" algn="just" eaLnBrk="1" hangingPunct="1">
              <a:lnSpc>
                <a:spcPct val="90000"/>
              </a:lnSpc>
              <a:spcBef>
                <a:spcPct val="0"/>
              </a:spcBef>
            </a:pPr>
            <a:endParaRPr lang="hu-HU" sz="2000" dirty="0">
              <a:solidFill>
                <a:srgbClr val="000000"/>
              </a:solidFill>
              <a:latin typeface="Copperplate Gothic Bold" pitchFamily="34" charset="0"/>
              <a:sym typeface="Wingdings" pitchFamily="2" charset="2"/>
            </a:endParaRPr>
          </a:p>
          <a:p>
            <a:pPr marL="342900" lvl="0" indent="-342900" algn="just" eaLnBrk="1" hangingPunct="1">
              <a:lnSpc>
                <a:spcPct val="90000"/>
              </a:lnSpc>
              <a:spcBef>
                <a:spcPct val="0"/>
              </a:spcBef>
            </a:pPr>
            <a:endParaRPr lang="hu-HU" sz="2000" dirty="0">
              <a:solidFill>
                <a:srgbClr val="000000"/>
              </a:solidFill>
              <a:latin typeface="Copperplate Gothic Bold" pitchFamily="34" charset="0"/>
            </a:endParaRPr>
          </a:p>
          <a:p>
            <a:pPr marL="342900" indent="-342900" algn="l">
              <a:buFont typeface="Wingdings"/>
              <a:buChar char="¥"/>
            </a:pPr>
            <a:r>
              <a:rPr lang="hu-HU" sz="2000" dirty="0" smtClean="0">
                <a:latin typeface="Copperplate Gothic Light" pitchFamily="34" charset="0"/>
                <a:sym typeface="Wingdings" pitchFamily="2" charset="2"/>
              </a:rPr>
              <a:t>Semmelweises ip-tartományokról elérhetők - licenszek alapos ismerete elengedhetetlen</a:t>
            </a:r>
          </a:p>
          <a:p>
            <a:pPr marL="342900" indent="-342900" algn="l">
              <a:buFont typeface="Wingdings"/>
              <a:buChar char="¥"/>
            </a:pPr>
            <a:r>
              <a:rPr lang="hu-HU" sz="2000" dirty="0" smtClean="0">
                <a:latin typeface="Copperplate Gothic Light" pitchFamily="34" charset="0"/>
                <a:sym typeface="Wingdings" pitchFamily="2" charset="2"/>
              </a:rPr>
              <a:t>A keresett fejezet, szövegrész, fogalom könnyen megkereshetők</a:t>
            </a:r>
          </a:p>
          <a:p>
            <a:pPr marL="342900" indent="-342900" algn="l">
              <a:buFont typeface="Wingdings"/>
              <a:buChar char="¥"/>
            </a:pPr>
            <a:r>
              <a:rPr lang="hu-HU" sz="2000" dirty="0" smtClean="0">
                <a:latin typeface="Copperplate Gothic Light" pitchFamily="34" charset="0"/>
                <a:sym typeface="Wingdings" pitchFamily="2" charset="2"/>
              </a:rPr>
              <a:t>Előnye: ugyanazt a könyvet elektronikus formában egyszerre többen is olvashatják</a:t>
            </a:r>
          </a:p>
          <a:p>
            <a:pPr algn="l"/>
            <a:endParaRPr lang="hu-HU" sz="2000" dirty="0" smtClean="0">
              <a:latin typeface="Copperplate Gothic Light" pitchFamily="34" charset="0"/>
              <a:sym typeface="Wingdings" pitchFamily="2" charset="2"/>
            </a:endParaRPr>
          </a:p>
          <a:p>
            <a:pPr marL="342900" indent="-342900" algn="l">
              <a:buFont typeface="Wingdings"/>
              <a:buChar char="¥"/>
            </a:pPr>
            <a:endParaRPr lang="hu-HU" sz="2000" dirty="0">
              <a:latin typeface="Copperplate Gothic Light" pitchFamily="34" charset="0"/>
            </a:endParaRPr>
          </a:p>
        </p:txBody>
      </p:sp>
      <p:sp>
        <p:nvSpPr>
          <p:cNvPr id="102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D1492-56CD-4AC6-B1A4-BFDAC053E318}" type="slidenum">
              <a:rPr lang="hu-HU" smtClean="0"/>
              <a:pPr/>
              <a:t>13</a:t>
            </a:fld>
            <a:r>
              <a:rPr lang="hu-HU" dirty="0" smtClean="0"/>
              <a:t>/27</a:t>
            </a:r>
            <a:endParaRPr lang="hu-HU" dirty="0" smtClean="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464568" cy="218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063A3C-983A-486B-8334-D269B6967003}" type="slidenum">
              <a:rPr lang="hu-HU" smtClean="0"/>
              <a:pPr/>
              <a:t>14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Elektronikus könyvek </a:t>
            </a:r>
            <a:b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</a:b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direkt elérése a </a:t>
            </a: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Központi Könyvtár honlapjáról</a:t>
            </a: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: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0039" t="18703" r="27162" b="7384"/>
          <a:stretch>
            <a:fillRect/>
          </a:stretch>
        </p:blipFill>
        <p:spPr>
          <a:xfrm>
            <a:off x="971550" y="1484313"/>
            <a:ext cx="6951663" cy="4500562"/>
          </a:xfrm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6156325" y="2708275"/>
            <a:ext cx="1728788" cy="576263"/>
          </a:xfrm>
          <a:prstGeom prst="wedgeEllipseCallout">
            <a:avLst>
              <a:gd name="adj1" fmla="val -103995"/>
              <a:gd name="adj2" fmla="val 31942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/>
              <a:t>Könyvek listája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1258888" y="3860800"/>
            <a:ext cx="1368425" cy="287338"/>
          </a:xfrm>
          <a:prstGeom prst="wedgeEllipseCallout">
            <a:avLst>
              <a:gd name="adj1" fmla="val 49421"/>
              <a:gd name="adj2" fmla="val 5801"/>
            </a:avLst>
          </a:prstGeom>
          <a:solidFill>
            <a:srgbClr val="FFCC99">
              <a:alpha val="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615113" y="6245225"/>
            <a:ext cx="2133600" cy="476250"/>
          </a:xfrm>
          <a:noFill/>
        </p:spPr>
        <p:txBody>
          <a:bodyPr/>
          <a:lstStyle/>
          <a:p>
            <a:fld id="{A456643E-3EAE-4B98-B5F9-36B579EEC582}" type="slidenum">
              <a:rPr lang="hu-HU" smtClean="0"/>
              <a:pPr/>
              <a:t>15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Ovid e-könyv megjelenése: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9196" r="294" b="7875"/>
          <a:stretch>
            <a:fillRect/>
          </a:stretch>
        </p:blipFill>
        <p:spPr>
          <a:xfrm>
            <a:off x="250825" y="1773238"/>
            <a:ext cx="8682038" cy="3490912"/>
          </a:xfrm>
        </p:spPr>
      </p:pic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395288" y="1125538"/>
            <a:ext cx="1728787" cy="574675"/>
          </a:xfrm>
          <a:prstGeom prst="wedgeEllipseCallout">
            <a:avLst>
              <a:gd name="adj1" fmla="val 28694"/>
              <a:gd name="adj2" fmla="val 22851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/>
              <a:t>A könyv címe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3851275" y="2133600"/>
            <a:ext cx="1728788" cy="576263"/>
          </a:xfrm>
          <a:prstGeom prst="wedgeEllipseCallout">
            <a:avLst>
              <a:gd name="adj1" fmla="val -122454"/>
              <a:gd name="adj2" fmla="val 13925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/>
              <a:t>Keresés a  szövegben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9388" y="3789363"/>
            <a:ext cx="1368425" cy="1296987"/>
          </a:xfrm>
          <a:prstGeom prst="wedgeEllipseCallout">
            <a:avLst>
              <a:gd name="adj1" fmla="val 13806"/>
              <a:gd name="adj2" fmla="val 39106"/>
            </a:avLst>
          </a:prstGeom>
          <a:solidFill>
            <a:srgbClr val="FFCC99">
              <a:alpha val="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16</a:t>
            </a:fld>
            <a:r>
              <a:rPr lang="hu-HU" dirty="0" smtClean="0"/>
              <a:t>/27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4861B-4158-4E22-8C4F-A8FD5C8ED6B0}" type="slidenum">
              <a:rPr lang="hu-HU" smtClean="0"/>
              <a:pPr/>
              <a:t>17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</a:rPr>
              <a:t>Proquest e-könyv megjelenése:</a:t>
            </a: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196" b="7384"/>
          <a:stretch>
            <a:fillRect/>
          </a:stretch>
        </p:blipFill>
        <p:spPr>
          <a:xfrm>
            <a:off x="323850" y="1916113"/>
            <a:ext cx="8648700" cy="3492500"/>
          </a:xfrm>
        </p:spPr>
      </p:pic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6732588" y="2349500"/>
            <a:ext cx="1728787" cy="576263"/>
          </a:xfrm>
          <a:prstGeom prst="wedgeEllipseCallout">
            <a:avLst>
              <a:gd name="adj1" fmla="val -61204"/>
              <a:gd name="adj2" fmla="val 178097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/>
              <a:t>A könyv címe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323850" y="2781300"/>
            <a:ext cx="1368425" cy="1152525"/>
          </a:xfrm>
          <a:prstGeom prst="wedgeEllipseCallout">
            <a:avLst>
              <a:gd name="adj1" fmla="val 4292"/>
              <a:gd name="adj2" fmla="val 49310"/>
            </a:avLst>
          </a:prstGeom>
          <a:solidFill>
            <a:srgbClr val="FFCC99">
              <a:alpha val="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rgbClr val="C00000"/>
                </a:solidFill>
                <a:latin typeface="Copperplate Gothic Bold" pitchFamily="34" charset="0"/>
              </a:rPr>
              <a:t>Thieme e-könyv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B565D-2C0C-48DA-88D8-CC8F95211C59}" type="slidenum">
              <a:rPr lang="hu-HU" smtClean="0"/>
              <a:pPr/>
              <a:t>18</a:t>
            </a:fld>
            <a:r>
              <a:rPr lang="hu-HU" dirty="0" smtClean="0"/>
              <a:t>/27</a:t>
            </a:r>
            <a:endParaRPr lang="hu-HU" dirty="0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0925" y="1600200"/>
            <a:ext cx="7042150" cy="4525963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Adatbázisok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Számuk egyre nő, minőségük, forrásuk változó – ki kell választani a legmegfelelőbbeket</a:t>
            </a: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Kivétel: kizárólagos forgalmazók </a:t>
            </a: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Ennek hátránya: magas ár </a:t>
            </a: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Megoldás: konzorciumi előfizetés, csomagban rendelés, stb.</a:t>
            </a:r>
          </a:p>
          <a:p>
            <a:pPr marL="0" indent="0">
              <a:buNone/>
            </a:pPr>
            <a:endParaRPr lang="hu-HU" sz="2000" dirty="0">
              <a:latin typeface="Copperplate Gothic Light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Fontosabb adatbázisok:</a:t>
            </a: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- indexelők: web of science, jcr, scopus</a:t>
            </a:r>
          </a:p>
          <a:p>
            <a:pPr marL="0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- Full textesek: cinahl, doss, psycinfo, uptodate</a:t>
            </a:r>
          </a:p>
          <a:p>
            <a:pPr marL="0" indent="0">
              <a:buNone/>
            </a:pPr>
            <a:endParaRPr lang="hu-HU" sz="1800" dirty="0" smtClean="0">
              <a:latin typeface="Copperplate Gothic Light" pitchFamily="34" charset="0"/>
            </a:endParaRPr>
          </a:p>
          <a:p>
            <a:pPr marL="0" indent="0">
              <a:buNone/>
            </a:pPr>
            <a:endParaRPr lang="hu-HU" sz="1800" dirty="0">
              <a:latin typeface="Copperplate Gothic Light" pitchFamily="34" charset="0"/>
            </a:endParaRPr>
          </a:p>
          <a:p>
            <a:pPr marL="0" indent="0">
              <a:buNone/>
            </a:pPr>
            <a:endParaRPr lang="hu-HU" sz="1800" dirty="0">
              <a:latin typeface="Copperplate Gothic Light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19</a:t>
            </a:fld>
            <a:r>
              <a:rPr lang="hu-HU" dirty="0" smtClean="0"/>
              <a:t>/27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629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16216" y="6381750"/>
            <a:ext cx="2133600" cy="476250"/>
          </a:xfrm>
          <a:noFill/>
        </p:spPr>
        <p:txBody>
          <a:bodyPr/>
          <a:lstStyle/>
          <a:p>
            <a:fld id="{B13CAED3-06A5-4A41-8AA0-DDB2C0C3486F}" type="slidenum">
              <a:rPr lang="hu-HU" smtClean="0"/>
              <a:pPr/>
              <a:t>2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Egy mai egyetemi könyvtár állományának összetétele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¥"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Folyóiratok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	20%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nyomtatott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,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80 % online (átmenet: print + online)</a:t>
            </a:r>
            <a:r>
              <a:rPr lang="hu-HU" sz="2000" dirty="0" smtClean="0">
                <a:latin typeface="Copperplate Gothic Light" pitchFamily="34" charset="0"/>
              </a:rPr>
              <a:t>	</a:t>
            </a:r>
            <a:endParaRPr lang="hu-HU" sz="2000" dirty="0" smtClean="0">
              <a:solidFill>
                <a:srgbClr val="CC3300"/>
              </a:solidFill>
              <a:latin typeface="Copperplate Gothic Light" pitchFamily="34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Font typeface="Wingdings" pitchFamily="2" charset="2"/>
              <a:buChar char="¥"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</a:rPr>
              <a:t>könyvek 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None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	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90% nyomtatott, 10 % elektronikus (átmenet: cd-rom mellékletek)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None/>
            </a:pPr>
            <a:r>
              <a:rPr lang="hu-HU" sz="2400" dirty="0" smtClean="0">
                <a:solidFill>
                  <a:srgbClr val="C00000"/>
                </a:solidFill>
                <a:latin typeface="Copperplate Gothic Light" pitchFamily="34" charset="0"/>
                <a:sym typeface="Wingdings" pitchFamily="2" charset="2"/>
              </a:rPr>
              <a:t> </a:t>
            </a: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Adatbázisok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– egyre nagyobb számban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hu-HU" sz="2400" dirty="0" smtClean="0">
                <a:solidFill>
                  <a:srgbClr val="C00000"/>
                </a:solidFill>
                <a:latin typeface="Copperplate Gothic Light" pitchFamily="34" charset="0"/>
                <a:sym typeface="Wingdings" pitchFamily="2" charset="2"/>
              </a:rPr>
              <a:t> </a:t>
            </a: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Egyéb elektronikus források </a:t>
            </a: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- oktatási anyagok, digitalizált szövegek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hu-HU" sz="2000" dirty="0" smtClean="0">
              <a:latin typeface="Copperplate Gothic Ligh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20</a:t>
            </a:fld>
            <a:r>
              <a:rPr lang="hu-HU" dirty="0" smtClean="0"/>
              <a:t>/27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340768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21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33670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22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Központi Könyvtár adatbázisai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23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16" t="17347" r="12106" b="5906"/>
          <a:stretch>
            <a:fillRect/>
          </a:stretch>
        </p:blipFill>
        <p:spPr bwMode="auto">
          <a:xfrm>
            <a:off x="1619672" y="1628800"/>
            <a:ext cx="555342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06202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>
                <a:solidFill>
                  <a:srgbClr val="C00000"/>
                </a:solidFill>
                <a:latin typeface="Copperplate Gothic Bold" pitchFamily="34" charset="0"/>
              </a:rPr>
              <a:t>Külföldi példák</a:t>
            </a:r>
            <a:endParaRPr lang="hu-HU" sz="36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u-HU" sz="1900" dirty="0" smtClean="0">
                <a:latin typeface="Copperplate Gothic Bold" pitchFamily="34" charset="0"/>
              </a:rPr>
              <a:t>Karolinska Institutet, Stockholm</a:t>
            </a:r>
            <a:r>
              <a:rPr lang="hu-HU" sz="1900" dirty="0" smtClean="0">
                <a:latin typeface="Copperplate Gothic Bold" pitchFamily="34" charset="0"/>
              </a:rPr>
              <a:t>	</a:t>
            </a:r>
            <a:endParaRPr lang="hu-HU" sz="1900" dirty="0" smtClean="0">
              <a:latin typeface="Copperplate Gothic Bold" pitchFamily="34" charset="0"/>
            </a:endParaRPr>
          </a:p>
          <a:p>
            <a:pPr marL="457200" indent="-457200">
              <a:buNone/>
            </a:pPr>
            <a:r>
              <a:rPr lang="hu-HU" sz="1900" u="sng" dirty="0" smtClean="0">
                <a:latin typeface="Copperplate Gothic Bold" pitchFamily="34" charset="0"/>
                <a:hlinkClick r:id="rId2"/>
              </a:rPr>
              <a:t>http://kib.ki.se/en</a:t>
            </a:r>
            <a:endParaRPr lang="hu-HU" sz="1900" u="sng" dirty="0" smtClean="0">
              <a:latin typeface="Copperplate Gothic Bold" pitchFamily="34" charset="0"/>
            </a:endParaRPr>
          </a:p>
          <a:p>
            <a:pPr marL="457200" indent="-457200">
              <a:buNone/>
            </a:pPr>
            <a:endParaRPr lang="hu-HU" sz="1900" u="sng" dirty="0" smtClean="0">
              <a:latin typeface="Copperplate Gothic Bold" pitchFamily="34" charset="0"/>
            </a:endParaRPr>
          </a:p>
          <a:p>
            <a:pPr marL="457200" indent="-457200">
              <a:buNone/>
            </a:pPr>
            <a:endParaRPr lang="hu-HU" sz="1900" u="sng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hu-HU" sz="1900" dirty="0" smtClean="0">
                <a:latin typeface="Copperplate Gothic Bold" pitchFamily="34" charset="0"/>
              </a:rPr>
              <a:t>2. National library </a:t>
            </a:r>
            <a:r>
              <a:rPr lang="hu-HU" sz="1900" dirty="0" smtClean="0">
                <a:latin typeface="Copperplate Gothic Bold" pitchFamily="34" charset="0"/>
              </a:rPr>
              <a:t>of </a:t>
            </a:r>
            <a:r>
              <a:rPr lang="hu-HU" sz="1900" dirty="0" smtClean="0">
                <a:latin typeface="Copperplate Gothic Bold" pitchFamily="34" charset="0"/>
              </a:rPr>
              <a:t>medicine, Bethesda </a:t>
            </a:r>
          </a:p>
          <a:p>
            <a:pPr>
              <a:buNone/>
            </a:pPr>
            <a:r>
              <a:rPr lang="hu-HU" sz="1900" dirty="0" smtClean="0">
                <a:solidFill>
                  <a:srgbClr val="C00000"/>
                </a:solidFill>
                <a:latin typeface="Copperplate Gothic Bold" pitchFamily="34" charset="0"/>
                <a:hlinkClick r:id="rId3"/>
              </a:rPr>
              <a:t>http</a:t>
            </a:r>
            <a:r>
              <a:rPr lang="hu-HU" sz="1900" dirty="0" smtClean="0">
                <a:solidFill>
                  <a:srgbClr val="C00000"/>
                </a:solidFill>
                <a:latin typeface="Copperplate Gothic Bold" pitchFamily="34" charset="0"/>
                <a:hlinkClick r:id="rId3"/>
              </a:rPr>
              <a:t>://www.nlm.nih.gov</a:t>
            </a:r>
            <a:r>
              <a:rPr lang="hu-HU" sz="1900" dirty="0" smtClean="0">
                <a:solidFill>
                  <a:srgbClr val="C00000"/>
                </a:solidFill>
                <a:latin typeface="Copperplate Gothic Bold" pitchFamily="34" charset="0"/>
                <a:hlinkClick r:id="rId3"/>
              </a:rPr>
              <a:t>/</a:t>
            </a:r>
            <a:endParaRPr lang="hu-HU" sz="19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>
              <a:buNone/>
            </a:pPr>
            <a:endParaRPr lang="hu-HU" sz="19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>
              <a:buNone/>
            </a:pPr>
            <a:endParaRPr lang="hu-HU" sz="19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>
              <a:buNone/>
            </a:pPr>
            <a:r>
              <a:rPr lang="hu-HU" sz="1800" dirty="0" smtClean="0">
                <a:latin typeface="Copperplate Gothic Bold" pitchFamily="34" charset="0"/>
              </a:rPr>
              <a:t>3. Imperial college, london</a:t>
            </a:r>
            <a:endParaRPr lang="hu-HU" sz="18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hu-HU" sz="1800" dirty="0" smtClean="0">
                <a:solidFill>
                  <a:srgbClr val="C00000"/>
                </a:solidFill>
                <a:latin typeface="Copperplate Gothic Bold" pitchFamily="34" charset="0"/>
                <a:hlinkClick r:id="rId4"/>
              </a:rPr>
              <a:t>http</a:t>
            </a:r>
            <a:r>
              <a:rPr lang="hu-HU" sz="1800" dirty="0" smtClean="0">
                <a:solidFill>
                  <a:srgbClr val="C00000"/>
                </a:solidFill>
                <a:latin typeface="Copperplate Gothic Bold" pitchFamily="34" charset="0"/>
                <a:hlinkClick r:id="rId4"/>
              </a:rPr>
              <a:t>://</a:t>
            </a:r>
            <a:r>
              <a:rPr lang="hu-HU" sz="1800" dirty="0" smtClean="0">
                <a:solidFill>
                  <a:srgbClr val="C00000"/>
                </a:solidFill>
                <a:latin typeface="Copperplate Gothic Bold" pitchFamily="34" charset="0"/>
                <a:hlinkClick r:id="rId4"/>
              </a:rPr>
              <a:t>www3.imperial.ac.uk/library</a:t>
            </a:r>
            <a:endParaRPr lang="hu-HU" sz="18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>
              <a:buNone/>
            </a:pPr>
            <a:endParaRPr lang="hu-HU" sz="1800" dirty="0" smtClean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24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9" name="Kép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193666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780928"/>
            <a:ext cx="1343025" cy="137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2394340" cy="92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Tréningek 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>
                <a:latin typeface="Copperplate Gothic Light" pitchFamily="34" charset="0"/>
              </a:rPr>
              <a:t>Aktualitásuk: </a:t>
            </a:r>
            <a:r>
              <a:rPr lang="hu-HU" sz="2400" dirty="0" smtClean="0">
                <a:latin typeface="Copperplate Gothic Light" pitchFamily="34" charset="0"/>
              </a:rPr>
              <a:t>az elektronikus források megismertetéséhez, platform vagy szolgáltatás változása, frissítése esetén</a:t>
            </a:r>
          </a:p>
          <a:p>
            <a:r>
              <a:rPr lang="hu-HU" sz="2400" b="1" dirty="0" smtClean="0">
                <a:latin typeface="Copperplate Gothic Light" pitchFamily="34" charset="0"/>
              </a:rPr>
              <a:t>Előadó:</a:t>
            </a:r>
            <a:r>
              <a:rPr lang="hu-HU" sz="2400" dirty="0" smtClean="0">
                <a:latin typeface="Copperplate Gothic Light" pitchFamily="34" charset="0"/>
              </a:rPr>
              <a:t> Az elektronikus forrást forgalmazó cég hivatalos trénere, könyvtáros</a:t>
            </a:r>
          </a:p>
          <a:p>
            <a:r>
              <a:rPr lang="hu-HU" sz="2400" b="1" dirty="0" smtClean="0">
                <a:latin typeface="Copperplate Gothic Light" pitchFamily="34" charset="0"/>
              </a:rPr>
              <a:t>Résztvevők:</a:t>
            </a:r>
            <a:r>
              <a:rPr lang="hu-HU" sz="2400" dirty="0" smtClean="0">
                <a:latin typeface="Copperplate Gothic Light" pitchFamily="34" charset="0"/>
              </a:rPr>
              <a:t> oktatók, kutatók, hallgatók, könyvtárosok</a:t>
            </a:r>
          </a:p>
          <a:p>
            <a:r>
              <a:rPr lang="hu-HU" sz="2400" dirty="0" smtClean="0">
                <a:latin typeface="Copperplate Gothic Light" pitchFamily="34" charset="0"/>
              </a:rPr>
              <a:t>Fontossága: a tartalmi és formai változások, a meglévő e-forrásokhoz kapcsolódó új szolgáltatások megjelenése miatt alapvető fontosságúak a tréningek</a:t>
            </a:r>
            <a:endParaRPr lang="hu-HU" sz="2400" dirty="0">
              <a:latin typeface="Copperplate Gothic Light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25</a:t>
            </a:fld>
            <a:r>
              <a:rPr lang="hu-HU" dirty="0" smtClean="0"/>
              <a:t>/27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81527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Összegzés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latin typeface="Copperplate Gothic Light" pitchFamily="34" charset="0"/>
              </a:rPr>
              <a:t>Az elektronikus források térhódítása ellenére a nyomtatott dokumentumokra még mindig szükség van, főként egyelőre a könyvek esetében</a:t>
            </a:r>
          </a:p>
          <a:p>
            <a:pPr marL="0" indent="0">
              <a:buNone/>
            </a:pPr>
            <a:endParaRPr lang="hu-HU" sz="2000" dirty="0" smtClean="0">
              <a:latin typeface="Copperplate Gothic Light" pitchFamily="34" charset="0"/>
            </a:endParaRPr>
          </a:p>
          <a:p>
            <a:r>
              <a:rPr lang="hu-HU" sz="2000" dirty="0" smtClean="0">
                <a:latin typeface="Copperplate Gothic Light" pitchFamily="34" charset="0"/>
              </a:rPr>
              <a:t>A folyóiratok, adatbázisok elektronikus változatai jelentősen megkönnyítik a kutatómunkát </a:t>
            </a:r>
          </a:p>
          <a:p>
            <a:pPr marL="0" indent="0">
              <a:buNone/>
            </a:pPr>
            <a:endParaRPr lang="hu-HU" sz="2000" dirty="0" smtClean="0">
              <a:latin typeface="Copperplate Gothic Light" pitchFamily="34" charset="0"/>
            </a:endParaRPr>
          </a:p>
          <a:p>
            <a:r>
              <a:rPr lang="hu-HU" sz="2000" dirty="0" smtClean="0">
                <a:latin typeface="Copperplate Gothic Light" pitchFamily="34" charset="0"/>
              </a:rPr>
              <a:t>Az elektronikus források kizárólagos meglétéhez kell:</a:t>
            </a:r>
          </a:p>
          <a:p>
            <a:pPr marL="457200" lvl="1" indent="0">
              <a:buNone/>
            </a:pPr>
            <a:r>
              <a:rPr lang="hu-HU" sz="2000" dirty="0">
                <a:latin typeface="Copperplate Gothic Light" pitchFamily="34" charset="0"/>
              </a:rPr>
              <a:t>	</a:t>
            </a:r>
            <a:r>
              <a:rPr lang="hu-HU" sz="2000" dirty="0" smtClean="0">
                <a:latin typeface="Copperplate Gothic Light" pitchFamily="34" charset="0"/>
              </a:rPr>
              <a:t>- szemléletváltás</a:t>
            </a:r>
          </a:p>
          <a:p>
            <a:pPr marL="457200" lvl="1" indent="0">
              <a:buNone/>
            </a:pPr>
            <a:r>
              <a:rPr lang="hu-HU" sz="2000" dirty="0">
                <a:latin typeface="Copperplate Gothic Light" pitchFamily="34" charset="0"/>
              </a:rPr>
              <a:t>	</a:t>
            </a:r>
            <a:r>
              <a:rPr lang="hu-HU" sz="2000" dirty="0" smtClean="0">
                <a:latin typeface="Copperplate Gothic Light" pitchFamily="34" charset="0"/>
              </a:rPr>
              <a:t>- raktározás megoldhatatlansága</a:t>
            </a:r>
          </a:p>
          <a:p>
            <a:pPr marL="457200" lvl="1" indent="0">
              <a:buNone/>
            </a:pPr>
            <a:r>
              <a:rPr lang="hu-HU" sz="2000" dirty="0">
                <a:latin typeface="Copperplate Gothic Light" pitchFamily="34" charset="0"/>
              </a:rPr>
              <a:t>	</a:t>
            </a:r>
            <a:r>
              <a:rPr lang="hu-HU" sz="2000" dirty="0" smtClean="0">
                <a:latin typeface="Copperplate Gothic Light" pitchFamily="34" charset="0"/>
              </a:rPr>
              <a:t>- licensz- és szerzői jogi kérdések </a:t>
            </a:r>
            <a:r>
              <a:rPr lang="hu-HU" sz="2000" dirty="0" smtClean="0">
                <a:latin typeface="Copperplate Gothic Light" pitchFamily="34" charset="0"/>
              </a:rPr>
              <a:t>egyértelműsítése</a:t>
            </a:r>
          </a:p>
          <a:p>
            <a:pPr marL="457200" lvl="1" indent="0">
              <a:buNone/>
            </a:pPr>
            <a:r>
              <a:rPr lang="hu-HU" sz="2000" dirty="0" smtClean="0">
                <a:latin typeface="Copperplate Gothic Light" pitchFamily="34" charset="0"/>
              </a:rPr>
              <a:t>	</a:t>
            </a:r>
            <a:r>
              <a:rPr lang="hu-HU" sz="2000" dirty="0" smtClean="0">
                <a:latin typeface="Copperplate Gothic Light" pitchFamily="34" charset="0"/>
              </a:rPr>
              <a:t>- e-források biz</a:t>
            </a:r>
            <a:endParaRPr lang="hu-HU" sz="2000" dirty="0" smtClean="0">
              <a:latin typeface="Copperplate Gothic Light" pitchFamily="34" charset="0"/>
            </a:endParaRPr>
          </a:p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26</a:t>
            </a:fld>
            <a:r>
              <a:rPr lang="hu-HU" dirty="0" smtClean="0"/>
              <a:t>/27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354974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  <a:latin typeface="Copperplate Gothic Bold" pitchFamily="34" charset="0"/>
              </a:rPr>
              <a:t>Köszönöm a figyelmet</a:t>
            </a:r>
            <a:r>
              <a:rPr lang="hu-HU" dirty="0" smtClean="0">
                <a:solidFill>
                  <a:srgbClr val="C00000"/>
                </a:solidFill>
                <a:latin typeface="Copperplate Gothic Bold" pitchFamily="34" charset="0"/>
              </a:rPr>
              <a:t>!</a:t>
            </a:r>
            <a:r>
              <a:rPr lang="hu-HU" dirty="0" smtClean="0">
                <a:solidFill>
                  <a:srgbClr val="C00000"/>
                </a:solidFill>
                <a:latin typeface="Copperplate Gothic Bold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Copperplate Gothic Bold" pitchFamily="34" charset="0"/>
              </a:rPr>
            </a:br>
            <a:r>
              <a:rPr lang="hu-HU" sz="900" dirty="0" smtClean="0">
                <a:solidFill>
                  <a:schemeClr val="tx1"/>
                </a:solidFill>
                <a:latin typeface="Copperplate Gothic Bold" pitchFamily="34" charset="0"/>
              </a:rPr>
              <a:t>Kép forrása:http</a:t>
            </a:r>
            <a:r>
              <a:rPr lang="hu-HU" sz="900" dirty="0" smtClean="0">
                <a:solidFill>
                  <a:schemeClr val="tx1"/>
                </a:solidFill>
                <a:latin typeface="Copperplate Gothic Bold" pitchFamily="34" charset="0"/>
              </a:rPr>
              <a:t>://www.dylanblog.com/2008/03/17/ebook-dove-scaricarli-gratuitamente/</a:t>
            </a:r>
            <a:endParaRPr lang="hu-HU" sz="9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27</a:t>
            </a:fld>
            <a:r>
              <a:rPr lang="hu-HU" smtClean="0"/>
              <a:t>/27</a:t>
            </a:r>
            <a:endParaRPr lang="hu-H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4127152" cy="41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9564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9791C-C710-4F7F-ACA0-312BEB6BD4BE}" type="slidenum">
              <a:rPr lang="hu-HU" smtClean="0"/>
              <a:pPr/>
              <a:t>3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FOLYÓIRATOK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8244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2400" dirty="0" smtClean="0">
                <a:latin typeface="Copperplate Gothic Bold" pitchFamily="34" charset="0"/>
              </a:rPr>
              <a:t>BESZERZÉS SZEMPONTJAI I.</a:t>
            </a:r>
          </a:p>
          <a:p>
            <a:pPr algn="ctr" eaLnBrk="1" hangingPunct="1">
              <a:buFontTx/>
              <a:buNone/>
            </a:pPr>
            <a:endParaRPr lang="hu-HU" sz="2400" dirty="0" smtClean="0">
              <a:latin typeface="Copperplate Gothic Bold" pitchFamily="34" charset="0"/>
            </a:endParaRPr>
          </a:p>
          <a:p>
            <a:pPr eaLnBrk="1" hangingPunct="1">
              <a:buFont typeface="Wingdings" pitchFamily="2" charset="2"/>
              <a:buChar char="¥"/>
            </a:pPr>
            <a:r>
              <a:rPr lang="hu-HU" sz="2000" b="1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SZÜKSÉGESSÉG</a:t>
            </a:r>
          </a:p>
          <a:p>
            <a:pPr eaLnBrk="1" hangingPunct="1">
              <a:buNone/>
            </a:pPr>
            <a:endParaRPr lang="hu-HU" sz="2000" dirty="0" smtClean="0">
              <a:solidFill>
                <a:srgbClr val="CC3300"/>
              </a:solidFill>
              <a:sym typeface="Wingdings" pitchFamily="2" charset="2"/>
            </a:endParaRPr>
          </a:p>
          <a:p>
            <a:pPr eaLnBrk="1" hangingPunct="1">
              <a:buNone/>
            </a:pPr>
            <a:r>
              <a:rPr lang="hu-HU" sz="2000" dirty="0" smtClean="0">
                <a:solidFill>
                  <a:srgbClr val="CC3300"/>
                </a:solidFill>
                <a:latin typeface="Copperplate Gothic Bold" pitchFamily="34" charset="0"/>
                <a:sym typeface="Wingdings" pitchFamily="2" charset="2"/>
              </a:rPr>
              <a:t>	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	</a:t>
            </a:r>
            <a:r>
              <a:rPr lang="hu-HU" sz="1400" dirty="0" smtClean="0">
                <a:solidFill>
                  <a:srgbClr val="CC3300"/>
                </a:solidFill>
                <a:sym typeface="Wingdings" pitchFamily="2" charset="2"/>
              </a:rPr>
              <a:t> 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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TUDOMÁNYOS ÉRTÉK, IF </a:t>
            </a:r>
          </a:p>
          <a:p>
            <a:pPr eaLnBrk="1" hangingPunct="1"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		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 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AZ ADOTT TUDOMÁNYÁG KUTATÓ 	MUNKÁJÁHOZ ELENGEDHETETLEN-E A 	MEGLÉTE?</a:t>
            </a:r>
            <a:endParaRPr lang="hu-HU" sz="2000" dirty="0" smtClean="0">
              <a:latin typeface="Copperplate Gothic Bold" pitchFamily="34" charset="0"/>
            </a:endParaRPr>
          </a:p>
          <a:p>
            <a:pPr eaLnBrk="1" hangingPunct="1">
              <a:buNone/>
            </a:pPr>
            <a:r>
              <a:rPr lang="hu-HU" sz="2000" dirty="0" smtClean="0">
                <a:latin typeface="Bookman Old Style" pitchFamily="18" charset="0"/>
              </a:rPr>
              <a:t>		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  </a:t>
            </a:r>
            <a:r>
              <a:rPr lang="hu-HU" sz="2000" dirty="0" smtClean="0">
                <a:latin typeface="Copperplate Gothic Bold" pitchFamily="34" charset="0"/>
              </a:rPr>
              <a:t>HASZNÁLJÁK-E? – ELEKTRONIKUS 	FOLYÓIRATOK ESETÉN HASZNÁLATI 	STATISZTIKÁK MONITOROZÁSA</a:t>
            </a:r>
          </a:p>
          <a:p>
            <a:pPr eaLnBrk="1" hangingPunct="1">
              <a:buNone/>
            </a:pPr>
            <a:r>
              <a:rPr lang="hu-HU" sz="2000" dirty="0" smtClean="0">
                <a:latin typeface="Copperplate Gothic Bold" pitchFamily="34" charset="0"/>
              </a:rPr>
              <a:t>		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 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VAN-E OLYAN PUBLIKÁLÓ A LAPNÁL, </a:t>
            </a:r>
          </a:p>
          <a:p>
            <a:pPr eaLnBrk="1" hangingPunct="1"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		AKI AZ INTÉZMÉNYNÉL DOLGOZIK?</a:t>
            </a:r>
            <a:endParaRPr lang="hu-HU" sz="2000" dirty="0" smtClean="0">
              <a:latin typeface="Copperplate Gothic Bold" pitchFamily="34" charset="0"/>
            </a:endParaRPr>
          </a:p>
          <a:p>
            <a:pPr eaLnBrk="1" hangingPunct="1">
              <a:buNone/>
            </a:pPr>
            <a:r>
              <a:rPr lang="hu-HU" sz="2000" dirty="0" smtClean="0">
                <a:latin typeface="Bookman Old Style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hu-HU" sz="2800" dirty="0" smtClean="0">
              <a:latin typeface="Bookman Old Style" pitchFamily="18" charset="0"/>
            </a:endParaRPr>
          </a:p>
          <a:p>
            <a:pPr eaLnBrk="1" hangingPunct="1"/>
            <a:endParaRPr lang="hu-HU" sz="2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noFill/>
        </p:spPr>
        <p:txBody>
          <a:bodyPr/>
          <a:lstStyle/>
          <a:p>
            <a:fld id="{0EC45D72-322D-4BB8-A56C-3224424CECBE}" type="slidenum">
              <a:rPr lang="hu-HU" smtClean="0"/>
              <a:pPr/>
              <a:t>4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FOLYÓIRATOK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229600" cy="41037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Copperplate Gothic Bold" pitchFamily="34" charset="0"/>
                <a:cs typeface="Arial" charset="0"/>
              </a:rPr>
              <a:t>BESZERZÉS SZEMPONTJAI II.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sz="2400" dirty="0" smtClean="0">
              <a:latin typeface="Copperplate Gothic Bold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¥"/>
            </a:pP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ÁR – HOL ÉS HOGYAN ÉRDEMES MEGRENDELNI?</a:t>
            </a:r>
            <a:endParaRPr lang="hu-HU" sz="2400" dirty="0" smtClean="0">
              <a:solidFill>
                <a:srgbClr val="C00000"/>
              </a:solidFill>
              <a:latin typeface="Copperplate Gothic Bold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1800" dirty="0" smtClean="0">
              <a:solidFill>
                <a:srgbClr val="CC33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rgbClr val="CC3300"/>
                </a:solidFill>
                <a:cs typeface="Arial" charset="0"/>
              </a:rPr>
              <a:t>	</a:t>
            </a:r>
            <a:r>
              <a:rPr lang="hu-HU" sz="2000" dirty="0" smtClean="0">
                <a:solidFill>
                  <a:srgbClr val="CC3300"/>
                </a:solidFill>
                <a:sym typeface="Wingdings" pitchFamily="2" charset="2"/>
              </a:rPr>
              <a:t> </a:t>
            </a: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 TENDERBEN (ELSEVIER-LAPOK)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dirty="0" smtClean="0"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	  KONZORCIONÁLIS ELŐFIZETÉSSEL (LWW-LAPOK)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dirty="0" smtClean="0"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	  KEDVEZMÉNYES FOLYÓIRAT-CSOMAGKÉNT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	(WILEY STM)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dirty="0" smtClean="0"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	  KÖZVETLENÜL A KIADÓTól </a:t>
            </a:r>
            <a:r>
              <a:rPr lang="hu-HU" sz="2400" b="1" dirty="0" smtClean="0">
                <a:latin typeface="Copperplate Gothic Bold" pitchFamily="34" charset="0"/>
                <a:sym typeface="Wingdings" pitchFamily="2" charset="2"/>
              </a:rPr>
              <a:t>(new eng j med)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dirty="0" smtClean="0"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Copperplate Gothic Bold" pitchFamily="34" charset="0"/>
                <a:sym typeface="Wingdings" pitchFamily="2" charset="2"/>
              </a:rPr>
              <a:t>	  </a:t>
            </a:r>
            <a:r>
              <a:rPr lang="hu-HU" sz="2400" b="1" dirty="0" smtClean="0">
                <a:latin typeface="Copperplate Gothic Bold" pitchFamily="34" charset="0"/>
                <a:sym typeface="Wingdings" pitchFamily="2" charset="2"/>
              </a:rPr>
              <a:t>adatbázissal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latin typeface="Copperplate Gothic Bold" pitchFamily="34" charset="0"/>
                <a:sym typeface="Wingdings" pitchFamily="2" charset="2"/>
              </a:rPr>
              <a:t>	(ebsco – cinahl adatbázis és folyóiratai)</a:t>
            </a:r>
            <a:endParaRPr lang="hu-HU" sz="2000" b="1" dirty="0" smtClean="0"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800" dirty="0" smtClean="0">
                <a:latin typeface="Copperplate Gothic Light" pitchFamily="34" charset="0"/>
                <a:sym typeface="Wingdings" pitchFamily="2" charset="2"/>
              </a:rPr>
              <a:t>	</a:t>
            </a:r>
            <a:r>
              <a:rPr lang="hu-HU" sz="1800" dirty="0" smtClean="0">
                <a:solidFill>
                  <a:srgbClr val="CC33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800" dirty="0" smtClean="0">
                <a:solidFill>
                  <a:srgbClr val="CC3300"/>
                </a:solidFill>
                <a:latin typeface="Copperplate Gothic Light" pitchFamily="34" charset="0"/>
                <a:sym typeface="Wingdings" pitchFamily="2" charset="2"/>
              </a:rPr>
              <a:t>	</a:t>
            </a:r>
            <a:endParaRPr lang="hu-HU" sz="1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5042F8-F170-4C95-BB72-D3DB8A22DE94}" type="slidenum">
              <a:rPr lang="hu-HU" smtClean="0"/>
              <a:pPr/>
              <a:t>5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Nyomtatott vagy online </a:t>
            </a:r>
            <a:b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</a:b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folyóirat?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01608" cy="482523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Copperplate Gothic Light" pitchFamily="34" charset="0"/>
              </a:rPr>
              <a:t>NYOMTATOTT FOLYÓIRATOK </a:t>
            </a:r>
            <a:endParaRPr lang="hu-HU" sz="2000" b="1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000" dirty="0" smtClean="0">
              <a:latin typeface="Copperplate Gothic Bold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 folyóirat-olvasóban hagyományosan olvashatók, kézbe vehetők az új számok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 Az érkeztetés, nyilvántartás miatt hamar reklamálható a hiányzó szám</a:t>
            </a:r>
            <a:endParaRPr lang="hu-HU" sz="2000" dirty="0" smtClean="0">
              <a:latin typeface="Copperplate Gothic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</a:rPr>
              <a:t>De:</a:t>
            </a:r>
            <a:endParaRPr lang="hu-HU" sz="24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¥"/>
            </a:pP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Hosszútávon szinte megoldhatatlan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	minden nyomtatott anyag tárolása</a:t>
            </a: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!</a:t>
            </a:r>
            <a:endParaRPr lang="hu-HU" sz="24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¥"/>
            </a:pPr>
            <a:r>
              <a:rPr lang="hu-HU" sz="24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Használati statisztikák készítése nehézkes </a:t>
            </a:r>
            <a:endParaRPr lang="hu-HU" sz="2400" dirty="0" smtClean="0">
              <a:solidFill>
                <a:srgbClr val="C00000"/>
              </a:solidFill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hu-HU" sz="24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400" dirty="0" smtClean="0">
              <a:latin typeface="Bookman Old Style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3203848" y="5112514"/>
            <a:ext cx="1296144" cy="174548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126906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91527"/>
            <a:ext cx="1389361" cy="176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174158"/>
            <a:ext cx="1265242" cy="1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238750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145305"/>
            <a:ext cx="1319783" cy="17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218532"/>
            <a:ext cx="1224136" cy="163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AC873-797C-400F-AD05-21A5D4291177}" type="slidenum">
              <a:rPr lang="hu-HU" smtClean="0"/>
              <a:pPr/>
              <a:t>6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Copperplate Gothic Bold" pitchFamily="34" charset="0"/>
              </a:rPr>
              <a:t>Papír folyóirat:</a:t>
            </a:r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91" t="15965" r="23625" b="3606"/>
          <a:stretch>
            <a:fillRect/>
          </a:stretch>
        </p:blipFill>
        <p:spPr>
          <a:xfrm>
            <a:off x="1116013" y="1268413"/>
            <a:ext cx="6923087" cy="4464050"/>
          </a:xfrm>
        </p:spPr>
      </p:pic>
      <p:sp>
        <p:nvSpPr>
          <p:cNvPr id="25605" name="AutoShape 8"/>
          <p:cNvSpPr>
            <a:spLocks noChangeArrowheads="1"/>
          </p:cNvSpPr>
          <p:nvPr/>
        </p:nvSpPr>
        <p:spPr bwMode="auto">
          <a:xfrm>
            <a:off x="1331913" y="3860800"/>
            <a:ext cx="1093787" cy="431800"/>
          </a:xfrm>
          <a:prstGeom prst="wedgeEllipseCallout">
            <a:avLst>
              <a:gd name="adj1" fmla="val 82222"/>
              <a:gd name="adj2" fmla="val -11286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>
                <a:latin typeface="Bookman Old Style" pitchFamily="18" charset="0"/>
              </a:rPr>
              <a:t>jelzet</a:t>
            </a:r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1042988" y="2708275"/>
            <a:ext cx="1512887" cy="503238"/>
          </a:xfrm>
          <a:prstGeom prst="wedgeEllipseCallout">
            <a:avLst>
              <a:gd name="adj1" fmla="val 63954"/>
              <a:gd name="adj2" fmla="val 124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400" dirty="0">
                <a:latin typeface="Bookman Old Style" pitchFamily="18" charset="0"/>
              </a:rPr>
              <a:t>hordozó</a:t>
            </a:r>
          </a:p>
        </p:txBody>
      </p:sp>
    </p:spTree>
    <p:extLst>
      <p:ext uri="{BB962C8B-B14F-4D97-AF65-F5344CB8AC3E}">
        <p14:creationId xmlns:p14="http://schemas.microsoft.com/office/powerpoint/2010/main" xmlns="" val="341498262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16216" y="6381750"/>
            <a:ext cx="2133600" cy="476250"/>
          </a:xfrm>
          <a:noFill/>
        </p:spPr>
        <p:txBody>
          <a:bodyPr/>
          <a:lstStyle/>
          <a:p>
            <a:fld id="{1C5E387D-C2DD-4D4A-9E63-C322B77BF470}" type="slidenum">
              <a:rPr lang="hu-HU" smtClean="0"/>
              <a:pPr/>
              <a:t>7</a:t>
            </a:fld>
            <a:r>
              <a:rPr lang="hu-HU" dirty="0" smtClean="0"/>
              <a:t>/27</a:t>
            </a:r>
            <a:endParaRPr lang="hu-HU" dirty="0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Nyomtatott vagy online </a:t>
            </a:r>
            <a:b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</a:br>
            <a:r>
              <a:rPr lang="hu-H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folyóirat?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975"/>
            <a:ext cx="8136904" cy="41762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800" dirty="0" smtClean="0">
              <a:latin typeface="Bookman Old Style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ONLINE FOLYÓIRATOK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000" dirty="0" smtClean="0">
              <a:latin typeface="Copperplate Gothic Bold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 folyóirat-katalógusban könnyen kikereshetők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 folyóirat-kiadó vagy –szolgáltató felületéről megtalálható a keresett cikk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Elektronikusan lementhető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 folyóiratcikkről több részletes adat megtalálható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A különböző folyóiratok, cikkek összekapcsolhatók különböző adatbázisokkal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hu-HU" sz="2000" dirty="0" smtClean="0">
              <a:latin typeface="Copperplate Gothic Bold" pitchFamily="34" charset="0"/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De: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000" dirty="0" smtClean="0">
              <a:latin typeface="Copperplate Gothic Bold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¥"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Nehezebb követni, ha hiányzik egy szám – nehézkesebb a reklamálás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	megoldás: folyamatos </a:t>
            </a: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tesztelés</a:t>
            </a:r>
            <a:endParaRPr lang="hu-HU" sz="2000" dirty="0" smtClean="0">
              <a:solidFill>
                <a:srgbClr val="C00000"/>
              </a:solidFill>
              <a:latin typeface="Copperplate Gothic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¥"/>
            </a:pPr>
            <a:r>
              <a:rPr lang="hu-HU" sz="2000" dirty="0" smtClean="0">
                <a:solidFill>
                  <a:srgbClr val="C00000"/>
                </a:solidFill>
                <a:latin typeface="Copperplate Gothic Bold" pitchFamily="34" charset="0"/>
                <a:sym typeface="Wingdings" pitchFamily="2" charset="2"/>
              </a:rPr>
              <a:t>statisztikák alapján könnyen monitorozható a használatuk</a:t>
            </a:r>
            <a:endParaRPr lang="hu-HU" sz="2000" dirty="0" smtClean="0">
              <a:solidFill>
                <a:srgbClr val="C00000"/>
              </a:solidFill>
              <a:latin typeface="Copperplate Gothic Bold" pitchFamily="34" charset="0"/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hu-HU" sz="2000" dirty="0" smtClean="0">
              <a:latin typeface="Copperplate Gothic Bold" pitchFamily="34" charset="0"/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hu-HU" sz="2000" dirty="0" smtClean="0">
              <a:latin typeface="Copperplate Gothic Bold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2000" dirty="0" smtClean="0">
                <a:latin typeface="Copperplate Gothic Bold" pitchFamily="34" charset="0"/>
                <a:sym typeface="Wingdings" pitchFamily="2" charset="2"/>
              </a:rPr>
              <a:t>  </a:t>
            </a:r>
            <a:endParaRPr lang="hu-HU" sz="2000" dirty="0" smtClean="0">
              <a:solidFill>
                <a:srgbClr val="C00000"/>
              </a:solidFill>
              <a:latin typeface="Copperplate Gothic Bold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500" dirty="0" smtClean="0">
                <a:sym typeface="Wingdings" pitchFamily="2" charset="2"/>
              </a:rPr>
              <a:t>	 		</a:t>
            </a:r>
          </a:p>
          <a:p>
            <a:pPr eaLnBrk="1" hangingPunct="1">
              <a:lnSpc>
                <a:spcPct val="80000"/>
              </a:lnSpc>
            </a:pPr>
            <a:endParaRPr lang="hu-HU" sz="5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>
              <a:solidFill>
                <a:srgbClr val="C00000"/>
              </a:solidFill>
              <a:latin typeface="Copperplate Gothic Bold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8</a:t>
            </a:fld>
            <a:r>
              <a:rPr lang="hu-HU" dirty="0" smtClean="0"/>
              <a:t>/27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282" y="1744638"/>
            <a:ext cx="6785436" cy="423708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>
                <a:solidFill>
                  <a:srgbClr val="C00000"/>
                </a:solidFill>
                <a:latin typeface="Copperplate Gothic Bold" pitchFamily="34" charset="0"/>
              </a:rPr>
              <a:t>Használati statisztikák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F9A5-6F05-4A2D-AE2C-1DEBAE6759C8}" type="slidenum">
              <a:rPr lang="hu-HU" smtClean="0"/>
              <a:pPr>
                <a:defRPr/>
              </a:pPr>
              <a:t>9</a:t>
            </a:fld>
            <a:r>
              <a:rPr lang="hu-HU" dirty="0" smtClean="0"/>
              <a:t>/27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423</Words>
  <Application>Microsoft Office PowerPoint</Application>
  <PresentationFormat>Diavetítés a képernyőre (4:3 oldalarány)</PresentationFormat>
  <Paragraphs>194</Paragraphs>
  <Slides>27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Alapértelmezett terv</vt:lpstr>
      <vt:lpstr>A modern könyvtár állománybeszerzése  Nyomtatott és online forrásanyagok használatának monitorozása, tréningek</vt:lpstr>
      <vt:lpstr>Egy mai egyetemi könyvtár állományának összetétele</vt:lpstr>
      <vt:lpstr>FOLYÓIRATOK</vt:lpstr>
      <vt:lpstr>FOLYÓIRATOK</vt:lpstr>
      <vt:lpstr>Nyomtatott vagy online  folyóirat? </vt:lpstr>
      <vt:lpstr>Papír folyóirat:</vt:lpstr>
      <vt:lpstr>Nyomtatott vagy online  folyóirat? </vt:lpstr>
      <vt:lpstr>Használati statisztikák</vt:lpstr>
      <vt:lpstr>Használati statisztikák</vt:lpstr>
      <vt:lpstr>E-folyóirat:</vt:lpstr>
      <vt:lpstr>A Központi Könyvtár  folyóirat-katalógusa</vt:lpstr>
      <vt:lpstr>könyvek</vt:lpstr>
      <vt:lpstr> Elektronikus könyvek</vt:lpstr>
      <vt:lpstr>Elektronikus könyvek  direkt elérése a Központi Könyvtár honlapjáról:</vt:lpstr>
      <vt:lpstr>Ovid e-könyv megjelenése:</vt:lpstr>
      <vt:lpstr>Használati statisztikák</vt:lpstr>
      <vt:lpstr>Proquest e-könyv megjelenése:</vt:lpstr>
      <vt:lpstr>Thieme e-könyv</vt:lpstr>
      <vt:lpstr>Adatbázisok</vt:lpstr>
      <vt:lpstr>Használati statisztikák</vt:lpstr>
      <vt:lpstr>Használati statisztikák</vt:lpstr>
      <vt:lpstr>Használati statisztikák</vt:lpstr>
      <vt:lpstr>Központi Könyvtár adatbázisai</vt:lpstr>
      <vt:lpstr>Külföldi példák</vt:lpstr>
      <vt:lpstr>Tréningek </vt:lpstr>
      <vt:lpstr>Összegzés</vt:lpstr>
      <vt:lpstr>Köszönöm a figyelmet! Kép forrása:http://www.dylanblog.com/2008/03/17/ebook-dove-scaricarli-gratuitamente/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KERESÉS ELEKTRONIKUS ÉS HAGYOMÁNYOS   KÖNYVTÁRI KATALÓGUSOKBAN</dc:title>
  <dc:creator>gszollosy</dc:creator>
  <cp:lastModifiedBy>Kiss Annamária</cp:lastModifiedBy>
  <cp:revision>249</cp:revision>
  <dcterms:created xsi:type="dcterms:W3CDTF">2006-09-25T06:54:49Z</dcterms:created>
  <dcterms:modified xsi:type="dcterms:W3CDTF">2011-03-16T09:55:26Z</dcterms:modified>
</cp:coreProperties>
</file>