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10" r:id="rId1"/>
  </p:sldMasterIdLst>
  <p:notesMasterIdLst>
    <p:notesMasterId r:id="rId17"/>
  </p:notesMasterIdLst>
  <p:sldIdLst>
    <p:sldId id="256" r:id="rId2"/>
    <p:sldId id="257" r:id="rId3"/>
    <p:sldId id="269" r:id="rId4"/>
    <p:sldId id="258" r:id="rId5"/>
    <p:sldId id="259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204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174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hu-HU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hu-HU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hu-HU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3AEAA107-09C3-47AD-B0C3-946F69A8A264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F4C3ED-9221-413F-A0C9-577D9A0EC909}" type="slidenum">
              <a:rPr lang="hu-HU"/>
              <a:pPr/>
              <a:t>1</a:t>
            </a:fld>
            <a:endParaRPr lang="hu-HU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0FA20F-60C6-454F-96CB-589C3F2E2A3A}" type="slidenum">
              <a:rPr lang="hu-HU"/>
              <a:pPr/>
              <a:t>12</a:t>
            </a:fld>
            <a:endParaRPr lang="hu-HU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FE424-B9DD-47F5-B3D3-C3239ACFC14D}" type="slidenum">
              <a:rPr lang="hu-HU"/>
              <a:pPr/>
              <a:t>13</a:t>
            </a:fld>
            <a:endParaRPr lang="hu-HU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B445A5-AD36-42F0-9513-EA71297E534C}" type="slidenum">
              <a:rPr lang="hu-HU"/>
              <a:pPr/>
              <a:t>14</a:t>
            </a:fld>
            <a:endParaRPr lang="hu-HU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E591C1-42A6-4149-90F1-1713641F8F1D}" type="slidenum">
              <a:rPr lang="hu-HU"/>
              <a:pPr/>
              <a:t>15</a:t>
            </a:fld>
            <a:endParaRPr lang="hu-HU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446332-6792-46A2-AB19-12ED34879E11}" type="slidenum">
              <a:rPr lang="hu-HU"/>
              <a:pPr/>
              <a:t>2</a:t>
            </a:fld>
            <a:endParaRPr lang="hu-HU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BE917A-A65D-4AC5-8312-0AC4983BC313}" type="slidenum">
              <a:rPr lang="hu-HU"/>
              <a:pPr/>
              <a:t>4</a:t>
            </a:fld>
            <a:endParaRPr lang="hu-HU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821447-D4E9-4A2E-95C0-84D1F71BF8CA}" type="slidenum">
              <a:rPr lang="hu-HU"/>
              <a:pPr/>
              <a:t>5</a:t>
            </a:fld>
            <a:endParaRPr lang="hu-HU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8EBFB3-7BFC-4230-9433-8E6FE13DF067}" type="slidenum">
              <a:rPr lang="hu-HU"/>
              <a:pPr/>
              <a:t>7</a:t>
            </a:fld>
            <a:endParaRPr lang="hu-HU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A18EF0-DBC4-4E9D-870E-E95608199720}" type="slidenum">
              <a:rPr lang="hu-HU"/>
              <a:pPr/>
              <a:t>8</a:t>
            </a:fld>
            <a:endParaRPr lang="hu-HU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BDAB17-BCF9-4865-AA9D-2F9F97B0942D}" type="slidenum">
              <a:rPr lang="hu-HU"/>
              <a:pPr/>
              <a:t>9</a:t>
            </a:fld>
            <a:endParaRPr lang="hu-HU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4B894C-E980-4871-9FF4-9D632C46032B}" type="slidenum">
              <a:rPr lang="hu-HU"/>
              <a:pPr/>
              <a:t>10</a:t>
            </a:fld>
            <a:endParaRPr lang="hu-HU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2ADBD8-9514-42BA-BA04-F4FD15568C54}" type="slidenum">
              <a:rPr lang="hu-HU"/>
              <a:pPr/>
              <a:t>11</a:t>
            </a:fld>
            <a:endParaRPr lang="hu-HU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67035" y="589727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420026" y="5349987"/>
            <a:ext cx="9324578" cy="1347442"/>
          </a:xfrm>
        </p:spPr>
        <p:txBody>
          <a:bodyPr anchor="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20026" y="4283816"/>
            <a:ext cx="9324578" cy="1007957"/>
          </a:xfrm>
        </p:spPr>
        <p:txBody>
          <a:bodyPr anchor="b"/>
          <a:lstStyle>
            <a:lvl1pPr marL="0" indent="0" algn="l">
              <a:buNone/>
              <a:defRPr sz="2600">
                <a:solidFill>
                  <a:schemeClr val="tx2">
                    <a:shade val="75000"/>
                  </a:schemeClr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9072562" y="7136333"/>
            <a:ext cx="836692" cy="272148"/>
          </a:xfrm>
        </p:spPr>
        <p:txBody>
          <a:bodyPr/>
          <a:lstStyle/>
          <a:p>
            <a:fld id="{A3F57F1B-7EDB-46BB-86E3-F5A92928EFC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8E9D-8B8F-4734-BA0F-85E72607A41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560469" y="605475"/>
            <a:ext cx="2016125" cy="645022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4031" y="605475"/>
            <a:ext cx="6888427" cy="645022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EBA9-28E0-4599-B7CA-11F02C6A4B5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20725" y="1979613"/>
            <a:ext cx="8853488" cy="19923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20725" y="4124325"/>
            <a:ext cx="8853488" cy="19939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0"/>
          </p:nvPr>
        </p:nvSpPr>
        <p:spPr>
          <a:xfrm>
            <a:off x="612775" y="656272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idx="11"/>
          </p:nvPr>
        </p:nvSpPr>
        <p:spPr>
          <a:xfrm>
            <a:off x="3556000" y="656272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idx="12"/>
          </p:nvPr>
        </p:nvSpPr>
        <p:spPr>
          <a:xfrm>
            <a:off x="7335838" y="656272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A939209A-498B-48EB-BF00-545198F5BC8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0"/>
          </p:nvPr>
        </p:nvSpPr>
        <p:spPr>
          <a:xfrm>
            <a:off x="612775" y="656272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idx="11"/>
          </p:nvPr>
        </p:nvSpPr>
        <p:spPr>
          <a:xfrm>
            <a:off x="3556000" y="656272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2"/>
          </p:nvPr>
        </p:nvSpPr>
        <p:spPr>
          <a:xfrm>
            <a:off x="7335838" y="656272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701A2ED5-48F3-41F3-9C26-D3C9A5179AB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948245" y="83997"/>
            <a:ext cx="3192198" cy="318486"/>
          </a:xfrm>
        </p:spPr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9072562" y="7136333"/>
            <a:ext cx="836692" cy="272148"/>
          </a:xfrm>
        </p:spPr>
        <p:txBody>
          <a:bodyPr/>
          <a:lstStyle/>
          <a:p>
            <a:fld id="{690A746A-C079-406D-AE28-52B10A91643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67035" y="379736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420026" y="1847921"/>
            <a:ext cx="9324578" cy="1343942"/>
          </a:xfrm>
        </p:spPr>
        <p:txBody>
          <a:bodyPr anchor="b"/>
          <a:lstStyle>
            <a:lvl1pPr marL="0" indent="0" algn="r">
              <a:buNone/>
              <a:defRPr sz="22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CE62-01E2-4604-B23A-8C275BB4B47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98961" y="3248616"/>
            <a:ext cx="9576594" cy="1306050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36021" y="1763924"/>
            <a:ext cx="4620286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5124318" y="1763924"/>
            <a:ext cx="4788297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A37F-F550-4450-A5D9-C4519372310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36021" y="5963744"/>
            <a:ext cx="9492589" cy="97295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310272" y="734968"/>
            <a:ext cx="4730040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5120818" y="734968"/>
            <a:ext cx="4731898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310272" y="1450688"/>
            <a:ext cx="4730040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5124902" y="1450688"/>
            <a:ext cx="4727813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9072563" y="7139693"/>
            <a:ext cx="840052" cy="272148"/>
          </a:xfrm>
        </p:spPr>
        <p:txBody>
          <a:bodyPr/>
          <a:lstStyle/>
          <a:p>
            <a:fld id="{8B4ECD28-F155-487A-8310-0EFEDC3CB9D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567035" y="6635715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D9DC-FCDA-423D-8F4C-AE08FA5228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99EF-0506-494E-98FF-131DED8ACB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567035" y="6447569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504031" y="6047740"/>
            <a:ext cx="9324578" cy="573975"/>
          </a:xfrm>
        </p:spPr>
        <p:txBody>
          <a:bodyPr anchor="ctr"/>
          <a:lstStyle>
            <a:lvl1pPr algn="l">
              <a:buNone/>
              <a:defRPr sz="22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504032" y="671971"/>
            <a:ext cx="3316456" cy="5291773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941244" y="671971"/>
            <a:ext cx="5887365" cy="52917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D5C9-52C4-4390-89C8-10CF4AC2131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864239" y="679725"/>
            <a:ext cx="5544344" cy="4031827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FF0E-0671-4ACF-83AA-E345A1A6D90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420026" y="5504696"/>
            <a:ext cx="6468401" cy="575726"/>
          </a:xfrm>
        </p:spPr>
        <p:txBody>
          <a:bodyPr anchor="ctr"/>
          <a:lstStyle>
            <a:lvl1pPr algn="l">
              <a:buNone/>
              <a:defRPr sz="22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420026" y="6099348"/>
            <a:ext cx="6468401" cy="846964"/>
          </a:xfrm>
        </p:spPr>
        <p:txBody>
          <a:bodyPr lIns="120953" tIns="0"/>
          <a:lstStyle>
            <a:lvl1pPr marL="0" indent="0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336021" y="1713176"/>
            <a:ext cx="9576594" cy="4989036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7140443" y="83997"/>
            <a:ext cx="2772172" cy="318486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l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444214" y="83997"/>
            <a:ext cx="3696229" cy="318486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9072563" y="7139694"/>
            <a:ext cx="840052" cy="269488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FC27B5D-9F09-477A-B6C3-B2FA286B5CE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36021" y="503978"/>
            <a:ext cx="9576594" cy="923960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67035" y="1166234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77979" indent="-377979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500" kern="1200">
          <a:solidFill>
            <a:schemeClr val="tx2"/>
          </a:solidFill>
          <a:latin typeface="+mn-lt"/>
          <a:ea typeface="+mn-ea"/>
          <a:cs typeface="+mn-cs"/>
        </a:defRPr>
      </a:lvl1pPr>
      <a:lvl2pPr marL="818954" indent="-314982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3100" kern="1200">
          <a:solidFill>
            <a:schemeClr val="tx2"/>
          </a:solidFill>
          <a:latin typeface="+mn-lt"/>
          <a:ea typeface="+mn-ea"/>
          <a:cs typeface="+mn-cs"/>
        </a:defRPr>
      </a:lvl2pPr>
      <a:lvl3pPr marL="1259929" indent="-251986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3pPr>
      <a:lvl4pPr marL="1763900" indent="-251986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267872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771844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3275815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779787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283758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2182068"/>
          </a:xfrm>
          <a:ln/>
        </p:spPr>
        <p:txBody>
          <a:bodyPr tIns="38808">
            <a:normAutofit fontScale="90000"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Non-stop tudás: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24 órás nyitva tartás a Semmelweis Egyetem Központi Könyvtárában. </a:t>
            </a:r>
            <a:endParaRPr lang="hu-HU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19832" y="2627709"/>
            <a:ext cx="8855075" cy="1974850"/>
          </a:xfrm>
          <a:ln/>
        </p:spPr>
        <p:txBody>
          <a:bodyPr>
            <a:normAutofit/>
          </a:bodyPr>
          <a:lstStyle/>
          <a:p>
            <a:pPr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 smtClean="0"/>
              <a:t>Tendenciák </a:t>
            </a:r>
            <a:r>
              <a:rPr lang="hu-HU" dirty="0"/>
              <a:t>a  felsőoktatási könyvtári szolgáltatások területén.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63600" y="5759450"/>
            <a:ext cx="8855075" cy="125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7640" rIns="0" bIns="0"/>
          <a:lstStyle/>
          <a:p>
            <a:pPr marL="431800" indent="-323850" algn="ctr">
              <a:buClr>
                <a:srgbClr val="FF6633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 smtClean="0">
                <a:solidFill>
                  <a:schemeClr val="tx2"/>
                </a:solidFill>
                <a:latin typeface="Franklin Gothic Book" pitchFamily="34" charset="0"/>
              </a:rPr>
              <a:t>2011. </a:t>
            </a:r>
            <a:r>
              <a:rPr lang="hu-HU" dirty="0">
                <a:solidFill>
                  <a:schemeClr val="tx2"/>
                </a:solidFill>
                <a:latin typeface="Franklin Gothic Book" pitchFamily="34" charset="0"/>
              </a:rPr>
              <a:t>március 10.</a:t>
            </a:r>
          </a:p>
          <a:p>
            <a:pPr marL="431800" indent="-323850" algn="ctr">
              <a:buClr>
                <a:srgbClr val="FF6633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>
                <a:solidFill>
                  <a:schemeClr val="tx2"/>
                </a:solidFill>
                <a:latin typeface="Franklin Gothic Book" pitchFamily="34" charset="0"/>
              </a:rPr>
              <a:t>Batiz Judit szolgáltatásvezető</a:t>
            </a:r>
          </a:p>
          <a:p>
            <a:pPr marL="431800" indent="-323850" algn="ctr">
              <a:buClr>
                <a:srgbClr val="FF6633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>
                <a:solidFill>
                  <a:schemeClr val="tx2"/>
                </a:solidFill>
                <a:latin typeface="Franklin Gothic Book" pitchFamily="34" charset="0"/>
              </a:rPr>
              <a:t>jbatiz@</a:t>
            </a:r>
            <a:r>
              <a:rPr lang="hu-HU" dirty="0" err="1">
                <a:solidFill>
                  <a:schemeClr val="tx2"/>
                </a:solidFill>
                <a:latin typeface="Franklin Gothic Book" pitchFamily="34" charset="0"/>
              </a:rPr>
              <a:t>lib.sote.hu</a:t>
            </a:r>
            <a:endParaRPr lang="hu-HU" sz="2000" dirty="0">
              <a:solidFill>
                <a:schemeClr val="tx2"/>
              </a:solidFill>
              <a:latin typeface="Franklin Gothic Book" pitchFamily="34" charset="0"/>
              <a:cs typeface="Arial Unicode MS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39209A-498B-48EB-BF00-545198F5BC83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Megvalósítás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720725" y="1979613"/>
            <a:ext cx="8855075" cy="4816475"/>
          </a:xfrm>
          <a:ln/>
        </p:spPr>
        <p:txBody>
          <a:bodyPr>
            <a:normAutofit lnSpcReduction="10000"/>
          </a:bodyPr>
          <a:lstStyle/>
          <a:p>
            <a:pPr marL="431800" indent="-323850"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 smtClean="0"/>
              <a:t>A 24 órás szolgáltatás az </a:t>
            </a:r>
            <a:r>
              <a:rPr lang="hu-HU" dirty="0"/>
              <a:t>épület adottságai miatt </a:t>
            </a:r>
            <a:r>
              <a:rPr lang="hu-HU" dirty="0" smtClean="0"/>
              <a:t>viszonylag költséghatékonyan </a:t>
            </a:r>
            <a:r>
              <a:rPr lang="hu-HU" dirty="0"/>
              <a:t>megoldható</a:t>
            </a:r>
          </a:p>
          <a:p>
            <a:pPr marL="431800" indent="-323850"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Szolgáltatási időszak munkaidőben</a:t>
            </a:r>
          </a:p>
          <a:p>
            <a:pPr marL="1727200" lvl="1" indent="-573088">
              <a:buSzPct val="7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Beiratkozás</a:t>
            </a:r>
          </a:p>
          <a:p>
            <a:pPr marL="1727200" lvl="1" indent="-573088">
              <a:buSzPct val="7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Kölcsönzés</a:t>
            </a:r>
          </a:p>
          <a:p>
            <a:pPr marL="1727200" lvl="1" indent="-573088">
              <a:buSzPct val="7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Tájékoztatás</a:t>
            </a:r>
          </a:p>
          <a:p>
            <a:pPr marL="1727200" lvl="1" indent="-573088">
              <a:buSzPct val="7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Fénymásolás</a:t>
            </a:r>
          </a:p>
          <a:p>
            <a:pPr marL="1727200" lvl="1" indent="-573088">
              <a:buSzPct val="7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 err="1"/>
              <a:t>Poszternyomtatás</a:t>
            </a:r>
            <a:endParaRPr lang="hu-HU" dirty="0"/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746A-C079-406D-AE28-52B10A916434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Megvalósítás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>
          <a:xfrm>
            <a:off x="720725" y="1979613"/>
            <a:ext cx="8855075" cy="4986337"/>
          </a:xfrm>
          <a:ln/>
        </p:spPr>
        <p:txBody>
          <a:bodyPr>
            <a:normAutofit lnSpcReduction="10000"/>
          </a:bodyPr>
          <a:lstStyle/>
          <a:p>
            <a:pPr marL="431800" indent="-323850"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Önállóan igénybe vehető szolgáltatások 24 órában:</a:t>
            </a:r>
          </a:p>
          <a:p>
            <a:pPr marL="1727200" lvl="1" indent="-573088">
              <a:buSzPct val="7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Katalógus</a:t>
            </a:r>
          </a:p>
          <a:p>
            <a:pPr marL="1727200" lvl="1" indent="-573088">
              <a:buSzPct val="7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Hosszabbítás, előjegyzés (</a:t>
            </a:r>
            <a:r>
              <a:rPr lang="hu-HU" dirty="0" err="1"/>
              <a:t>HunTéka</a:t>
            </a:r>
            <a:r>
              <a:rPr lang="hu-HU" dirty="0"/>
              <a:t>)</a:t>
            </a:r>
          </a:p>
          <a:p>
            <a:pPr marL="1727200" lvl="1" indent="-573088">
              <a:buSzPct val="7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 err="1"/>
              <a:t>Számítógéphasználat</a:t>
            </a:r>
            <a:endParaRPr lang="hu-HU" dirty="0"/>
          </a:p>
          <a:p>
            <a:pPr marL="2590800" lvl="2" indent="-430213"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adatbázisok</a:t>
            </a:r>
          </a:p>
          <a:p>
            <a:pPr marL="2590800" lvl="2" indent="-430213"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elektronikus folyóiratok</a:t>
            </a:r>
          </a:p>
          <a:p>
            <a:pPr marL="2590800" lvl="2" indent="-430213"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e-könyvek</a:t>
            </a:r>
          </a:p>
          <a:p>
            <a:pPr marL="1727200" lvl="1" indent="-573088">
              <a:buSzPct val="7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Helyben olvasás</a:t>
            </a:r>
          </a:p>
          <a:p>
            <a:pPr marL="1727200" lvl="1" indent="-573088">
              <a:buSzPct val="7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Értékmegőrző szekrények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746A-C079-406D-AE28-52B10A916434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Megvalósítás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720725" y="1979613"/>
            <a:ext cx="8855075" cy="4140200"/>
          </a:xfrm>
          <a:ln/>
        </p:spPr>
        <p:txBody>
          <a:bodyPr/>
          <a:lstStyle/>
          <a:p>
            <a:pPr marL="431800" indent="-323850"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 smtClean="0"/>
              <a:t>Megnövekedő költségek</a:t>
            </a:r>
            <a:r>
              <a:rPr lang="hu-HU" dirty="0"/>
              <a:t>:</a:t>
            </a:r>
          </a:p>
          <a:p>
            <a:pPr marL="1727200" lvl="1" indent="-573088">
              <a:buSzPct val="7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Vagyonőrzés</a:t>
            </a:r>
          </a:p>
          <a:p>
            <a:pPr marL="1727200" lvl="1" indent="-573088">
              <a:buSzPct val="7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Takarítás</a:t>
            </a:r>
          </a:p>
          <a:p>
            <a:pPr marL="1727200" lvl="1" indent="-573088">
              <a:buSzPct val="7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Rezsiköltségek</a:t>
            </a:r>
          </a:p>
          <a:p>
            <a:pPr marL="1727200" lvl="1" indent="-573088">
              <a:buSzPct val="7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Ingyenesen biztosított </a:t>
            </a:r>
            <a:r>
              <a:rPr lang="hu-HU" dirty="0" smtClean="0"/>
              <a:t>vízszolgáltatás</a:t>
            </a:r>
          </a:p>
          <a:p>
            <a:pPr marL="1727200" lvl="1" indent="-573088">
              <a:buSzPct val="7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 smtClean="0"/>
              <a:t>Hétvégi és éjszakai ellenőrzések önkéntesen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746A-C079-406D-AE28-52B10A916434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Használat adatai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720725" y="1979613"/>
            <a:ext cx="8855075" cy="4140200"/>
          </a:xfrm>
          <a:ln/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u-HU" dirty="0" smtClean="0"/>
              <a:t>2010-ben</a:t>
            </a:r>
          </a:p>
          <a:p>
            <a:pPr lvl="1">
              <a:buFont typeface="Wingdings" pitchFamily="2" charset="2"/>
              <a:buChar char="v"/>
            </a:pPr>
            <a:r>
              <a:rPr lang="hu-HU" dirty="0" smtClean="0"/>
              <a:t>Új beiratkozók száma: 1 425</a:t>
            </a:r>
          </a:p>
          <a:p>
            <a:pPr lvl="1">
              <a:buFont typeface="Wingdings" pitchFamily="2" charset="2"/>
              <a:buChar char="v"/>
            </a:pPr>
            <a:r>
              <a:rPr lang="hu-HU" dirty="0" smtClean="0"/>
              <a:t>Aktív használók száma: 2 299</a:t>
            </a:r>
          </a:p>
          <a:p>
            <a:pPr lvl="1">
              <a:buFont typeface="Wingdings" pitchFamily="2" charset="2"/>
              <a:buChar char="v"/>
            </a:pPr>
            <a:r>
              <a:rPr lang="hu-HU" dirty="0" smtClean="0"/>
              <a:t>Kölcsönzések száma: 5 947</a:t>
            </a:r>
          </a:p>
          <a:p>
            <a:pPr lvl="1">
              <a:buFont typeface="Wingdings" pitchFamily="2" charset="2"/>
              <a:buChar char="v"/>
            </a:pPr>
            <a:r>
              <a:rPr lang="hu-HU" dirty="0" smtClean="0"/>
              <a:t>Látogatások száma: 85 000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746A-C079-406D-AE28-52B10A916434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Visszajelzések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sz="half" idx="1"/>
          </p:nvPr>
        </p:nvSpPr>
        <p:spPr>
          <a:ln/>
        </p:spPr>
        <p:txBody>
          <a:bodyPr/>
          <a:lstStyle/>
          <a:p>
            <a:pPr>
              <a:buSzPct val="150000"/>
              <a:buFont typeface="Wingdings 2" pitchFamily="18" charset="2"/>
              <a:buChar char="&lt;"/>
            </a:pPr>
            <a:r>
              <a:rPr lang="hu-HU" sz="3600" dirty="0" smtClean="0"/>
              <a:t>Korlátlan </a:t>
            </a:r>
            <a:r>
              <a:rPr lang="hu-HU" sz="3600" dirty="0" smtClean="0"/>
              <a:t>nyitva </a:t>
            </a:r>
            <a:r>
              <a:rPr lang="hu-HU" sz="3600" dirty="0" smtClean="0"/>
              <a:t>tartás</a:t>
            </a:r>
          </a:p>
          <a:p>
            <a:pPr>
              <a:buSzPct val="150000"/>
              <a:buFont typeface="Wingdings 2" pitchFamily="18" charset="2"/>
              <a:buChar char="&lt;"/>
            </a:pPr>
            <a:r>
              <a:rPr lang="hu-HU" sz="3600" dirty="0" smtClean="0"/>
              <a:t>Ingyenes ásványvíz</a:t>
            </a:r>
          </a:p>
          <a:p>
            <a:pPr>
              <a:buSzPct val="150000"/>
              <a:buFont typeface="Wingdings 2" pitchFamily="18" charset="2"/>
              <a:buChar char="&lt;"/>
            </a:pPr>
            <a:r>
              <a:rPr lang="hu-HU" sz="3600" dirty="0" err="1" smtClean="0"/>
              <a:t>Wi-Fi</a:t>
            </a:r>
            <a:endParaRPr lang="hu-HU" sz="3600" dirty="0" smtClean="0"/>
          </a:p>
          <a:p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SzPct val="150000"/>
              <a:buFont typeface="Wingdings 2" pitchFamily="18" charset="2"/>
              <a:buChar char=""/>
            </a:pPr>
            <a:r>
              <a:rPr lang="hu-HU" sz="3600" dirty="0" smtClean="0"/>
              <a:t>Karbantartási problémák</a:t>
            </a:r>
          </a:p>
          <a:p>
            <a:pPr>
              <a:buSzPct val="150000"/>
              <a:buFont typeface="Wingdings 2" pitchFamily="18" charset="2"/>
              <a:buChar char=""/>
            </a:pPr>
            <a:r>
              <a:rPr lang="hu-HU" sz="3600" dirty="0" smtClean="0"/>
              <a:t>Hangoskodó </a:t>
            </a:r>
            <a:r>
              <a:rPr lang="hu-HU" sz="3600" dirty="0" smtClean="0"/>
              <a:t>hallgatók</a:t>
            </a:r>
          </a:p>
          <a:p>
            <a:pPr>
              <a:buSzPct val="150000"/>
              <a:buFont typeface="Wingdings 2" pitchFamily="18" charset="2"/>
              <a:buChar char=""/>
            </a:pPr>
            <a:r>
              <a:rPr lang="hu-HU" sz="3600" dirty="0" smtClean="0"/>
              <a:t>Tisztaság</a:t>
            </a:r>
          </a:p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746A-C079-406D-AE28-52B10A916434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Köszönöm a figyelmet!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63600" y="5759450"/>
            <a:ext cx="8855075" cy="125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7640" rIns="0" bIns="0"/>
          <a:lstStyle/>
          <a:p>
            <a:pPr marL="431800" indent="-323850" algn="r">
              <a:buClr>
                <a:srgbClr val="FF6633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 smtClean="0">
                <a:solidFill>
                  <a:schemeClr val="tx2"/>
                </a:solidFill>
                <a:latin typeface="Franklin Gothic Book" pitchFamily="34" charset="0"/>
              </a:rPr>
              <a:t>2011. </a:t>
            </a:r>
            <a:r>
              <a:rPr lang="hu-HU" dirty="0">
                <a:solidFill>
                  <a:schemeClr val="tx2"/>
                </a:solidFill>
                <a:latin typeface="Franklin Gothic Book" pitchFamily="34" charset="0"/>
              </a:rPr>
              <a:t>március 10.</a:t>
            </a:r>
          </a:p>
          <a:p>
            <a:pPr marL="431800" indent="-323850" algn="r">
              <a:buClr>
                <a:srgbClr val="FF6633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>
                <a:solidFill>
                  <a:schemeClr val="tx2"/>
                </a:solidFill>
                <a:latin typeface="Franklin Gothic Book" pitchFamily="34" charset="0"/>
              </a:rPr>
              <a:t>Batiz Judit szolgáltatásvezető</a:t>
            </a:r>
          </a:p>
          <a:p>
            <a:pPr marL="431800" indent="-323850" algn="r">
              <a:buClr>
                <a:srgbClr val="FF6633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>
                <a:solidFill>
                  <a:schemeClr val="tx2"/>
                </a:solidFill>
                <a:latin typeface="Franklin Gothic Book" pitchFamily="34" charset="0"/>
              </a:rPr>
              <a:t>jbatiz@</a:t>
            </a:r>
            <a:r>
              <a:rPr lang="hu-HU" dirty="0" err="1">
                <a:solidFill>
                  <a:schemeClr val="tx2"/>
                </a:solidFill>
                <a:latin typeface="Franklin Gothic Book" pitchFamily="34" charset="0"/>
              </a:rPr>
              <a:t>lib.sote.hu</a:t>
            </a:r>
            <a:endParaRPr lang="hu-HU" sz="2000" dirty="0">
              <a:solidFill>
                <a:schemeClr val="tx2"/>
              </a:solidFill>
              <a:latin typeface="Franklin Gothic Book" pitchFamily="34" charset="0"/>
              <a:cs typeface="Arial Unicode MS" charset="0"/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01A2ED5-48F3-41F3-9C26-D3C9A5179AB3}" type="slidenum">
              <a:rPr lang="hu-HU" smtClean="0"/>
              <a:pPr/>
              <a:t>15</a:t>
            </a:fld>
            <a:endParaRPr lang="hu-HU"/>
          </a:p>
        </p:txBody>
      </p:sp>
      <p:pic>
        <p:nvPicPr>
          <p:cNvPr id="9" name="Kép 8" descr="1a4c9aa6-99d5-41c7-b1a3-b9dff75fdf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1960" y="1619597"/>
            <a:ext cx="5623272" cy="421745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Történet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720725" y="1979613"/>
            <a:ext cx="8855075" cy="4762500"/>
          </a:xfrm>
          <a:ln/>
        </p:spPr>
        <p:txBody>
          <a:bodyPr>
            <a:normAutofit lnSpcReduction="10000"/>
          </a:bodyPr>
          <a:lstStyle/>
          <a:p>
            <a:pPr marL="431800" indent="-323850"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Üllői út 26.</a:t>
            </a:r>
          </a:p>
          <a:p>
            <a:pPr marL="1727200" lvl="1" indent="-573088">
              <a:buSzPct val="7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Nyitva tartás: este 20 óráig</a:t>
            </a:r>
          </a:p>
          <a:p>
            <a:pPr marL="2590800" lvl="2" indent="-430213"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Vizsgaidőszakban: 22 óráig</a:t>
            </a:r>
          </a:p>
          <a:p>
            <a:pPr marL="431800" indent="-323850"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Mikszáth Kálmán tér tanulószoba</a:t>
            </a:r>
          </a:p>
          <a:p>
            <a:pPr marL="1727200" lvl="1" indent="-573088">
              <a:buSzPct val="7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Felügyelet nélkül</a:t>
            </a:r>
          </a:p>
          <a:p>
            <a:pPr marL="431800" indent="-323850"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Költözés 2008 nyarán</a:t>
            </a:r>
          </a:p>
          <a:p>
            <a:pPr marL="1727200" lvl="1" indent="-573088">
              <a:buSzPct val="7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Épület átalakítása, állomány költöztetése</a:t>
            </a:r>
          </a:p>
          <a:p>
            <a:pPr marL="1727200" lvl="1" indent="-573088">
              <a:buSzPct val="7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EOK könyvtár kialakítása, állomány elhelyezése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746A-C079-406D-AE28-52B10A916434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 descr="beolvasás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67904" y="2339677"/>
            <a:ext cx="7424928" cy="3680460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746A-C079-406D-AE28-52B10A916434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Tendenciák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720725" y="1979613"/>
            <a:ext cx="8855075" cy="4140200"/>
          </a:xfrm>
          <a:ln/>
        </p:spPr>
        <p:txBody>
          <a:bodyPr>
            <a:normAutofit fontScale="92500"/>
          </a:bodyPr>
          <a:lstStyle/>
          <a:p>
            <a:pPr marL="431800" indent="-323850"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Kik a Központi Könyvtár használói?</a:t>
            </a:r>
          </a:p>
          <a:p>
            <a:pPr marL="1727200" lvl="1" indent="-573088">
              <a:buSzPct val="7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Hallgatók</a:t>
            </a:r>
          </a:p>
          <a:p>
            <a:pPr marL="2590800" lvl="2" indent="-430213"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Helyben tanulás, felkészülés, szakdolgozatírás</a:t>
            </a:r>
          </a:p>
          <a:p>
            <a:pPr marL="1727200" lvl="1" indent="-573088">
              <a:buSzPct val="7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Oktatók, orvosok</a:t>
            </a:r>
          </a:p>
          <a:p>
            <a:pPr marL="2590800" lvl="2" indent="-430213"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Klinikai kutatás, publikáció, kinevezések</a:t>
            </a:r>
          </a:p>
          <a:p>
            <a:pPr marL="1727200" lvl="1" indent="-573088">
              <a:buSzPct val="7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 smtClean="0"/>
              <a:t>Nyilvános könyvtár</a:t>
            </a:r>
            <a:endParaRPr lang="hu-HU" dirty="0"/>
          </a:p>
          <a:p>
            <a:pPr marL="2590800" lvl="2" indent="-430213"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Tájékozódás, határterületek, orvosi problémák </a:t>
            </a:r>
            <a:r>
              <a:rPr lang="hu-HU" dirty="0" smtClean="0"/>
              <a:t>(saját betegség) kutatása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746A-C079-406D-AE28-52B10A916434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Tendenciák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720725" y="1979613"/>
            <a:ext cx="8855075" cy="4848225"/>
          </a:xfrm>
          <a:ln/>
        </p:spPr>
        <p:txBody>
          <a:bodyPr>
            <a:normAutofit fontScale="92500" lnSpcReduction="10000"/>
          </a:bodyPr>
          <a:lstStyle/>
          <a:p>
            <a:pPr marL="431800" indent="-323850"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Hogyan használják a Központi Könyvtárat?</a:t>
            </a:r>
          </a:p>
          <a:p>
            <a:pPr marL="1727200" lvl="1" indent="-573088">
              <a:buSzPct val="7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Hallgatók</a:t>
            </a:r>
          </a:p>
          <a:p>
            <a:pPr marL="2590800" lvl="2" indent="-430213"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Helyben: saját könyvek, szabad polcos irodalom, számítógép-használat (adatbázisok vagy egyéb internetes oktatási anyagok)</a:t>
            </a:r>
          </a:p>
          <a:p>
            <a:pPr marL="1727200" lvl="1" indent="-573088">
              <a:buSzPct val="7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Oktatók, orvosok</a:t>
            </a:r>
          </a:p>
          <a:p>
            <a:pPr marL="2590800" lvl="2" indent="-430213"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Távoli asztal, könyvtárközi kölcsönzés, kinevezések </a:t>
            </a:r>
            <a:r>
              <a:rPr lang="hu-HU" dirty="0" err="1"/>
              <a:t>validálása</a:t>
            </a:r>
            <a:r>
              <a:rPr lang="hu-HU" dirty="0"/>
              <a:t> (</a:t>
            </a:r>
            <a:r>
              <a:rPr lang="hu-HU" dirty="0" smtClean="0"/>
              <a:t>módszertani munkatársak</a:t>
            </a:r>
            <a:r>
              <a:rPr lang="hu-HU" dirty="0"/>
              <a:t>)</a:t>
            </a:r>
          </a:p>
          <a:p>
            <a:pPr marL="1727200" lvl="1" indent="-573088">
              <a:buSzPct val="7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Külsős használók</a:t>
            </a:r>
          </a:p>
          <a:p>
            <a:pPr marL="2590800" lvl="2" indent="-430213"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Katalógus (helyben vagy távolról), kölcsönzés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746A-C079-406D-AE28-52B10A916434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 descr="kozponti_konyvtar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61279" y="1712913"/>
            <a:ext cx="3326341" cy="4989512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746A-C079-406D-AE28-52B10A916434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Az épület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xfrm>
            <a:off x="720725" y="1979613"/>
            <a:ext cx="8855075" cy="5535612"/>
          </a:xfrm>
          <a:ln/>
        </p:spPr>
        <p:txBody>
          <a:bodyPr>
            <a:normAutofit lnSpcReduction="10000"/>
          </a:bodyPr>
          <a:lstStyle/>
          <a:p>
            <a:pPr marL="431800" indent="-323850"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Mikszáth Kálmán tér 5.</a:t>
            </a:r>
          </a:p>
          <a:p>
            <a:pPr marL="1727200" lvl="1" indent="-573088">
              <a:buSzPct val="7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Önálló üzemeltetés</a:t>
            </a:r>
          </a:p>
          <a:p>
            <a:pPr marL="431800" indent="-323850"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 smtClean="0"/>
              <a:t>Csaknem 1000 m</a:t>
            </a:r>
            <a:r>
              <a:rPr lang="hu-HU" baseline="30000" dirty="0" smtClean="0"/>
              <a:t>2</a:t>
            </a:r>
            <a:r>
              <a:rPr lang="hu-HU" dirty="0" smtClean="0"/>
              <a:t> szolgáltatási terület, 3 szinten </a:t>
            </a:r>
            <a:endParaRPr lang="hu-HU" dirty="0"/>
          </a:p>
          <a:p>
            <a:pPr marL="431800" indent="-323850"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7 „olvasóterem”</a:t>
            </a:r>
          </a:p>
          <a:p>
            <a:pPr marL="1727200" lvl="1" indent="-573088">
              <a:buSzPct val="7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2 szabadpolcos olvasó</a:t>
            </a:r>
          </a:p>
          <a:p>
            <a:pPr marL="1727200" lvl="1" indent="-573088">
              <a:buSzPct val="7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1 hangos olvasó</a:t>
            </a:r>
          </a:p>
          <a:p>
            <a:pPr marL="1727200" lvl="1" indent="-573088">
              <a:buSzPct val="7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2 számítógéplabor</a:t>
            </a:r>
          </a:p>
          <a:p>
            <a:pPr marL="1727200" lvl="1" indent="-573088">
              <a:buSzPct val="7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1 folyóirat olvasó</a:t>
            </a:r>
          </a:p>
          <a:p>
            <a:pPr marL="1727200" lvl="1" indent="-573088">
              <a:buSzPct val="7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1 muzeális szoba + cédulakatalógus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746A-C079-406D-AE28-52B10A916434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Az épület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720725" y="1979613"/>
            <a:ext cx="8855075" cy="4140200"/>
          </a:xfrm>
          <a:ln/>
        </p:spPr>
        <p:txBody>
          <a:bodyPr>
            <a:normAutofit lnSpcReduction="10000"/>
          </a:bodyPr>
          <a:lstStyle/>
          <a:p>
            <a:pPr marL="431800" indent="-323850"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Helyben használható állomány:</a:t>
            </a:r>
          </a:p>
          <a:p>
            <a:pPr marL="1727200" lvl="1" indent="-573088">
              <a:buSzPct val="7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 smtClean="0"/>
              <a:t>350 </a:t>
            </a:r>
            <a:r>
              <a:rPr lang="hu-HU" dirty="0" err="1" smtClean="0"/>
              <a:t>fm</a:t>
            </a:r>
            <a:r>
              <a:rPr lang="hu-HU" dirty="0" smtClean="0"/>
              <a:t> </a:t>
            </a:r>
            <a:r>
              <a:rPr lang="hu-HU" dirty="0"/>
              <a:t>szabadpolcos állomány</a:t>
            </a:r>
          </a:p>
          <a:p>
            <a:pPr marL="1727200" lvl="1" indent="-573088">
              <a:buSzPct val="7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 smtClean="0"/>
              <a:t>150 </a:t>
            </a:r>
            <a:r>
              <a:rPr lang="hu-HU" dirty="0" err="1" smtClean="0"/>
              <a:t>fm</a:t>
            </a:r>
            <a:r>
              <a:rPr lang="hu-HU" dirty="0" smtClean="0"/>
              <a:t> </a:t>
            </a:r>
            <a:r>
              <a:rPr lang="hu-HU" dirty="0"/>
              <a:t>szabadpolcos folyóirat</a:t>
            </a:r>
          </a:p>
          <a:p>
            <a:pPr marL="1727200" lvl="1" indent="-573088">
              <a:buSzPct val="7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 smtClean="0"/>
              <a:t>150 </a:t>
            </a:r>
            <a:r>
              <a:rPr lang="hu-HU" dirty="0" err="1" smtClean="0"/>
              <a:t>fm</a:t>
            </a:r>
            <a:r>
              <a:rPr lang="hu-HU" dirty="0" smtClean="0"/>
              <a:t> </a:t>
            </a:r>
            <a:r>
              <a:rPr lang="hu-HU" dirty="0"/>
              <a:t>raktári könyv és folyóirat</a:t>
            </a:r>
          </a:p>
          <a:p>
            <a:pPr marL="431800" indent="-323850"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 smtClean="0"/>
              <a:t>Több mint 80 számítógép</a:t>
            </a:r>
          </a:p>
          <a:p>
            <a:pPr marL="872775" lvl="1" indent="-323850"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 smtClean="0"/>
              <a:t>minden </a:t>
            </a:r>
            <a:r>
              <a:rPr lang="hu-HU" dirty="0"/>
              <a:t>emeleten </a:t>
            </a:r>
            <a:r>
              <a:rPr lang="hu-HU" dirty="0" err="1"/>
              <a:t>wi-fi</a:t>
            </a:r>
            <a:endParaRPr lang="hu-HU" dirty="0"/>
          </a:p>
          <a:p>
            <a:pPr marL="431800" indent="-323850"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 smtClean="0"/>
              <a:t>Több mint 200 </a:t>
            </a:r>
            <a:r>
              <a:rPr lang="hu-HU" dirty="0"/>
              <a:t>férőhely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746A-C079-406D-AE28-52B10A916434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/>
              <a:t>24 órás szolgáltatás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idx="1"/>
          </p:nvPr>
        </p:nvSpPr>
        <p:spPr>
          <a:xfrm>
            <a:off x="720725" y="1979613"/>
            <a:ext cx="8855075" cy="4375150"/>
          </a:xfrm>
          <a:ln/>
        </p:spPr>
        <p:txBody>
          <a:bodyPr>
            <a:normAutofit fontScale="92500" lnSpcReduction="20000"/>
          </a:bodyPr>
          <a:lstStyle/>
          <a:p>
            <a:pPr marL="431800" indent="-323850"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Nyitva tartás a nyilvánosság számára:</a:t>
            </a:r>
          </a:p>
          <a:p>
            <a:pPr marL="1727200" lvl="1" indent="-573088">
              <a:buSzPct val="7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Hétköznap reggel 9 és este 20 óra között</a:t>
            </a:r>
          </a:p>
          <a:p>
            <a:pPr marL="431800" indent="-323850"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A Semmelweis Egyetem hallgatói és dolgozói számára az év 365 napján, a nap 24 órájában</a:t>
            </a:r>
          </a:p>
          <a:p>
            <a:pPr marL="431800" indent="-323850"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Vagyonvédelem</a:t>
            </a:r>
          </a:p>
          <a:p>
            <a:pPr marL="1727200" lvl="1" indent="-573088">
              <a:buSzPct val="7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Beléptető kapu, regisztráció</a:t>
            </a:r>
          </a:p>
          <a:p>
            <a:pPr marL="1727200" lvl="1" indent="-573088">
              <a:buSzPct val="7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Minden helyiségben kamerák</a:t>
            </a:r>
          </a:p>
          <a:p>
            <a:pPr marL="1727200" lvl="1" indent="-573088">
              <a:buSzPct val="7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/>
              <a:t>Egyetemi vagyonvédelmi </a:t>
            </a:r>
            <a:r>
              <a:rPr lang="hu-HU" dirty="0" smtClean="0"/>
              <a:t>infrastruktúra</a:t>
            </a:r>
          </a:p>
          <a:p>
            <a:pPr marL="1727200" lvl="1" indent="-573088">
              <a:buSzPct val="7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u-HU" dirty="0" smtClean="0"/>
              <a:t>Sűrű szakszerű könyvtári felügyelet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A746A-C079-406D-AE28-52B10A916434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393</Words>
  <Application>Microsoft Office PowerPoint</Application>
  <PresentationFormat>Egyéni</PresentationFormat>
  <Paragraphs>127</Paragraphs>
  <Slides>15</Slides>
  <Notes>13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Túra</vt:lpstr>
      <vt:lpstr>Non-stop tudás:  24 órás nyitva tartás a Semmelweis Egyetem Központi Könyvtárában. </vt:lpstr>
      <vt:lpstr>Történet</vt:lpstr>
      <vt:lpstr>3. dia</vt:lpstr>
      <vt:lpstr>Tendenciák</vt:lpstr>
      <vt:lpstr>Tendenciák</vt:lpstr>
      <vt:lpstr>6. dia</vt:lpstr>
      <vt:lpstr>Az épület</vt:lpstr>
      <vt:lpstr>Az épület</vt:lpstr>
      <vt:lpstr>24 órás szolgáltatás</vt:lpstr>
      <vt:lpstr>Megvalósítás</vt:lpstr>
      <vt:lpstr>Megvalósítás</vt:lpstr>
      <vt:lpstr>Megvalósítás</vt:lpstr>
      <vt:lpstr>Használat adatai</vt:lpstr>
      <vt:lpstr>Visszajelzések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Non-stop tudás:  24 órás nyitva tartás a Semmelweis Egyetem Központi Könyvtárában. </dc:title>
  <cp:lastModifiedBy>jbatiz</cp:lastModifiedBy>
  <cp:revision>31</cp:revision>
  <cp:lastPrinted>1601-01-01T00:00:00Z</cp:lastPrinted>
  <dcterms:created xsi:type="dcterms:W3CDTF">2011-03-10T04:55:39Z</dcterms:created>
  <dcterms:modified xsi:type="dcterms:W3CDTF">2011-03-10T12:51:10Z</dcterms:modified>
</cp:coreProperties>
</file>