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1" r:id="rId9"/>
    <p:sldId id="266" r:id="rId10"/>
    <p:sldId id="268" r:id="rId11"/>
    <p:sldId id="287" r:id="rId12"/>
    <p:sldId id="288" r:id="rId13"/>
    <p:sldId id="290" r:id="rId14"/>
    <p:sldId id="289" r:id="rId15"/>
    <p:sldId id="286" r:id="rId16"/>
    <p:sldId id="291" r:id="rId17"/>
    <p:sldId id="292" r:id="rId18"/>
    <p:sldId id="293" r:id="rId19"/>
    <p:sldId id="294" r:id="rId20"/>
    <p:sldId id="282" r:id="rId21"/>
    <p:sldId id="295" r:id="rId22"/>
    <p:sldId id="296" r:id="rId23"/>
    <p:sldId id="297" r:id="rId24"/>
    <p:sldId id="298" r:id="rId25"/>
    <p:sldId id="283" r:id="rId26"/>
    <p:sldId id="299" r:id="rId27"/>
    <p:sldId id="300" r:id="rId28"/>
    <p:sldId id="301" r:id="rId29"/>
    <p:sldId id="284" r:id="rId30"/>
    <p:sldId id="302" r:id="rId31"/>
    <p:sldId id="303" r:id="rId32"/>
    <p:sldId id="304" r:id="rId33"/>
    <p:sldId id="305" r:id="rId34"/>
    <p:sldId id="306" r:id="rId35"/>
    <p:sldId id="285" r:id="rId36"/>
    <p:sldId id="275" r:id="rId37"/>
    <p:sldId id="277" r:id="rId38"/>
    <p:sldId id="276" r:id="rId39"/>
    <p:sldId id="278" r:id="rId40"/>
    <p:sldId id="280" r:id="rId41"/>
    <p:sldId id="279" r:id="rId42"/>
    <p:sldId id="281" r:id="rId43"/>
    <p:sldId id="267" r:id="rId44"/>
    <p:sldId id="269" r:id="rId45"/>
    <p:sldId id="270" r:id="rId46"/>
    <p:sldId id="271" r:id="rId47"/>
    <p:sldId id="272" r:id="rId48"/>
    <p:sldId id="273" r:id="rId49"/>
    <p:sldId id="274" r:id="rId50"/>
    <p:sldId id="260" r:id="rId51"/>
    <p:sldId id="262" r:id="rId5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92" autoAdjust="0"/>
  </p:normalViewPr>
  <p:slideViewPr>
    <p:cSldViewPr>
      <p:cViewPr>
        <p:scale>
          <a:sx n="90" d="100"/>
          <a:sy n="90" d="100"/>
        </p:scale>
        <p:origin x="-159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kfs.lib.sote\Kozos$\&#201;ves%20Jelent&#233;s\2011\Informatika\statok\Web%20of%20Sci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A Web of Science adatbázis használata éves bontásban</a:t>
            </a:r>
            <a:endParaRPr lang="en-US"/>
          </a:p>
        </c:rich>
      </c:tx>
      <c:layout>
        <c:manualLayout>
          <c:xMode val="edge"/>
          <c:yMode val="edge"/>
          <c:x val="0.12992410974897839"/>
          <c:y val="3.44976236026764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Belépések száma</c:v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'[Web of Science.xlsx]Munka1'!$B$22:$E$22</c:f>
              <c:numCache>
                <c:formatCode>gene\r\a\l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'[Web of Science.xlsx]Munka1'!$B$23:$E$23</c:f>
              <c:numCache>
                <c:formatCode>gene\r\a\l</c:formatCode>
                <c:ptCount val="4"/>
                <c:pt idx="0">
                  <c:v>15300</c:v>
                </c:pt>
                <c:pt idx="1">
                  <c:v>15373</c:v>
                </c:pt>
                <c:pt idx="2">
                  <c:v>12910</c:v>
                </c:pt>
                <c:pt idx="3">
                  <c:v>15972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882560"/>
        <c:axId val="106884480"/>
      </c:barChart>
      <c:dateAx>
        <c:axId val="106882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hu-HU" sz="1200"/>
                  <a:t>Év</a:t>
                </a:r>
              </a:p>
            </c:rich>
          </c:tx>
          <c:layout/>
          <c:overlay val="0"/>
        </c:title>
        <c:numFmt formatCode="gene\r\a\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hu-HU"/>
          </a:p>
        </c:txPr>
        <c:crossAx val="106884480"/>
        <c:crosses val="autoZero"/>
        <c:auto val="1"/>
        <c:lblOffset val="100"/>
        <c:baseTimeUnit val="days"/>
      </c:dateAx>
      <c:valAx>
        <c:axId val="1068844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hu-HU" sz="1200"/>
                  <a:t>Db</a:t>
                </a:r>
              </a:p>
            </c:rich>
          </c:tx>
          <c:layout/>
          <c:overlay val="0"/>
        </c:title>
        <c:numFmt formatCode="gene\r\a\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068825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D1986-C866-4CE7-B4C2-5BD0EE50111D}" type="datetimeFigureOut">
              <a:rPr lang="hu-HU" smtClean="0"/>
              <a:t>2011.03.24.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5E926-33D6-4C16-97F2-5DF6F108F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11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AA76-82BA-4308-B634-BB8A507B001E}" type="datetime1">
              <a:rPr lang="hu-HU" smtClean="0"/>
              <a:t>2011.03.24.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ED33-82E2-4ACC-91B5-8D2EB5E111F6}" type="datetime1">
              <a:rPr lang="hu-HU" smtClean="0"/>
              <a:t>2011.03.24.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2302-410A-4F59-9CB8-53101DB76652}" type="datetime1">
              <a:rPr lang="hu-HU" smtClean="0"/>
              <a:t>2011.03.24.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3185-C460-4DBF-9947-EBDFE7578330}" type="datetime1">
              <a:rPr lang="hu-HU" smtClean="0"/>
              <a:t>2011.03.24.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E19C-C333-404B-9710-9E75FC6C7628}" type="datetime1">
              <a:rPr lang="hu-HU" smtClean="0"/>
              <a:t>2011.03.24.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E76-BAA2-4721-A206-565FD9FD5C0E}" type="datetime1">
              <a:rPr lang="hu-HU" smtClean="0"/>
              <a:t>2011.03.24.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B6D0-8BC7-4B8C-A99D-7970A4A4B139}" type="datetime1">
              <a:rPr lang="hu-HU" smtClean="0"/>
              <a:t>2011.03.24.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8451-AF72-43C8-A5F6-343B8A9736A1}" type="datetime1">
              <a:rPr lang="hu-HU" smtClean="0"/>
              <a:t>2011.03.24.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C70F-680A-4776-BCE8-F948FD51D75A}" type="datetime1">
              <a:rPr lang="hu-HU" smtClean="0"/>
              <a:t>2011.03.24.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053B-20D3-4A03-98A7-73267E92E9C8}" type="datetime1">
              <a:rPr lang="hu-HU" smtClean="0"/>
              <a:t>2011.03.24.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F235-8767-4748-8395-7D825F08B629}" type="datetime1">
              <a:rPr lang="hu-HU" smtClean="0"/>
              <a:t>2011.03.24.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19B8F2-5E44-4031-8C64-B88B95FCD7AA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18A7B1-7CB2-4EA0-AC4F-D757C27F53B5}" type="datetime1">
              <a:rPr lang="hu-HU" smtClean="0"/>
              <a:t>2011.03.24.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19B8F2-5E44-4031-8C64-B88B95FCD7AA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live.com/" TargetMode="External"/><Relationship Id="rId2" Type="http://schemas.openxmlformats.org/officeDocument/2006/relationships/hyperlink" Target="http://office.microsoft.com/hu-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soft.com/downloads/hu-hu/details.aspx?FamilyID=941b3470-3ae9-4aee-8f43-c6bb74cd1466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2547714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accent3">
                    <a:lumMod val="75000"/>
                  </a:schemeClr>
                </a:solidFill>
              </a:rPr>
              <a:t>Az Office 2010 programcsomag hatékony irodai használata - újdonságok a 2003-as verzióhoz képest</a:t>
            </a:r>
            <a:endParaRPr lang="hu-H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7854696" cy="2144680"/>
          </a:xfrm>
        </p:spPr>
        <p:txBody>
          <a:bodyPr>
            <a:normAutofit/>
          </a:bodyPr>
          <a:lstStyle/>
          <a:p>
            <a:pPr algn="ctr"/>
            <a:endParaRPr lang="hu-HU" dirty="0" smtClean="0"/>
          </a:p>
          <a:p>
            <a:pPr algn="ctr"/>
            <a:r>
              <a:rPr lang="hu-HU" dirty="0" smtClean="0"/>
              <a:t>Skultéti </a:t>
            </a:r>
            <a:r>
              <a:rPr lang="hu-HU" dirty="0" smtClean="0"/>
              <a:t>Attila</a:t>
            </a:r>
          </a:p>
          <a:p>
            <a:pPr algn="ctr"/>
            <a:r>
              <a:rPr lang="hu-HU" dirty="0" err="1" smtClean="0"/>
              <a:t>askulteti</a:t>
            </a:r>
            <a:r>
              <a:rPr lang="hu-HU" dirty="0" smtClean="0"/>
              <a:t>@</a:t>
            </a:r>
            <a:r>
              <a:rPr lang="hu-HU" dirty="0" err="1" smtClean="0"/>
              <a:t>lib.sote.hu</a:t>
            </a:r>
            <a:endParaRPr lang="hu-HU" dirty="0" smtClean="0"/>
          </a:p>
          <a:p>
            <a:pPr algn="ctr"/>
            <a:r>
              <a:rPr lang="hu-HU" dirty="0" smtClean="0"/>
              <a:t>2011. </a:t>
            </a:r>
            <a:r>
              <a:rPr lang="hu-HU" dirty="0"/>
              <a:t>m</a:t>
            </a:r>
            <a:r>
              <a:rPr lang="hu-HU" dirty="0" smtClean="0"/>
              <a:t>árcius 24.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12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hu-HU" dirty="0" smtClean="0"/>
              <a:t>Újdonságok </a:t>
            </a:r>
            <a:r>
              <a:rPr lang="hu-HU" dirty="0" smtClean="0"/>
              <a:t>az Office 2010-ben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Könnyebb testreszabhatóság,mind a menüszalagokat, mind az állapotsort testre szabhatjuk.</a:t>
            </a:r>
          </a:p>
          <a:p>
            <a:endParaRPr lang="hu-HU" dirty="0" smtClean="0"/>
          </a:p>
          <a:p>
            <a:r>
              <a:rPr lang="hu-HU" dirty="0" smtClean="0"/>
              <a:t>Gyorselérésű eszköztárt tudunk létrehozni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7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46"/>
            <a:ext cx="9144000" cy="682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-25078" y="6309320"/>
            <a:ext cx="9169077" cy="565068"/>
          </a:xfrm>
          <a:prstGeom prst="roundRect">
            <a:avLst/>
          </a:prstGeom>
          <a:gradFill>
            <a:gsLst>
              <a:gs pos="0">
                <a:srgbClr val="8488C4">
                  <a:alpha val="10000"/>
                </a:srgbClr>
              </a:gs>
              <a:gs pos="53000">
                <a:srgbClr val="D4DEFF">
                  <a:alpha val="10000"/>
                </a:srgbClr>
              </a:gs>
              <a:gs pos="83000">
                <a:srgbClr val="D4DEFF">
                  <a:alpha val="10000"/>
                </a:srgbClr>
              </a:gs>
              <a:gs pos="100000">
                <a:srgbClr val="96AB94">
                  <a:alpha val="10000"/>
                </a:srgb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25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"/>
            <a:ext cx="9144000" cy="68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4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26536"/>
            <a:ext cx="8229600" cy="1143000"/>
          </a:xfrm>
        </p:spPr>
        <p:txBody>
          <a:bodyPr/>
          <a:lstStyle/>
          <a:p>
            <a:r>
              <a:rPr lang="hu-HU" dirty="0" smtClean="0"/>
              <a:t>Gyorselérésű eszköztár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9028"/>
            <a:ext cx="7128792" cy="549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971599" y="2348880"/>
            <a:ext cx="7128793" cy="288032"/>
          </a:xfrm>
          <a:prstGeom prst="roundRect">
            <a:avLst/>
          </a:prstGeom>
          <a:gradFill>
            <a:gsLst>
              <a:gs pos="0">
                <a:srgbClr val="8488C4">
                  <a:alpha val="10000"/>
                </a:srgbClr>
              </a:gs>
              <a:gs pos="53000">
                <a:srgbClr val="D4DEFF">
                  <a:alpha val="10000"/>
                </a:srgbClr>
              </a:gs>
              <a:gs pos="83000">
                <a:srgbClr val="D4DEFF">
                  <a:alpha val="10000"/>
                </a:srgbClr>
              </a:gs>
              <a:gs pos="100000">
                <a:srgbClr val="96AB94">
                  <a:alpha val="10000"/>
                </a:srgb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4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68"/>
            <a:ext cx="9144000" cy="684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12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Újdonságok az Office 2010-ben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Webes használat (</a:t>
            </a:r>
            <a:r>
              <a:rPr lang="hu-HU" dirty="0" err="1" smtClean="0"/>
              <a:t>WebApps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Mentés Webre, megosztás és küldés </a:t>
            </a:r>
            <a:r>
              <a:rPr lang="hu-HU" dirty="0" err="1" smtClean="0"/>
              <a:t>email-ben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Fájlkonverziók (egyszerű átalakítás például PDF formátumba)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9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" y="2820"/>
            <a:ext cx="9140703" cy="685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Újdonságok az Office 2010-ben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Adatvédelmi központ:</a:t>
            </a:r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r>
              <a:rPr lang="hu-HU" dirty="0" smtClean="0"/>
              <a:t>Makrók, ActiveX vezérlők korlátozása és tiltása</a:t>
            </a:r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r>
              <a:rPr lang="hu-HU" dirty="0" smtClean="0"/>
              <a:t>Internetről és hálózati meg hajtókról származó fájlok szerkesztésének korlátozása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7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" y="-3410"/>
            <a:ext cx="9142533" cy="686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44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219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5055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690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143000"/>
          </a:xfrm>
        </p:spPr>
        <p:txBody>
          <a:bodyPr/>
          <a:lstStyle/>
          <a:p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79075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hu-HU" dirty="0" smtClean="0"/>
              <a:t>Áttekintés</a:t>
            </a:r>
            <a:r>
              <a:rPr lang="hu-HU" dirty="0" smtClean="0"/>
              <a:t>, újdonságok, közös funkciók</a:t>
            </a:r>
            <a:endParaRPr lang="hu-HU" dirty="0"/>
          </a:p>
          <a:p>
            <a:endParaRPr lang="hu-HU" dirty="0" smtClean="0"/>
          </a:p>
          <a:p>
            <a:pPr lvl="1"/>
            <a:r>
              <a:rPr lang="hu-HU" dirty="0" smtClean="0"/>
              <a:t>Word</a:t>
            </a:r>
          </a:p>
          <a:p>
            <a:pPr lvl="1"/>
            <a:r>
              <a:rPr lang="hu-HU" dirty="0" smtClean="0"/>
              <a:t>Excel</a:t>
            </a:r>
          </a:p>
          <a:p>
            <a:pPr lvl="1"/>
            <a:r>
              <a:rPr lang="hu-HU" dirty="0" err="1" smtClean="0"/>
              <a:t>Powerpoint</a:t>
            </a:r>
            <a:endParaRPr lang="hu-HU" dirty="0" smtClean="0"/>
          </a:p>
          <a:p>
            <a:pPr lvl="1"/>
            <a:r>
              <a:rPr lang="hu-HU" dirty="0" smtClean="0"/>
              <a:t>Outlook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Kompatibilitás a régebbi verziókkal</a:t>
            </a:r>
            <a:endParaRPr lang="hu-HU" dirty="0"/>
          </a:p>
          <a:p>
            <a:pPr lvl="1"/>
            <a:r>
              <a:rPr lang="hu-HU" dirty="0" smtClean="0"/>
              <a:t>Office </a:t>
            </a:r>
            <a:r>
              <a:rPr lang="hu-HU" dirty="0" err="1" smtClean="0"/>
              <a:t>WebApps</a:t>
            </a:r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3903616" y="298795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Néhán</a:t>
            </a:r>
            <a:r>
              <a:rPr lang="hu-HU" sz="2400" dirty="0" smtClean="0"/>
              <a:t>y lehetőség bemutatása</a:t>
            </a:r>
            <a:endParaRPr lang="hu-HU" sz="2400" dirty="0"/>
          </a:p>
        </p:txBody>
      </p:sp>
      <p:sp>
        <p:nvSpPr>
          <p:cNvPr id="5" name="Jobb oldali kapcsos zárójel 4"/>
          <p:cNvSpPr/>
          <p:nvPr/>
        </p:nvSpPr>
        <p:spPr>
          <a:xfrm>
            <a:off x="3076922" y="2492896"/>
            <a:ext cx="576064" cy="194421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0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440" y="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Word 2010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9" y="692696"/>
            <a:ext cx="8243792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90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653" y="404664"/>
            <a:ext cx="9143999" cy="360040"/>
          </a:xfrm>
        </p:spPr>
        <p:txBody>
          <a:bodyPr>
            <a:noAutofit/>
          </a:bodyPr>
          <a:lstStyle/>
          <a:p>
            <a:r>
              <a:rPr lang="hu-HU" sz="3600" dirty="0" smtClean="0"/>
              <a:t>Word 2010 – változtatások azonnali megjelenése</a:t>
            </a:r>
            <a:endParaRPr lang="hu-HU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6256"/>
            <a:ext cx="7345635" cy="581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36" y="1049591"/>
            <a:ext cx="7327981" cy="57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36" y="1049591"/>
            <a:ext cx="7345635" cy="581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86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184"/>
            <a:ext cx="9144000" cy="897535"/>
          </a:xfrm>
        </p:spPr>
        <p:txBody>
          <a:bodyPr/>
          <a:lstStyle/>
          <a:p>
            <a:pPr algn="ctr"/>
            <a:r>
              <a:rPr lang="hu-HU" dirty="0" smtClean="0"/>
              <a:t>Word 2010 Navigációs ablak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19"/>
            <a:ext cx="7776864" cy="594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19"/>
            <a:ext cx="7776864" cy="59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9" y="908719"/>
            <a:ext cx="7776864" cy="59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08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3118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Word 2010 Hivatkozások - képaláírás</a:t>
            </a:r>
            <a:endParaRPr lang="hu-HU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3119"/>
            <a:ext cx="7985234" cy="61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29908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3118"/>
            <a:ext cx="7979544" cy="610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5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759237"/>
          </a:xfrm>
        </p:spPr>
        <p:txBody>
          <a:bodyPr>
            <a:normAutofit/>
          </a:bodyPr>
          <a:lstStyle/>
          <a:p>
            <a:pPr algn="ctr"/>
            <a:r>
              <a:rPr lang="hu-HU" sz="3600" dirty="0"/>
              <a:t>Word 2010 Hivatkozások - képaláírás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08720"/>
            <a:ext cx="7776161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99" y="1844824"/>
            <a:ext cx="5057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908719"/>
            <a:ext cx="7776161" cy="59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53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Excel 2010</a:t>
            </a:r>
            <a:endParaRPr lang="hu-H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7283"/>
            <a:ext cx="8352928" cy="617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9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4559"/>
            <a:ext cx="7795021" cy="575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Excel 2010 cellastílusok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91870"/>
            <a:ext cx="5832648" cy="357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3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Excel 2010 adatok rendezése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88" y="908720"/>
            <a:ext cx="7797251" cy="57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1" y="908720"/>
            <a:ext cx="7779644" cy="57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7" y="919353"/>
            <a:ext cx="7799766" cy="57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5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793781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/>
              <a:t>Excel 2010 diagramok</a:t>
            </a:r>
            <a:endParaRPr lang="hu-HU" sz="4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9" y="796603"/>
            <a:ext cx="7992889" cy="589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2" y="796602"/>
            <a:ext cx="7980426" cy="589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2" y="815486"/>
            <a:ext cx="7970464" cy="591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2" y="793781"/>
            <a:ext cx="7969586" cy="589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45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4944"/>
            <a:ext cx="8229600" cy="80176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PowerPoint 2010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0" y="836712"/>
            <a:ext cx="808573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54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Office</a:t>
            </a:r>
            <a:r>
              <a:rPr lang="hu-HU" dirty="0" smtClean="0"/>
              <a:t>: Irodai programcsomag, az irodai munkát megkönnyítő alkalmazásokkal, mint szövegszerkesztő, táblázatkezelő, bemutató készítő, valamint levelező program</a:t>
            </a:r>
          </a:p>
          <a:p>
            <a:endParaRPr lang="hu-HU" dirty="0"/>
          </a:p>
          <a:p>
            <a:r>
              <a:rPr lang="hu-HU" dirty="0" smtClean="0"/>
              <a:t>Rendszeres az új verziók kiadása, fejlesztések, újdonságok bevezetésével, valamint az újabb operációs rendszer képességeinek kihasználása érdekében.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21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7953"/>
            <a:ext cx="8229600" cy="798759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PowerPoint 2010 stílusok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2" y="980728"/>
            <a:ext cx="772705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4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PowerPoint 2010 animációk</a:t>
            </a:r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5" y="785970"/>
            <a:ext cx="7664746" cy="59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5" y="785969"/>
            <a:ext cx="7664746" cy="598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4" y="797078"/>
            <a:ext cx="7743578" cy="597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8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PowerPoint 2010 áttünések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8333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05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05658" y="53752"/>
            <a:ext cx="8229600" cy="854968"/>
          </a:xfrm>
        </p:spPr>
        <p:txBody>
          <a:bodyPr/>
          <a:lstStyle/>
          <a:p>
            <a:pPr algn="ctr"/>
            <a:r>
              <a:rPr lang="hu-HU" dirty="0" smtClean="0"/>
              <a:t>PowerPoint </a:t>
            </a:r>
            <a:r>
              <a:rPr lang="hu-HU" sz="4400" dirty="0" smtClean="0"/>
              <a:t>2010</a:t>
            </a:r>
            <a:r>
              <a:rPr lang="hu-HU" dirty="0" smtClean="0"/>
              <a:t> áttünések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08720"/>
            <a:ext cx="7820351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399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PowerPoint 2010 </a:t>
            </a:r>
            <a:r>
              <a:rPr lang="hu-HU" dirty="0" err="1" smtClean="0"/>
              <a:t>SmartArt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0" y="853250"/>
            <a:ext cx="774086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0" y="846103"/>
            <a:ext cx="7740859" cy="588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11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Outlook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1927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1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Kompatibilitás régebbi verziókkal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Mentés másként: Word </a:t>
            </a:r>
            <a:r>
              <a:rPr lang="hu-HU" dirty="0" smtClean="0"/>
              <a:t>97-2003-as </a:t>
            </a:r>
            <a:r>
              <a:rPr lang="hu-HU" dirty="0" smtClean="0"/>
              <a:t>verziójú </a:t>
            </a:r>
            <a:r>
              <a:rPr lang="hu-HU" dirty="0" smtClean="0"/>
              <a:t>dokumentum</a:t>
            </a:r>
          </a:p>
          <a:p>
            <a:endParaRPr lang="hu-HU" dirty="0" smtClean="0"/>
          </a:p>
          <a:p>
            <a:r>
              <a:rPr lang="hu-HU" dirty="0" smtClean="0"/>
              <a:t>Garantált kompatibilitás a régebbi verziójú Office programokkal, azonban egyes funkciók </a:t>
            </a:r>
            <a:r>
              <a:rPr lang="hu-HU" dirty="0" smtClean="0"/>
              <a:t>elveszhetnek, átalakulhatnak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0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" y="0"/>
            <a:ext cx="91387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Kompatibilitás </a:t>
            </a:r>
            <a:r>
              <a:rPr lang="hu-HU" dirty="0" smtClean="0"/>
              <a:t>a régebbi </a:t>
            </a:r>
            <a:r>
              <a:rPr lang="hu-HU" dirty="0" smtClean="0"/>
              <a:t>verziókkal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K</a:t>
            </a:r>
            <a:r>
              <a:rPr lang="hu-HU" dirty="0" smtClean="0"/>
              <a:t>onverterek </a:t>
            </a:r>
            <a:r>
              <a:rPr lang="hu-HU" dirty="0" smtClean="0"/>
              <a:t>feltelepítése</a:t>
            </a:r>
          </a:p>
          <a:p>
            <a:endParaRPr lang="hu-HU" dirty="0" smtClean="0"/>
          </a:p>
          <a:p>
            <a:r>
              <a:rPr lang="hu-HU" dirty="0" smtClean="0"/>
              <a:t>A régi verziójú Office program megnyitja az újabb verziójúval készült dokumentumokat </a:t>
            </a:r>
            <a:r>
              <a:rPr lang="hu-HU" dirty="0" smtClean="0"/>
              <a:t>is, és menteni is van lehetőségünk újabb verzióban.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4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1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Újdonságok a legújabb Office-ban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 err="1" smtClean="0"/>
              <a:t>Fluent</a:t>
            </a:r>
            <a:r>
              <a:rPr lang="hu-HU" dirty="0" smtClean="0"/>
              <a:t>” </a:t>
            </a:r>
            <a:r>
              <a:rPr lang="hu-HU" dirty="0" smtClean="0"/>
              <a:t>kezelőfelület: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Menüszalagok: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Menük </a:t>
            </a:r>
            <a:r>
              <a:rPr lang="hu-HU" dirty="0" smtClean="0"/>
              <a:t>helyett vizuális, a tartalomtól függő 	dinamikus eszköztárak, amik </a:t>
            </a:r>
            <a:r>
              <a:rPr lang="hu-HU" dirty="0" smtClean="0"/>
              <a:t>természetesen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 smtClean="0"/>
              <a:t>testreszabhatóak</a:t>
            </a:r>
            <a:r>
              <a:rPr lang="hu-HU" dirty="0" smtClean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Az egyes </a:t>
            </a:r>
            <a:r>
              <a:rPr lang="hu-HU" dirty="0" smtClean="0"/>
              <a:t>funkciók csoportosítva érhetőek </a:t>
            </a:r>
            <a:r>
              <a:rPr lang="hu-HU" dirty="0" smtClean="0"/>
              <a:t>el</a:t>
            </a:r>
            <a:r>
              <a:rPr lang="hu-HU" dirty="0" smtClean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8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0" y="6525344"/>
            <a:ext cx="4067944" cy="323460"/>
          </a:xfrm>
          <a:prstGeom prst="roundRect">
            <a:avLst/>
          </a:prstGeom>
          <a:gradFill>
            <a:gsLst>
              <a:gs pos="0">
                <a:srgbClr val="8488C4">
                  <a:alpha val="10000"/>
                </a:srgbClr>
              </a:gs>
              <a:gs pos="53000">
                <a:srgbClr val="D4DEFF">
                  <a:alpha val="10000"/>
                </a:srgbClr>
              </a:gs>
              <a:gs pos="83000">
                <a:srgbClr val="D4DEFF">
                  <a:alpha val="10000"/>
                </a:srgbClr>
              </a:gs>
              <a:gs pos="100000">
                <a:srgbClr val="96AB94">
                  <a:alpha val="10000"/>
                </a:srgb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35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2550936" y="4365104"/>
            <a:ext cx="3389216" cy="1944216"/>
          </a:xfrm>
          <a:prstGeom prst="roundRect">
            <a:avLst/>
          </a:prstGeom>
          <a:gradFill>
            <a:gsLst>
              <a:gs pos="0">
                <a:srgbClr val="8488C4">
                  <a:alpha val="10000"/>
                </a:srgbClr>
              </a:gs>
              <a:gs pos="53000">
                <a:srgbClr val="D4DEFF">
                  <a:alpha val="10000"/>
                </a:srgbClr>
              </a:gs>
              <a:gs pos="83000">
                <a:srgbClr val="D4DEFF">
                  <a:alpha val="10000"/>
                </a:srgbClr>
              </a:gs>
              <a:gs pos="100000">
                <a:srgbClr val="96AB94">
                  <a:alpha val="10000"/>
                </a:srgb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64704"/>
            <a:ext cx="912948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Egy kompatibilitási probléma</a:t>
            </a:r>
            <a:br>
              <a:rPr lang="hu-HU" dirty="0" smtClean="0"/>
            </a:br>
            <a:r>
              <a:rPr lang="hu-HU" dirty="0" smtClean="0"/>
              <a:t>Office 2007 &lt;-&gt;Office 2010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4079768"/>
              </p:ext>
            </p:extLst>
          </p:nvPr>
        </p:nvGraphicFramePr>
        <p:xfrm>
          <a:off x="1115616" y="1916832"/>
          <a:ext cx="69127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3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Office Web </a:t>
            </a:r>
            <a:r>
              <a:rPr lang="hu-HU" dirty="0" err="1" smtClean="0"/>
              <a:t>Apps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 smtClean="0"/>
              <a:t>http://office.microsoft.com/hu-hu/web-apps/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Webes felületen történő dokumentum szerkesztés és megosztás (hasonlóan a </a:t>
            </a:r>
            <a:r>
              <a:rPr lang="hu-HU" dirty="0" err="1" smtClean="0"/>
              <a:t>google</a:t>
            </a:r>
            <a:r>
              <a:rPr lang="hu-HU" dirty="0" err="1"/>
              <a:t>-</a:t>
            </a:r>
            <a:r>
              <a:rPr lang="hu-HU" dirty="0" err="1" smtClean="0"/>
              <a:t>docs</a:t>
            </a:r>
            <a:r>
              <a:rPr lang="hu-HU" dirty="0" smtClean="0"/>
              <a:t> </a:t>
            </a:r>
            <a:r>
              <a:rPr lang="hu-HU" dirty="0" smtClean="0"/>
              <a:t>szolgáltatásához)</a:t>
            </a:r>
          </a:p>
          <a:p>
            <a:endParaRPr lang="hu-HU" dirty="0" smtClean="0"/>
          </a:p>
          <a:p>
            <a:r>
              <a:rPr lang="hu-HU" dirty="0" smtClean="0"/>
              <a:t>Magán célra ingyenesen használatba vehető, </a:t>
            </a:r>
            <a:r>
              <a:rPr lang="hu-HU" dirty="0"/>
              <a:t>W</a:t>
            </a:r>
            <a:r>
              <a:rPr lang="hu-HU" dirty="0" smtClean="0"/>
              <a:t>indows </a:t>
            </a:r>
            <a:r>
              <a:rPr lang="hu-HU" dirty="0" err="1" smtClean="0"/>
              <a:t>Live</a:t>
            </a:r>
            <a:r>
              <a:rPr lang="hu-HU" dirty="0" err="1"/>
              <a:t>-</a:t>
            </a:r>
            <a:r>
              <a:rPr lang="hu-HU" dirty="0" err="1" smtClean="0"/>
              <a:t>id</a:t>
            </a:r>
            <a:r>
              <a:rPr lang="hu-HU" dirty="0" smtClean="0"/>
              <a:t> </a:t>
            </a:r>
            <a:r>
              <a:rPr lang="hu-HU" dirty="0" smtClean="0"/>
              <a:t>regisztrációval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7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251520" y="4437112"/>
            <a:ext cx="4896544" cy="1656183"/>
          </a:xfrm>
          <a:prstGeom prst="roundRect">
            <a:avLst/>
          </a:prstGeom>
          <a:gradFill>
            <a:gsLst>
              <a:gs pos="0">
                <a:srgbClr val="8488C4">
                  <a:alpha val="10000"/>
                </a:srgbClr>
              </a:gs>
              <a:gs pos="53000">
                <a:srgbClr val="D4DEFF">
                  <a:alpha val="10000"/>
                </a:srgbClr>
              </a:gs>
              <a:gs pos="83000">
                <a:srgbClr val="D4DEFF">
                  <a:alpha val="10000"/>
                </a:srgbClr>
              </a:gs>
              <a:gs pos="100000">
                <a:srgbClr val="96AB94">
                  <a:alpha val="10000"/>
                </a:srgb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92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5076056" y="2755263"/>
            <a:ext cx="3312368" cy="2185905"/>
          </a:xfrm>
          <a:prstGeom prst="roundRect">
            <a:avLst/>
          </a:prstGeom>
          <a:gradFill>
            <a:gsLst>
              <a:gs pos="0">
                <a:srgbClr val="8488C4">
                  <a:alpha val="10000"/>
                </a:srgbClr>
              </a:gs>
              <a:gs pos="53000">
                <a:srgbClr val="D4DEFF">
                  <a:alpha val="10000"/>
                </a:srgbClr>
              </a:gs>
              <a:gs pos="83000">
                <a:srgbClr val="D4DEFF">
                  <a:alpha val="10000"/>
                </a:srgbClr>
              </a:gs>
              <a:gs pos="100000">
                <a:srgbClr val="96AB94">
                  <a:alpha val="10000"/>
                </a:srgb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395536" y="4869161"/>
            <a:ext cx="4608512" cy="432048"/>
          </a:xfrm>
          <a:prstGeom prst="roundRect">
            <a:avLst/>
          </a:prstGeom>
          <a:gradFill>
            <a:gsLst>
              <a:gs pos="0">
                <a:srgbClr val="8488C4">
                  <a:alpha val="10000"/>
                </a:srgbClr>
              </a:gs>
              <a:gs pos="53000">
                <a:srgbClr val="D4DEFF">
                  <a:alpha val="10000"/>
                </a:srgbClr>
              </a:gs>
              <a:gs pos="83000">
                <a:srgbClr val="D4DEFF">
                  <a:alpha val="10000"/>
                </a:srgbClr>
              </a:gs>
              <a:gs pos="100000">
                <a:srgbClr val="96AB94">
                  <a:alpha val="10000"/>
                </a:srgb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5940152" y="2564904"/>
            <a:ext cx="2952328" cy="1080120"/>
          </a:xfrm>
          <a:prstGeom prst="roundRect">
            <a:avLst/>
          </a:prstGeom>
          <a:gradFill>
            <a:gsLst>
              <a:gs pos="0">
                <a:srgbClr val="8488C4">
                  <a:alpha val="10000"/>
                </a:srgbClr>
              </a:gs>
              <a:gs pos="53000">
                <a:srgbClr val="D4DEFF">
                  <a:alpha val="10000"/>
                </a:srgbClr>
              </a:gs>
              <a:gs pos="83000">
                <a:srgbClr val="D4DEFF">
                  <a:alpha val="10000"/>
                </a:srgbClr>
              </a:gs>
              <a:gs pos="100000">
                <a:srgbClr val="96AB94">
                  <a:alpha val="10000"/>
                </a:srgb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6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" y="-1"/>
            <a:ext cx="9136378" cy="68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251520" y="2132856"/>
            <a:ext cx="5976664" cy="3240360"/>
          </a:xfrm>
          <a:prstGeom prst="roundRect">
            <a:avLst/>
          </a:prstGeom>
          <a:gradFill>
            <a:gsLst>
              <a:gs pos="0">
                <a:srgbClr val="8488C4">
                  <a:alpha val="10000"/>
                </a:srgbClr>
              </a:gs>
              <a:gs pos="53000">
                <a:srgbClr val="D4DEFF">
                  <a:alpha val="10000"/>
                </a:srgbClr>
              </a:gs>
              <a:gs pos="83000">
                <a:srgbClr val="D4DEFF">
                  <a:alpha val="10000"/>
                </a:srgbClr>
              </a:gs>
              <a:gs pos="100000">
                <a:srgbClr val="96AB94">
                  <a:alpha val="10000"/>
                </a:srgb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6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7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70"/>
            <a:ext cx="9144000" cy="688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3707904" y="3068960"/>
            <a:ext cx="2304256" cy="1656184"/>
          </a:xfrm>
          <a:prstGeom prst="roundRect">
            <a:avLst/>
          </a:prstGeom>
          <a:gradFill>
            <a:gsLst>
              <a:gs pos="0">
                <a:srgbClr val="8488C4">
                  <a:alpha val="10000"/>
                </a:srgbClr>
              </a:gs>
              <a:gs pos="53000">
                <a:srgbClr val="D4DEFF">
                  <a:alpha val="10000"/>
                </a:srgbClr>
              </a:gs>
              <a:gs pos="83000">
                <a:srgbClr val="D4DEFF">
                  <a:alpha val="10000"/>
                </a:srgbClr>
              </a:gs>
              <a:gs pos="100000">
                <a:srgbClr val="96AB94">
                  <a:alpha val="10000"/>
                </a:srgb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9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Jobbra nyíl 7"/>
          <p:cNvSpPr/>
          <p:nvPr/>
        </p:nvSpPr>
        <p:spPr>
          <a:xfrm rot="13322353">
            <a:off x="3846886" y="3460869"/>
            <a:ext cx="1470420" cy="22081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33878" y="260648"/>
            <a:ext cx="9002618" cy="1296144"/>
          </a:xfrm>
          <a:prstGeom prst="roundRect">
            <a:avLst/>
          </a:prstGeom>
          <a:gradFill>
            <a:gsLst>
              <a:gs pos="0">
                <a:srgbClr val="8488C4">
                  <a:alpha val="10000"/>
                </a:srgbClr>
              </a:gs>
              <a:gs pos="53000">
                <a:srgbClr val="D4DEFF">
                  <a:alpha val="10000"/>
                </a:srgbClr>
              </a:gs>
              <a:gs pos="83000">
                <a:srgbClr val="D4DEFF">
                  <a:alpha val="10000"/>
                </a:srgbClr>
              </a:gs>
              <a:gs pos="100000">
                <a:srgbClr val="96AB94">
                  <a:alpha val="10000"/>
                </a:srgb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9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hlinkClick r:id="rId2"/>
              </a:rPr>
              <a:t>http://office.microsoft.com/hu-hu/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(hivatalos oldal, ingyenes próbaverzió, súgó, leírások, segédletek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hlinkClick r:id="rId3"/>
              </a:rPr>
              <a:t>http://office.live.com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(Office alkalmazás a weben)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www.microsoft.com/downloads/hu-hu/details.aspx?FamilyID=941b3470-3ae9-4aee-8f43-c6bb74cd1466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(Kompatibilitási csomag 2003-as Office programhoz)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1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hu-HU" sz="4400" dirty="0" smtClean="0"/>
          </a:p>
          <a:p>
            <a:pPr marL="0" indent="0" algn="ctr">
              <a:buNone/>
            </a:pPr>
            <a:endParaRPr lang="hu-HU" sz="4400" dirty="0"/>
          </a:p>
          <a:p>
            <a:pPr marL="0" indent="0" algn="ctr">
              <a:buNone/>
            </a:pPr>
            <a:r>
              <a:rPr lang="hu-HU" sz="4400" dirty="0" smtClean="0"/>
              <a:t>Köszönöm a figyelmet!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1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"/>
            <a:ext cx="9144000" cy="684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Jobbra nyíl 14"/>
          <p:cNvSpPr/>
          <p:nvPr/>
        </p:nvSpPr>
        <p:spPr>
          <a:xfrm rot="13322353">
            <a:off x="4312737" y="5189061"/>
            <a:ext cx="1470420" cy="22081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4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Újdonságok </a:t>
            </a:r>
            <a:r>
              <a:rPr lang="hu-HU" dirty="0" smtClean="0"/>
              <a:t>az Office 2010-ben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Backstage</a:t>
            </a:r>
            <a:r>
              <a:rPr lang="hu-HU" dirty="0" smtClean="0"/>
              <a:t> </a:t>
            </a:r>
            <a:r>
              <a:rPr lang="hu-HU" dirty="0" smtClean="0"/>
              <a:t>nézet:</a:t>
            </a:r>
          </a:p>
          <a:p>
            <a:pPr marL="457200" lvl="1" indent="0">
              <a:buNone/>
            </a:pPr>
            <a:r>
              <a:rPr lang="hu-HU" dirty="0" smtClean="0"/>
              <a:t>A fájl műveletek elvégzése (</a:t>
            </a:r>
            <a:r>
              <a:rPr lang="hu-HU" dirty="0" smtClean="0"/>
              <a:t>mentés, </a:t>
            </a:r>
            <a:r>
              <a:rPr lang="hu-HU" dirty="0" err="1" smtClean="0"/>
              <a:t>mentés</a:t>
            </a:r>
            <a:r>
              <a:rPr lang="hu-HU" dirty="0"/>
              <a:t> </a:t>
            </a:r>
            <a:r>
              <a:rPr lang="hu-HU" dirty="0" smtClean="0"/>
              <a:t>másként</a:t>
            </a:r>
            <a:r>
              <a:rPr lang="hu-HU" dirty="0" smtClean="0"/>
              <a:t>, megnyitás, nyomtatás stb.) egy külön erre a célra tervezett felületen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4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3"/>
            <a:ext cx="8927230" cy="68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8F2-5E44-4031-8C64-B88B95FCD7A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5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1716</TotalTime>
  <Words>422</Words>
  <Application>Microsoft Office PowerPoint</Application>
  <PresentationFormat>Diavetítés a képernyőre (4:3 oldalarány)</PresentationFormat>
  <Paragraphs>149</Paragraphs>
  <Slides>51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2" baseType="lpstr">
      <vt:lpstr>Áramlás</vt:lpstr>
      <vt:lpstr>Az Office 2010 programcsomag hatékony irodai használata - újdonságok a 2003-as verzióhoz képest</vt:lpstr>
      <vt:lpstr>Tartalomjegyzék</vt:lpstr>
      <vt:lpstr>PowerPoint bemutató</vt:lpstr>
      <vt:lpstr>Újdonságok a legújabb Office-ban</vt:lpstr>
      <vt:lpstr>PowerPoint bemutató</vt:lpstr>
      <vt:lpstr>PowerPoint bemutató</vt:lpstr>
      <vt:lpstr>PowerPoint bemutató</vt:lpstr>
      <vt:lpstr>Újdonságok az Office 2010-ben</vt:lpstr>
      <vt:lpstr>PowerPoint bemutató</vt:lpstr>
      <vt:lpstr>Újdonságok az Office 2010-ben</vt:lpstr>
      <vt:lpstr>PowerPoint bemutató</vt:lpstr>
      <vt:lpstr>PowerPoint bemutató</vt:lpstr>
      <vt:lpstr>Gyorselérésű eszköztár</vt:lpstr>
      <vt:lpstr>PowerPoint bemutató</vt:lpstr>
      <vt:lpstr>Újdonságok az Office 2010-ben</vt:lpstr>
      <vt:lpstr>PowerPoint bemutató</vt:lpstr>
      <vt:lpstr>Újdonságok az Office 2010-ben</vt:lpstr>
      <vt:lpstr>PowerPoint bemutató</vt:lpstr>
      <vt:lpstr>PowerPoint bemutató</vt:lpstr>
      <vt:lpstr>Word 2010</vt:lpstr>
      <vt:lpstr>Word 2010 – változtatások azonnali megjelenése</vt:lpstr>
      <vt:lpstr>Word 2010 Navigációs ablak</vt:lpstr>
      <vt:lpstr>Word 2010 Hivatkozások - képaláírás</vt:lpstr>
      <vt:lpstr>Word 2010 Hivatkozások - képaláírás</vt:lpstr>
      <vt:lpstr>Excel 2010</vt:lpstr>
      <vt:lpstr>Excel 2010 cellastílusok</vt:lpstr>
      <vt:lpstr>Excel 2010 adatok rendezése</vt:lpstr>
      <vt:lpstr>Excel 2010 diagramok</vt:lpstr>
      <vt:lpstr>PowerPoint 2010</vt:lpstr>
      <vt:lpstr>PowerPoint 2010 stílusok</vt:lpstr>
      <vt:lpstr>PowerPoint 2010 animációk</vt:lpstr>
      <vt:lpstr>PowerPoint 2010 áttünések</vt:lpstr>
      <vt:lpstr>PowerPoint 2010 áttünések</vt:lpstr>
      <vt:lpstr>PowerPoint 2010 SmartArt</vt:lpstr>
      <vt:lpstr>Outlook</vt:lpstr>
      <vt:lpstr>Kompatibilitás régebbi verziókkal</vt:lpstr>
      <vt:lpstr>PowerPoint bemutató</vt:lpstr>
      <vt:lpstr>Kompatibilitás a régebbi verziókkal</vt:lpstr>
      <vt:lpstr>PowerPoint bemutató</vt:lpstr>
      <vt:lpstr>PowerPoint bemutató</vt:lpstr>
      <vt:lpstr>PowerPoint bemutató</vt:lpstr>
      <vt:lpstr>Egy kompatibilitási probléma Office 2007 &lt;-&gt;Office 2010</vt:lpstr>
      <vt:lpstr>Office Web Apps http://office.microsoft.com/hu-hu/web-apps/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Források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Office 2007 és 2010 programcsomag hatékony irodai használata - újdonságok a 2003-as verzióhoz képest</dc:title>
  <dc:creator>askulteti</dc:creator>
  <cp:lastModifiedBy>askulteti</cp:lastModifiedBy>
  <cp:revision>133</cp:revision>
  <dcterms:created xsi:type="dcterms:W3CDTF">2011-03-22T08:27:56Z</dcterms:created>
  <dcterms:modified xsi:type="dcterms:W3CDTF">2011-03-24T12:45:20Z</dcterms:modified>
</cp:coreProperties>
</file>