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9" r:id="rId2"/>
    <p:sldId id="271" r:id="rId3"/>
    <p:sldId id="268" r:id="rId4"/>
    <p:sldId id="260" r:id="rId5"/>
    <p:sldId id="269" r:id="rId6"/>
    <p:sldId id="262" r:id="rId7"/>
    <p:sldId id="261" r:id="rId8"/>
    <p:sldId id="257" r:id="rId9"/>
    <p:sldId id="258" r:id="rId10"/>
    <p:sldId id="263" r:id="rId11"/>
    <p:sldId id="264" r:id="rId12"/>
    <p:sldId id="265" r:id="rId13"/>
    <p:sldId id="266" r:id="rId14"/>
    <p:sldId id="272" r:id="rId15"/>
    <p:sldId id="273" r:id="rId16"/>
    <p:sldId id="274" r:id="rId17"/>
    <p:sldId id="275" r:id="rId18"/>
    <p:sldId id="276" r:id="rId19"/>
    <p:sldId id="277" r:id="rId20"/>
    <p:sldId id="278" r:id="rId21"/>
    <p:sldId id="279" r:id="rId22"/>
    <p:sldId id="280" r:id="rId23"/>
    <p:sldId id="281" r:id="rId24"/>
    <p:sldId id="282" r:id="rId25"/>
    <p:sldId id="270" r:id="rId2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33" autoAdjust="0"/>
  </p:normalViewPr>
  <p:slideViewPr>
    <p:cSldViewPr>
      <p:cViewPr varScale="1">
        <p:scale>
          <a:sx n="87" d="100"/>
          <a:sy n="87" d="100"/>
        </p:scale>
        <p:origin x="-65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00EB8F5-FF18-4760-AFDE-06B4E9D24AAA}" type="datetimeFigureOut">
              <a:rPr lang="en-US" smtClean="0"/>
              <a:pPr/>
              <a:t>5/21/2013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F8D81A9-D104-4A44-B0A9-5DCAD5A0F7B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2DEFC6F-CDBD-4B11-83C4-026F2C5572EF}" type="slidenum">
              <a:rPr lang="en-US" smtClean="0">
                <a:latin typeface="Arial" pitchFamily="34" charset="0"/>
              </a:rPr>
              <a:pPr/>
              <a:t>1</a:t>
            </a:fld>
            <a:endParaRPr lang="en-US" smtClean="0">
              <a:latin typeface="Arial" pitchFamily="34" charset="0"/>
            </a:endParaRPr>
          </a:p>
        </p:txBody>
      </p:sp>
      <p:sp>
        <p:nvSpPr>
          <p:cNvPr id="90115" name="Rectangle 2"/>
          <p:cNvSpPr>
            <a:spLocks noGrp="1" noRot="1" noChangeAspect="1" noChangeArrowheads="1" noTextEdit="1"/>
          </p:cNvSpPr>
          <p:nvPr>
            <p:ph type="sldImg"/>
          </p:nvPr>
        </p:nvSpPr>
        <p:spPr>
          <a:xfrm>
            <a:off x="917575" y="684213"/>
            <a:ext cx="4962525" cy="3722687"/>
          </a:xfrm>
          <a:ln/>
        </p:spPr>
      </p:sp>
      <p:sp>
        <p:nvSpPr>
          <p:cNvPr id="90116" name="Rectangle 3"/>
          <p:cNvSpPr>
            <a:spLocks noGrp="1" noChangeArrowheads="1"/>
          </p:cNvSpPr>
          <p:nvPr>
            <p:ph type="body" idx="1"/>
          </p:nvPr>
        </p:nvSpPr>
        <p:spPr>
          <a:xfrm>
            <a:off x="312485" y="4587735"/>
            <a:ext cx="6226584" cy="4828481"/>
          </a:xfrm>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8D81A9-D104-4A44-B0A9-5DCAD5A0F7B7}"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8D81A9-D104-4A44-B0A9-5DCAD5A0F7B7}"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8D81A9-D104-4A44-B0A9-5DCAD5A0F7B7}"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en-US" dirty="0" smtClean="0"/>
          </a:p>
        </p:txBody>
      </p:sp>
      <p:sp>
        <p:nvSpPr>
          <p:cNvPr id="15364" name="Slide Number Placeholder 3"/>
          <p:cNvSpPr>
            <a:spLocks noGrp="1"/>
          </p:cNvSpPr>
          <p:nvPr>
            <p:ph type="sldNum" sz="quarter" idx="5"/>
          </p:nvPr>
        </p:nvSpPr>
        <p:spPr/>
        <p:txBody>
          <a:bodyPr/>
          <a:lstStyle/>
          <a:p>
            <a:pPr>
              <a:defRPr/>
            </a:pPr>
            <a:fld id="{74BCD091-C16F-41C5-A3BB-D16DA546ABDD}" type="slidenum">
              <a:rPr lang="en-US" smtClean="0"/>
              <a:pPr>
                <a:defRPr/>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r>
              <a:rPr lang="en-US" dirty="0" smtClean="0"/>
              <a:t>Like </a:t>
            </a:r>
            <a:r>
              <a:rPr lang="en-US" dirty="0" err="1" smtClean="0"/>
              <a:t>ResearcherID</a:t>
            </a:r>
            <a:r>
              <a:rPr lang="en-US" dirty="0" smtClean="0"/>
              <a:t>, ORCID is a system that provides you with a profile and persistent digital identifier, and allows you to import a list of publications you have authored.  </a:t>
            </a:r>
          </a:p>
          <a:p>
            <a:endParaRPr lang="en-US" dirty="0" smtClean="0"/>
          </a:p>
          <a:p>
            <a:r>
              <a:rPr lang="en-US" dirty="0" smtClean="0"/>
              <a:t>**This table summarizes the differences between the two systems.  Both are free resources available online, and allow you to showcase your publications, and identify other researchers who share your interests for potential collaboration.  </a:t>
            </a:r>
          </a:p>
          <a:p>
            <a:endParaRPr lang="en-US" dirty="0" smtClean="0"/>
          </a:p>
          <a:p>
            <a:r>
              <a:rPr lang="en-US" dirty="0" smtClean="0"/>
              <a:t>This presentation will show you how to link your </a:t>
            </a:r>
            <a:r>
              <a:rPr lang="en-US" dirty="0" err="1" smtClean="0"/>
              <a:t>ResearcherID</a:t>
            </a:r>
            <a:r>
              <a:rPr lang="en-US" dirty="0" smtClean="0"/>
              <a:t> profile with an </a:t>
            </a:r>
            <a:r>
              <a:rPr lang="en-US" dirty="0" err="1" smtClean="0"/>
              <a:t>Orcid</a:t>
            </a:r>
            <a:r>
              <a:rPr lang="en-US" dirty="0" smtClean="0"/>
              <a:t> profile.</a:t>
            </a:r>
          </a:p>
        </p:txBody>
      </p:sp>
      <p:sp>
        <p:nvSpPr>
          <p:cNvPr id="15364" name="Slide Number Placeholder 3"/>
          <p:cNvSpPr>
            <a:spLocks noGrp="1"/>
          </p:cNvSpPr>
          <p:nvPr>
            <p:ph type="sldNum" sz="quarter" idx="5"/>
          </p:nvPr>
        </p:nvSpPr>
        <p:spPr/>
        <p:txBody>
          <a:bodyPr/>
          <a:lstStyle/>
          <a:p>
            <a:pPr>
              <a:defRPr/>
            </a:pPr>
            <a:fld id="{74BCD091-C16F-41C5-A3BB-D16DA546ABDD}" type="slidenum">
              <a:rPr lang="en-US" smtClean="0"/>
              <a:pPr>
                <a:defRPr/>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n-US" smtClean="0"/>
              <a:t>To begin, sign into your ResearcherID account.  If you don’t yet have one, clicking the join button will initiate the registration process.  One you’ve logged in, ** you’ll see a screen where you can elect to associate your profile with an Orcid, **whether you already have a profile, or would like to create one.  Choose the appropriate option, and continue, which will take you to the Orcid Registration page.</a:t>
            </a:r>
          </a:p>
        </p:txBody>
      </p:sp>
      <p:sp>
        <p:nvSpPr>
          <p:cNvPr id="17412" name="Slide Number Placeholder 3"/>
          <p:cNvSpPr>
            <a:spLocks noGrp="1"/>
          </p:cNvSpPr>
          <p:nvPr>
            <p:ph type="sldNum" sz="quarter" idx="5"/>
          </p:nvPr>
        </p:nvSpPr>
        <p:spPr/>
        <p:txBody>
          <a:bodyPr/>
          <a:lstStyle/>
          <a:p>
            <a:pPr>
              <a:defRPr/>
            </a:pPr>
            <a:fld id="{A7494E42-F5C7-4B9F-8A28-2D64D9EAC677}" type="slidenum">
              <a:rPr lang="en-US" smtClean="0"/>
              <a:pPr>
                <a:defRPr/>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smtClean="0"/>
              <a:t>Here, you will either log into Orcid if you already have a profile, or open a new account.  When you register, </a:t>
            </a:r>
            <a:r>
              <a:rPr lang="en-US" u="sng" smtClean="0"/>
              <a:t>make sure your ORCID privacy setting is set to public</a:t>
            </a:r>
            <a:r>
              <a:rPr lang="en-US" smtClean="0"/>
              <a:t>.  Any other setting will prevent ResearcherID from being able to see any publications in your Orcid profile.</a:t>
            </a:r>
          </a:p>
          <a:p>
            <a:endParaRPr lang="en-US" smtClean="0"/>
          </a:p>
          <a:p>
            <a:r>
              <a:rPr lang="en-US" smtClean="0"/>
              <a:t>Once you have logged into Orcid, you’ll need to **authorize data exchange between the two systems. **This message from Orcid appears every time you take a new action related to exchanging data between accounts-- clicking the authorize button will return you to ResearcherID.</a:t>
            </a:r>
          </a:p>
          <a:p>
            <a:endParaRPr lang="en-US" smtClean="0"/>
          </a:p>
        </p:txBody>
      </p:sp>
      <p:sp>
        <p:nvSpPr>
          <p:cNvPr id="4" name="Slide Number Placeholder 3"/>
          <p:cNvSpPr>
            <a:spLocks noGrp="1"/>
          </p:cNvSpPr>
          <p:nvPr>
            <p:ph type="sldNum" sz="quarter" idx="5"/>
          </p:nvPr>
        </p:nvSpPr>
        <p:spPr/>
        <p:txBody>
          <a:bodyPr/>
          <a:lstStyle/>
          <a:p>
            <a:pPr>
              <a:defRPr/>
            </a:pPr>
            <a:fld id="{2B10BBCD-4898-47D1-BF1C-2340FA8C5553}"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US" smtClean="0"/>
              <a:t>You’ll be routed here, where you can decide which pieces of information to share with Orcid, or **choose to return to your profile. If you go back to your profile, you can come back to this screen at any time by using the **Orcid data exchange button.</a:t>
            </a:r>
          </a:p>
          <a:p>
            <a:endParaRPr lang="en-US" smtClean="0"/>
          </a:p>
        </p:txBody>
      </p:sp>
      <p:sp>
        <p:nvSpPr>
          <p:cNvPr id="4" name="Slide Number Placeholder 3"/>
          <p:cNvSpPr>
            <a:spLocks noGrp="1"/>
          </p:cNvSpPr>
          <p:nvPr>
            <p:ph type="sldNum" sz="quarter" idx="5"/>
          </p:nvPr>
        </p:nvSpPr>
        <p:spPr/>
        <p:txBody>
          <a:bodyPr/>
          <a:lstStyle/>
          <a:p>
            <a:pPr>
              <a:defRPr/>
            </a:pPr>
            <a:fld id="{0D34D8DB-1A5E-493D-B9E3-12B75831FE78}"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smtClean="0"/>
              <a:t>If you’d like to exchange profile data between the two systems, click GO, and authorize the action in Orcid.  </a:t>
            </a:r>
          </a:p>
        </p:txBody>
      </p:sp>
      <p:sp>
        <p:nvSpPr>
          <p:cNvPr id="4" name="Slide Number Placeholder 3"/>
          <p:cNvSpPr>
            <a:spLocks noGrp="1"/>
          </p:cNvSpPr>
          <p:nvPr>
            <p:ph type="sldNum" sz="quarter" idx="5"/>
          </p:nvPr>
        </p:nvSpPr>
        <p:spPr/>
        <p:txBody>
          <a:bodyPr/>
          <a:lstStyle/>
          <a:p>
            <a:pPr>
              <a:defRPr/>
            </a:pPr>
            <a:fld id="{0F6C4412-D335-4D3E-A641-E6199EF45A2A}"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smtClean="0"/>
              <a:t>This will open a screen where you can overwrite your ResearcherID profile with information from ORCID, or vice versa.  For example, if I choose to **update my ResearcherID profile with the name I’ve used in ORCID, the system will **change my name in the ResearcherID system, as opposed to adding it as an additional name in my profile.  The same is true if you send information in the opposite direction– any profile data you send to ORCID will replace the information already there.</a:t>
            </a:r>
          </a:p>
          <a:p>
            <a:endParaRPr lang="en-US" smtClean="0"/>
          </a:p>
          <a:p>
            <a:r>
              <a:rPr lang="en-US" smtClean="0"/>
              <a:t>From here, if you want to send publications currently in your ResearcherID profile to ORCID, **clicking the link will open your ResearcherID publications list.</a:t>
            </a:r>
          </a:p>
        </p:txBody>
      </p:sp>
      <p:sp>
        <p:nvSpPr>
          <p:cNvPr id="4" name="Slide Number Placeholder 3"/>
          <p:cNvSpPr>
            <a:spLocks noGrp="1"/>
          </p:cNvSpPr>
          <p:nvPr>
            <p:ph type="sldNum" sz="quarter" idx="5"/>
          </p:nvPr>
        </p:nvSpPr>
        <p:spPr/>
        <p:txBody>
          <a:bodyPr/>
          <a:lstStyle/>
          <a:p>
            <a:pPr>
              <a:defRPr/>
            </a:pPr>
            <a:fld id="{F016092C-8101-40F5-9559-DCD23F9E3D62}"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smtClean="0"/>
              <a:t>Here, mark the papers you want to send to Orcid– **you can select up to 100 at a time by setting results per page to 100, and selecting the page.  All document types will transfer EXCEPT grants and patents– Orcid is currently unable to accept grant and patent information.</a:t>
            </a:r>
          </a:p>
          <a:p>
            <a:endParaRPr lang="en-US" smtClean="0"/>
          </a:p>
          <a:p>
            <a:r>
              <a:rPr lang="en-US" smtClean="0"/>
              <a:t>Once you press send, Orcid will ask you to authorize the process, and return you to ResearcherID** once the process is complete. </a:t>
            </a:r>
          </a:p>
          <a:p>
            <a:endParaRPr lang="en-US" smtClean="0"/>
          </a:p>
          <a:p>
            <a:r>
              <a:rPr lang="en-US" smtClean="0"/>
              <a:t>From here, if you want to send publications currently in your ORCID profile to ResearcherID, **click the appropriate link.</a:t>
            </a:r>
          </a:p>
          <a:p>
            <a:endParaRPr lang="en-US" smtClean="0"/>
          </a:p>
        </p:txBody>
      </p:sp>
      <p:sp>
        <p:nvSpPr>
          <p:cNvPr id="4" name="Slide Number Placeholder 3"/>
          <p:cNvSpPr>
            <a:spLocks noGrp="1"/>
          </p:cNvSpPr>
          <p:nvPr>
            <p:ph type="sldNum" sz="quarter" idx="5"/>
          </p:nvPr>
        </p:nvSpPr>
        <p:spPr/>
        <p:txBody>
          <a:bodyPr/>
          <a:lstStyle/>
          <a:p>
            <a:pPr>
              <a:defRPr/>
            </a:pPr>
            <a:fld id="{9835DEE4-6A18-473B-BC71-BC5E8C022DE7}"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smtClean="0"/>
              <a:t>This will open a list where you can select which papers to transfer from Orcid before adding them.  **Once you’ve made your selections, the system will **notify you that the transfer completed successfully.</a:t>
            </a:r>
          </a:p>
        </p:txBody>
      </p:sp>
      <p:sp>
        <p:nvSpPr>
          <p:cNvPr id="4" name="Slide Number Placeholder 3"/>
          <p:cNvSpPr>
            <a:spLocks noGrp="1"/>
          </p:cNvSpPr>
          <p:nvPr>
            <p:ph type="sldNum" sz="quarter" idx="5"/>
          </p:nvPr>
        </p:nvSpPr>
        <p:spPr/>
        <p:txBody>
          <a:bodyPr/>
          <a:lstStyle/>
          <a:p>
            <a:pPr>
              <a:defRPr/>
            </a:pPr>
            <a:fld id="{91B637B0-BEC5-4807-87C5-FF2ED10B84FD}"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smtClean="0"/>
              <a:t>When transferring publications between Orcid &amp; ResearcherID, keep in mind that BOTH systems currently allow **duplicate papers to be imported into your profile.**  You have the ability to delete papers from either system.</a:t>
            </a:r>
          </a:p>
          <a:p>
            <a:endParaRPr lang="en-US" smtClean="0"/>
          </a:p>
          <a:p>
            <a:r>
              <a:rPr lang="en-US" smtClean="0"/>
              <a:t>To delete a paper from ResearcherID, click Manage List**, select** the paper or papers to delete, and choose Delete Selected Publications.</a:t>
            </a:r>
          </a:p>
          <a:p>
            <a:endParaRPr lang="en-US" smtClean="0"/>
          </a:p>
        </p:txBody>
      </p:sp>
      <p:sp>
        <p:nvSpPr>
          <p:cNvPr id="4" name="Slide Number Placeholder 3"/>
          <p:cNvSpPr>
            <a:spLocks noGrp="1"/>
          </p:cNvSpPr>
          <p:nvPr>
            <p:ph type="sldNum" sz="quarter" idx="5"/>
          </p:nvPr>
        </p:nvSpPr>
        <p:spPr/>
        <p:txBody>
          <a:bodyPr/>
          <a:lstStyle/>
          <a:p>
            <a:pPr>
              <a:defRPr/>
            </a:pPr>
            <a:fld id="{C3246FE8-D798-49B4-8212-3CFE7EE1067D}"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4F1D6AE-ED9B-4997-B086-E02DDEF46528}" type="slidenum">
              <a:rPr lang="en-US" smtClean="0"/>
              <a:pPr/>
              <a:t>4</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dirty="0" smtClean="0"/>
          </a:p>
        </p:txBody>
      </p:sp>
      <p:sp>
        <p:nvSpPr>
          <p:cNvPr id="29700" name="Slide Number Placeholder 3"/>
          <p:cNvSpPr>
            <a:spLocks noGrp="1"/>
          </p:cNvSpPr>
          <p:nvPr>
            <p:ph type="sldNum" sz="quarter" idx="5"/>
          </p:nvPr>
        </p:nvSpPr>
        <p:spPr>
          <a:noFill/>
        </p:spPr>
        <p:txBody>
          <a:bodyPr/>
          <a:lstStyle/>
          <a:p>
            <a:fld id="{1EBA83FD-E45C-4C3C-A966-D3AC9437177E}"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8D81A9-D104-4A44-B0A9-5DCAD5A0F7B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8D81A9-D104-4A44-B0A9-5DCAD5A0F7B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76D67F-802B-4EC2-9451-3BC5504C3BD4}" type="slidenum">
              <a:rPr lang="en-US" smtClean="0">
                <a:solidFill>
                  <a:prstClr val="black"/>
                </a:solidFill>
              </a:rPr>
              <a:pPr>
                <a:defRPr/>
              </a:pPr>
              <a:t>8</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76D67F-802B-4EC2-9451-3BC5504C3BD4}" type="slidenum">
              <a:rPr lang="en-US" smtClean="0">
                <a:solidFill>
                  <a:prstClr val="black"/>
                </a:solidFill>
              </a:rPr>
              <a:pPr>
                <a:defRPr/>
              </a:pPr>
              <a:t>9</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8D81A9-D104-4A44-B0A9-5DCAD5A0F7B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355600" y="4321175"/>
            <a:ext cx="8410575" cy="0"/>
          </a:xfrm>
          <a:prstGeom prst="line">
            <a:avLst/>
          </a:prstGeom>
          <a:noFill/>
          <a:ln w="24130" cap="rnd">
            <a:solidFill>
              <a:schemeClr val="tx1"/>
            </a:solidFill>
            <a:prstDash val="sysDot"/>
            <a:round/>
            <a:headEnd/>
            <a:tailEnd/>
          </a:ln>
          <a:effectLst/>
        </p:spPr>
        <p:txBody>
          <a:bodyPr/>
          <a:lstStyle/>
          <a:p>
            <a:pPr fontAlgn="base">
              <a:spcBef>
                <a:spcPct val="0"/>
              </a:spcBef>
              <a:spcAft>
                <a:spcPct val="0"/>
              </a:spcAft>
              <a:defRPr/>
            </a:pPr>
            <a:endParaRPr lang="en-US">
              <a:solidFill>
                <a:srgbClr val="4B4B4B"/>
              </a:solidFill>
            </a:endParaRPr>
          </a:p>
        </p:txBody>
      </p:sp>
      <p:pic>
        <p:nvPicPr>
          <p:cNvPr id="5" name="Picture 6" descr="tr_hrz_rgb_pos"/>
          <p:cNvPicPr>
            <a:picLocks noChangeAspect="1" noChangeArrowheads="1"/>
          </p:cNvPicPr>
          <p:nvPr/>
        </p:nvPicPr>
        <p:blipFill>
          <a:blip r:embed="rId2" cstate="print"/>
          <a:srcRect b="20689"/>
          <a:stretch>
            <a:fillRect/>
          </a:stretch>
        </p:blipFill>
        <p:spPr bwMode="auto">
          <a:xfrm>
            <a:off x="6048375" y="5976938"/>
            <a:ext cx="2733675" cy="696912"/>
          </a:xfrm>
          <a:prstGeom prst="rect">
            <a:avLst/>
          </a:prstGeom>
          <a:noFill/>
          <a:ln w="9525">
            <a:noFill/>
            <a:miter lim="800000"/>
            <a:headEnd/>
            <a:tailEnd/>
          </a:ln>
        </p:spPr>
      </p:pic>
      <p:sp>
        <p:nvSpPr>
          <p:cNvPr id="16386" name="Rectangle 2"/>
          <p:cNvSpPr>
            <a:spLocks noGrp="1" noChangeArrowheads="1"/>
          </p:cNvSpPr>
          <p:nvPr>
            <p:ph type="ctrTitle"/>
          </p:nvPr>
        </p:nvSpPr>
        <p:spPr>
          <a:xfrm>
            <a:off x="361950" y="3448050"/>
            <a:ext cx="8382000" cy="819150"/>
          </a:xfrm>
        </p:spPr>
        <p:txBody>
          <a:bodyPr/>
          <a:lstStyle>
            <a:lvl1pPr>
              <a:defRPr sz="3200"/>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361950" y="4435475"/>
            <a:ext cx="8382000" cy="1279525"/>
          </a:xfrm>
        </p:spPr>
        <p:txBody>
          <a:bodyPr rIns="0"/>
          <a:lstStyle>
            <a:lvl1pPr marL="0" indent="0">
              <a:lnSpc>
                <a:spcPct val="90000"/>
              </a:lnSpc>
              <a:spcBef>
                <a:spcPct val="0"/>
              </a:spcBef>
              <a:buFontTx/>
              <a:buNone/>
              <a:defRPr sz="1800"/>
            </a:lvl1pPr>
          </a:lstStyle>
          <a:p>
            <a:r>
              <a:rPr lang="en-US" smtClean="0"/>
              <a:t>Click to edit Master subtitle style</a:t>
            </a:r>
            <a:endParaRPr lang="en-US"/>
          </a:p>
        </p:txBody>
      </p:sp>
      <p:pic>
        <p:nvPicPr>
          <p:cNvPr id="7" name="Picture 4" descr="connectivity1"/>
          <p:cNvPicPr>
            <a:picLocks noChangeAspect="1" noChangeArrowheads="1"/>
          </p:cNvPicPr>
          <p:nvPr userDrawn="1"/>
        </p:nvPicPr>
        <p:blipFill>
          <a:blip r:embed="rId3" cstate="print"/>
          <a:srcRect/>
          <a:stretch>
            <a:fillRect/>
          </a:stretch>
        </p:blipFill>
        <p:spPr bwMode="auto">
          <a:xfrm>
            <a:off x="338138" y="374650"/>
            <a:ext cx="8455025" cy="290671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805291D-8976-4E06-BFE4-90466865266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506413"/>
            <a:ext cx="1841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7575" y="506413"/>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5122D938-BE20-40CD-9418-55CDB94238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37A08811-5D36-46CC-9832-5A930FD52BB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6D6D862-6745-4F20-8DDA-3F26AF5DDCD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1297BAA8-32B2-49A7-9868-AA553722762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81DFA2BD-FC81-4A76-AFCD-22DD4D2FFEB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A38363C1-251E-4735-8FCC-FC0D8D5F4DF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3F7393A2-6141-4E0D-B073-4856CF951FE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CE830E37-F531-4049-87C7-6D9BAF8FEDE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E52D7D6C-E588-4642-B349-15FAD4FDBB9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36550" y="1530350"/>
            <a:ext cx="2162175" cy="457200"/>
          </a:xfrm>
          <a:prstGeom prst="rect">
            <a:avLst/>
          </a:prstGeom>
          <a:noFill/>
          <a:ln w="9525">
            <a:noFill/>
            <a:miter lim="800000"/>
            <a:headEnd/>
            <a:tailEnd/>
          </a:ln>
          <a:effectLst/>
        </p:spPr>
        <p:txBody>
          <a:bodyPr>
            <a:spAutoFit/>
          </a:bodyPr>
          <a:lstStyle/>
          <a:p>
            <a:pPr marL="228600" indent="-228600" fontAlgn="base">
              <a:spcBef>
                <a:spcPct val="50000"/>
              </a:spcBef>
              <a:spcAft>
                <a:spcPct val="0"/>
              </a:spcAft>
              <a:buClr>
                <a:srgbClr val="FF8000"/>
              </a:buClr>
              <a:buFontTx/>
              <a:buChar char="•"/>
              <a:defRPr/>
            </a:pPr>
            <a:endParaRPr lang="en-US" sz="2400">
              <a:solidFill>
                <a:srgbClr val="4B4B4B"/>
              </a:solidFill>
            </a:endParaRPr>
          </a:p>
        </p:txBody>
      </p:sp>
      <p:pic>
        <p:nvPicPr>
          <p:cNvPr id="3075" name="Picture 3" descr="TR_SlideLogo_BW600"/>
          <p:cNvPicPr>
            <a:picLocks noChangeAspect="1" noChangeArrowheads="1"/>
          </p:cNvPicPr>
          <p:nvPr/>
        </p:nvPicPr>
        <p:blipFill>
          <a:blip r:embed="rId13" cstate="print"/>
          <a:srcRect/>
          <a:stretch>
            <a:fillRect/>
          </a:stretch>
        </p:blipFill>
        <p:spPr bwMode="auto">
          <a:xfrm>
            <a:off x="371475" y="6323013"/>
            <a:ext cx="1652588" cy="536575"/>
          </a:xfrm>
          <a:prstGeom prst="rect">
            <a:avLst/>
          </a:prstGeom>
          <a:noFill/>
          <a:ln w="9525">
            <a:noFill/>
            <a:miter lim="800000"/>
            <a:headEnd/>
            <a:tailEnd/>
          </a:ln>
        </p:spPr>
      </p:pic>
      <p:sp>
        <p:nvSpPr>
          <p:cNvPr id="15364" name="Rectangle 4"/>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900">
                <a:solidFill>
                  <a:srgbClr val="FFFFFF"/>
                </a:solidFill>
                <a:latin typeface="Arial" pitchFamily="34" charset="0"/>
              </a:defRPr>
            </a:lvl1pPr>
          </a:lstStyle>
          <a:p>
            <a:pPr fontAlgn="base">
              <a:spcBef>
                <a:spcPct val="0"/>
              </a:spcBef>
              <a:spcAft>
                <a:spcPct val="0"/>
              </a:spcAft>
              <a:defRPr/>
            </a:pPr>
            <a:endParaRPr lang="en-US"/>
          </a:p>
        </p:txBody>
      </p:sp>
      <p:sp>
        <p:nvSpPr>
          <p:cNvPr id="15365" name="Rectangle 5"/>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4B4B4B"/>
                </a:solidFill>
                <a:latin typeface="Arial" pitchFamily="34" charset="0"/>
              </a:defRPr>
            </a:lvl1pPr>
          </a:lstStyle>
          <a:p>
            <a:pPr fontAlgn="base">
              <a:spcBef>
                <a:spcPct val="0"/>
              </a:spcBef>
              <a:spcAft>
                <a:spcPct val="0"/>
              </a:spcAft>
              <a:defRPr/>
            </a:pPr>
            <a:fld id="{4D80378C-B40E-47BF-B2CA-4AF3F52CCD88}" type="slidenum">
              <a:rPr lang="en-US"/>
              <a:pPr fontAlgn="base">
                <a:spcBef>
                  <a:spcPct val="0"/>
                </a:spcBef>
                <a:spcAft>
                  <a:spcPct val="0"/>
                </a:spcAft>
                <a:defRPr/>
              </a:pPr>
              <a:t>‹#›</a:t>
            </a:fld>
            <a:endParaRPr lang="en-US"/>
          </a:p>
        </p:txBody>
      </p:sp>
      <p:sp>
        <p:nvSpPr>
          <p:cNvPr id="3078" name="Rectangle 6"/>
          <p:cNvSpPr>
            <a:spLocks noGrp="1" noChangeArrowheads="1"/>
          </p:cNvSpPr>
          <p:nvPr>
            <p:ph type="title"/>
          </p:nvPr>
        </p:nvSpPr>
        <p:spPr bwMode="auto">
          <a:xfrm>
            <a:off x="917575"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3079" name="Rectangle 7"/>
          <p:cNvSpPr>
            <a:spLocks noGrp="1" noChangeArrowheads="1"/>
          </p:cNvSpPr>
          <p:nvPr>
            <p:ph type="body" idx="1"/>
          </p:nvPr>
        </p:nvSpPr>
        <p:spPr bwMode="auto">
          <a:xfrm>
            <a:off x="917575"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80" name="Picture 8" descr="slideMaster_Logo600"/>
          <p:cNvPicPr>
            <a:picLocks noChangeAspect="1" noChangeArrowheads="1"/>
          </p:cNvPicPr>
          <p:nvPr/>
        </p:nvPicPr>
        <p:blipFill>
          <a:blip r:embed="rId14" cstate="print"/>
          <a:srcRect/>
          <a:stretch>
            <a:fillRect/>
          </a:stretch>
        </p:blipFill>
        <p:spPr bwMode="hidden">
          <a:xfrm>
            <a:off x="371475" y="6323013"/>
            <a:ext cx="1644650" cy="528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pitchFamily="34" charset="0"/>
        </a:defRPr>
      </a:lvl2pPr>
      <a:lvl3pPr algn="l" rtl="0" eaLnBrk="0" fontAlgn="base" hangingPunct="0">
        <a:lnSpc>
          <a:spcPct val="90000"/>
        </a:lnSpc>
        <a:spcBef>
          <a:spcPct val="0"/>
        </a:spcBef>
        <a:spcAft>
          <a:spcPct val="0"/>
        </a:spcAft>
        <a:defRPr sz="2800">
          <a:solidFill>
            <a:schemeClr val="tx2"/>
          </a:solidFill>
          <a:latin typeface="Arial" pitchFamily="34" charset="0"/>
        </a:defRPr>
      </a:lvl3pPr>
      <a:lvl4pPr algn="l" rtl="0" eaLnBrk="0" fontAlgn="base" hangingPunct="0">
        <a:lnSpc>
          <a:spcPct val="90000"/>
        </a:lnSpc>
        <a:spcBef>
          <a:spcPct val="0"/>
        </a:spcBef>
        <a:spcAft>
          <a:spcPct val="0"/>
        </a:spcAft>
        <a:defRPr sz="2800">
          <a:solidFill>
            <a:schemeClr val="tx2"/>
          </a:solidFill>
          <a:latin typeface="Arial" pitchFamily="34" charset="0"/>
        </a:defRPr>
      </a:lvl4pPr>
      <a:lvl5pPr algn="l" rtl="0" eaLnBrk="0" fontAlgn="base" hangingPunct="0">
        <a:lnSpc>
          <a:spcPct val="90000"/>
        </a:lnSpc>
        <a:spcBef>
          <a:spcPct val="0"/>
        </a:spcBef>
        <a:spcAft>
          <a:spcPct val="0"/>
        </a:spcAft>
        <a:defRPr sz="2800">
          <a:solidFill>
            <a:schemeClr val="tx2"/>
          </a:solidFill>
          <a:latin typeface="Arial" pitchFamily="34" charset="0"/>
        </a:defRPr>
      </a:lvl5pPr>
      <a:lvl6pPr marL="457200" algn="l" rtl="0" eaLnBrk="1" fontAlgn="base" hangingPunct="1">
        <a:lnSpc>
          <a:spcPct val="90000"/>
        </a:lnSpc>
        <a:spcBef>
          <a:spcPct val="0"/>
        </a:spcBef>
        <a:spcAft>
          <a:spcPct val="0"/>
        </a:spcAft>
        <a:defRPr sz="2800">
          <a:solidFill>
            <a:schemeClr val="tx2"/>
          </a:solidFill>
          <a:latin typeface="Arial" pitchFamily="34" charset="0"/>
        </a:defRPr>
      </a:lvl6pPr>
      <a:lvl7pPr marL="914400" algn="l" rtl="0" eaLnBrk="1" fontAlgn="base" hangingPunct="1">
        <a:lnSpc>
          <a:spcPct val="90000"/>
        </a:lnSpc>
        <a:spcBef>
          <a:spcPct val="0"/>
        </a:spcBef>
        <a:spcAft>
          <a:spcPct val="0"/>
        </a:spcAft>
        <a:defRPr sz="2800">
          <a:solidFill>
            <a:schemeClr val="tx2"/>
          </a:solidFill>
          <a:latin typeface="Arial" pitchFamily="34" charset="0"/>
        </a:defRPr>
      </a:lvl7pPr>
      <a:lvl8pPr marL="1371600" algn="l" rtl="0" eaLnBrk="1" fontAlgn="base" hangingPunct="1">
        <a:lnSpc>
          <a:spcPct val="90000"/>
        </a:lnSpc>
        <a:spcBef>
          <a:spcPct val="0"/>
        </a:spcBef>
        <a:spcAft>
          <a:spcPct val="0"/>
        </a:spcAft>
        <a:defRPr sz="2800">
          <a:solidFill>
            <a:schemeClr val="tx2"/>
          </a:solidFill>
          <a:latin typeface="Arial" pitchFamily="34" charset="0"/>
        </a:defRPr>
      </a:lvl8pPr>
      <a:lvl9pPr marL="1828800" algn="l" rtl="0" eaLnBrk="1" fontAlgn="base" hangingPunct="1">
        <a:lnSpc>
          <a:spcPct val="90000"/>
        </a:lnSpc>
        <a:spcBef>
          <a:spcPct val="0"/>
        </a:spcBef>
        <a:spcAft>
          <a:spcPct val="0"/>
        </a:spcAft>
        <a:defRPr sz="2800">
          <a:solidFill>
            <a:schemeClr val="tx2"/>
          </a:solidFill>
          <a:latin typeface="Arial" pitchFamily="34"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0" fontAlgn="base" hangingPunct="0">
        <a:spcBef>
          <a:spcPct val="30000"/>
        </a:spcBef>
        <a:spcAft>
          <a:spcPct val="0"/>
        </a:spcAft>
        <a:buClr>
          <a:schemeClr val="tx2"/>
        </a:buClr>
        <a:buFont typeface="Arial" charset="0"/>
        <a:buChar char="–"/>
        <a:defRPr sz="2000">
          <a:solidFill>
            <a:schemeClr val="tx1"/>
          </a:solidFill>
          <a:latin typeface="+mn-lt"/>
        </a:defRPr>
      </a:lvl2pPr>
      <a:lvl3pPr marL="914400" indent="-171450" algn="l" rtl="0" eaLnBrk="0" fontAlgn="base" hangingPunct="0">
        <a:spcBef>
          <a:spcPct val="25000"/>
        </a:spcBef>
        <a:spcAft>
          <a:spcPct val="0"/>
        </a:spcAft>
        <a:buClr>
          <a:schemeClr val="tx2"/>
        </a:buClr>
        <a:buChar char="•"/>
        <a:defRPr>
          <a:solidFill>
            <a:schemeClr val="tx1"/>
          </a:solidFill>
          <a:latin typeface="+mn-lt"/>
        </a:defRPr>
      </a:lvl3pPr>
      <a:lvl4pPr marL="1257300" indent="-228600" algn="l" rtl="0" eaLnBrk="0" fontAlgn="base" hangingPunct="0">
        <a:spcBef>
          <a:spcPct val="20000"/>
        </a:spcBef>
        <a:spcAft>
          <a:spcPct val="0"/>
        </a:spcAft>
        <a:buClr>
          <a:schemeClr val="tx2"/>
        </a:buClr>
        <a:buFont typeface="Arial"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400">
          <a:solidFill>
            <a:schemeClr val="tx1"/>
          </a:solidFill>
          <a:latin typeface="+mn-lt"/>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researcherid.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orcid.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hyperlink" Target="http://www.science.thomsonreuters.com/suppor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eniko.szasz@thomsonreuters.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hyperlink" Target="http://www.researcherid.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p:txBody>
          <a:bodyPr/>
          <a:lstStyle/>
          <a:p>
            <a:r>
              <a:rPr lang="hu-HU" dirty="0" smtClean="0"/>
              <a:t>ResearcherID bemutatása </a:t>
            </a:r>
            <a:endParaRPr lang="en-US" dirty="0"/>
          </a:p>
        </p:txBody>
      </p:sp>
      <p:sp>
        <p:nvSpPr>
          <p:cNvPr id="31747" name="Rectangle 3"/>
          <p:cNvSpPr>
            <a:spLocks noGrp="1" noChangeArrowheads="1"/>
          </p:cNvSpPr>
          <p:nvPr>
            <p:ph type="subTitle" idx="1"/>
          </p:nvPr>
        </p:nvSpPr>
        <p:spPr>
          <a:xfrm>
            <a:off x="304800" y="4495800"/>
            <a:ext cx="8382000" cy="1279525"/>
          </a:xfrm>
        </p:spPr>
        <p:txBody>
          <a:bodyPr/>
          <a:lstStyle/>
          <a:p>
            <a:pPr eaLnBrk="1" hangingPunct="1"/>
            <a:r>
              <a:rPr lang="en-GB" dirty="0" smtClean="0"/>
              <a:t>T</a:t>
            </a:r>
            <a:r>
              <a:rPr lang="hu-HU" dirty="0" smtClean="0"/>
              <a:t>öbb mint egyszerű publikációs lista</a:t>
            </a:r>
            <a:endParaRPr lang="en-GB" dirty="0" smtClean="0"/>
          </a:p>
          <a:p>
            <a:pPr eaLnBrk="1" hangingPunct="1"/>
            <a:endParaRPr lang="en-GB" dirty="0" smtClean="0"/>
          </a:p>
          <a:p>
            <a:pPr eaLnBrk="1" hangingPunct="1"/>
            <a:r>
              <a:rPr lang="en-GB" dirty="0" smtClean="0">
                <a:solidFill>
                  <a:schemeClr val="tx2"/>
                </a:solidFill>
                <a:latin typeface="+mj-lt"/>
                <a:ea typeface="+mj-ea"/>
                <a:cs typeface="+mj-cs"/>
              </a:rPr>
              <a:t>T</a:t>
            </a:r>
            <a:r>
              <a:rPr lang="cs-CZ" dirty="0" smtClean="0">
                <a:solidFill>
                  <a:schemeClr val="tx2"/>
                </a:solidFill>
                <a:latin typeface="+mj-lt"/>
                <a:ea typeface="+mj-ea"/>
                <a:cs typeface="+mj-cs"/>
              </a:rPr>
              <a:t>óth Szász Eni</a:t>
            </a:r>
            <a:r>
              <a:rPr lang="en-US" dirty="0" smtClean="0">
                <a:solidFill>
                  <a:schemeClr val="tx2"/>
                </a:solidFill>
                <a:latin typeface="+mj-lt"/>
                <a:ea typeface="+mj-ea"/>
                <a:cs typeface="+mj-cs"/>
              </a:rPr>
              <a:t>k</a:t>
            </a:r>
            <a:r>
              <a:rPr lang="hu-HU" dirty="0" smtClean="0">
                <a:solidFill>
                  <a:schemeClr val="tx2"/>
                </a:solidFill>
                <a:latin typeface="+mj-lt"/>
                <a:ea typeface="+mj-ea"/>
                <a:cs typeface="+mj-cs"/>
              </a:rPr>
              <a:t>ő</a:t>
            </a:r>
          </a:p>
          <a:p>
            <a:pPr eaLnBrk="1" hangingPunct="1"/>
            <a:r>
              <a:rPr lang="en-GB" dirty="0" smtClean="0">
                <a:solidFill>
                  <a:schemeClr val="tx2"/>
                </a:solidFill>
                <a:latin typeface="+mj-lt"/>
                <a:ea typeface="+mj-ea"/>
                <a:cs typeface="+mj-cs"/>
              </a:rPr>
              <a:t>e</a:t>
            </a:r>
            <a:r>
              <a:rPr lang="hu-HU" dirty="0" smtClean="0">
                <a:solidFill>
                  <a:schemeClr val="tx2"/>
                </a:solidFill>
                <a:latin typeface="+mj-lt"/>
                <a:ea typeface="+mj-ea"/>
                <a:cs typeface="+mj-cs"/>
              </a:rPr>
              <a:t>niko.szasz@thomsonreuters.com</a:t>
            </a:r>
            <a:endParaRPr lang="en-US" dirty="0" smtClean="0">
              <a:solidFill>
                <a:schemeClr val="tx2"/>
              </a:solidFill>
              <a:latin typeface="+mj-lt"/>
              <a:ea typeface="+mj-ea"/>
              <a:cs typeface="+mj-cs"/>
            </a:endParaRPr>
          </a:p>
        </p:txBody>
      </p:sp>
      <p:pic>
        <p:nvPicPr>
          <p:cNvPr id="31748" name="Picture 4" descr="1"/>
          <p:cNvPicPr>
            <a:picLocks noChangeAspect="1" noChangeArrowheads="1"/>
          </p:cNvPicPr>
          <p:nvPr/>
        </p:nvPicPr>
        <p:blipFill>
          <a:blip r:embed="rId3" cstate="print"/>
          <a:srcRect l="-191" t="19081" b="21771"/>
          <a:stretch>
            <a:fillRect/>
          </a:stretch>
        </p:blipFill>
        <p:spPr bwMode="auto">
          <a:xfrm>
            <a:off x="228600" y="304800"/>
            <a:ext cx="8646122" cy="3200400"/>
          </a:xfrm>
          <a:prstGeom prst="rect">
            <a:avLst/>
          </a:prstGeom>
          <a:noFill/>
          <a:ln w="9525">
            <a:noFill/>
            <a:miter lim="800000"/>
            <a:headEnd/>
            <a:tailEnd/>
          </a:ln>
        </p:spPr>
      </p:pic>
      <p:sp>
        <p:nvSpPr>
          <p:cNvPr id="31749" name="Text Box 5"/>
          <p:cNvSpPr txBox="1">
            <a:spLocks noChangeArrowheads="1"/>
          </p:cNvSpPr>
          <p:nvPr/>
        </p:nvSpPr>
        <p:spPr bwMode="auto">
          <a:xfrm>
            <a:off x="6700838" y="3452813"/>
            <a:ext cx="2141537" cy="228600"/>
          </a:xfrm>
          <a:prstGeom prst="rect">
            <a:avLst/>
          </a:prstGeom>
          <a:noFill/>
          <a:ln w="9525">
            <a:noFill/>
            <a:miter lim="800000"/>
            <a:headEnd/>
            <a:tailEnd/>
          </a:ln>
        </p:spPr>
        <p:txBody>
          <a:bodyPr>
            <a:spAutoFit/>
          </a:bodyPr>
          <a:lstStyle/>
          <a:p>
            <a:pPr algn="r">
              <a:spcBef>
                <a:spcPct val="50000"/>
              </a:spcBef>
            </a:pPr>
            <a:r>
              <a:rPr lang="en-US" sz="900"/>
              <a:t>REUTERS/Regis Duvignau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69175" cy="836612"/>
          </a:xfrm>
        </p:spPr>
        <p:txBody>
          <a:bodyPr/>
          <a:lstStyle/>
          <a:p>
            <a:r>
              <a:rPr lang="hu-HU" dirty="0" smtClean="0"/>
              <a:t>Bejelentkezés vagy Regisztráció</a:t>
            </a:r>
            <a:endParaRPr lang="en-US" dirty="0"/>
          </a:p>
        </p:txBody>
      </p:sp>
      <p:pic>
        <p:nvPicPr>
          <p:cNvPr id="12289" name="Picture 1"/>
          <p:cNvPicPr>
            <a:picLocks noChangeAspect="1" noChangeArrowheads="1"/>
          </p:cNvPicPr>
          <p:nvPr/>
        </p:nvPicPr>
        <p:blipFill>
          <a:blip r:embed="rId3" cstate="print"/>
          <a:srcRect/>
          <a:stretch>
            <a:fillRect/>
          </a:stretch>
        </p:blipFill>
        <p:spPr bwMode="auto">
          <a:xfrm>
            <a:off x="228600" y="1447800"/>
            <a:ext cx="8382000" cy="40955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69175" cy="836612"/>
          </a:xfrm>
        </p:spPr>
        <p:txBody>
          <a:bodyPr/>
          <a:lstStyle/>
          <a:p>
            <a:r>
              <a:rPr lang="hu-HU" dirty="0" smtClean="0"/>
              <a:t>Megerősítés</a:t>
            </a:r>
            <a:endParaRPr lang="en-US" dirty="0"/>
          </a:p>
        </p:txBody>
      </p:sp>
      <p:pic>
        <p:nvPicPr>
          <p:cNvPr id="4" name="Content Placeholder 3" descr="confirmation.jpg"/>
          <p:cNvPicPr>
            <a:picLocks noGrp="1" noChangeAspect="1"/>
          </p:cNvPicPr>
          <p:nvPr>
            <p:ph idx="1"/>
          </p:nvPr>
        </p:nvPicPr>
        <p:blipFill>
          <a:blip r:embed="rId3" cstate="print"/>
          <a:stretch>
            <a:fillRect/>
          </a:stretch>
        </p:blipFill>
        <p:spPr>
          <a:xfrm>
            <a:off x="228600" y="1143000"/>
            <a:ext cx="8610600" cy="4385028"/>
          </a:xfrm>
          <a:ln>
            <a:solidFill>
              <a:schemeClr val="bg2"/>
            </a:solidFill>
          </a:ln>
        </p:spPr>
      </p:pic>
      <p:pic>
        <p:nvPicPr>
          <p:cNvPr id="5" name="Picture 4" descr="enw marked icon.jpg"/>
          <p:cNvPicPr>
            <a:picLocks noChangeAspect="1"/>
          </p:cNvPicPr>
          <p:nvPr/>
        </p:nvPicPr>
        <p:blipFill>
          <a:blip r:embed="rId4" cstate="print"/>
          <a:stretch>
            <a:fillRect/>
          </a:stretch>
        </p:blipFill>
        <p:spPr>
          <a:xfrm>
            <a:off x="1524000" y="2743200"/>
            <a:ext cx="7277244" cy="3484693"/>
          </a:xfrm>
          <a:prstGeom prst="rect">
            <a:avLst/>
          </a:prstGeom>
        </p:spPr>
      </p:pic>
      <p:sp>
        <p:nvSpPr>
          <p:cNvPr id="6" name="Oval 5"/>
          <p:cNvSpPr/>
          <p:nvPr/>
        </p:nvSpPr>
        <p:spPr>
          <a:xfrm>
            <a:off x="3886200" y="5029200"/>
            <a:ext cx="381000" cy="4572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Endnote Web</a:t>
            </a:r>
            <a:endParaRPr lang="en-US" dirty="0"/>
          </a:p>
        </p:txBody>
      </p:sp>
      <p:pic>
        <p:nvPicPr>
          <p:cNvPr id="4" name="Content Placeholder 3" descr="enw.jpg"/>
          <p:cNvPicPr>
            <a:picLocks noGrp="1" noChangeAspect="1"/>
          </p:cNvPicPr>
          <p:nvPr>
            <p:ph idx="1"/>
          </p:nvPr>
        </p:nvPicPr>
        <p:blipFill>
          <a:blip r:embed="rId3" cstate="print"/>
          <a:stretch>
            <a:fillRect/>
          </a:stretch>
        </p:blipFill>
        <p:spPr>
          <a:xfrm>
            <a:off x="228600" y="1600200"/>
            <a:ext cx="8771861" cy="4191000"/>
          </a:xfrm>
          <a:ln>
            <a:solidFill>
              <a:schemeClr val="bg2"/>
            </a:solidFill>
          </a:ln>
        </p:spPr>
      </p:pic>
      <p:sp>
        <p:nvSpPr>
          <p:cNvPr id="5" name="Oval 4"/>
          <p:cNvSpPr/>
          <p:nvPr/>
        </p:nvSpPr>
        <p:spPr>
          <a:xfrm>
            <a:off x="304800" y="4267200"/>
            <a:ext cx="1371600" cy="4572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Publications List</a:t>
            </a:r>
            <a:endParaRPr lang="en-US" dirty="0"/>
          </a:p>
        </p:txBody>
      </p:sp>
      <p:pic>
        <p:nvPicPr>
          <p:cNvPr id="6145" name="Picture 1"/>
          <p:cNvPicPr>
            <a:picLocks noChangeAspect="1" noChangeArrowheads="1"/>
          </p:cNvPicPr>
          <p:nvPr/>
        </p:nvPicPr>
        <p:blipFill>
          <a:blip r:embed="rId3" cstate="print"/>
          <a:srcRect/>
          <a:stretch>
            <a:fillRect/>
          </a:stretch>
        </p:blipFill>
        <p:spPr bwMode="auto">
          <a:xfrm>
            <a:off x="457200" y="152400"/>
            <a:ext cx="7923810" cy="6096000"/>
          </a:xfrm>
          <a:prstGeom prst="rect">
            <a:avLst/>
          </a:prstGeom>
          <a:noFill/>
          <a:ln w="9525">
            <a:noFill/>
            <a:miter lim="800000"/>
            <a:headEnd/>
            <a:tailEnd/>
          </a:ln>
        </p:spPr>
      </p:pic>
      <p:sp>
        <p:nvSpPr>
          <p:cNvPr id="5" name="Oval 4"/>
          <p:cNvSpPr/>
          <p:nvPr/>
        </p:nvSpPr>
        <p:spPr>
          <a:xfrm>
            <a:off x="381000" y="3581400"/>
            <a:ext cx="1295400" cy="10668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ResearcherID</a:t>
            </a:r>
            <a:r>
              <a:rPr lang="en-GB" dirty="0" smtClean="0"/>
              <a:t> </a:t>
            </a:r>
            <a:r>
              <a:rPr lang="hu-HU" dirty="0" smtClean="0"/>
              <a:t>és orcid</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917575" y="152400"/>
            <a:ext cx="7369175" cy="836613"/>
          </a:xfrm>
        </p:spPr>
        <p:txBody>
          <a:bodyPr/>
          <a:lstStyle/>
          <a:p>
            <a:r>
              <a:rPr lang="hu-HU" dirty="0" smtClean="0"/>
              <a:t>Mi az ORCID</a:t>
            </a:r>
            <a:r>
              <a:rPr lang="en-US" dirty="0" smtClean="0"/>
              <a:t>?</a:t>
            </a:r>
          </a:p>
        </p:txBody>
      </p:sp>
      <p:pic>
        <p:nvPicPr>
          <p:cNvPr id="4" name="Picture 3" descr="orcid home.png"/>
          <p:cNvPicPr>
            <a:picLocks noChangeAspect="1"/>
          </p:cNvPicPr>
          <p:nvPr/>
        </p:nvPicPr>
        <p:blipFill>
          <a:blip r:embed="rId3" cstate="print"/>
          <a:srcRect/>
          <a:stretch>
            <a:fillRect/>
          </a:stretch>
        </p:blipFill>
        <p:spPr bwMode="auto">
          <a:xfrm>
            <a:off x="971600" y="1412776"/>
            <a:ext cx="6781800" cy="4724400"/>
          </a:xfrm>
          <a:prstGeom prst="rect">
            <a:avLst/>
          </a:prstGeom>
          <a:noFill/>
          <a:ln w="9525">
            <a:solidFill>
              <a:srgbClr val="92D050"/>
            </a:solidFill>
            <a:miter lim="800000"/>
            <a:headEnd/>
            <a:tailEnd/>
          </a:ln>
        </p:spPr>
      </p:pic>
      <p:sp>
        <p:nvSpPr>
          <p:cNvPr id="6" name="TextBox 5"/>
          <p:cNvSpPr txBox="1">
            <a:spLocks noChangeArrowheads="1"/>
          </p:cNvSpPr>
          <p:nvPr/>
        </p:nvSpPr>
        <p:spPr bwMode="auto">
          <a:xfrm>
            <a:off x="5791200" y="6096000"/>
            <a:ext cx="2133600" cy="369888"/>
          </a:xfrm>
          <a:prstGeom prst="rect">
            <a:avLst/>
          </a:prstGeom>
          <a:noFill/>
          <a:ln w="9525">
            <a:noFill/>
            <a:miter lim="800000"/>
            <a:headEnd/>
            <a:tailEnd/>
          </a:ln>
        </p:spPr>
        <p:txBody>
          <a:bodyPr>
            <a:spAutoFit/>
          </a:bodyPr>
          <a:lstStyle/>
          <a:p>
            <a:r>
              <a:rPr lang="en-US" b="1"/>
              <a:t>https://orcid.org/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917575" y="152400"/>
            <a:ext cx="7369175" cy="836613"/>
          </a:xfrm>
        </p:spPr>
        <p:txBody>
          <a:bodyPr/>
          <a:lstStyle/>
          <a:p>
            <a:r>
              <a:rPr lang="hu-HU" dirty="0" smtClean="0"/>
              <a:t>Mi az ORCID</a:t>
            </a:r>
            <a:r>
              <a:rPr lang="en-US" dirty="0" smtClean="0"/>
              <a:t>?</a:t>
            </a:r>
          </a:p>
        </p:txBody>
      </p:sp>
      <p:sp>
        <p:nvSpPr>
          <p:cNvPr id="6" name="TextBox 5"/>
          <p:cNvSpPr txBox="1">
            <a:spLocks noChangeArrowheads="1"/>
          </p:cNvSpPr>
          <p:nvPr/>
        </p:nvSpPr>
        <p:spPr bwMode="auto">
          <a:xfrm>
            <a:off x="5791200" y="6096000"/>
            <a:ext cx="2133600" cy="369888"/>
          </a:xfrm>
          <a:prstGeom prst="rect">
            <a:avLst/>
          </a:prstGeom>
          <a:noFill/>
          <a:ln w="9525">
            <a:noFill/>
            <a:miter lim="800000"/>
            <a:headEnd/>
            <a:tailEnd/>
          </a:ln>
        </p:spPr>
        <p:txBody>
          <a:bodyPr>
            <a:spAutoFit/>
          </a:bodyPr>
          <a:lstStyle/>
          <a:p>
            <a:r>
              <a:rPr lang="en-US" b="1"/>
              <a:t>https://orcid.org/</a:t>
            </a:r>
          </a:p>
        </p:txBody>
      </p:sp>
      <p:graphicFrame>
        <p:nvGraphicFramePr>
          <p:cNvPr id="7" name="Content Placeholder 4"/>
          <p:cNvGraphicFramePr>
            <a:graphicFrameLocks noGrp="1"/>
          </p:cNvGraphicFramePr>
          <p:nvPr>
            <p:ph idx="1"/>
          </p:nvPr>
        </p:nvGraphicFramePr>
        <p:xfrm>
          <a:off x="1593303" y="1876358"/>
          <a:ext cx="5715001" cy="3899734"/>
        </p:xfrm>
        <a:graphic>
          <a:graphicData uri="http://schemas.openxmlformats.org/drawingml/2006/table">
            <a:tbl>
              <a:tblPr firstRow="1" bandRow="1">
                <a:tableStyleId>{BDBED569-4797-4DF1-A0F4-6AAB3CD982D8}</a:tableStyleId>
              </a:tblPr>
              <a:tblGrid>
                <a:gridCol w="1571625"/>
                <a:gridCol w="2500313"/>
                <a:gridCol w="1643063"/>
              </a:tblGrid>
              <a:tr h="351002">
                <a:tc>
                  <a:txBody>
                    <a:bodyPr/>
                    <a:lstStyle/>
                    <a:p>
                      <a:pPr algn="ctr"/>
                      <a:r>
                        <a:rPr lang="sk-SK" sz="2000" dirty="0" smtClean="0"/>
                        <a:t>Lehetőség</a:t>
                      </a:r>
                      <a:endParaRPr lang="en-US" sz="2000" dirty="0"/>
                    </a:p>
                  </a:txBody>
                  <a:tcPr marL="79637" marR="79637" anchor="ctr"/>
                </a:tc>
                <a:tc>
                  <a:txBody>
                    <a:bodyPr/>
                    <a:lstStyle/>
                    <a:p>
                      <a:pPr algn="ctr"/>
                      <a:r>
                        <a:rPr lang="en-US" sz="2000" dirty="0" err="1" smtClean="0"/>
                        <a:t>ResearcherID</a:t>
                      </a:r>
                      <a:endParaRPr lang="en-US" sz="2000" dirty="0"/>
                    </a:p>
                  </a:txBody>
                  <a:tcPr marL="79637" marR="79637" anchor="ctr"/>
                </a:tc>
                <a:tc>
                  <a:txBody>
                    <a:bodyPr/>
                    <a:lstStyle/>
                    <a:p>
                      <a:pPr algn="ctr"/>
                      <a:r>
                        <a:rPr lang="en-US" sz="2000" dirty="0" smtClean="0"/>
                        <a:t>ORCID</a:t>
                      </a:r>
                      <a:endParaRPr lang="en-US" sz="2000" dirty="0"/>
                    </a:p>
                  </a:txBody>
                  <a:tcPr marL="79637" marR="79637" anchor="ctr"/>
                </a:tc>
              </a:tr>
              <a:tr h="555411">
                <a:tc>
                  <a:txBody>
                    <a:bodyPr/>
                    <a:lstStyle/>
                    <a:p>
                      <a:r>
                        <a:rPr lang="sk-SK" sz="1600" b="1" baseline="0" dirty="0" smtClean="0"/>
                        <a:t>Egyedi </a:t>
                      </a:r>
                      <a:r>
                        <a:rPr lang="en-US" sz="1600" b="1" dirty="0" smtClean="0"/>
                        <a:t>ID</a:t>
                      </a:r>
                      <a:endParaRPr lang="en-US" sz="1600" b="1" dirty="0"/>
                    </a:p>
                  </a:txBody>
                  <a:tcPr marL="79637" marR="79637" anchor="ctr"/>
                </a:tc>
                <a:tc>
                  <a:txBody>
                    <a:bodyPr/>
                    <a:lstStyle/>
                    <a:p>
                      <a:pPr algn="ctr"/>
                      <a:r>
                        <a:rPr lang="en-US" sz="1600" b="1" dirty="0" err="1" smtClean="0">
                          <a:solidFill>
                            <a:srgbClr val="00B050"/>
                          </a:solidFill>
                        </a:rPr>
                        <a:t>igen</a:t>
                      </a:r>
                      <a:endParaRPr lang="en-US" sz="1600" b="1" dirty="0">
                        <a:solidFill>
                          <a:srgbClr val="00B050"/>
                        </a:solidFill>
                      </a:endParaRPr>
                    </a:p>
                  </a:txBody>
                  <a:tcPr marL="79637" marR="79637" anchor="ctr"/>
                </a:tc>
                <a:tc>
                  <a:txBody>
                    <a:bodyPr/>
                    <a:lstStyle/>
                    <a:p>
                      <a:pPr algn="ctr"/>
                      <a:r>
                        <a:rPr lang="en-US" sz="1600" b="1" dirty="0" err="1" smtClean="0">
                          <a:solidFill>
                            <a:srgbClr val="00B050"/>
                          </a:solidFill>
                        </a:rPr>
                        <a:t>igen</a:t>
                      </a:r>
                      <a:endParaRPr lang="en-US" sz="1600" b="1" dirty="0">
                        <a:solidFill>
                          <a:srgbClr val="00B050"/>
                        </a:solidFill>
                      </a:endParaRPr>
                    </a:p>
                  </a:txBody>
                  <a:tcPr marL="79637" marR="79637" anchor="ctr"/>
                </a:tc>
              </a:tr>
              <a:tr h="541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600" b="1" dirty="0" smtClean="0"/>
                        <a:t>Profil</a:t>
                      </a:r>
                      <a:endParaRPr lang="en-US" sz="1600" b="1" dirty="0" smtClean="0"/>
                    </a:p>
                  </a:txBody>
                  <a:tcPr marL="79637" marR="79637" anchor="ctr"/>
                </a:tc>
                <a:tc>
                  <a:txBody>
                    <a:bodyPr/>
                    <a:lstStyle/>
                    <a:p>
                      <a:pPr algn="ctr"/>
                      <a:r>
                        <a:rPr lang="en-US" sz="1600" b="1" dirty="0" err="1" smtClean="0">
                          <a:solidFill>
                            <a:srgbClr val="00B050"/>
                          </a:solidFill>
                        </a:rPr>
                        <a:t>igen</a:t>
                      </a:r>
                      <a:endParaRPr lang="en-US" sz="1600" b="1" dirty="0">
                        <a:solidFill>
                          <a:srgbClr val="00B050"/>
                        </a:solidFill>
                      </a:endParaRPr>
                    </a:p>
                  </a:txBody>
                  <a:tcPr marL="79637" marR="79637" anchor="ctr"/>
                </a:tc>
                <a:tc>
                  <a:txBody>
                    <a:bodyPr/>
                    <a:lstStyle/>
                    <a:p>
                      <a:pPr algn="ctr"/>
                      <a:r>
                        <a:rPr lang="en-US" sz="1600" b="1" dirty="0" err="1" smtClean="0">
                          <a:solidFill>
                            <a:srgbClr val="00B050"/>
                          </a:solidFill>
                        </a:rPr>
                        <a:t>igen</a:t>
                      </a:r>
                      <a:endParaRPr lang="en-US" sz="1600" b="1" dirty="0">
                        <a:solidFill>
                          <a:srgbClr val="00B050"/>
                        </a:solidFill>
                      </a:endParaRPr>
                    </a:p>
                  </a:txBody>
                  <a:tcPr marL="79637" marR="79637" anchor="ctr"/>
                </a:tc>
              </a:tr>
              <a:tr h="541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600" b="1" dirty="0" smtClean="0"/>
                        <a:t>Publikációs</a:t>
                      </a:r>
                      <a:r>
                        <a:rPr lang="sk-SK" sz="1600" b="1" baseline="0" dirty="0" smtClean="0"/>
                        <a:t> lista</a:t>
                      </a:r>
                      <a:endParaRPr lang="en-US" sz="1600" b="1" dirty="0" smtClean="0"/>
                    </a:p>
                  </a:txBody>
                  <a:tcPr marL="79637" marR="79637" anchor="ctr"/>
                </a:tc>
                <a:tc>
                  <a:txBody>
                    <a:bodyPr/>
                    <a:lstStyle/>
                    <a:p>
                      <a:pPr algn="ctr"/>
                      <a:r>
                        <a:rPr lang="en-US" sz="1600" b="1" dirty="0" err="1" smtClean="0">
                          <a:solidFill>
                            <a:srgbClr val="00B050"/>
                          </a:solidFill>
                        </a:rPr>
                        <a:t>igen</a:t>
                      </a:r>
                      <a:endParaRPr lang="en-US" sz="1600" b="1" dirty="0">
                        <a:solidFill>
                          <a:srgbClr val="00B050"/>
                        </a:solidFill>
                      </a:endParaRPr>
                    </a:p>
                  </a:txBody>
                  <a:tcPr marL="79637" marR="79637" anchor="ctr"/>
                </a:tc>
                <a:tc>
                  <a:txBody>
                    <a:bodyPr/>
                    <a:lstStyle/>
                    <a:p>
                      <a:pPr algn="ctr"/>
                      <a:r>
                        <a:rPr lang="en-US" sz="1600" b="1" dirty="0" err="1" smtClean="0">
                          <a:solidFill>
                            <a:srgbClr val="00B050"/>
                          </a:solidFill>
                        </a:rPr>
                        <a:t>igen</a:t>
                      </a:r>
                      <a:endParaRPr lang="en-US" sz="1600" b="1" dirty="0">
                        <a:solidFill>
                          <a:srgbClr val="00B050"/>
                        </a:solidFill>
                      </a:endParaRPr>
                    </a:p>
                  </a:txBody>
                  <a:tcPr marL="79637" marR="79637" anchor="ctr"/>
                </a:tc>
              </a:tr>
              <a:tr h="5362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600" b="1" dirty="0" smtClean="0"/>
                        <a:t>Idézettségi adatok</a:t>
                      </a:r>
                      <a:endParaRPr lang="en-US" sz="1600" b="1" dirty="0" smtClean="0"/>
                    </a:p>
                  </a:txBody>
                  <a:tcPr marL="79637" marR="79637" anchor="ctr"/>
                </a:tc>
                <a:tc>
                  <a:txBody>
                    <a:bodyPr/>
                    <a:lstStyle/>
                    <a:p>
                      <a:pPr algn="ctr"/>
                      <a:r>
                        <a:rPr lang="en-US" sz="1600" b="1" dirty="0" err="1" smtClean="0">
                          <a:solidFill>
                            <a:srgbClr val="00B050"/>
                          </a:solidFill>
                        </a:rPr>
                        <a:t>igen</a:t>
                      </a:r>
                      <a:endParaRPr lang="en-US" sz="1600" b="1" dirty="0">
                        <a:solidFill>
                          <a:srgbClr val="00B050"/>
                        </a:solidFill>
                      </a:endParaRPr>
                    </a:p>
                  </a:txBody>
                  <a:tcPr marL="79637" marR="796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b="1" dirty="0" smtClean="0">
                          <a:solidFill>
                            <a:srgbClr val="C00000"/>
                          </a:solidFill>
                        </a:rPr>
                        <a:t>nem</a:t>
                      </a:r>
                      <a:endParaRPr lang="en-US" sz="1600" b="1" dirty="0" smtClean="0">
                        <a:solidFill>
                          <a:srgbClr val="C00000"/>
                        </a:solidFill>
                      </a:endParaRPr>
                    </a:p>
                  </a:txBody>
                  <a:tcPr marL="79637" marR="79637" anchor="ctr"/>
                </a:tc>
              </a:tr>
              <a:tr h="624261">
                <a:tc>
                  <a:txBody>
                    <a:bodyPr/>
                    <a:lstStyle/>
                    <a:p>
                      <a:r>
                        <a:rPr lang="sk-SK" sz="1600" b="1" dirty="0" smtClean="0"/>
                        <a:t>Kurátor</a:t>
                      </a:r>
                      <a:endParaRPr lang="en-US" sz="1600" b="1" dirty="0"/>
                    </a:p>
                  </a:txBody>
                  <a:tcPr marL="79637" marR="79637" anchor="ctr"/>
                </a:tc>
                <a:tc>
                  <a:txBody>
                    <a:bodyPr/>
                    <a:lstStyle/>
                    <a:p>
                      <a:pPr algn="ctr"/>
                      <a:endParaRPr lang="en-US" sz="1600" b="1" dirty="0">
                        <a:solidFill>
                          <a:schemeClr val="tx2"/>
                        </a:solidFill>
                      </a:endParaRPr>
                    </a:p>
                  </a:txBody>
                  <a:tcPr marL="79637" marR="796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kern="1200" dirty="0" smtClean="0">
                        <a:solidFill>
                          <a:srgbClr val="92D050"/>
                        </a:solidFill>
                        <a:latin typeface="+mn-lt"/>
                        <a:ea typeface="+mn-ea"/>
                        <a:cs typeface="+mn-cs"/>
                      </a:endParaRPr>
                    </a:p>
                  </a:txBody>
                  <a:tcPr marL="79637" marR="79637" anchor="ctr"/>
                </a:tc>
              </a:tr>
              <a:tr h="624261">
                <a:tc>
                  <a:txBody>
                    <a:bodyPr/>
                    <a:lstStyle/>
                    <a:p>
                      <a:r>
                        <a:rPr lang="sk-SK" sz="1600" b="1" dirty="0" smtClean="0"/>
                        <a:t>Link</a:t>
                      </a:r>
                      <a:endParaRPr lang="en-US" sz="1600" b="1" dirty="0"/>
                    </a:p>
                  </a:txBody>
                  <a:tcPr marL="79637" marR="79637" anchor="ctr"/>
                </a:tc>
                <a:tc>
                  <a:txBody>
                    <a:bodyPr/>
                    <a:lstStyle/>
                    <a:p>
                      <a:pPr algn="ctr"/>
                      <a:r>
                        <a:rPr lang="en-US" sz="1400" b="1" i="0" kern="1200" dirty="0" smtClean="0">
                          <a:solidFill>
                            <a:schemeClr val="tx1"/>
                          </a:solidFill>
                          <a:latin typeface="+mn-lt"/>
                          <a:ea typeface="+mn-ea"/>
                          <a:cs typeface="+mn-cs"/>
                          <a:hlinkClick r:id="rId3"/>
                        </a:rPr>
                        <a:t>www.researcherid.com/</a:t>
                      </a:r>
                      <a:endParaRPr lang="en-US" sz="1400" b="1" dirty="0">
                        <a:solidFill>
                          <a:schemeClr val="tx2"/>
                        </a:solidFill>
                      </a:endParaRPr>
                    </a:p>
                  </a:txBody>
                  <a:tcPr marL="79637" marR="796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hlinkClick r:id="rId4"/>
                        </a:rPr>
                        <a:t>https://orcid.org</a:t>
                      </a:r>
                      <a:endParaRPr lang="en-US" sz="1400" b="1" i="0" kern="1200" dirty="0" smtClean="0">
                        <a:solidFill>
                          <a:srgbClr val="92D050"/>
                        </a:solidFill>
                        <a:latin typeface="+mn-lt"/>
                        <a:ea typeface="+mn-ea"/>
                        <a:cs typeface="+mn-cs"/>
                      </a:endParaRPr>
                    </a:p>
                  </a:txBody>
                  <a:tcPr marL="79637" marR="79637" anchor="ctr"/>
                </a:tc>
              </a:tr>
            </a:tbl>
          </a:graphicData>
        </a:graphic>
      </p:graphicFrame>
      <p:grpSp>
        <p:nvGrpSpPr>
          <p:cNvPr id="2" name="Group 9"/>
          <p:cNvGrpSpPr>
            <a:grpSpLocks/>
          </p:cNvGrpSpPr>
          <p:nvPr/>
        </p:nvGrpSpPr>
        <p:grpSpPr bwMode="auto">
          <a:xfrm>
            <a:off x="3422103" y="4619558"/>
            <a:ext cx="3721100" cy="495300"/>
            <a:chOff x="3352800" y="5334000"/>
            <a:chExt cx="3720619" cy="495238"/>
          </a:xfrm>
        </p:grpSpPr>
        <p:pic>
          <p:nvPicPr>
            <p:cNvPr id="4140" name="Picture 7" descr="orcid-logo.png"/>
            <p:cNvPicPr>
              <a:picLocks noChangeAspect="1"/>
            </p:cNvPicPr>
            <p:nvPr/>
          </p:nvPicPr>
          <p:blipFill>
            <a:blip r:embed="rId5" cstate="print"/>
            <a:srcRect/>
            <a:stretch>
              <a:fillRect/>
            </a:stretch>
          </p:blipFill>
          <p:spPr bwMode="auto">
            <a:xfrm>
              <a:off x="5791200" y="5334000"/>
              <a:ext cx="1282219" cy="393824"/>
            </a:xfrm>
            <a:prstGeom prst="rect">
              <a:avLst/>
            </a:prstGeom>
            <a:noFill/>
            <a:ln w="9525">
              <a:noFill/>
              <a:miter lim="800000"/>
              <a:headEnd/>
              <a:tailEnd/>
            </a:ln>
          </p:spPr>
        </p:pic>
        <p:pic>
          <p:nvPicPr>
            <p:cNvPr id="4141" name="Picture 8" descr="tr.png"/>
            <p:cNvPicPr>
              <a:picLocks noChangeAspect="1"/>
            </p:cNvPicPr>
            <p:nvPr/>
          </p:nvPicPr>
          <p:blipFill>
            <a:blip r:embed="rId6" cstate="print"/>
            <a:srcRect/>
            <a:stretch>
              <a:fillRect/>
            </a:stretch>
          </p:blipFill>
          <p:spPr bwMode="auto">
            <a:xfrm>
              <a:off x="3352800" y="5334000"/>
              <a:ext cx="1933333" cy="49523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sk-SK" dirty="0" smtClean="0"/>
              <a:t>Krok</a:t>
            </a:r>
            <a:r>
              <a:rPr lang="en-US" dirty="0" smtClean="0"/>
              <a:t>1: </a:t>
            </a:r>
            <a:r>
              <a:rPr lang="sk-SK" dirty="0" smtClean="0"/>
              <a:t>Jelentkezzen be a </a:t>
            </a:r>
            <a:r>
              <a:rPr lang="en-US" dirty="0" err="1" smtClean="0"/>
              <a:t>ResearcherID</a:t>
            </a:r>
            <a:r>
              <a:rPr lang="hu-HU" dirty="0" smtClean="0"/>
              <a:t>-be</a:t>
            </a:r>
            <a:endParaRPr lang="en-US" dirty="0" smtClean="0"/>
          </a:p>
        </p:txBody>
      </p:sp>
      <p:pic>
        <p:nvPicPr>
          <p:cNvPr id="5123" name="Content Placeholder 6" descr="rid-home.png"/>
          <p:cNvPicPr>
            <a:picLocks noGrp="1" noChangeAspect="1"/>
          </p:cNvPicPr>
          <p:nvPr>
            <p:ph idx="1"/>
          </p:nvPr>
        </p:nvPicPr>
        <p:blipFill>
          <a:blip r:embed="rId3" cstate="print"/>
          <a:srcRect/>
          <a:stretch>
            <a:fillRect/>
          </a:stretch>
        </p:blipFill>
        <p:spPr>
          <a:xfrm>
            <a:off x="914400" y="1447800"/>
            <a:ext cx="7369175" cy="3743325"/>
          </a:xfrm>
          <a:ln>
            <a:solidFill>
              <a:schemeClr val="tx2"/>
            </a:solidFill>
          </a:ln>
        </p:spPr>
      </p:pic>
      <p:pic>
        <p:nvPicPr>
          <p:cNvPr id="8" name="Picture 7" descr="pop-up1.png"/>
          <p:cNvPicPr>
            <a:picLocks noChangeAspect="1"/>
          </p:cNvPicPr>
          <p:nvPr/>
        </p:nvPicPr>
        <p:blipFill>
          <a:blip r:embed="rId4" cstate="print"/>
          <a:srcRect/>
          <a:stretch>
            <a:fillRect/>
          </a:stretch>
        </p:blipFill>
        <p:spPr bwMode="auto">
          <a:xfrm>
            <a:off x="0" y="2325688"/>
            <a:ext cx="9144000" cy="3541712"/>
          </a:xfrm>
          <a:prstGeom prst="rect">
            <a:avLst/>
          </a:prstGeom>
          <a:noFill/>
          <a:ln w="9525">
            <a:solidFill>
              <a:schemeClr val="tx2"/>
            </a:solidFill>
            <a:miter lim="800000"/>
            <a:headEnd/>
            <a:tailEnd/>
          </a:ln>
        </p:spPr>
      </p:pic>
      <p:sp>
        <p:nvSpPr>
          <p:cNvPr id="9" name="Rounded Rectangle 8"/>
          <p:cNvSpPr/>
          <p:nvPr/>
        </p:nvSpPr>
        <p:spPr>
          <a:xfrm>
            <a:off x="152400" y="3849688"/>
            <a:ext cx="2438400" cy="9144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sk-SK" dirty="0" smtClean="0"/>
              <a:t>Krok</a:t>
            </a:r>
            <a:r>
              <a:rPr lang="en-US" dirty="0" smtClean="0"/>
              <a:t> </a:t>
            </a:r>
            <a:r>
              <a:rPr lang="sk-SK" dirty="0" smtClean="0"/>
              <a:t>2: </a:t>
            </a:r>
            <a:r>
              <a:rPr lang="hu-HU" dirty="0" smtClean="0"/>
              <a:t>Jelentkezzen be az </a:t>
            </a:r>
            <a:r>
              <a:rPr lang="en-US" dirty="0" smtClean="0"/>
              <a:t>ORCID</a:t>
            </a:r>
            <a:r>
              <a:rPr lang="hu-HU" dirty="0" smtClean="0"/>
              <a:t>-ba</a:t>
            </a:r>
            <a:endParaRPr lang="en-US" dirty="0" smtClean="0"/>
          </a:p>
        </p:txBody>
      </p:sp>
      <p:pic>
        <p:nvPicPr>
          <p:cNvPr id="6147" name="Content Placeholder 4" descr="rid-orcid3.png"/>
          <p:cNvPicPr>
            <a:picLocks noGrp="1" noChangeAspect="1"/>
          </p:cNvPicPr>
          <p:nvPr>
            <p:ph idx="1"/>
          </p:nvPr>
        </p:nvPicPr>
        <p:blipFill>
          <a:blip r:embed="rId3" cstate="print"/>
          <a:srcRect t="9917" r="2644" b="5054"/>
          <a:stretch>
            <a:fillRect/>
          </a:stretch>
        </p:blipFill>
        <p:spPr>
          <a:xfrm>
            <a:off x="990600" y="1371600"/>
            <a:ext cx="6172200" cy="3886200"/>
          </a:xfrm>
          <a:ln>
            <a:solidFill>
              <a:srgbClr val="92D050"/>
            </a:solidFill>
          </a:ln>
        </p:spPr>
      </p:pic>
      <p:pic>
        <p:nvPicPr>
          <p:cNvPr id="6148" name="Picture 5" descr="rid-orcid12.png"/>
          <p:cNvPicPr>
            <a:picLocks noChangeAspect="1"/>
          </p:cNvPicPr>
          <p:nvPr/>
        </p:nvPicPr>
        <p:blipFill>
          <a:blip r:embed="rId4" cstate="print"/>
          <a:srcRect b="35556"/>
          <a:stretch>
            <a:fillRect/>
          </a:stretch>
        </p:blipFill>
        <p:spPr bwMode="auto">
          <a:xfrm>
            <a:off x="3810000" y="2209800"/>
            <a:ext cx="4948238" cy="4419600"/>
          </a:xfrm>
          <a:prstGeom prst="rect">
            <a:avLst/>
          </a:prstGeom>
          <a:noFill/>
          <a:ln w="9525">
            <a:solidFill>
              <a:srgbClr val="92D050"/>
            </a:solidFill>
            <a:miter lim="800000"/>
            <a:headEnd/>
            <a:tailEnd/>
          </a:ln>
        </p:spPr>
      </p:pic>
      <p:sp>
        <p:nvSpPr>
          <p:cNvPr id="5" name="Rounded Rectangle 4"/>
          <p:cNvSpPr/>
          <p:nvPr/>
        </p:nvSpPr>
        <p:spPr>
          <a:xfrm>
            <a:off x="1143000" y="2286000"/>
            <a:ext cx="2438400" cy="12954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3962400" y="6019800"/>
            <a:ext cx="1905000" cy="6858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Content Placeholder 3" descr="orcid-popup1.png"/>
          <p:cNvPicPr>
            <a:picLocks noChangeAspect="1"/>
          </p:cNvPicPr>
          <p:nvPr/>
        </p:nvPicPr>
        <p:blipFill>
          <a:blip r:embed="rId5" cstate="print"/>
          <a:srcRect/>
          <a:stretch>
            <a:fillRect/>
          </a:stretch>
        </p:blipFill>
        <p:spPr bwMode="auto">
          <a:xfrm>
            <a:off x="914400" y="1752600"/>
            <a:ext cx="7369175" cy="3108325"/>
          </a:xfrm>
          <a:prstGeom prst="rect">
            <a:avLst/>
          </a:prstGeom>
          <a:noFill/>
          <a:ln w="9525">
            <a:solidFill>
              <a:srgbClr val="92D050"/>
            </a:solidFill>
            <a:miter lim="800000"/>
            <a:headEnd/>
            <a:tailEnd/>
          </a:ln>
        </p:spPr>
      </p:pic>
      <p:sp>
        <p:nvSpPr>
          <p:cNvPr id="8" name="TextBox 7"/>
          <p:cNvSpPr txBox="1"/>
          <p:nvPr/>
        </p:nvSpPr>
        <p:spPr>
          <a:xfrm>
            <a:off x="1143000" y="5334000"/>
            <a:ext cx="6934200" cy="369332"/>
          </a:xfrm>
          <a:prstGeom prst="rect">
            <a:avLst/>
          </a:prstGeom>
          <a:noFill/>
          <a:ln>
            <a:solidFill>
              <a:schemeClr val="accent1">
                <a:lumMod val="60000"/>
                <a:lumOff val="40000"/>
              </a:schemeClr>
            </a:solidFill>
          </a:ln>
        </p:spPr>
        <p:txBody>
          <a:bodyPr>
            <a:spAutoFit/>
          </a:bodyPr>
          <a:lstStyle/>
          <a:p>
            <a:pPr algn="ctr">
              <a:defRPr/>
            </a:pPr>
            <a:r>
              <a:rPr lang="sk-SK" dirty="0" smtClean="0"/>
              <a:t>Az adatok importálásakor mindig megjelenik ez az üzenet.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14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14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err="1" smtClean="0"/>
              <a:t>ResearcherID</a:t>
            </a:r>
            <a:r>
              <a:rPr lang="en-US" dirty="0" smtClean="0"/>
              <a:t> </a:t>
            </a:r>
            <a:r>
              <a:rPr lang="sk-SK" dirty="0" smtClean="0"/>
              <a:t>– adatok importálása</a:t>
            </a:r>
            <a:endParaRPr lang="en-US" dirty="0" smtClean="0"/>
          </a:p>
        </p:txBody>
      </p:sp>
      <p:pic>
        <p:nvPicPr>
          <p:cNvPr id="7171" name="Content Placeholder 4" descr="rid-orcid16.png"/>
          <p:cNvPicPr>
            <a:picLocks noGrp="1" noChangeAspect="1"/>
          </p:cNvPicPr>
          <p:nvPr>
            <p:ph idx="1"/>
          </p:nvPr>
        </p:nvPicPr>
        <p:blipFill>
          <a:blip r:embed="rId3" cstate="print"/>
          <a:srcRect t="11671" r="6528" b="38312"/>
          <a:stretch>
            <a:fillRect/>
          </a:stretch>
        </p:blipFill>
        <p:spPr>
          <a:xfrm>
            <a:off x="2286000" y="4343400"/>
            <a:ext cx="6324600" cy="2286000"/>
          </a:xfrm>
          <a:ln>
            <a:solidFill>
              <a:schemeClr val="tx2"/>
            </a:solidFill>
          </a:ln>
        </p:spPr>
      </p:pic>
      <p:pic>
        <p:nvPicPr>
          <p:cNvPr id="7172" name="Picture 3" descr="rid-orcid5.png"/>
          <p:cNvPicPr>
            <a:picLocks noChangeAspect="1"/>
          </p:cNvPicPr>
          <p:nvPr/>
        </p:nvPicPr>
        <p:blipFill>
          <a:blip r:embed="rId4" cstate="print"/>
          <a:srcRect t="12715" r="11667" b="46239"/>
          <a:stretch>
            <a:fillRect/>
          </a:stretch>
        </p:blipFill>
        <p:spPr bwMode="auto">
          <a:xfrm>
            <a:off x="533400" y="1447800"/>
            <a:ext cx="8077200" cy="2705100"/>
          </a:xfrm>
          <a:prstGeom prst="rect">
            <a:avLst/>
          </a:prstGeom>
          <a:noFill/>
          <a:ln w="9525">
            <a:solidFill>
              <a:schemeClr val="tx2"/>
            </a:solidFill>
            <a:miter lim="800000"/>
            <a:headEnd/>
            <a:tailEnd/>
          </a:ln>
        </p:spPr>
      </p:pic>
      <p:sp>
        <p:nvSpPr>
          <p:cNvPr id="6" name="Rounded Rectangle 5"/>
          <p:cNvSpPr/>
          <p:nvPr/>
        </p:nvSpPr>
        <p:spPr>
          <a:xfrm>
            <a:off x="3733800" y="3733800"/>
            <a:ext cx="2514600" cy="3810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3200400" y="6019800"/>
            <a:ext cx="1447800" cy="3048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717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Ki Kovács István?</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57200" y="1600200"/>
            <a:ext cx="7788306" cy="1143000"/>
          </a:xfrm>
          <a:prstGeom prst="rect">
            <a:avLst/>
          </a:prstGeom>
          <a:noFill/>
          <a:ln w="9525">
            <a:noFill/>
            <a:miter lim="800000"/>
            <a:headEnd/>
            <a:tailEnd/>
          </a:ln>
        </p:spPr>
      </p:pic>
      <p:sp>
        <p:nvSpPr>
          <p:cNvPr id="5" name="Rectangle 4"/>
          <p:cNvSpPr/>
          <p:nvPr/>
        </p:nvSpPr>
        <p:spPr>
          <a:xfrm>
            <a:off x="1066800" y="1752600"/>
            <a:ext cx="990600" cy="3048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3" cstate="print"/>
          <a:srcRect/>
          <a:stretch>
            <a:fillRect/>
          </a:stretch>
        </p:blipFill>
        <p:spPr bwMode="auto">
          <a:xfrm>
            <a:off x="5867400" y="2362200"/>
            <a:ext cx="2684168" cy="2690812"/>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304800" y="4800600"/>
            <a:ext cx="3028950" cy="609600"/>
          </a:xfrm>
          <a:prstGeom prst="rect">
            <a:avLst/>
          </a:prstGeom>
          <a:noFill/>
          <a:ln w="9525">
            <a:noFill/>
            <a:miter lim="800000"/>
            <a:headEnd/>
            <a:tailEnd/>
          </a:ln>
        </p:spPr>
      </p:pic>
      <p:grpSp>
        <p:nvGrpSpPr>
          <p:cNvPr id="19" name="Group 18"/>
          <p:cNvGrpSpPr/>
          <p:nvPr/>
        </p:nvGrpSpPr>
        <p:grpSpPr>
          <a:xfrm>
            <a:off x="457200" y="3124200"/>
            <a:ext cx="4876800" cy="428625"/>
            <a:chOff x="457200" y="3124200"/>
            <a:chExt cx="4876800" cy="428625"/>
          </a:xfrm>
        </p:grpSpPr>
        <p:pic>
          <p:nvPicPr>
            <p:cNvPr id="1029" name="Picture 5"/>
            <p:cNvPicPr>
              <a:picLocks noChangeAspect="1" noChangeArrowheads="1"/>
            </p:cNvPicPr>
            <p:nvPr/>
          </p:nvPicPr>
          <p:blipFill>
            <a:blip r:embed="rId5" cstate="print"/>
            <a:srcRect/>
            <a:stretch>
              <a:fillRect/>
            </a:stretch>
          </p:blipFill>
          <p:spPr bwMode="auto">
            <a:xfrm>
              <a:off x="457200" y="3200400"/>
              <a:ext cx="2171700" cy="352425"/>
            </a:xfrm>
            <a:prstGeom prst="rect">
              <a:avLst/>
            </a:prstGeom>
            <a:noFill/>
            <a:ln w="9525">
              <a:noFill/>
              <a:miter lim="800000"/>
              <a:headEnd/>
              <a:tailEnd/>
            </a:ln>
          </p:spPr>
        </p:pic>
        <p:sp>
          <p:nvSpPr>
            <p:cNvPr id="13" name="TextBox 12"/>
            <p:cNvSpPr txBox="1"/>
            <p:nvPr/>
          </p:nvSpPr>
          <p:spPr>
            <a:xfrm>
              <a:off x="2743200" y="3124200"/>
              <a:ext cx="2590800" cy="369332"/>
            </a:xfrm>
            <a:prstGeom prst="rect">
              <a:avLst/>
            </a:prstGeom>
            <a:noFill/>
          </p:spPr>
          <p:txBody>
            <a:bodyPr wrap="square" rtlCol="0">
              <a:spAutoFit/>
            </a:bodyPr>
            <a:lstStyle/>
            <a:p>
              <a:r>
                <a:rPr lang="cs-CZ" dirty="0" smtClean="0"/>
                <a:t>Semmelweis Egyetem</a:t>
              </a:r>
              <a:endParaRPr lang="en-US" dirty="0"/>
            </a:p>
          </p:txBody>
        </p:sp>
      </p:grpSp>
      <p:grpSp>
        <p:nvGrpSpPr>
          <p:cNvPr id="18" name="Group 17"/>
          <p:cNvGrpSpPr/>
          <p:nvPr/>
        </p:nvGrpSpPr>
        <p:grpSpPr>
          <a:xfrm>
            <a:off x="457200" y="3962400"/>
            <a:ext cx="4648200" cy="533400"/>
            <a:chOff x="457200" y="3962400"/>
            <a:chExt cx="4648200" cy="533400"/>
          </a:xfrm>
        </p:grpSpPr>
        <p:pic>
          <p:nvPicPr>
            <p:cNvPr id="1031" name="Picture 7"/>
            <p:cNvPicPr>
              <a:picLocks noChangeAspect="1" noChangeArrowheads="1"/>
            </p:cNvPicPr>
            <p:nvPr/>
          </p:nvPicPr>
          <p:blipFill>
            <a:blip r:embed="rId6" cstate="print"/>
            <a:srcRect/>
            <a:stretch>
              <a:fillRect/>
            </a:stretch>
          </p:blipFill>
          <p:spPr bwMode="auto">
            <a:xfrm>
              <a:off x="457200" y="3962400"/>
              <a:ext cx="1798674" cy="533400"/>
            </a:xfrm>
            <a:prstGeom prst="rect">
              <a:avLst/>
            </a:prstGeom>
            <a:noFill/>
            <a:ln w="9525">
              <a:noFill/>
              <a:miter lim="800000"/>
              <a:headEnd/>
              <a:tailEnd/>
            </a:ln>
          </p:spPr>
        </p:pic>
        <p:sp>
          <p:nvSpPr>
            <p:cNvPr id="14" name="TextBox 13"/>
            <p:cNvSpPr txBox="1"/>
            <p:nvPr/>
          </p:nvSpPr>
          <p:spPr>
            <a:xfrm>
              <a:off x="2514600" y="4038600"/>
              <a:ext cx="2590800" cy="369332"/>
            </a:xfrm>
            <a:prstGeom prst="rect">
              <a:avLst/>
            </a:prstGeom>
            <a:noFill/>
          </p:spPr>
          <p:txBody>
            <a:bodyPr wrap="square" rtlCol="0">
              <a:spAutoFit/>
            </a:bodyPr>
            <a:lstStyle/>
            <a:p>
              <a:r>
                <a:rPr lang="cs-CZ" dirty="0" smtClean="0"/>
                <a:t>Miskolci Egyetem</a:t>
              </a:r>
              <a:endParaRPr lang="en-US" dirty="0"/>
            </a:p>
          </p:txBody>
        </p:sp>
      </p:grpSp>
      <p:grpSp>
        <p:nvGrpSpPr>
          <p:cNvPr id="17" name="Group 16"/>
          <p:cNvGrpSpPr/>
          <p:nvPr/>
        </p:nvGrpSpPr>
        <p:grpSpPr>
          <a:xfrm>
            <a:off x="3124200" y="5638800"/>
            <a:ext cx="4876800" cy="457200"/>
            <a:chOff x="3124200" y="5638800"/>
            <a:chExt cx="4876800" cy="457200"/>
          </a:xfrm>
        </p:grpSpPr>
        <p:pic>
          <p:nvPicPr>
            <p:cNvPr id="1034" name="Picture 10"/>
            <p:cNvPicPr>
              <a:picLocks noChangeAspect="1" noChangeArrowheads="1"/>
            </p:cNvPicPr>
            <p:nvPr/>
          </p:nvPicPr>
          <p:blipFill>
            <a:blip r:embed="rId7" cstate="print"/>
            <a:srcRect l="3401"/>
            <a:stretch>
              <a:fillRect/>
            </a:stretch>
          </p:blipFill>
          <p:spPr bwMode="auto">
            <a:xfrm>
              <a:off x="3124200" y="5638800"/>
              <a:ext cx="2164080" cy="457200"/>
            </a:xfrm>
            <a:prstGeom prst="rect">
              <a:avLst/>
            </a:prstGeom>
            <a:noFill/>
            <a:ln w="9525">
              <a:noFill/>
              <a:miter lim="800000"/>
              <a:headEnd/>
              <a:tailEnd/>
            </a:ln>
          </p:spPr>
        </p:pic>
        <p:sp>
          <p:nvSpPr>
            <p:cNvPr id="16" name="TextBox 15"/>
            <p:cNvSpPr txBox="1"/>
            <p:nvPr/>
          </p:nvSpPr>
          <p:spPr>
            <a:xfrm>
              <a:off x="5410200" y="5715000"/>
              <a:ext cx="2590800" cy="369332"/>
            </a:xfrm>
            <a:prstGeom prst="rect">
              <a:avLst/>
            </a:prstGeom>
            <a:noFill/>
          </p:spPr>
          <p:txBody>
            <a:bodyPr wrap="square" rtlCol="0">
              <a:spAutoFit/>
            </a:bodyPr>
            <a:lstStyle/>
            <a:p>
              <a:r>
                <a:rPr lang="cs-CZ" dirty="0" smtClean="0"/>
                <a:t>BME</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sk-SK" dirty="0" smtClean="0"/>
              <a:t>Profil adatainak egységesítése</a:t>
            </a:r>
            <a:endParaRPr lang="en-US" dirty="0" smtClean="0"/>
          </a:p>
        </p:txBody>
      </p:sp>
      <p:pic>
        <p:nvPicPr>
          <p:cNvPr id="8195" name="Picture 3" descr="rid-orcid5.png"/>
          <p:cNvPicPr>
            <a:picLocks noChangeAspect="1"/>
          </p:cNvPicPr>
          <p:nvPr/>
        </p:nvPicPr>
        <p:blipFill>
          <a:blip r:embed="rId3" cstate="print"/>
          <a:srcRect t="12715" r="11667" b="46239"/>
          <a:stretch>
            <a:fillRect/>
          </a:stretch>
        </p:blipFill>
        <p:spPr bwMode="auto">
          <a:xfrm>
            <a:off x="457200" y="1447800"/>
            <a:ext cx="8077200" cy="2705100"/>
          </a:xfrm>
          <a:prstGeom prst="rect">
            <a:avLst/>
          </a:prstGeom>
          <a:noFill/>
          <a:ln w="9525">
            <a:solidFill>
              <a:schemeClr val="tx2"/>
            </a:solidFill>
            <a:miter lim="800000"/>
            <a:headEnd/>
            <a:tailEnd/>
          </a:ln>
        </p:spPr>
      </p:pic>
      <p:sp>
        <p:nvSpPr>
          <p:cNvPr id="6" name="Rounded Rectangle 5"/>
          <p:cNvSpPr/>
          <p:nvPr/>
        </p:nvSpPr>
        <p:spPr>
          <a:xfrm>
            <a:off x="2971800" y="2743200"/>
            <a:ext cx="1752600" cy="3048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3" descr="rid-orcid4.png"/>
          <p:cNvPicPr>
            <a:picLocks noGrp="1" noChangeAspect="1"/>
          </p:cNvPicPr>
          <p:nvPr>
            <p:ph idx="1"/>
          </p:nvPr>
        </p:nvPicPr>
        <p:blipFill>
          <a:blip r:embed="rId4" cstate="print"/>
          <a:srcRect t="19481" r="5000" b="6245"/>
          <a:stretch>
            <a:fillRect/>
          </a:stretch>
        </p:blipFill>
        <p:spPr>
          <a:xfrm>
            <a:off x="1219200" y="2133600"/>
            <a:ext cx="7369175" cy="3943350"/>
          </a:xfrm>
          <a:noFill/>
          <a:ln>
            <a:solidFill>
              <a:srgbClr val="92D050"/>
            </a:solidFill>
          </a:ln>
        </p:spPr>
      </p:pic>
      <p:sp>
        <p:nvSpPr>
          <p:cNvPr id="11" name="Rounded Rectangle 10"/>
          <p:cNvSpPr/>
          <p:nvPr/>
        </p:nvSpPr>
        <p:spPr>
          <a:xfrm>
            <a:off x="1828800" y="5715000"/>
            <a:ext cx="1143000" cy="3048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Content Placeholder 4" descr="name-exchange.png"/>
          <p:cNvPicPr>
            <a:picLocks noGrp="1" noChangeAspect="1"/>
          </p:cNvPicPr>
          <p:nvPr>
            <p:ph idx="1"/>
          </p:nvPr>
        </p:nvPicPr>
        <p:blipFill>
          <a:blip r:embed="rId3" cstate="print"/>
          <a:srcRect b="19784"/>
          <a:stretch>
            <a:fillRect/>
          </a:stretch>
        </p:blipFill>
        <p:spPr>
          <a:xfrm>
            <a:off x="762000" y="1600200"/>
            <a:ext cx="7369175" cy="2362200"/>
          </a:xfrm>
          <a:ln>
            <a:solidFill>
              <a:schemeClr val="tx2">
                <a:lumMod val="60000"/>
                <a:lumOff val="40000"/>
              </a:schemeClr>
            </a:solidFill>
          </a:ln>
        </p:spPr>
      </p:pic>
      <p:sp>
        <p:nvSpPr>
          <p:cNvPr id="2" name="Title 1"/>
          <p:cNvSpPr>
            <a:spLocks noGrp="1"/>
          </p:cNvSpPr>
          <p:nvPr>
            <p:ph type="title"/>
          </p:nvPr>
        </p:nvSpPr>
        <p:spPr/>
        <p:txBody>
          <a:bodyPr/>
          <a:lstStyle/>
          <a:p>
            <a:r>
              <a:rPr lang="sk-SK" dirty="0" smtClean="0"/>
              <a:t>Profil adatainak egységesítése</a:t>
            </a:r>
            <a:endParaRPr lang="en-US" dirty="0" smtClean="0"/>
          </a:p>
        </p:txBody>
      </p:sp>
      <p:sp>
        <p:nvSpPr>
          <p:cNvPr id="7" name="Rounded Rectangle 6"/>
          <p:cNvSpPr/>
          <p:nvPr/>
        </p:nvSpPr>
        <p:spPr>
          <a:xfrm>
            <a:off x="2743200" y="2362200"/>
            <a:ext cx="1905000" cy="3810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descr="bob-now-rob.png"/>
          <p:cNvPicPr>
            <a:picLocks noChangeAspect="1"/>
          </p:cNvPicPr>
          <p:nvPr/>
        </p:nvPicPr>
        <p:blipFill>
          <a:blip r:embed="rId4" cstate="print"/>
          <a:srcRect/>
          <a:stretch>
            <a:fillRect/>
          </a:stretch>
        </p:blipFill>
        <p:spPr bwMode="auto">
          <a:xfrm>
            <a:off x="1143000" y="1911350"/>
            <a:ext cx="7543800" cy="4811713"/>
          </a:xfrm>
          <a:prstGeom prst="rect">
            <a:avLst/>
          </a:prstGeom>
          <a:noFill/>
          <a:ln w="9525">
            <a:solidFill>
              <a:schemeClr val="tx2"/>
            </a:solidFill>
            <a:miter lim="800000"/>
            <a:headEnd/>
            <a:tailEnd/>
          </a:ln>
        </p:spPr>
      </p:pic>
      <p:pic>
        <p:nvPicPr>
          <p:cNvPr id="8" name="Picture 7" descr="check.png"/>
          <p:cNvPicPr>
            <a:picLocks noChangeAspect="1"/>
          </p:cNvPicPr>
          <p:nvPr/>
        </p:nvPicPr>
        <p:blipFill>
          <a:blip r:embed="rId5" cstate="print"/>
          <a:srcRect/>
          <a:stretch>
            <a:fillRect/>
          </a:stretch>
        </p:blipFill>
        <p:spPr bwMode="auto">
          <a:xfrm>
            <a:off x="2895600" y="2819400"/>
            <a:ext cx="114300" cy="104775"/>
          </a:xfrm>
          <a:prstGeom prst="rect">
            <a:avLst/>
          </a:prstGeom>
          <a:noFill/>
          <a:ln w="9525">
            <a:noFill/>
            <a:miter lim="800000"/>
            <a:headEnd/>
            <a:tailEnd/>
          </a:ln>
        </p:spPr>
      </p:pic>
      <p:sp>
        <p:nvSpPr>
          <p:cNvPr id="9" name="Rounded Rectangle 8"/>
          <p:cNvSpPr/>
          <p:nvPr/>
        </p:nvSpPr>
        <p:spPr>
          <a:xfrm>
            <a:off x="1447800" y="3505200"/>
            <a:ext cx="1524000" cy="3810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1371600" y="2895600"/>
            <a:ext cx="2057400" cy="3810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9" grpId="1"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06450" y="-76200"/>
            <a:ext cx="7369175" cy="836613"/>
          </a:xfrm>
        </p:spPr>
        <p:txBody>
          <a:bodyPr/>
          <a:lstStyle/>
          <a:p>
            <a:r>
              <a:rPr lang="sk-SK" dirty="0" smtClean="0"/>
              <a:t>Publikációk küldése </a:t>
            </a:r>
            <a:r>
              <a:rPr lang="en-US" dirty="0" err="1" smtClean="0"/>
              <a:t>RiD</a:t>
            </a:r>
            <a:r>
              <a:rPr lang="hu-HU" dirty="0" smtClean="0"/>
              <a:t>-ből</a:t>
            </a:r>
            <a:r>
              <a:rPr lang="en-US" dirty="0" smtClean="0"/>
              <a:t> </a:t>
            </a:r>
            <a:r>
              <a:rPr lang="en-US" dirty="0" err="1" smtClean="0"/>
              <a:t>Orcid</a:t>
            </a:r>
            <a:r>
              <a:rPr lang="hu-HU" dirty="0" smtClean="0"/>
              <a:t>-ba</a:t>
            </a:r>
            <a:endParaRPr lang="en-US" dirty="0" smtClean="0"/>
          </a:p>
        </p:txBody>
      </p:sp>
      <p:pic>
        <p:nvPicPr>
          <p:cNvPr id="10243" name="Content Placeholder 4" descr="rid-orcid8.png"/>
          <p:cNvPicPr>
            <a:picLocks noGrp="1" noChangeAspect="1"/>
          </p:cNvPicPr>
          <p:nvPr>
            <p:ph idx="1"/>
          </p:nvPr>
        </p:nvPicPr>
        <p:blipFill>
          <a:blip r:embed="rId3" cstate="print"/>
          <a:srcRect/>
          <a:stretch>
            <a:fillRect/>
          </a:stretch>
        </p:blipFill>
        <p:spPr>
          <a:xfrm>
            <a:off x="381000" y="1066800"/>
            <a:ext cx="7197725" cy="4570413"/>
          </a:xfrm>
        </p:spPr>
      </p:pic>
      <p:sp>
        <p:nvSpPr>
          <p:cNvPr id="9" name="Rounded Rectangle 8"/>
          <p:cNvSpPr/>
          <p:nvPr/>
        </p:nvSpPr>
        <p:spPr>
          <a:xfrm>
            <a:off x="457200" y="2589213"/>
            <a:ext cx="685800" cy="2286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45" name="Picture 9" descr="rpp.png"/>
          <p:cNvPicPr>
            <a:picLocks noChangeAspect="1"/>
          </p:cNvPicPr>
          <p:nvPr/>
        </p:nvPicPr>
        <p:blipFill>
          <a:blip r:embed="rId4" cstate="print"/>
          <a:srcRect/>
          <a:stretch>
            <a:fillRect/>
          </a:stretch>
        </p:blipFill>
        <p:spPr bwMode="auto">
          <a:xfrm>
            <a:off x="5867400" y="2208213"/>
            <a:ext cx="1447800" cy="411162"/>
          </a:xfrm>
          <a:prstGeom prst="rect">
            <a:avLst/>
          </a:prstGeom>
          <a:noFill/>
          <a:ln w="9525">
            <a:noFill/>
            <a:miter lim="800000"/>
            <a:headEnd/>
            <a:tailEnd/>
          </a:ln>
        </p:spPr>
      </p:pic>
      <p:sp>
        <p:nvSpPr>
          <p:cNvPr id="11" name="Rounded Rectangle 10"/>
          <p:cNvSpPr/>
          <p:nvPr/>
        </p:nvSpPr>
        <p:spPr>
          <a:xfrm>
            <a:off x="5791200" y="2284413"/>
            <a:ext cx="1524000" cy="3048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49" name="Picture 11" descr="rid-orcid10.png"/>
          <p:cNvPicPr>
            <a:picLocks noChangeAspect="1"/>
          </p:cNvPicPr>
          <p:nvPr/>
        </p:nvPicPr>
        <p:blipFill>
          <a:blip r:embed="rId5" cstate="print"/>
          <a:stretch>
            <a:fillRect/>
          </a:stretch>
        </p:blipFill>
        <p:spPr bwMode="auto">
          <a:xfrm>
            <a:off x="1524000" y="4600575"/>
            <a:ext cx="7461250" cy="1543050"/>
          </a:xfrm>
          <a:prstGeom prst="rect">
            <a:avLst/>
          </a:prstGeom>
          <a:noFill/>
          <a:ln w="9525">
            <a:solidFill>
              <a:schemeClr val="tx2">
                <a:lumMod val="75000"/>
              </a:schemeClr>
            </a:solidFill>
            <a:miter lim="800000"/>
            <a:headEnd/>
            <a:tailEnd/>
          </a:ln>
        </p:spPr>
      </p:pic>
      <p:cxnSp>
        <p:nvCxnSpPr>
          <p:cNvPr id="14" name="Straight Arrow Connector 13"/>
          <p:cNvCxnSpPr/>
          <p:nvPr/>
        </p:nvCxnSpPr>
        <p:spPr>
          <a:xfrm flipH="1">
            <a:off x="5030788" y="5262563"/>
            <a:ext cx="838200" cy="0"/>
          </a:xfrm>
          <a:prstGeom prst="straightConnector1">
            <a:avLst/>
          </a:prstGeom>
          <a:ln w="38100">
            <a:no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486400" y="5638800"/>
            <a:ext cx="2895600" cy="3810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8975" y="487363"/>
            <a:ext cx="7369175" cy="836612"/>
          </a:xfrm>
        </p:spPr>
        <p:txBody>
          <a:bodyPr/>
          <a:lstStyle/>
          <a:p>
            <a:r>
              <a:rPr lang="sk-SK" dirty="0" smtClean="0"/>
              <a:t>Publikációk átvétele </a:t>
            </a:r>
            <a:r>
              <a:rPr lang="en-US" dirty="0" err="1" smtClean="0"/>
              <a:t>Orcid</a:t>
            </a:r>
            <a:r>
              <a:rPr lang="hu-HU" dirty="0" smtClean="0"/>
              <a:t>-ból</a:t>
            </a:r>
            <a:endParaRPr lang="en-US" dirty="0" smtClean="0"/>
          </a:p>
        </p:txBody>
      </p:sp>
      <p:pic>
        <p:nvPicPr>
          <p:cNvPr id="11267" name="Content Placeholder 5" descr="orcid-to-rid.png"/>
          <p:cNvPicPr>
            <a:picLocks noGrp="1" noChangeAspect="1"/>
          </p:cNvPicPr>
          <p:nvPr>
            <p:ph idx="1"/>
          </p:nvPr>
        </p:nvPicPr>
        <p:blipFill>
          <a:blip r:embed="rId3" cstate="print"/>
          <a:srcRect/>
          <a:stretch>
            <a:fillRect/>
          </a:stretch>
        </p:blipFill>
        <p:spPr>
          <a:xfrm>
            <a:off x="762000" y="1590675"/>
            <a:ext cx="7369175" cy="3343275"/>
          </a:xfrm>
          <a:ln>
            <a:solidFill>
              <a:schemeClr val="tx2"/>
            </a:solidFill>
          </a:ln>
        </p:spPr>
      </p:pic>
      <p:pic>
        <p:nvPicPr>
          <p:cNvPr id="7" name="Picture 6" descr="pubs-added.png"/>
          <p:cNvPicPr>
            <a:picLocks noChangeAspect="1"/>
          </p:cNvPicPr>
          <p:nvPr/>
        </p:nvPicPr>
        <p:blipFill>
          <a:blip r:embed="rId4" cstate="print"/>
          <a:srcRect/>
          <a:stretch>
            <a:fillRect/>
          </a:stretch>
        </p:blipFill>
        <p:spPr bwMode="auto">
          <a:xfrm>
            <a:off x="1219200" y="4800600"/>
            <a:ext cx="7608888" cy="1228725"/>
          </a:xfrm>
          <a:prstGeom prst="rect">
            <a:avLst/>
          </a:prstGeom>
          <a:noFill/>
          <a:ln w="9525">
            <a:solidFill>
              <a:schemeClr val="tx2"/>
            </a:solidFill>
            <a:miter lim="800000"/>
            <a:headEnd/>
            <a:tailEnd/>
          </a:ln>
        </p:spPr>
      </p:pic>
      <p:pic>
        <p:nvPicPr>
          <p:cNvPr id="8" name="Picture 7" descr="check.png"/>
          <p:cNvPicPr>
            <a:picLocks noChangeAspect="1"/>
          </p:cNvPicPr>
          <p:nvPr/>
        </p:nvPicPr>
        <p:blipFill>
          <a:blip r:embed="rId5" cstate="print"/>
          <a:srcRect/>
          <a:stretch>
            <a:fillRect/>
          </a:stretch>
        </p:blipFill>
        <p:spPr bwMode="auto">
          <a:xfrm>
            <a:off x="1066800" y="3419475"/>
            <a:ext cx="114300" cy="104775"/>
          </a:xfrm>
          <a:prstGeom prst="rect">
            <a:avLst/>
          </a:prstGeom>
          <a:noFill/>
          <a:ln w="9525">
            <a:noFill/>
            <a:miter lim="800000"/>
            <a:headEnd/>
            <a:tailEnd/>
          </a:ln>
        </p:spPr>
      </p:pic>
      <p:pic>
        <p:nvPicPr>
          <p:cNvPr id="9" name="Picture 8" descr="check.png"/>
          <p:cNvPicPr>
            <a:picLocks noChangeAspect="1"/>
          </p:cNvPicPr>
          <p:nvPr/>
        </p:nvPicPr>
        <p:blipFill>
          <a:blip r:embed="rId5" cstate="print"/>
          <a:srcRect/>
          <a:stretch>
            <a:fillRect/>
          </a:stretch>
        </p:blipFill>
        <p:spPr bwMode="auto">
          <a:xfrm>
            <a:off x="1066800" y="3848100"/>
            <a:ext cx="114300" cy="104775"/>
          </a:xfrm>
          <a:prstGeom prst="rect">
            <a:avLst/>
          </a:prstGeom>
          <a:noFill/>
          <a:ln w="9525">
            <a:noFill/>
            <a:miter lim="800000"/>
            <a:headEnd/>
            <a:tailEnd/>
          </a:ln>
        </p:spPr>
      </p:pic>
      <p:sp>
        <p:nvSpPr>
          <p:cNvPr id="10" name="Rounded Rectangle 9"/>
          <p:cNvSpPr/>
          <p:nvPr/>
        </p:nvSpPr>
        <p:spPr>
          <a:xfrm flipV="1">
            <a:off x="1905000" y="2962275"/>
            <a:ext cx="685800" cy="3048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152400"/>
            <a:ext cx="7369175" cy="531813"/>
          </a:xfrm>
        </p:spPr>
        <p:txBody>
          <a:bodyPr/>
          <a:lstStyle/>
          <a:p>
            <a:r>
              <a:rPr lang="sk-SK" dirty="0" smtClean="0"/>
              <a:t>Duplumok</a:t>
            </a:r>
            <a:endParaRPr lang="en-US" dirty="0" smtClean="0"/>
          </a:p>
        </p:txBody>
      </p:sp>
      <p:pic>
        <p:nvPicPr>
          <p:cNvPr id="6" name="Picture 5" descr="orci-dups.png"/>
          <p:cNvPicPr>
            <a:picLocks noChangeAspect="1"/>
          </p:cNvPicPr>
          <p:nvPr/>
        </p:nvPicPr>
        <p:blipFill>
          <a:blip r:embed="rId3" cstate="print"/>
          <a:srcRect/>
          <a:stretch>
            <a:fillRect/>
          </a:stretch>
        </p:blipFill>
        <p:spPr bwMode="auto">
          <a:xfrm>
            <a:off x="304800" y="838200"/>
            <a:ext cx="6102350" cy="3657600"/>
          </a:xfrm>
          <a:prstGeom prst="rect">
            <a:avLst/>
          </a:prstGeom>
          <a:noFill/>
          <a:ln w="9525">
            <a:noFill/>
            <a:miter lim="800000"/>
            <a:headEnd/>
            <a:tailEnd/>
          </a:ln>
        </p:spPr>
      </p:pic>
      <p:cxnSp>
        <p:nvCxnSpPr>
          <p:cNvPr id="10" name="Straight Arrow Connector 9"/>
          <p:cNvCxnSpPr/>
          <p:nvPr/>
        </p:nvCxnSpPr>
        <p:spPr>
          <a:xfrm>
            <a:off x="1371600" y="2438400"/>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371600" y="3505200"/>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descr="rid-dups.png"/>
          <p:cNvPicPr>
            <a:picLocks noChangeAspect="1"/>
          </p:cNvPicPr>
          <p:nvPr/>
        </p:nvPicPr>
        <p:blipFill>
          <a:blip r:embed="rId4" cstate="print"/>
          <a:srcRect/>
          <a:stretch>
            <a:fillRect/>
          </a:stretch>
        </p:blipFill>
        <p:spPr bwMode="auto">
          <a:xfrm>
            <a:off x="609600" y="1524000"/>
            <a:ext cx="8361363" cy="4038600"/>
          </a:xfrm>
          <a:prstGeom prst="rect">
            <a:avLst/>
          </a:prstGeom>
          <a:noFill/>
          <a:ln w="9525">
            <a:noFill/>
            <a:miter lim="800000"/>
            <a:headEnd/>
            <a:tailEnd/>
          </a:ln>
        </p:spPr>
      </p:pic>
      <p:cxnSp>
        <p:nvCxnSpPr>
          <p:cNvPr id="12" name="Straight Arrow Connector 11"/>
          <p:cNvCxnSpPr/>
          <p:nvPr/>
        </p:nvCxnSpPr>
        <p:spPr>
          <a:xfrm>
            <a:off x="1884363" y="3276600"/>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884363" y="4343400"/>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flipV="1">
            <a:off x="6781800" y="2362200"/>
            <a:ext cx="1066800" cy="3048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762000"/>
            <a:ext cx="9144000" cy="6096000"/>
          </a:xfrm>
          <a:prstGeom prst="rect">
            <a:avLst/>
          </a:prstGeom>
          <a:solidFill>
            <a:srgbClr val="4B4B4B">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 name="Picture 15" descr="deleting-dup.png"/>
          <p:cNvPicPr>
            <a:picLocks noChangeAspect="1"/>
          </p:cNvPicPr>
          <p:nvPr/>
        </p:nvPicPr>
        <p:blipFill>
          <a:blip r:embed="rId5" cstate="print"/>
          <a:srcRect/>
          <a:stretch>
            <a:fillRect/>
          </a:stretch>
        </p:blipFill>
        <p:spPr bwMode="auto">
          <a:xfrm>
            <a:off x="381000" y="3352800"/>
            <a:ext cx="8494713" cy="2371725"/>
          </a:xfrm>
          <a:prstGeom prst="rect">
            <a:avLst/>
          </a:prstGeom>
          <a:noFill/>
          <a:ln w="9525">
            <a:solidFill>
              <a:schemeClr val="tx2"/>
            </a:solidFill>
            <a:miter lim="800000"/>
            <a:headEnd/>
            <a:tailEnd/>
          </a:ln>
        </p:spPr>
      </p:pic>
      <p:cxnSp>
        <p:nvCxnSpPr>
          <p:cNvPr id="19" name="Straight Arrow Connector 18"/>
          <p:cNvCxnSpPr/>
          <p:nvPr/>
        </p:nvCxnSpPr>
        <p:spPr>
          <a:xfrm flipH="1">
            <a:off x="3200400" y="3505200"/>
            <a:ext cx="762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smtClean="0"/>
              <a:t>Thomson Reuters</a:t>
            </a:r>
            <a:r>
              <a:rPr lang="hu-HU" dirty="0" smtClean="0"/>
              <a:t> kapcsolat</a:t>
            </a:r>
            <a:endParaRPr lang="en-US" dirty="0" smtClean="0"/>
          </a:p>
        </p:txBody>
      </p:sp>
      <p:sp>
        <p:nvSpPr>
          <p:cNvPr id="49155" name="Content Placeholder 2"/>
          <p:cNvSpPr>
            <a:spLocks noGrp="1"/>
          </p:cNvSpPr>
          <p:nvPr>
            <p:ph idx="1"/>
          </p:nvPr>
        </p:nvSpPr>
        <p:spPr>
          <a:xfrm>
            <a:off x="762000" y="1676400"/>
            <a:ext cx="7445375" cy="4648200"/>
          </a:xfrm>
        </p:spPr>
        <p:txBody>
          <a:bodyPr/>
          <a:lstStyle/>
          <a:p>
            <a:pPr eaLnBrk="1" hangingPunct="1">
              <a:buClr>
                <a:schemeClr val="tx1"/>
              </a:buClr>
              <a:buNone/>
            </a:pPr>
            <a:r>
              <a:rPr lang="sk-SK" b="1" dirty="0" smtClean="0"/>
              <a:t>Látogassa meg a honlapunkat:</a:t>
            </a:r>
          </a:p>
          <a:p>
            <a:pPr eaLnBrk="1" hangingPunct="1">
              <a:buClr>
                <a:schemeClr val="tx1"/>
              </a:buClr>
              <a:buNone/>
            </a:pPr>
            <a:r>
              <a:rPr lang="sk-SK" sz="1800" b="1" dirty="0" smtClean="0"/>
              <a:t>		</a:t>
            </a:r>
            <a:r>
              <a:rPr lang="en-US" sz="1800" dirty="0" smtClean="0">
                <a:hlinkClick r:id="rId3"/>
              </a:rPr>
              <a:t>http://www.science.thomsonreuters.com/</a:t>
            </a:r>
            <a:endParaRPr lang="sk-SK" sz="1800" b="1" dirty="0" smtClean="0"/>
          </a:p>
          <a:p>
            <a:pPr lvl="1" eaLnBrk="1" hangingPunct="1">
              <a:buClr>
                <a:schemeClr val="tx1"/>
              </a:buClr>
              <a:buNone/>
            </a:pPr>
            <a:endParaRPr lang="sk-SK" sz="1800" dirty="0" smtClean="0"/>
          </a:p>
          <a:p>
            <a:pPr eaLnBrk="1" hangingPunct="1">
              <a:buClr>
                <a:schemeClr val="tx1"/>
              </a:buClr>
              <a:buNone/>
            </a:pPr>
            <a:r>
              <a:rPr lang="sk-SK" b="1" dirty="0" smtClean="0"/>
              <a:t>Technikai segítség:</a:t>
            </a:r>
          </a:p>
          <a:p>
            <a:pPr eaLnBrk="1" hangingPunct="1">
              <a:buClr>
                <a:schemeClr val="tx1"/>
              </a:buClr>
              <a:buNone/>
            </a:pPr>
            <a:r>
              <a:rPr lang="sk-SK" b="1" dirty="0" smtClean="0"/>
              <a:t>		</a:t>
            </a:r>
            <a:r>
              <a:rPr lang="en-US" sz="1800" dirty="0" smtClean="0">
                <a:hlinkClick r:id="rId3"/>
              </a:rPr>
              <a:t>http://www.science.thomsonreuters.com/support</a:t>
            </a:r>
            <a:endParaRPr lang="en-US" sz="1800" dirty="0" smtClean="0"/>
          </a:p>
          <a:p>
            <a:pPr eaLnBrk="1" hangingPunct="1">
              <a:buClr>
                <a:schemeClr val="tx1"/>
              </a:buClr>
              <a:buNone/>
            </a:pPr>
            <a:endParaRPr lang="sk-SK" sz="1600" b="1" dirty="0" smtClean="0"/>
          </a:p>
          <a:p>
            <a:pPr eaLnBrk="1" hangingPunct="1">
              <a:buClr>
                <a:schemeClr val="tx1"/>
              </a:buClr>
              <a:buNone/>
            </a:pPr>
            <a:r>
              <a:rPr lang="sk-SK" b="1" dirty="0" smtClean="0"/>
              <a:t>Képzések:</a:t>
            </a:r>
          </a:p>
          <a:p>
            <a:pPr eaLnBrk="1" hangingPunct="1">
              <a:buClr>
                <a:schemeClr val="tx1"/>
              </a:buClr>
              <a:buNone/>
            </a:pPr>
            <a:endParaRPr lang="sk-SK" sz="1600" b="1" dirty="0" smtClean="0"/>
          </a:p>
          <a:p>
            <a:pPr lvl="1">
              <a:spcBef>
                <a:spcPts val="0"/>
              </a:spcBef>
              <a:buClr>
                <a:schemeClr val="tx1"/>
              </a:buClr>
              <a:buNone/>
            </a:pPr>
            <a:r>
              <a:rPr lang="sk-SK" sz="1800" b="1" dirty="0" smtClean="0"/>
              <a:t>		Eniko Toth Szasz</a:t>
            </a:r>
          </a:p>
          <a:p>
            <a:pPr lvl="1">
              <a:spcBef>
                <a:spcPts val="0"/>
              </a:spcBef>
              <a:buClr>
                <a:schemeClr val="tx1"/>
              </a:buClr>
              <a:buNone/>
            </a:pPr>
            <a:r>
              <a:rPr lang="sk-SK" sz="1800" dirty="0" smtClean="0"/>
              <a:t>		E-mail: </a:t>
            </a:r>
            <a:r>
              <a:rPr lang="sk-SK" sz="1800" dirty="0" smtClean="0">
                <a:hlinkClick r:id="rId4"/>
              </a:rPr>
              <a:t>eniko.szasz@thomsonreuters.com</a:t>
            </a:r>
            <a:endParaRPr lang="sk-SK" sz="1800" dirty="0" smtClean="0"/>
          </a:p>
          <a:p>
            <a:pPr lvl="1">
              <a:spcBef>
                <a:spcPts val="0"/>
              </a:spcBef>
              <a:buClr>
                <a:schemeClr val="tx1"/>
              </a:buClr>
              <a:buNone/>
            </a:pPr>
            <a:r>
              <a:rPr lang="sk-SK" sz="1800" dirty="0" smtClean="0"/>
              <a:t>		Tel:</a:t>
            </a:r>
            <a:r>
              <a:rPr lang="en-GB" sz="1800" smtClean="0"/>
              <a:t> 00420</a:t>
            </a:r>
            <a:r>
              <a:rPr lang="sk-SK" sz="1800" smtClean="0"/>
              <a:t> </a:t>
            </a:r>
            <a:r>
              <a:rPr lang="sk-SK" sz="1800" dirty="0" smtClean="0"/>
              <a:t>224 190 425</a:t>
            </a:r>
          </a:p>
          <a:p>
            <a:pPr eaLnBrk="1" hangingPunct="1">
              <a:spcBef>
                <a:spcPts val="0"/>
              </a:spcBef>
              <a:buClr>
                <a:schemeClr val="tx1"/>
              </a:buClr>
              <a:buNone/>
            </a:pPr>
            <a:endParaRPr lang="en-US" sz="1200" dirty="0" smtClean="0"/>
          </a:p>
          <a:p>
            <a:pPr>
              <a:buFontTx/>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0" y="1447800"/>
            <a:ext cx="9163050" cy="3152775"/>
          </a:xfrm>
          <a:prstGeom prst="rect">
            <a:avLst/>
          </a:prstGeom>
          <a:noFill/>
          <a:ln w="9525">
            <a:noFill/>
            <a:miter lim="800000"/>
            <a:headEnd/>
            <a:tailEnd/>
          </a:ln>
        </p:spPr>
      </p:pic>
      <p:sp>
        <p:nvSpPr>
          <p:cNvPr id="18435" name="Rectangle 2"/>
          <p:cNvSpPr>
            <a:spLocks noGrp="1" noChangeArrowheads="1"/>
          </p:cNvSpPr>
          <p:nvPr>
            <p:ph type="title"/>
          </p:nvPr>
        </p:nvSpPr>
        <p:spPr/>
        <p:txBody>
          <a:bodyPr/>
          <a:lstStyle/>
          <a:p>
            <a:pPr eaLnBrk="1" hangingPunct="1"/>
            <a:r>
              <a:rPr lang="en-US" dirty="0" err="1" smtClean="0"/>
              <a:t>ResearcherID</a:t>
            </a:r>
            <a:r>
              <a:rPr lang="en-US" dirty="0" smtClean="0"/>
              <a:t> – </a:t>
            </a:r>
            <a:r>
              <a:rPr lang="hu-HU" dirty="0" smtClean="0"/>
              <a:t>kutatóknak, hallgatóknak, könyvtárosoknak és adminisztrátoroknak</a:t>
            </a:r>
            <a:endParaRPr lang="en-US" dirty="0" smtClean="0"/>
          </a:p>
        </p:txBody>
      </p:sp>
      <p:sp>
        <p:nvSpPr>
          <p:cNvPr id="11" name="Rectangle 10"/>
          <p:cNvSpPr/>
          <p:nvPr/>
        </p:nvSpPr>
        <p:spPr>
          <a:xfrm>
            <a:off x="0" y="1447800"/>
            <a:ext cx="9144000" cy="320040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pic>
        <p:nvPicPr>
          <p:cNvPr id="18437" name="Picture 5" descr="botanist-man-245x250"/>
          <p:cNvPicPr>
            <a:picLocks noChangeAspect="1" noChangeArrowheads="1"/>
          </p:cNvPicPr>
          <p:nvPr/>
        </p:nvPicPr>
        <p:blipFill>
          <a:blip r:embed="rId4" cstate="print"/>
          <a:srcRect/>
          <a:stretch>
            <a:fillRect/>
          </a:stretch>
        </p:blipFill>
        <p:spPr bwMode="auto">
          <a:xfrm>
            <a:off x="1066800" y="2667000"/>
            <a:ext cx="1193800" cy="1219200"/>
          </a:xfrm>
          <a:prstGeom prst="rect">
            <a:avLst/>
          </a:prstGeom>
          <a:noFill/>
          <a:ln w="9525">
            <a:noFill/>
            <a:miter lim="800000"/>
            <a:headEnd/>
            <a:tailEnd/>
          </a:ln>
        </p:spPr>
      </p:pic>
      <p:pic>
        <p:nvPicPr>
          <p:cNvPr id="18438" name="Picture 6" descr="library-lady-245x250"/>
          <p:cNvPicPr>
            <a:picLocks noChangeAspect="1" noChangeArrowheads="1"/>
          </p:cNvPicPr>
          <p:nvPr/>
        </p:nvPicPr>
        <p:blipFill>
          <a:blip r:embed="rId5" cstate="print"/>
          <a:srcRect/>
          <a:stretch>
            <a:fillRect/>
          </a:stretch>
        </p:blipFill>
        <p:spPr bwMode="auto">
          <a:xfrm>
            <a:off x="6629400" y="1752600"/>
            <a:ext cx="1193800" cy="1219200"/>
          </a:xfrm>
          <a:prstGeom prst="rect">
            <a:avLst/>
          </a:prstGeom>
          <a:noFill/>
          <a:ln w="9525">
            <a:noFill/>
            <a:miter lim="800000"/>
            <a:headEnd/>
            <a:tailEnd/>
          </a:ln>
        </p:spPr>
      </p:pic>
      <p:pic>
        <p:nvPicPr>
          <p:cNvPr id="18439" name="Picture 7" descr="Male Chemist 245x250"/>
          <p:cNvPicPr>
            <a:picLocks noChangeAspect="1" noChangeArrowheads="1"/>
          </p:cNvPicPr>
          <p:nvPr/>
        </p:nvPicPr>
        <p:blipFill>
          <a:blip r:embed="rId6" cstate="print"/>
          <a:srcRect/>
          <a:stretch>
            <a:fillRect/>
          </a:stretch>
        </p:blipFill>
        <p:spPr bwMode="auto">
          <a:xfrm>
            <a:off x="3733800" y="2514600"/>
            <a:ext cx="1193800" cy="1219200"/>
          </a:xfrm>
          <a:prstGeom prst="rect">
            <a:avLst/>
          </a:prstGeom>
          <a:noFill/>
          <a:ln w="9525">
            <a:noFill/>
            <a:miter lim="800000"/>
            <a:headEnd/>
            <a:tailEnd/>
          </a:ln>
        </p:spPr>
      </p:pic>
      <p:pic>
        <p:nvPicPr>
          <p:cNvPr id="18440" name="Picture 8" descr="smartartsylady-245x250"/>
          <p:cNvPicPr>
            <a:picLocks noChangeAspect="1" noChangeArrowheads="1"/>
          </p:cNvPicPr>
          <p:nvPr/>
        </p:nvPicPr>
        <p:blipFill>
          <a:blip r:embed="rId7" cstate="print"/>
          <a:srcRect/>
          <a:stretch>
            <a:fillRect/>
          </a:stretch>
        </p:blipFill>
        <p:spPr bwMode="auto">
          <a:xfrm>
            <a:off x="5105400" y="2057400"/>
            <a:ext cx="1193800" cy="1219200"/>
          </a:xfrm>
          <a:prstGeom prst="rect">
            <a:avLst/>
          </a:prstGeom>
          <a:noFill/>
          <a:ln w="9525">
            <a:noFill/>
            <a:miter lim="800000"/>
            <a:headEnd/>
            <a:tailEnd/>
          </a:ln>
        </p:spPr>
      </p:pic>
      <p:pic>
        <p:nvPicPr>
          <p:cNvPr id="18441" name="Picture 4" descr="MedicalInfo-245x250"/>
          <p:cNvPicPr>
            <a:picLocks noChangeAspect="1" noChangeArrowheads="1"/>
          </p:cNvPicPr>
          <p:nvPr/>
        </p:nvPicPr>
        <p:blipFill>
          <a:blip r:embed="rId8" cstate="print"/>
          <a:srcRect/>
          <a:stretch>
            <a:fillRect/>
          </a:stretch>
        </p:blipFill>
        <p:spPr bwMode="auto">
          <a:xfrm>
            <a:off x="2400300" y="1752600"/>
            <a:ext cx="1195388"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304800"/>
            <a:ext cx="7369175" cy="836612"/>
          </a:xfrm>
        </p:spPr>
        <p:txBody>
          <a:bodyPr/>
          <a:lstStyle/>
          <a:p>
            <a:pPr eaLnBrk="1" hangingPunct="1"/>
            <a:r>
              <a:rPr lang="cs-CZ" dirty="0" smtClean="0"/>
              <a:t>Mi a </a:t>
            </a:r>
            <a:r>
              <a:rPr lang="en-US" dirty="0" smtClean="0"/>
              <a:t>Researcher ID?</a:t>
            </a:r>
          </a:p>
        </p:txBody>
      </p:sp>
      <p:sp>
        <p:nvSpPr>
          <p:cNvPr id="7171" name="Rectangle 3"/>
          <p:cNvSpPr>
            <a:spLocks noGrp="1" noChangeArrowheads="1"/>
          </p:cNvSpPr>
          <p:nvPr>
            <p:ph type="body" idx="1"/>
          </p:nvPr>
        </p:nvSpPr>
        <p:spPr/>
        <p:txBody>
          <a:bodyPr>
            <a:normAutofit fontScale="92500" lnSpcReduction="10000"/>
          </a:bodyPr>
          <a:lstStyle/>
          <a:p>
            <a:pPr eaLnBrk="1" hangingPunct="1"/>
            <a:r>
              <a:rPr lang="en-US" dirty="0" smtClean="0"/>
              <a:t> </a:t>
            </a:r>
            <a:r>
              <a:rPr lang="en-US" dirty="0" smtClean="0">
                <a:hlinkClick r:id="rId3"/>
              </a:rPr>
              <a:t>www.researcherid.com</a:t>
            </a:r>
            <a:endParaRPr lang="en-US" dirty="0" smtClean="0"/>
          </a:p>
          <a:p>
            <a:pPr eaLnBrk="1" hangingPunct="1"/>
            <a:r>
              <a:rPr lang="en-US" dirty="0" smtClean="0"/>
              <a:t> </a:t>
            </a:r>
            <a:r>
              <a:rPr lang="cs-CZ" dirty="0" smtClean="0"/>
              <a:t>online regisztr</a:t>
            </a:r>
            <a:r>
              <a:rPr lang="hu-HU" dirty="0" smtClean="0"/>
              <a:t>áció egyedi azonosítók (Researcher ID) létrehozására</a:t>
            </a:r>
            <a:endParaRPr lang="en-US" dirty="0" smtClean="0"/>
          </a:p>
          <a:p>
            <a:pPr eaLnBrk="1" hangingPunct="1"/>
            <a:r>
              <a:rPr lang="en-US" dirty="0" smtClean="0"/>
              <a:t> </a:t>
            </a:r>
            <a:r>
              <a:rPr lang="hu-HU" dirty="0" smtClean="0"/>
              <a:t>Saját publikációs lista létrehozása</a:t>
            </a:r>
            <a:endParaRPr lang="en-US" dirty="0" smtClean="0"/>
          </a:p>
          <a:p>
            <a:pPr eaLnBrk="1" hangingPunct="1"/>
            <a:r>
              <a:rPr lang="en-US" dirty="0" smtClean="0"/>
              <a:t> </a:t>
            </a:r>
            <a:r>
              <a:rPr lang="hu-HU" dirty="0" smtClean="0"/>
              <a:t>Nyilvános vagy személyes profil létrehozása</a:t>
            </a:r>
            <a:endParaRPr lang="en-US" dirty="0" smtClean="0"/>
          </a:p>
          <a:p>
            <a:pPr lvl="1" eaLnBrk="1" hangingPunct="1"/>
            <a:r>
              <a:rPr lang="hu-HU" dirty="0" smtClean="0"/>
              <a:t>Nyilvános profil: kereshető, megtekinthető és hozzájárul a </a:t>
            </a:r>
            <a:r>
              <a:rPr lang="en-US" dirty="0" smtClean="0"/>
              <a:t>Web of Science </a:t>
            </a:r>
            <a:r>
              <a:rPr lang="hu-HU" dirty="0" smtClean="0"/>
              <a:t>adatokhoz</a:t>
            </a:r>
            <a:endParaRPr lang="en-US" dirty="0" smtClean="0"/>
          </a:p>
          <a:p>
            <a:pPr eaLnBrk="1" hangingPunct="1"/>
            <a:r>
              <a:rPr lang="en-US" dirty="0" smtClean="0"/>
              <a:t> </a:t>
            </a:r>
            <a:r>
              <a:rPr lang="hu-HU" dirty="0" smtClean="0"/>
              <a:t>Hivatkozási riportok létrehozása</a:t>
            </a:r>
            <a:r>
              <a:rPr lang="en-US" dirty="0" smtClean="0"/>
              <a:t>:</a:t>
            </a:r>
          </a:p>
          <a:p>
            <a:pPr lvl="2" eaLnBrk="1" hangingPunct="1"/>
            <a:r>
              <a:rPr lang="en-US" dirty="0" smtClean="0"/>
              <a:t>H-index</a:t>
            </a:r>
          </a:p>
          <a:p>
            <a:pPr lvl="2" eaLnBrk="1" hangingPunct="1"/>
            <a:r>
              <a:rPr lang="en-US" dirty="0" smtClean="0"/>
              <a:t>Citation distribution per year</a:t>
            </a:r>
          </a:p>
          <a:p>
            <a:pPr lvl="2" eaLnBrk="1" hangingPunct="1"/>
            <a:r>
              <a:rPr lang="en-US" dirty="0" smtClean="0"/>
              <a:t>Total Times Cited count</a:t>
            </a:r>
          </a:p>
          <a:p>
            <a:pPr lvl="2" eaLnBrk="1" hangingPunct="1"/>
            <a:r>
              <a:rPr lang="en-US" dirty="0" smtClean="0"/>
              <a:t>Average Times Cited</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62000" y="2220843"/>
            <a:ext cx="7696200" cy="685800"/>
          </a:xfrm>
          <a:prstGeom prst="rect">
            <a:avLst/>
          </a:prstGeom>
          <a:gradFill>
            <a:gsLst>
              <a:gs pos="42000">
                <a:schemeClr val="tx1">
                  <a:lumMod val="40000"/>
                  <a:lumOff val="60000"/>
                </a:schemeClr>
              </a:gs>
              <a:gs pos="86000">
                <a:schemeClr val="bg1">
                  <a:lumMod val="95000"/>
                  <a:alpha val="6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30" name="Rectangle 29"/>
          <p:cNvSpPr/>
          <p:nvPr/>
        </p:nvSpPr>
        <p:spPr>
          <a:xfrm>
            <a:off x="762000" y="3046199"/>
            <a:ext cx="7696200" cy="685800"/>
          </a:xfrm>
          <a:prstGeom prst="rect">
            <a:avLst/>
          </a:prstGeom>
          <a:gradFill>
            <a:gsLst>
              <a:gs pos="42000">
                <a:schemeClr val="tx1">
                  <a:lumMod val="40000"/>
                  <a:lumOff val="60000"/>
                </a:schemeClr>
              </a:gs>
              <a:gs pos="86000">
                <a:schemeClr val="bg1">
                  <a:lumMod val="95000"/>
                  <a:alpha val="6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31" name="Rectangle 30"/>
          <p:cNvSpPr/>
          <p:nvPr/>
        </p:nvSpPr>
        <p:spPr>
          <a:xfrm>
            <a:off x="762000" y="3878877"/>
            <a:ext cx="7696200" cy="685800"/>
          </a:xfrm>
          <a:prstGeom prst="rect">
            <a:avLst/>
          </a:prstGeom>
          <a:gradFill>
            <a:gsLst>
              <a:gs pos="42000">
                <a:schemeClr val="tx1">
                  <a:lumMod val="40000"/>
                  <a:lumOff val="60000"/>
                </a:schemeClr>
              </a:gs>
              <a:gs pos="86000">
                <a:schemeClr val="bg1">
                  <a:lumMod val="95000"/>
                  <a:alpha val="6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32" name="Rectangle 31"/>
          <p:cNvSpPr/>
          <p:nvPr/>
        </p:nvSpPr>
        <p:spPr>
          <a:xfrm>
            <a:off x="762000" y="4733210"/>
            <a:ext cx="7696200" cy="685800"/>
          </a:xfrm>
          <a:prstGeom prst="rect">
            <a:avLst/>
          </a:prstGeom>
          <a:gradFill>
            <a:gsLst>
              <a:gs pos="42000">
                <a:schemeClr val="tx1">
                  <a:lumMod val="40000"/>
                  <a:lumOff val="60000"/>
                </a:schemeClr>
              </a:gs>
              <a:gs pos="86000">
                <a:schemeClr val="bg1">
                  <a:lumMod val="95000"/>
                  <a:alpha val="6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33" name="Rectangle 32"/>
          <p:cNvSpPr/>
          <p:nvPr/>
        </p:nvSpPr>
        <p:spPr>
          <a:xfrm>
            <a:off x="762000" y="5562600"/>
            <a:ext cx="7696200" cy="685800"/>
          </a:xfrm>
          <a:prstGeom prst="rect">
            <a:avLst/>
          </a:prstGeom>
          <a:gradFill>
            <a:gsLst>
              <a:gs pos="42000">
                <a:schemeClr val="tx1">
                  <a:lumMod val="40000"/>
                  <a:lumOff val="60000"/>
                </a:schemeClr>
              </a:gs>
              <a:gs pos="86000">
                <a:schemeClr val="bg1">
                  <a:lumMod val="95000"/>
                  <a:alpha val="6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18" name="Rectangle 17"/>
          <p:cNvSpPr/>
          <p:nvPr/>
        </p:nvSpPr>
        <p:spPr>
          <a:xfrm>
            <a:off x="762000" y="1409700"/>
            <a:ext cx="7696200" cy="685800"/>
          </a:xfrm>
          <a:prstGeom prst="rect">
            <a:avLst/>
          </a:prstGeom>
          <a:gradFill>
            <a:gsLst>
              <a:gs pos="42000">
                <a:schemeClr val="tx1">
                  <a:lumMod val="40000"/>
                  <a:lumOff val="60000"/>
                </a:schemeClr>
              </a:gs>
              <a:gs pos="86000">
                <a:schemeClr val="bg1">
                  <a:lumMod val="95000"/>
                  <a:alpha val="6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28692" name="Title 1"/>
          <p:cNvSpPr>
            <a:spLocks noGrp="1"/>
          </p:cNvSpPr>
          <p:nvPr>
            <p:ph type="title"/>
          </p:nvPr>
        </p:nvSpPr>
        <p:spPr/>
        <p:txBody>
          <a:bodyPr/>
          <a:lstStyle/>
          <a:p>
            <a:pPr eaLnBrk="1" hangingPunct="1"/>
            <a:r>
              <a:rPr lang="hu-HU" dirty="0" smtClean="0"/>
              <a:t>Miért érdemes létrehozni?</a:t>
            </a:r>
            <a:endParaRPr lang="en-US" dirty="0" smtClean="0"/>
          </a:p>
        </p:txBody>
      </p:sp>
      <p:pic>
        <p:nvPicPr>
          <p:cNvPr id="28693" name="Picture 5" descr="botanist-man-245x250"/>
          <p:cNvPicPr>
            <a:picLocks noChangeAspect="1" noChangeArrowheads="1"/>
          </p:cNvPicPr>
          <p:nvPr/>
        </p:nvPicPr>
        <p:blipFill>
          <a:blip r:embed="rId3" cstate="print"/>
          <a:srcRect/>
          <a:stretch>
            <a:fillRect/>
          </a:stretch>
        </p:blipFill>
        <p:spPr bwMode="auto">
          <a:xfrm>
            <a:off x="6629400" y="457200"/>
            <a:ext cx="746125" cy="762000"/>
          </a:xfrm>
          <a:prstGeom prst="rect">
            <a:avLst/>
          </a:prstGeom>
          <a:noFill/>
          <a:ln w="9525">
            <a:noFill/>
            <a:miter lim="800000"/>
            <a:headEnd/>
            <a:tailEnd/>
          </a:ln>
        </p:spPr>
      </p:pic>
      <p:pic>
        <p:nvPicPr>
          <p:cNvPr id="28694" name="Picture 4" descr="MedicalInfo-245x250"/>
          <p:cNvPicPr>
            <a:picLocks noChangeAspect="1" noChangeArrowheads="1"/>
          </p:cNvPicPr>
          <p:nvPr/>
        </p:nvPicPr>
        <p:blipFill>
          <a:blip r:embed="rId4" cstate="print"/>
          <a:srcRect/>
          <a:stretch>
            <a:fillRect/>
          </a:stretch>
        </p:blipFill>
        <p:spPr bwMode="auto">
          <a:xfrm>
            <a:off x="7467600" y="457200"/>
            <a:ext cx="747713" cy="762000"/>
          </a:xfrm>
          <a:prstGeom prst="rect">
            <a:avLst/>
          </a:prstGeom>
          <a:noFill/>
          <a:ln w="9525">
            <a:noFill/>
            <a:miter lim="800000"/>
            <a:headEnd/>
            <a:tailEnd/>
          </a:ln>
        </p:spPr>
      </p:pic>
      <p:sp>
        <p:nvSpPr>
          <p:cNvPr id="28695" name="TextBox 5"/>
          <p:cNvSpPr txBox="1">
            <a:spLocks noChangeArrowheads="1"/>
          </p:cNvSpPr>
          <p:nvPr/>
        </p:nvSpPr>
        <p:spPr bwMode="auto">
          <a:xfrm>
            <a:off x="762000" y="1460500"/>
            <a:ext cx="3810000" cy="584775"/>
          </a:xfrm>
          <a:prstGeom prst="rect">
            <a:avLst/>
          </a:prstGeom>
          <a:noFill/>
          <a:ln w="9525">
            <a:noFill/>
            <a:miter lim="800000"/>
            <a:headEnd/>
            <a:tailEnd/>
          </a:ln>
        </p:spPr>
        <p:txBody>
          <a:bodyPr>
            <a:spAutoFit/>
          </a:bodyPr>
          <a:lstStyle/>
          <a:p>
            <a:r>
              <a:rPr lang="hu-HU" sz="1600" b="1" dirty="0" smtClean="0">
                <a:solidFill>
                  <a:schemeClr val="bg1"/>
                </a:solidFill>
              </a:rPr>
              <a:t>Kutatók pontos és helyes azonosítása</a:t>
            </a:r>
            <a:endParaRPr lang="en-US" sz="1600" b="1" dirty="0">
              <a:solidFill>
                <a:schemeClr val="bg1"/>
              </a:solidFill>
            </a:endParaRPr>
          </a:p>
        </p:txBody>
      </p:sp>
      <p:sp>
        <p:nvSpPr>
          <p:cNvPr id="28696" name="TextBox 6"/>
          <p:cNvSpPr txBox="1">
            <a:spLocks noChangeArrowheads="1"/>
          </p:cNvSpPr>
          <p:nvPr/>
        </p:nvSpPr>
        <p:spPr bwMode="auto">
          <a:xfrm>
            <a:off x="762000" y="2271713"/>
            <a:ext cx="4419600" cy="584775"/>
          </a:xfrm>
          <a:prstGeom prst="rect">
            <a:avLst/>
          </a:prstGeom>
          <a:noFill/>
          <a:ln w="9525">
            <a:noFill/>
            <a:miter lim="800000"/>
            <a:headEnd/>
            <a:tailEnd/>
          </a:ln>
        </p:spPr>
        <p:txBody>
          <a:bodyPr wrap="square">
            <a:spAutoFit/>
          </a:bodyPr>
          <a:lstStyle/>
          <a:p>
            <a:r>
              <a:rPr lang="hu-HU" sz="1600" b="1" dirty="0" smtClean="0">
                <a:solidFill>
                  <a:schemeClr val="bg1"/>
                </a:solidFill>
              </a:rPr>
              <a:t>Publikációs lista és akár repozitórium létrehozása</a:t>
            </a:r>
            <a:endParaRPr lang="en-US" sz="1600" b="1" dirty="0">
              <a:solidFill>
                <a:schemeClr val="bg1"/>
              </a:solidFill>
            </a:endParaRPr>
          </a:p>
        </p:txBody>
      </p:sp>
      <p:sp>
        <p:nvSpPr>
          <p:cNvPr id="28697" name="TextBox 7"/>
          <p:cNvSpPr txBox="1">
            <a:spLocks noChangeArrowheads="1"/>
          </p:cNvSpPr>
          <p:nvPr/>
        </p:nvSpPr>
        <p:spPr bwMode="auto">
          <a:xfrm>
            <a:off x="762000" y="3097213"/>
            <a:ext cx="4114800" cy="338554"/>
          </a:xfrm>
          <a:prstGeom prst="rect">
            <a:avLst/>
          </a:prstGeom>
          <a:noFill/>
          <a:ln w="9525">
            <a:noFill/>
            <a:miter lim="800000"/>
            <a:headEnd/>
            <a:tailEnd/>
          </a:ln>
        </p:spPr>
        <p:txBody>
          <a:bodyPr>
            <a:spAutoFit/>
          </a:bodyPr>
          <a:lstStyle/>
          <a:p>
            <a:r>
              <a:rPr lang="hu-HU" sz="1600" b="1" dirty="0" smtClean="0">
                <a:solidFill>
                  <a:schemeClr val="bg1"/>
                </a:solidFill>
              </a:rPr>
              <a:t>Láthatóság és előrelépés</a:t>
            </a:r>
            <a:endParaRPr lang="en-US" sz="1600" b="1" dirty="0">
              <a:solidFill>
                <a:schemeClr val="bg1"/>
              </a:solidFill>
            </a:endParaRPr>
          </a:p>
        </p:txBody>
      </p:sp>
      <p:sp>
        <p:nvSpPr>
          <p:cNvPr id="28698" name="TextBox 8"/>
          <p:cNvSpPr txBox="1">
            <a:spLocks noChangeArrowheads="1"/>
          </p:cNvSpPr>
          <p:nvPr/>
        </p:nvSpPr>
        <p:spPr bwMode="auto">
          <a:xfrm>
            <a:off x="762000" y="3929063"/>
            <a:ext cx="3810000" cy="584775"/>
          </a:xfrm>
          <a:prstGeom prst="rect">
            <a:avLst/>
          </a:prstGeom>
          <a:noFill/>
          <a:ln w="9525">
            <a:noFill/>
            <a:miter lim="800000"/>
            <a:headEnd/>
            <a:tailEnd/>
          </a:ln>
        </p:spPr>
        <p:txBody>
          <a:bodyPr>
            <a:spAutoFit/>
          </a:bodyPr>
          <a:lstStyle/>
          <a:p>
            <a:r>
              <a:rPr lang="hu-HU" sz="1600" b="1" dirty="0" smtClean="0">
                <a:solidFill>
                  <a:schemeClr val="bg1"/>
                </a:solidFill>
              </a:rPr>
              <a:t>Teljesítmény mérése, ki hivatkozik a cikkekre?</a:t>
            </a:r>
            <a:endParaRPr lang="en-US" sz="1600" b="1" dirty="0">
              <a:solidFill>
                <a:schemeClr val="bg1"/>
              </a:solidFill>
            </a:endParaRPr>
          </a:p>
        </p:txBody>
      </p:sp>
      <p:sp>
        <p:nvSpPr>
          <p:cNvPr id="28699" name="TextBox 9"/>
          <p:cNvSpPr txBox="1">
            <a:spLocks noChangeArrowheads="1"/>
          </p:cNvSpPr>
          <p:nvPr/>
        </p:nvSpPr>
        <p:spPr bwMode="auto">
          <a:xfrm>
            <a:off x="762000" y="5613400"/>
            <a:ext cx="4267200" cy="584775"/>
          </a:xfrm>
          <a:prstGeom prst="rect">
            <a:avLst/>
          </a:prstGeom>
          <a:noFill/>
          <a:ln w="9525">
            <a:noFill/>
            <a:miter lim="800000"/>
            <a:headEnd/>
            <a:tailEnd/>
          </a:ln>
        </p:spPr>
        <p:txBody>
          <a:bodyPr wrap="square">
            <a:spAutoFit/>
          </a:bodyPr>
          <a:lstStyle/>
          <a:p>
            <a:r>
              <a:rPr lang="hu-HU" sz="1600" b="1" smtClean="0">
                <a:solidFill>
                  <a:schemeClr val="bg1"/>
                </a:solidFill>
              </a:rPr>
              <a:t>Az információk rendeltetésszerű felhasználása</a:t>
            </a:r>
            <a:endParaRPr lang="en-US" sz="1600" b="1" dirty="0">
              <a:solidFill>
                <a:schemeClr val="bg1"/>
              </a:solidFill>
            </a:endParaRPr>
          </a:p>
        </p:txBody>
      </p:sp>
      <p:sp>
        <p:nvSpPr>
          <p:cNvPr id="11" name="Rectangle 10"/>
          <p:cNvSpPr/>
          <p:nvPr/>
        </p:nvSpPr>
        <p:spPr>
          <a:xfrm>
            <a:off x="4533900" y="1552545"/>
            <a:ext cx="3810000" cy="369332"/>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hu-HU" b="1" cap="all" dirty="0" smtClean="0">
                <a:ln/>
                <a:solidFill>
                  <a:schemeClr val="accent1"/>
                </a:solidFill>
                <a:ea typeface="+mn-ea"/>
              </a:rPr>
              <a:t>Pontos  azonosítás</a:t>
            </a:r>
            <a:endParaRPr lang="en-US" b="1" cap="all" dirty="0">
              <a:ln/>
              <a:solidFill>
                <a:schemeClr val="accent1"/>
              </a:solidFill>
              <a:ea typeface="+mn-ea"/>
            </a:endParaRPr>
          </a:p>
        </p:txBody>
      </p:sp>
      <p:sp>
        <p:nvSpPr>
          <p:cNvPr id="12" name="Rectangle 11"/>
          <p:cNvSpPr/>
          <p:nvPr/>
        </p:nvSpPr>
        <p:spPr>
          <a:xfrm>
            <a:off x="4419600" y="2209800"/>
            <a:ext cx="4038600" cy="646331"/>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hu-HU" b="1" cap="all" dirty="0" smtClean="0">
                <a:ln/>
                <a:solidFill>
                  <a:schemeClr val="accent1"/>
                </a:solidFill>
                <a:effectLst>
                  <a:outerShdw blurRad="19685" dist="12700" dir="5400000" algn="tl" rotWithShape="0">
                    <a:schemeClr val="accent1">
                      <a:satMod val="130000"/>
                      <a:alpha val="60000"/>
                    </a:schemeClr>
                  </a:outerShdw>
                </a:effectLst>
                <a:ea typeface="+mn-ea"/>
              </a:rPr>
              <a:t>Rendszerezés és menedzselés</a:t>
            </a:r>
            <a:endParaRPr lang="en-US" b="1" cap="all" dirty="0">
              <a:ln/>
              <a:solidFill>
                <a:schemeClr val="accent1"/>
              </a:solidFill>
              <a:effectLst>
                <a:outerShdw blurRad="19685" dist="12700" dir="5400000" algn="tl" rotWithShape="0">
                  <a:schemeClr val="accent1">
                    <a:satMod val="130000"/>
                    <a:alpha val="60000"/>
                  </a:schemeClr>
                </a:outerShdw>
              </a:effectLst>
              <a:ea typeface="+mn-ea"/>
            </a:endParaRPr>
          </a:p>
        </p:txBody>
      </p:sp>
      <p:sp>
        <p:nvSpPr>
          <p:cNvPr id="13" name="Rectangle 12"/>
          <p:cNvSpPr/>
          <p:nvPr/>
        </p:nvSpPr>
        <p:spPr>
          <a:xfrm>
            <a:off x="4648200" y="3035156"/>
            <a:ext cx="3534426" cy="646331"/>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hu-HU" b="1" cap="all" dirty="0" smtClean="0">
                <a:ln/>
                <a:solidFill>
                  <a:schemeClr val="accent1"/>
                </a:solidFill>
                <a:effectLst>
                  <a:outerShdw blurRad="19685" dist="12700" dir="5400000" algn="tl" rotWithShape="0">
                    <a:schemeClr val="accent1">
                      <a:satMod val="130000"/>
                      <a:alpha val="60000"/>
                    </a:schemeClr>
                  </a:outerShdw>
                </a:effectLst>
                <a:ea typeface="+mn-ea"/>
              </a:rPr>
              <a:t>Könnyen látható </a:t>
            </a:r>
            <a:r>
              <a:rPr lang="en-US" b="1" cap="all" dirty="0" smtClean="0">
                <a:ln/>
                <a:solidFill>
                  <a:schemeClr val="accent1"/>
                </a:solidFill>
                <a:effectLst>
                  <a:outerShdw blurRad="19685" dist="12700" dir="5400000" algn="tl" rotWithShape="0">
                    <a:schemeClr val="accent1">
                      <a:satMod val="130000"/>
                      <a:alpha val="60000"/>
                    </a:schemeClr>
                  </a:outerShdw>
                </a:effectLst>
                <a:ea typeface="+mn-ea"/>
              </a:rPr>
              <a:t>&amp; </a:t>
            </a:r>
            <a:r>
              <a:rPr lang="hu-HU" b="1" cap="all" dirty="0" smtClean="0">
                <a:ln/>
                <a:solidFill>
                  <a:schemeClr val="accent1"/>
                </a:solidFill>
                <a:effectLst>
                  <a:outerShdw blurRad="19685" dist="12700" dir="5400000" algn="tl" rotWithShape="0">
                    <a:schemeClr val="accent1">
                      <a:satMod val="130000"/>
                      <a:alpha val="60000"/>
                    </a:schemeClr>
                  </a:outerShdw>
                </a:effectLst>
                <a:ea typeface="+mn-ea"/>
              </a:rPr>
              <a:t>Elismerés</a:t>
            </a:r>
            <a:endParaRPr lang="en-US" b="1" cap="all" dirty="0">
              <a:ln/>
              <a:solidFill>
                <a:schemeClr val="accent1"/>
              </a:solidFill>
              <a:effectLst>
                <a:outerShdw blurRad="19685" dist="12700" dir="5400000" algn="tl" rotWithShape="0">
                  <a:schemeClr val="accent1">
                    <a:satMod val="130000"/>
                    <a:alpha val="60000"/>
                  </a:schemeClr>
                </a:outerShdw>
              </a:effectLst>
              <a:ea typeface="+mn-ea"/>
            </a:endParaRPr>
          </a:p>
        </p:txBody>
      </p:sp>
      <p:sp>
        <p:nvSpPr>
          <p:cNvPr id="14" name="Rectangle 13"/>
          <p:cNvSpPr/>
          <p:nvPr/>
        </p:nvSpPr>
        <p:spPr>
          <a:xfrm>
            <a:off x="4800600" y="3867834"/>
            <a:ext cx="3200400" cy="369332"/>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hu-HU" b="1" cap="all" dirty="0" smtClean="0">
                <a:ln/>
                <a:solidFill>
                  <a:schemeClr val="accent1"/>
                </a:solidFill>
                <a:effectLst>
                  <a:outerShdw blurRad="19685" dist="12700" dir="5400000" algn="tl" rotWithShape="0">
                    <a:schemeClr val="accent1">
                      <a:satMod val="130000"/>
                      <a:alpha val="60000"/>
                    </a:schemeClr>
                  </a:outerShdw>
                </a:effectLst>
                <a:ea typeface="+mn-ea"/>
              </a:rPr>
              <a:t>Teljesítmény mérése</a:t>
            </a:r>
            <a:endParaRPr lang="en-US" b="1" cap="all" dirty="0">
              <a:ln/>
              <a:solidFill>
                <a:schemeClr val="accent1"/>
              </a:solidFill>
              <a:effectLst>
                <a:outerShdw blurRad="19685" dist="12700" dir="5400000" algn="tl" rotWithShape="0">
                  <a:schemeClr val="accent1">
                    <a:satMod val="130000"/>
                    <a:alpha val="60000"/>
                  </a:schemeClr>
                </a:outerShdw>
              </a:effectLst>
              <a:ea typeface="+mn-ea"/>
            </a:endParaRPr>
          </a:p>
        </p:txBody>
      </p:sp>
      <p:sp>
        <p:nvSpPr>
          <p:cNvPr id="15" name="Rectangle 14"/>
          <p:cNvSpPr/>
          <p:nvPr/>
        </p:nvSpPr>
        <p:spPr>
          <a:xfrm>
            <a:off x="4572000" y="4876055"/>
            <a:ext cx="3733800" cy="369332"/>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hu-HU" b="1" cap="all" dirty="0" smtClean="0">
                <a:ln/>
                <a:solidFill>
                  <a:schemeClr val="accent1"/>
                </a:solidFill>
                <a:effectLst>
                  <a:outerShdw blurRad="19685" dist="12700" dir="5400000" algn="tl" rotWithShape="0">
                    <a:schemeClr val="accent1">
                      <a:satMod val="130000"/>
                      <a:alpha val="60000"/>
                    </a:schemeClr>
                  </a:outerShdw>
                </a:effectLst>
                <a:ea typeface="+mn-ea"/>
              </a:rPr>
              <a:t>együttműködés</a:t>
            </a:r>
            <a:endParaRPr lang="en-US" b="1" cap="all" dirty="0">
              <a:ln/>
              <a:solidFill>
                <a:schemeClr val="accent1"/>
              </a:solidFill>
              <a:effectLst>
                <a:outerShdw blurRad="19685" dist="12700" dir="5400000" algn="tl" rotWithShape="0">
                  <a:schemeClr val="accent1">
                    <a:satMod val="130000"/>
                    <a:alpha val="60000"/>
                  </a:schemeClr>
                </a:outerShdw>
              </a:effectLst>
              <a:ea typeface="+mn-ea"/>
            </a:endParaRPr>
          </a:p>
        </p:txBody>
      </p:sp>
      <p:sp>
        <p:nvSpPr>
          <p:cNvPr id="16" name="Rectangle 15"/>
          <p:cNvSpPr/>
          <p:nvPr/>
        </p:nvSpPr>
        <p:spPr>
          <a:xfrm>
            <a:off x="4572000" y="5705445"/>
            <a:ext cx="3657600" cy="369332"/>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hu-HU" b="1" cap="all" dirty="0" smtClean="0">
                <a:ln/>
                <a:solidFill>
                  <a:schemeClr val="accent1"/>
                </a:solidFill>
                <a:effectLst>
                  <a:outerShdw blurRad="19685" dist="12700" dir="5400000" algn="tl" rotWithShape="0">
                    <a:schemeClr val="accent1">
                      <a:satMod val="130000"/>
                      <a:alpha val="60000"/>
                    </a:schemeClr>
                  </a:outerShdw>
                </a:effectLst>
                <a:ea typeface="+mn-ea"/>
              </a:rPr>
              <a:t>biztonság</a:t>
            </a:r>
            <a:endParaRPr lang="en-US" b="1" cap="all" dirty="0">
              <a:ln/>
              <a:solidFill>
                <a:schemeClr val="accent1"/>
              </a:solidFill>
              <a:effectLst>
                <a:outerShdw blurRad="19685" dist="12700" dir="5400000" algn="tl" rotWithShape="0">
                  <a:schemeClr val="accent1">
                    <a:satMod val="130000"/>
                    <a:alpha val="60000"/>
                  </a:schemeClr>
                </a:outerShdw>
              </a:effectLst>
              <a:ea typeface="+mn-ea"/>
            </a:endParaRPr>
          </a:p>
        </p:txBody>
      </p:sp>
      <p:sp>
        <p:nvSpPr>
          <p:cNvPr id="28706" name="TextBox 27"/>
          <p:cNvSpPr txBox="1">
            <a:spLocks noChangeArrowheads="1"/>
          </p:cNvSpPr>
          <p:nvPr/>
        </p:nvSpPr>
        <p:spPr bwMode="auto">
          <a:xfrm>
            <a:off x="762000" y="4800600"/>
            <a:ext cx="4292600" cy="338554"/>
          </a:xfrm>
          <a:prstGeom prst="rect">
            <a:avLst/>
          </a:prstGeom>
          <a:noFill/>
          <a:ln w="9525">
            <a:noFill/>
            <a:miter lim="800000"/>
            <a:headEnd/>
            <a:tailEnd/>
          </a:ln>
        </p:spPr>
        <p:txBody>
          <a:bodyPr>
            <a:spAutoFit/>
          </a:bodyPr>
          <a:lstStyle/>
          <a:p>
            <a:r>
              <a:rPr lang="hu-HU" sz="1600" b="1" dirty="0" smtClean="0">
                <a:solidFill>
                  <a:schemeClr val="bg1"/>
                </a:solidFill>
              </a:rPr>
              <a:t>Kutatások továbbfejlesztése</a:t>
            </a:r>
            <a:endParaRPr lang="en-US" sz="16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Adatok integrálása</a:t>
            </a:r>
            <a:r>
              <a:rPr lang="en-US" dirty="0" smtClean="0"/>
              <a:t>- Web of Science</a:t>
            </a:r>
            <a:endParaRPr lang="en-US" dirty="0"/>
          </a:p>
        </p:txBody>
      </p:sp>
      <p:sp>
        <p:nvSpPr>
          <p:cNvPr id="3" name="Content Placeholder 2"/>
          <p:cNvSpPr>
            <a:spLocks noGrp="1"/>
          </p:cNvSpPr>
          <p:nvPr>
            <p:ph idx="1"/>
          </p:nvPr>
        </p:nvSpPr>
        <p:spPr/>
        <p:txBody>
          <a:bodyPr/>
          <a:lstStyle/>
          <a:p>
            <a:r>
              <a:rPr lang="en-US" dirty="0" err="1" smtClean="0"/>
              <a:t>ResearcherID</a:t>
            </a:r>
            <a:r>
              <a:rPr lang="en-US" dirty="0" smtClean="0"/>
              <a:t> </a:t>
            </a:r>
            <a:r>
              <a:rPr lang="hu-HU" dirty="0" smtClean="0"/>
              <a:t>azonosítók hetente vannak frissítve a </a:t>
            </a:r>
            <a:r>
              <a:rPr lang="en-US" dirty="0" smtClean="0"/>
              <a:t> Web of Science</a:t>
            </a:r>
            <a:r>
              <a:rPr lang="hu-HU" dirty="0" smtClean="0"/>
              <a:t>ben</a:t>
            </a:r>
            <a:r>
              <a:rPr lang="en-US" dirty="0" smtClean="0"/>
              <a:t>.</a:t>
            </a:r>
          </a:p>
          <a:p>
            <a:r>
              <a:rPr lang="hu-HU" dirty="0" smtClean="0"/>
              <a:t>Csak a nyilvánosan is elérhető profilok járulnak hozzá a </a:t>
            </a:r>
            <a:r>
              <a:rPr lang="en-US" dirty="0" smtClean="0"/>
              <a:t>Web of Science </a:t>
            </a:r>
            <a:r>
              <a:rPr lang="hu-HU" dirty="0" smtClean="0"/>
              <a:t>a</a:t>
            </a:r>
            <a:r>
              <a:rPr lang="en-US" dirty="0" err="1" smtClean="0"/>
              <a:t>dat</a:t>
            </a:r>
            <a:r>
              <a:rPr lang="hu-HU" dirty="0" smtClean="0"/>
              <a:t>okhoz</a:t>
            </a:r>
            <a:endParaRPr lang="en-US" dirty="0" smtClean="0"/>
          </a:p>
          <a:p>
            <a:r>
              <a:rPr lang="hu-HU" dirty="0" smtClean="0"/>
              <a:t>Csak a</a:t>
            </a:r>
            <a:r>
              <a:rPr lang="en-US" dirty="0" smtClean="0"/>
              <a:t> </a:t>
            </a:r>
            <a:r>
              <a:rPr lang="en-US" i="1" dirty="0" smtClean="0"/>
              <a:t>My Publication List</a:t>
            </a:r>
            <a:r>
              <a:rPr lang="hu-HU" i="1" dirty="0" smtClean="0"/>
              <a:t> </a:t>
            </a:r>
            <a:r>
              <a:rPr lang="hu-HU" dirty="0" smtClean="0"/>
              <a:t>könyvtárban található adatok járulnak hozzá a </a:t>
            </a:r>
            <a:r>
              <a:rPr lang="en-US" dirty="0" smtClean="0"/>
              <a:t>Web of Science</a:t>
            </a:r>
            <a:r>
              <a:rPr lang="hu-HU" dirty="0" smtClean="0"/>
              <a:t>-hez</a:t>
            </a:r>
            <a:r>
              <a:rPr lang="en-US" dirty="0" smtClean="0"/>
              <a:t>.  </a:t>
            </a:r>
            <a:r>
              <a:rPr lang="en-US" i="1" dirty="0" smtClean="0"/>
              <a:t>Publication Lists 1 </a:t>
            </a:r>
            <a:r>
              <a:rPr lang="hu-HU" i="1" dirty="0" smtClean="0"/>
              <a:t>és </a:t>
            </a:r>
            <a:r>
              <a:rPr lang="en-US" i="1" dirty="0" smtClean="0"/>
              <a:t>2 </a:t>
            </a:r>
            <a:r>
              <a:rPr lang="hu-HU" dirty="0" smtClean="0"/>
              <a:t>nincsenek összefüggésben a Web of Science-el</a:t>
            </a:r>
            <a:endParaRPr lang="en-US" dirty="0" smtClean="0"/>
          </a:p>
          <a:p>
            <a:r>
              <a:rPr lang="hu-HU" dirty="0" smtClean="0"/>
              <a:t>Adatok frissítése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228600" y="1066800"/>
            <a:ext cx="7818437" cy="5200650"/>
          </a:xfrm>
          <a:prstGeom prst="rect">
            <a:avLst/>
          </a:prstGeom>
          <a:noFill/>
          <a:ln w="9525">
            <a:noFill/>
            <a:miter lim="800000"/>
            <a:headEnd/>
            <a:tailEnd/>
          </a:ln>
        </p:spPr>
      </p:pic>
      <p:sp>
        <p:nvSpPr>
          <p:cNvPr id="2" name="Title 1"/>
          <p:cNvSpPr>
            <a:spLocks noGrp="1"/>
          </p:cNvSpPr>
          <p:nvPr>
            <p:ph type="title"/>
          </p:nvPr>
        </p:nvSpPr>
        <p:spPr>
          <a:xfrm>
            <a:off x="914400" y="0"/>
            <a:ext cx="7369175" cy="836612"/>
          </a:xfrm>
        </p:spPr>
        <p:txBody>
          <a:bodyPr/>
          <a:lstStyle/>
          <a:p>
            <a:r>
              <a:rPr lang="en-US" dirty="0" smtClean="0"/>
              <a:t>Web of Science </a:t>
            </a:r>
            <a:r>
              <a:rPr lang="hu-HU" dirty="0" smtClean="0"/>
              <a:t>teljes bejegyzés</a:t>
            </a:r>
            <a:endParaRPr lang="en-US" dirty="0"/>
          </a:p>
        </p:txBody>
      </p:sp>
      <p:grpSp>
        <p:nvGrpSpPr>
          <p:cNvPr id="13" name="Group 12"/>
          <p:cNvGrpSpPr/>
          <p:nvPr/>
        </p:nvGrpSpPr>
        <p:grpSpPr>
          <a:xfrm>
            <a:off x="838200" y="3962400"/>
            <a:ext cx="7142163" cy="2390775"/>
            <a:chOff x="1066800" y="3733800"/>
            <a:chExt cx="7142163" cy="2390775"/>
          </a:xfrm>
        </p:grpSpPr>
        <p:pic>
          <p:nvPicPr>
            <p:cNvPr id="1029" name="Picture 5"/>
            <p:cNvPicPr>
              <a:picLocks noChangeAspect="1" noChangeArrowheads="1"/>
            </p:cNvPicPr>
            <p:nvPr/>
          </p:nvPicPr>
          <p:blipFill>
            <a:blip r:embed="rId4" cstate="print"/>
            <a:srcRect/>
            <a:stretch>
              <a:fillRect/>
            </a:stretch>
          </p:blipFill>
          <p:spPr bwMode="auto">
            <a:xfrm>
              <a:off x="1066800" y="3733800"/>
              <a:ext cx="5800725" cy="1733550"/>
            </a:xfrm>
            <a:prstGeom prst="rect">
              <a:avLst/>
            </a:prstGeom>
            <a:noFill/>
            <a:ln w="9525">
              <a:noFill/>
              <a:miter lim="800000"/>
              <a:headEnd/>
              <a:tailEnd/>
            </a:ln>
          </p:spPr>
        </p:pic>
        <p:sp>
          <p:nvSpPr>
            <p:cNvPr id="6" name="Rounded Rectangle 5"/>
            <p:cNvSpPr/>
            <p:nvPr/>
          </p:nvSpPr>
          <p:spPr>
            <a:xfrm>
              <a:off x="1066800" y="4343400"/>
              <a:ext cx="3733800" cy="304800"/>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nt Arrow 7"/>
            <p:cNvSpPr/>
            <p:nvPr/>
          </p:nvSpPr>
          <p:spPr>
            <a:xfrm rot="5400000">
              <a:off x="5132832" y="4544568"/>
              <a:ext cx="432816" cy="487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8" name="Picture 4"/>
            <p:cNvPicPr>
              <a:picLocks noChangeAspect="1" noChangeArrowheads="1"/>
            </p:cNvPicPr>
            <p:nvPr/>
          </p:nvPicPr>
          <p:blipFill>
            <a:blip r:embed="rId5" cstate="print"/>
            <a:srcRect/>
            <a:stretch>
              <a:fillRect/>
            </a:stretch>
          </p:blipFill>
          <p:spPr bwMode="auto">
            <a:xfrm>
              <a:off x="1600200" y="5181600"/>
              <a:ext cx="6608763" cy="942975"/>
            </a:xfrm>
            <a:prstGeom prst="rect">
              <a:avLst/>
            </a:prstGeom>
            <a:ln w="38100">
              <a:solidFill>
                <a:schemeClr val="tx2"/>
              </a:solid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388937" y="1219200"/>
            <a:ext cx="8755063" cy="2959458"/>
          </a:xfrm>
          <a:prstGeom prst="rect">
            <a:avLst/>
          </a:prstGeom>
          <a:noFill/>
          <a:ln w="9525">
            <a:noFill/>
            <a:miter lim="800000"/>
            <a:headEnd/>
            <a:tailEnd/>
          </a:ln>
        </p:spPr>
      </p:pic>
      <p:sp>
        <p:nvSpPr>
          <p:cNvPr id="2" name="Title 1"/>
          <p:cNvSpPr>
            <a:spLocks noGrp="1"/>
          </p:cNvSpPr>
          <p:nvPr>
            <p:ph type="title"/>
          </p:nvPr>
        </p:nvSpPr>
        <p:spPr>
          <a:xfrm>
            <a:off x="914400" y="0"/>
            <a:ext cx="7369175" cy="836612"/>
          </a:xfrm>
        </p:spPr>
        <p:txBody>
          <a:bodyPr/>
          <a:lstStyle/>
          <a:p>
            <a:r>
              <a:rPr lang="hu-HU" dirty="0" smtClean="0"/>
              <a:t>Szerző azonosítása </a:t>
            </a:r>
            <a:r>
              <a:rPr lang="en-US" dirty="0" smtClean="0"/>
              <a:t>– Researcher ID</a:t>
            </a:r>
            <a:endParaRPr lang="en-US" dirty="0"/>
          </a:p>
        </p:txBody>
      </p:sp>
      <p:grpSp>
        <p:nvGrpSpPr>
          <p:cNvPr id="14" name="Group 13"/>
          <p:cNvGrpSpPr/>
          <p:nvPr/>
        </p:nvGrpSpPr>
        <p:grpSpPr>
          <a:xfrm>
            <a:off x="1295400" y="2209800"/>
            <a:ext cx="7848600" cy="685800"/>
            <a:chOff x="1371600" y="2514600"/>
            <a:chExt cx="7848600" cy="685800"/>
          </a:xfrm>
        </p:grpSpPr>
        <p:sp>
          <p:nvSpPr>
            <p:cNvPr id="8" name="Rounded Rectangle 7"/>
            <p:cNvSpPr/>
            <p:nvPr/>
          </p:nvSpPr>
          <p:spPr>
            <a:xfrm>
              <a:off x="7924800" y="3048000"/>
              <a:ext cx="1295400" cy="152400"/>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9" name="Rounded Rectangle 8"/>
            <p:cNvSpPr/>
            <p:nvPr/>
          </p:nvSpPr>
          <p:spPr>
            <a:xfrm>
              <a:off x="1371600" y="2514600"/>
              <a:ext cx="990600" cy="228600"/>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sp>
        <p:nvSpPr>
          <p:cNvPr id="10" name="Rectangle 9"/>
          <p:cNvSpPr/>
          <p:nvPr/>
        </p:nvSpPr>
        <p:spPr>
          <a:xfrm>
            <a:off x="1752600" y="4953000"/>
            <a:ext cx="7239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nvGrpSpPr>
          <p:cNvPr id="13" name="Group 12"/>
          <p:cNvGrpSpPr/>
          <p:nvPr/>
        </p:nvGrpSpPr>
        <p:grpSpPr>
          <a:xfrm>
            <a:off x="381000" y="1447800"/>
            <a:ext cx="4343400" cy="228600"/>
            <a:chOff x="381000" y="1447800"/>
            <a:chExt cx="4114800" cy="228600"/>
          </a:xfrm>
        </p:grpSpPr>
        <p:sp>
          <p:nvSpPr>
            <p:cNvPr id="11" name="Rounded Rectangle 10"/>
            <p:cNvSpPr/>
            <p:nvPr/>
          </p:nvSpPr>
          <p:spPr>
            <a:xfrm>
              <a:off x="381000" y="1447800"/>
              <a:ext cx="609600" cy="228600"/>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429000" y="1447800"/>
              <a:ext cx="1066800" cy="228600"/>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81000" y="1066800"/>
            <a:ext cx="8458200" cy="4833762"/>
          </a:xfrm>
          <a:prstGeom prst="rect">
            <a:avLst/>
          </a:prstGeom>
          <a:noFill/>
          <a:ln w="9525">
            <a:noFill/>
            <a:miter lim="800000"/>
            <a:headEnd/>
            <a:tailEnd/>
          </a:ln>
        </p:spPr>
      </p:pic>
      <p:sp>
        <p:nvSpPr>
          <p:cNvPr id="2" name="Title 1"/>
          <p:cNvSpPr>
            <a:spLocks noGrp="1"/>
          </p:cNvSpPr>
          <p:nvPr>
            <p:ph type="title"/>
          </p:nvPr>
        </p:nvSpPr>
        <p:spPr>
          <a:xfrm>
            <a:off x="914400" y="0"/>
            <a:ext cx="7369175" cy="836612"/>
          </a:xfrm>
        </p:spPr>
        <p:txBody>
          <a:bodyPr/>
          <a:lstStyle/>
          <a:p>
            <a:r>
              <a:rPr lang="hu-HU" dirty="0" smtClean="0"/>
              <a:t>Szerző azonosítása</a:t>
            </a:r>
            <a:r>
              <a:rPr lang="en-US" dirty="0" smtClean="0"/>
              <a:t>: export </a:t>
            </a:r>
            <a:r>
              <a:rPr lang="hu-HU" dirty="0" smtClean="0"/>
              <a:t>R</a:t>
            </a:r>
            <a:r>
              <a:rPr lang="en-US" dirty="0" err="1" smtClean="0"/>
              <a:t>esearcher</a:t>
            </a:r>
            <a:r>
              <a:rPr lang="en-US" dirty="0" smtClean="0"/>
              <a:t> ID</a:t>
            </a:r>
            <a:r>
              <a:rPr lang="hu-HU" dirty="0" smtClean="0"/>
              <a:t>-be</a:t>
            </a:r>
            <a:endParaRPr lang="en-US" dirty="0"/>
          </a:p>
        </p:txBody>
      </p:sp>
      <p:grpSp>
        <p:nvGrpSpPr>
          <p:cNvPr id="14" name="Group 13"/>
          <p:cNvGrpSpPr/>
          <p:nvPr/>
        </p:nvGrpSpPr>
        <p:grpSpPr>
          <a:xfrm>
            <a:off x="3886200" y="2971800"/>
            <a:ext cx="3422822" cy="1066800"/>
            <a:chOff x="3886200" y="2971800"/>
            <a:chExt cx="3422822" cy="1066800"/>
          </a:xfrm>
        </p:grpSpPr>
        <p:sp>
          <p:nvSpPr>
            <p:cNvPr id="5" name="Rounded Rectangle 4"/>
            <p:cNvSpPr/>
            <p:nvPr/>
          </p:nvSpPr>
          <p:spPr>
            <a:xfrm>
              <a:off x="5181600" y="2971800"/>
              <a:ext cx="1371600" cy="304800"/>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cxnSp>
          <p:nvCxnSpPr>
            <p:cNvPr id="8" name="Straight Connector 7"/>
            <p:cNvCxnSpPr>
              <a:stCxn id="5" idx="2"/>
            </p:cNvCxnSpPr>
            <p:nvPr/>
          </p:nvCxnSpPr>
          <p:spPr>
            <a:xfrm flipH="1">
              <a:off x="5442704" y="3276600"/>
              <a:ext cx="424696" cy="3048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4" cstate="print"/>
            <a:srcRect/>
            <a:stretch>
              <a:fillRect/>
            </a:stretch>
          </p:blipFill>
          <p:spPr bwMode="auto">
            <a:xfrm>
              <a:off x="3886200" y="3581400"/>
              <a:ext cx="3422822" cy="457200"/>
            </a:xfrm>
            <a:prstGeom prst="rect">
              <a:avLst/>
            </a:prstGeom>
            <a:ln w="38100">
              <a:solidFill>
                <a:schemeClr val="tx2"/>
              </a:solidFill>
            </a:ln>
          </p:spPr>
        </p:pic>
      </p:grpSp>
      <p:pic>
        <p:nvPicPr>
          <p:cNvPr id="14338" name="Picture 2" descr="C:\DOCUME~1\u0150930\LOCALS~1\Temp\SNAGHTML80f648.PNG"/>
          <p:cNvPicPr>
            <a:picLocks noChangeAspect="1" noChangeArrowheads="1"/>
          </p:cNvPicPr>
          <p:nvPr/>
        </p:nvPicPr>
        <p:blipFill>
          <a:blip r:embed="rId5" cstate="print"/>
          <a:srcRect/>
          <a:stretch>
            <a:fillRect/>
          </a:stretch>
        </p:blipFill>
        <p:spPr bwMode="auto">
          <a:xfrm>
            <a:off x="1143000" y="4648200"/>
            <a:ext cx="7419975" cy="1200150"/>
          </a:xfrm>
          <a:prstGeom prst="rect">
            <a:avLst/>
          </a:prstGeom>
          <a:ln w="38100">
            <a:solidFill>
              <a:schemeClr val="tx2"/>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tr_presentation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presentation_template_05-01-08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r_presentation_template_05-01-08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TotalTime>
  <Words>1019</Words>
  <Application>Microsoft Office PowerPoint</Application>
  <PresentationFormat>On-screen Show (4:3)</PresentationFormat>
  <Paragraphs>137</Paragraphs>
  <Slides>25</Slides>
  <Notes>23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blank</vt:lpstr>
      <vt:lpstr>ResearcherID bemutatása </vt:lpstr>
      <vt:lpstr>Ki Kovács István?</vt:lpstr>
      <vt:lpstr>ResearcherID – kutatóknak, hallgatóknak, könyvtárosoknak és adminisztrátoroknak</vt:lpstr>
      <vt:lpstr>Mi a Researcher ID?</vt:lpstr>
      <vt:lpstr>Miért érdemes létrehozni?</vt:lpstr>
      <vt:lpstr>Adatok integrálása- Web of Science</vt:lpstr>
      <vt:lpstr>Web of Science teljes bejegyzés</vt:lpstr>
      <vt:lpstr>Szerző azonosítása – Researcher ID</vt:lpstr>
      <vt:lpstr>Szerző azonosítása: export Researcher ID-be</vt:lpstr>
      <vt:lpstr>Bejelentkezés vagy Regisztráció</vt:lpstr>
      <vt:lpstr>Megerősítés</vt:lpstr>
      <vt:lpstr>Endnote Web</vt:lpstr>
      <vt:lpstr>My Publications List</vt:lpstr>
      <vt:lpstr>ResearcherID és orcid</vt:lpstr>
      <vt:lpstr>Mi az ORCID?</vt:lpstr>
      <vt:lpstr>Mi az ORCID?</vt:lpstr>
      <vt:lpstr>Krok1: Jelentkezzen be a ResearcherID-be</vt:lpstr>
      <vt:lpstr>Krok 2: Jelentkezzen be az ORCID-ba</vt:lpstr>
      <vt:lpstr>ResearcherID – adatok importálása</vt:lpstr>
      <vt:lpstr>Profil adatainak egységesítése</vt:lpstr>
      <vt:lpstr>Profil adatainak egységesítése</vt:lpstr>
      <vt:lpstr>Publikációk küldése RiD-ből Orcid-ba</vt:lpstr>
      <vt:lpstr>Publikációk átvétele Orcid-ból</vt:lpstr>
      <vt:lpstr>Duplumok</vt:lpstr>
      <vt:lpstr>Thomson Reuters kapcsolat</vt:lpstr>
    </vt:vector>
  </TitlesOfParts>
  <Company>Thomson Scientific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ResearcherID</dc:title>
  <dc:creator>u0022390</dc:creator>
  <cp:lastModifiedBy>u0150930</cp:lastModifiedBy>
  <cp:revision>96</cp:revision>
  <dcterms:created xsi:type="dcterms:W3CDTF">2011-07-13T14:15:56Z</dcterms:created>
  <dcterms:modified xsi:type="dcterms:W3CDTF">2013-05-21T09:41:22Z</dcterms:modified>
</cp:coreProperties>
</file>