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09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66" r:id="rId6"/>
    <p:sldId id="331" r:id="rId7"/>
    <p:sldId id="343" r:id="rId8"/>
    <p:sldId id="260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337" r:id="rId18"/>
    <p:sldId id="271" r:id="rId19"/>
    <p:sldId id="272" r:id="rId20"/>
    <p:sldId id="273" r:id="rId21"/>
    <p:sldId id="288" r:id="rId22"/>
    <p:sldId id="351" r:id="rId23"/>
    <p:sldId id="352" r:id="rId24"/>
    <p:sldId id="296" r:id="rId25"/>
    <p:sldId id="297" r:id="rId26"/>
    <p:sldId id="298" r:id="rId27"/>
    <p:sldId id="299" r:id="rId28"/>
    <p:sldId id="300" r:id="rId29"/>
    <p:sldId id="301" r:id="rId30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CC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5667" autoAdjust="0"/>
  </p:normalViewPr>
  <p:slideViewPr>
    <p:cSldViewPr>
      <p:cViewPr>
        <p:scale>
          <a:sx n="83" d="100"/>
          <a:sy n="83" d="100"/>
        </p:scale>
        <p:origin x="-678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3390" y="-108"/>
      </p:cViewPr>
      <p:guideLst>
        <p:guide orient="horz" pos="3024"/>
        <p:guide pos="230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443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014" y="0"/>
            <a:ext cx="3170442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39E4-5782-4BD7-B6BA-57AE429EA9A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068"/>
            <a:ext cx="3170443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014" y="9119068"/>
            <a:ext cx="3170442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98712-59A7-436D-B56C-E965AE3D696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8737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443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014" y="0"/>
            <a:ext cx="3170442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B2860-A86C-4478-8DE8-9357F001ED14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043" y="4560302"/>
            <a:ext cx="5851114" cy="43207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68"/>
            <a:ext cx="3170443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014" y="9119068"/>
            <a:ext cx="3170442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D8667-0E66-4CA2-B31F-D6FE81C5257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379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</a:t>
            </a:r>
          </a:p>
          <a:p>
            <a:r>
              <a:rPr lang="en-US" dirty="0" smtClean="0"/>
              <a:t>•	Introduction of trainer</a:t>
            </a:r>
          </a:p>
          <a:p>
            <a:r>
              <a:rPr lang="en-US" dirty="0" smtClean="0"/>
              <a:t>•	Explain agenda: goal of this training, 60 minutes, switching</a:t>
            </a:r>
            <a:r>
              <a:rPr lang="en-US" baseline="0" dirty="0" smtClean="0"/>
              <a:t> between live and slides</a:t>
            </a:r>
            <a:endParaRPr lang="en-US" dirty="0" smtClean="0"/>
          </a:p>
          <a:p>
            <a:r>
              <a:rPr lang="en-US" dirty="0" smtClean="0"/>
              <a:t>•	How to handle questions during training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D8667-0E66-4CA2-B31F-D6FE81C5257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8598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D8667-0E66-4CA2-B31F-D6FE81C5257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1556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</a:t>
            </a:r>
            <a:r>
              <a:rPr lang="en-US" baseline="0" dirty="0" smtClean="0"/>
              <a:t> basic search for “solar energy”</a:t>
            </a:r>
          </a:p>
          <a:p>
            <a:r>
              <a:rPr lang="en-US" baseline="0" dirty="0" smtClean="0"/>
              <a:t>Pick suggestion: methods of tapping solar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D8667-0E66-4CA2-B31F-D6FE81C5257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5813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D8667-0E66-4CA2-B31F-D6FE81C525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3926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D8667-0E66-4CA2-B31F-D6FE81C5257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9787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D8667-0E66-4CA2-B31F-D6FE81C5257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3509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D8667-0E66-4CA2-B31F-D6FE81C5257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0542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D8667-0E66-4CA2-B31F-D6FE81C525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1710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D8667-0E66-4CA2-B31F-D6FE81C5257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8591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D8667-0E66-4CA2-B31F-D6FE81C5257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3753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D8667-0E66-4CA2-B31F-D6FE81C5257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9177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D8667-0E66-4CA2-B31F-D6FE81C5257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78299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D8667-0E66-4CA2-B31F-D6FE81C5257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9177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D8667-0E66-4CA2-B31F-D6FE81C5257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63303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D8667-0E66-4CA2-B31F-D6FE81C5257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81519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D8667-0E66-4CA2-B31F-D6FE81C5257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94714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D8667-0E66-4CA2-B31F-D6FE81C5257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61333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D8667-0E66-4CA2-B31F-D6FE81C5257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5210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D8667-0E66-4CA2-B31F-D6FE81C5257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7829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3 areas</a:t>
            </a:r>
          </a:p>
          <a:p>
            <a:r>
              <a:rPr lang="en-US" dirty="0" smtClean="0"/>
              <a:t>Let’s go</a:t>
            </a:r>
            <a:r>
              <a:rPr lang="en-US" baseline="0" dirty="0" smtClean="0"/>
              <a:t> over three areas one by one in more detail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D8667-0E66-4CA2-B31F-D6FE81C52575}" type="slidenum">
              <a:rPr lang="en-US" smtClean="0">
                <a:solidFill>
                  <a:srgbClr val="1F497D"/>
                </a:solidFill>
              </a:rPr>
              <a:pPr/>
              <a:t>4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9925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D8667-0E66-4CA2-B31F-D6FE81C5257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2429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D8667-0E66-4CA2-B31F-D6FE81C5257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4678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D8667-0E66-4CA2-B31F-D6FE81C5257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311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D8667-0E66-4CA2-B31F-D6FE81C525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9171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D8667-0E66-4CA2-B31F-D6FE81C5257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663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0" y="0"/>
            <a:ext cx="9180000" cy="6912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10000">
                <a:schemeClr val="tx1"/>
              </a:gs>
            </a:gsLst>
            <a:lin ang="18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lvl1pPr>
              <a:defRPr sz="1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2pPr>
            <a:lvl3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3pPr>
            <a:lvl4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9pPr>
          </a:lstStyle>
          <a:p>
            <a:pPr>
              <a:defRPr/>
            </a:pPr>
            <a:endParaRPr lang="de-DE" dirty="0" smtClean="0">
              <a:latin typeface="Calibri"/>
            </a:endParaRPr>
          </a:p>
        </p:txBody>
      </p:sp>
      <p:pic>
        <p:nvPicPr>
          <p:cNvPr id="11" name="Bild 10" descr="ppt_screen_Horse.gif"/>
          <p:cNvPicPr>
            <a:picLocks noChangeAspect="1"/>
          </p:cNvPicPr>
          <p:nvPr userDrawn="1"/>
        </p:nvPicPr>
        <p:blipFill>
          <a:blip r:embed="rId2" cstate="print">
            <a:alphaModFix amt="8000"/>
            <a:duotone>
              <a:prstClr val="black"/>
              <a:srgbClr val="0092D2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827584" y="908720"/>
            <a:ext cx="4332288" cy="517366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Bild 11" descr="verlauf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03" y="2888489"/>
            <a:ext cx="5410200" cy="1016000"/>
          </a:xfrm>
          <a:prstGeom prst="rect">
            <a:avLst/>
          </a:prstGeom>
        </p:spPr>
      </p:pic>
      <p:pic>
        <p:nvPicPr>
          <p:cNvPr id="13" name="Bild 21" descr="Springer_cmyk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0" y="3132000"/>
            <a:ext cx="1885950" cy="514350"/>
          </a:xfrm>
          <a:prstGeom prst="rect">
            <a:avLst/>
          </a:prstGeom>
        </p:spPr>
      </p:pic>
      <p:sp>
        <p:nvSpPr>
          <p:cNvPr id="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779667" y="5537200"/>
            <a:ext cx="4896021" cy="765373"/>
          </a:xfrm>
          <a:ln>
            <a:noFill/>
          </a:ln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2">
                    <a:lumMod val="9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72652" y="4165600"/>
            <a:ext cx="4903036" cy="1209040"/>
          </a:xfrm>
        </p:spPr>
        <p:txBody>
          <a:bodyPr anchor="t" anchorCtr="0"/>
          <a:lstStyle>
            <a:lvl1pPr>
              <a:defRPr sz="3400" b="0" i="0" spc="30">
                <a:solidFill>
                  <a:schemeClr val="bg1"/>
                </a:solidFill>
                <a:latin typeface="+mj-lt"/>
                <a:cs typeface="Cambria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5922656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4798319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 noChangeArrowheads="1"/>
          </p:cNvSpPr>
          <p:nvPr>
            <p:ph idx="11"/>
          </p:nvPr>
        </p:nvSpPr>
        <p:spPr bwMode="auto">
          <a:xfrm>
            <a:off x="537966" y="1439863"/>
            <a:ext cx="3832671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idx="12"/>
          </p:nvPr>
        </p:nvSpPr>
        <p:spPr bwMode="auto">
          <a:xfrm>
            <a:off x="4547991" y="1439863"/>
            <a:ext cx="39830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96405"/>
            <a:ext cx="79914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1890771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14803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7965" y="1447805"/>
            <a:ext cx="3904680" cy="287258"/>
          </a:xfrm>
        </p:spPr>
        <p:txBody>
          <a:bodyPr/>
          <a:lstStyle>
            <a:lvl1pPr marL="0" indent="0">
              <a:buNone/>
              <a:defRPr sz="16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7965" y="1879605"/>
            <a:ext cx="3902075" cy="1863074"/>
          </a:xfrm>
        </p:spPr>
        <p:txBody>
          <a:bodyPr/>
          <a:lstStyle>
            <a:lvl1pPr marL="177800" indent="-1778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1pPr>
            <a:lvl2pPr marL="371475" indent="-179388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2pPr>
            <a:lvl3pPr marL="563563" indent="-1905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3pPr>
            <a:lvl4pPr marL="760413" indent="-195263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4pPr>
            <a:lvl5pPr marL="941388" indent="-174625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47990" y="1446644"/>
            <a:ext cx="3983037" cy="287258"/>
          </a:xfrm>
        </p:spPr>
        <p:txBody>
          <a:bodyPr/>
          <a:lstStyle>
            <a:lvl1pPr marL="0" indent="0">
              <a:buNone/>
              <a:defRPr sz="16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Inhaltsplatzhalter 3"/>
          <p:cNvSpPr>
            <a:spLocks noGrp="1"/>
          </p:cNvSpPr>
          <p:nvPr>
            <p:ph sz="half" idx="10"/>
          </p:nvPr>
        </p:nvSpPr>
        <p:spPr>
          <a:xfrm>
            <a:off x="4547991" y="1879605"/>
            <a:ext cx="3983037" cy="1863074"/>
          </a:xfrm>
        </p:spPr>
        <p:txBody>
          <a:bodyPr/>
          <a:lstStyle>
            <a:lvl1pPr marL="177800" indent="-1778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1pPr>
            <a:lvl2pPr marL="371475" indent="-179388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2pPr>
            <a:lvl3pPr marL="563563" indent="-1905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3pPr>
            <a:lvl4pPr marL="760413" indent="-195263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4pPr>
            <a:lvl5pPr marL="941388" indent="-174625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96405"/>
            <a:ext cx="79914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9482925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96405"/>
            <a:ext cx="79914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8867711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010162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3635897" y="2996952"/>
            <a:ext cx="1800200" cy="504056"/>
          </a:xfrm>
        </p:spPr>
        <p:txBody>
          <a:bodyPr/>
          <a:lstStyle>
            <a:lvl1pPr>
              <a:defRPr sz="3000">
                <a:solidFill>
                  <a:srgbClr val="999999"/>
                </a:solidFill>
              </a:defRPr>
            </a:lvl1pPr>
          </a:lstStyle>
          <a:p>
            <a:r>
              <a:rPr lang="de-DE" dirty="0" smtClean="0">
                <a:latin typeface="Calibri" charset="0"/>
                <a:ea typeface="Calibri" charset="0"/>
              </a:rPr>
              <a:t>Basic </a:t>
            </a:r>
            <a:r>
              <a:rPr lang="de-DE" dirty="0" err="1" smtClean="0">
                <a:latin typeface="Calibri" charset="0"/>
                <a:ea typeface="Calibri" charset="0"/>
              </a:rPr>
              <a:t>Grid</a:t>
            </a:r>
            <a:endParaRPr lang="de-DE" dirty="0">
              <a:latin typeface="Calibri" charset="0"/>
              <a:ea typeface="Calibri" charset="0"/>
            </a:endParaRPr>
          </a:p>
        </p:txBody>
      </p:sp>
      <p:grpSp>
        <p:nvGrpSpPr>
          <p:cNvPr id="2" name="Gruppierung 26"/>
          <p:cNvGrpSpPr/>
          <p:nvPr/>
        </p:nvGrpSpPr>
        <p:grpSpPr>
          <a:xfrm>
            <a:off x="539552" y="908720"/>
            <a:ext cx="8157581" cy="5974680"/>
            <a:chOff x="539552" y="908720"/>
            <a:chExt cx="8157581" cy="5974680"/>
          </a:xfrm>
        </p:grpSpPr>
        <p:cxnSp>
          <p:nvCxnSpPr>
            <p:cNvPr id="17" name="Gerade Verbindung 8"/>
            <p:cNvCxnSpPr>
              <a:cxnSpLocks noChangeShapeType="1"/>
            </p:cNvCxnSpPr>
            <p:nvPr/>
          </p:nvCxnSpPr>
          <p:spPr bwMode="auto">
            <a:xfrm>
              <a:off x="546755" y="927770"/>
              <a:ext cx="0" cy="594928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Gerade Verbindung 9"/>
            <p:cNvCxnSpPr>
              <a:cxnSpLocks noChangeShapeType="1"/>
            </p:cNvCxnSpPr>
            <p:nvPr/>
          </p:nvCxnSpPr>
          <p:spPr bwMode="auto">
            <a:xfrm>
              <a:off x="8690163" y="908720"/>
              <a:ext cx="0" cy="597468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Gerade Verbindung 18"/>
            <p:cNvCxnSpPr>
              <a:cxnSpLocks noChangeShapeType="1"/>
            </p:cNvCxnSpPr>
            <p:nvPr/>
          </p:nvCxnSpPr>
          <p:spPr bwMode="auto">
            <a:xfrm>
              <a:off x="553105" y="1162099"/>
              <a:ext cx="8143200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Gerade Verbindung 19"/>
            <p:cNvCxnSpPr>
              <a:cxnSpLocks noChangeShapeType="1"/>
            </p:cNvCxnSpPr>
            <p:nvPr/>
          </p:nvCxnSpPr>
          <p:spPr bwMode="auto">
            <a:xfrm flipV="1">
              <a:off x="539552" y="912813"/>
              <a:ext cx="8157581" cy="16623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Gerade Verbindung 12"/>
            <p:cNvCxnSpPr>
              <a:cxnSpLocks noChangeShapeType="1"/>
            </p:cNvCxnSpPr>
            <p:nvPr userDrawn="1"/>
          </p:nvCxnSpPr>
          <p:spPr bwMode="auto">
            <a:xfrm>
              <a:off x="554494" y="6331733"/>
              <a:ext cx="8129433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Gerade Verbindung 12"/>
            <p:cNvCxnSpPr>
              <a:cxnSpLocks noChangeShapeType="1"/>
            </p:cNvCxnSpPr>
            <p:nvPr userDrawn="1"/>
          </p:nvCxnSpPr>
          <p:spPr bwMode="auto">
            <a:xfrm>
              <a:off x="546935" y="1514320"/>
              <a:ext cx="8143200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="" xmlns:p14="http://schemas.microsoft.com/office/powerpoint/2010/main" val="26237568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" y="0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r>
              <a:rPr lang="en-US" sz="900" noProof="0" dirty="0" smtClean="0">
                <a:solidFill>
                  <a:srgbClr val="A6A6A6"/>
                </a:solidFill>
                <a:latin typeface="Calibri" charset="0"/>
                <a:cs typeface="Calibri" charset="0"/>
              </a:rPr>
              <a:t>SpringerLink training 2012 | </a:t>
            </a:r>
            <a:fld id="{A1A0AA79-7A1D-9248-9DC2-6DAA7CB659D3}" type="datetime1">
              <a:rPr lang="en-US" sz="900" noProof="0" smtClean="0">
                <a:solidFill>
                  <a:srgbClr val="A6A6A6"/>
                </a:solidFill>
                <a:latin typeface="Calibri" charset="0"/>
                <a:cs typeface="Calibri" charset="0"/>
              </a:rPr>
              <a:pPr algn="l">
                <a:spcBef>
                  <a:spcPct val="0"/>
                </a:spcBef>
              </a:pPr>
              <a:t>9/25/2013</a:t>
            </a:fld>
            <a:r>
              <a:rPr lang="en-US" sz="900" noProof="0" dirty="0" smtClean="0">
                <a:solidFill>
                  <a:srgbClr val="A6A6A6"/>
                </a:solidFill>
                <a:latin typeface="Calibri" charset="0"/>
                <a:cs typeface="Calibri" charset="0"/>
              </a:rPr>
              <a:t> | </a:t>
            </a:r>
            <a:fld id="{DC98D910-DD3F-4044-BE0F-F09D484DEDD5}" type="slidenum">
              <a:rPr lang="en-US" sz="900" noProof="0" smtClean="0">
                <a:solidFill>
                  <a:srgbClr val="A6A6A6"/>
                </a:solidFill>
                <a:latin typeface="Calibri" charset="0"/>
                <a:cs typeface="Calibri" charset="0"/>
              </a:rPr>
              <a:pPr algn="l">
                <a:spcBef>
                  <a:spcPct val="0"/>
                </a:spcBef>
              </a:pPr>
              <a:t>‹Nr.›</a:t>
            </a:fld>
            <a:endParaRPr lang="en-US" sz="900" noProof="0" dirty="0" smtClean="0">
              <a:solidFill>
                <a:srgbClr val="A6A6A6"/>
              </a:solidFill>
              <a:latin typeface="Calibri" charset="0"/>
              <a:cs typeface="Calibri" charset="0"/>
            </a:endParaRPr>
          </a:p>
          <a:p>
            <a:pPr algn="l">
              <a:spcBef>
                <a:spcPct val="0"/>
              </a:spcBef>
            </a:pPr>
            <a:endParaRPr lang="de-DE" sz="900" b="1" dirty="0">
              <a:latin typeface="Calibri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ln>
                <a:noFill/>
              </a:ln>
              <a:latin typeface="Calibri"/>
              <a:ea typeface="Geneva" charset="0"/>
              <a:cs typeface="Genev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9" r:id="rId1"/>
    <p:sldLayoutId id="2147485100" r:id="rId2"/>
    <p:sldLayoutId id="2147485101" r:id="rId3"/>
    <p:sldLayoutId id="2147485108" r:id="rId4"/>
    <p:sldLayoutId id="2147485102" r:id="rId5"/>
    <p:sldLayoutId id="2147485103" r:id="rId6"/>
    <p:sldLayoutId id="2147485106" r:id="rId7"/>
    <p:sldLayoutId id="2147485105" r:id="rId8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slide" Target="slide3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21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79667" y="5160094"/>
            <a:ext cx="4896021" cy="1243930"/>
          </a:xfrm>
        </p:spPr>
        <p:txBody>
          <a:bodyPr/>
          <a:lstStyle/>
          <a:p>
            <a:r>
              <a:rPr lang="en-US" dirty="0" smtClean="0"/>
              <a:t>Training Guide for the new Springer platform</a:t>
            </a:r>
          </a:p>
          <a:p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Nora Schneider,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Account Development Central Europe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772652" y="4165600"/>
            <a:ext cx="4903036" cy="470898"/>
          </a:xfrm>
        </p:spPr>
        <p:txBody>
          <a:bodyPr/>
          <a:lstStyle/>
          <a:p>
            <a:r>
              <a:rPr lang="en-US" dirty="0" smtClean="0"/>
              <a:t>SpringerLink</a:t>
            </a:r>
            <a:endParaRPr lang="en-US" dirty="0"/>
          </a:p>
        </p:txBody>
      </p:sp>
      <p:pic>
        <p:nvPicPr>
          <p:cNvPr id="61442" name="Picture 2" descr="http://www.sote.hu/images/fejlec/fot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476672"/>
            <a:ext cx="3672408" cy="1453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551035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Results</a:t>
            </a:r>
            <a:endParaRPr lang="en-US" dirty="0"/>
          </a:p>
        </p:txBody>
      </p:sp>
      <p:sp>
        <p:nvSpPr>
          <p:cNvPr id="3" name="Interaktive Schaltfläche: Anpassen 2">
            <a:hlinkClick r:id="rId3" action="ppaction://hlinksldjump" highlightClick="1"/>
          </p:cNvPr>
          <p:cNvSpPr/>
          <p:nvPr/>
        </p:nvSpPr>
        <p:spPr bwMode="auto">
          <a:xfrm>
            <a:off x="7524328" y="116632"/>
            <a:ext cx="1440160" cy="432048"/>
          </a:xfrm>
          <a:prstGeom prst="actionButtonBlank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01636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Result Page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440000"/>
            <a:ext cx="5982355" cy="513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6804248" y="1412776"/>
            <a:ext cx="2190142" cy="243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90500" indent="-190500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-179388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Char char="–"/>
              <a:defRPr sz="1600">
                <a:solidFill>
                  <a:schemeClr val="tx2"/>
                </a:solidFill>
                <a:latin typeface="+mn-lt"/>
              </a:defRPr>
            </a:lvl2pPr>
            <a:lvl3pPr marL="563563" indent="-190500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760413" indent="-195263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9413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</a:defRPr>
            </a:lvl5pPr>
            <a:lvl6pPr marL="13985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18557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23129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27701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en-US" b="1" dirty="0">
                <a:solidFill>
                  <a:schemeClr val="accent2"/>
                </a:solidFill>
              </a:rPr>
              <a:t>Search </a:t>
            </a:r>
            <a:r>
              <a:rPr lang="en-US" b="1" dirty="0" smtClean="0">
                <a:solidFill>
                  <a:schemeClr val="accent2"/>
                </a:solidFill>
              </a:rPr>
              <a:t>Results</a:t>
            </a:r>
            <a:endParaRPr lang="en-US" b="1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To the right you get your search results listed. 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By default you </a:t>
            </a:r>
            <a:r>
              <a:rPr lang="en-US" dirty="0" smtClean="0">
                <a:solidFill>
                  <a:schemeClr val="tx1"/>
                </a:solidFill>
              </a:rPr>
              <a:t>get </a:t>
            </a:r>
            <a:r>
              <a:rPr lang="en-US" b="1" dirty="0" smtClean="0">
                <a:solidFill>
                  <a:schemeClr val="tx1"/>
                </a:solidFill>
              </a:rPr>
              <a:t>all results</a:t>
            </a:r>
            <a:r>
              <a:rPr lang="en-US" dirty="0" smtClean="0">
                <a:solidFill>
                  <a:schemeClr val="tx1"/>
                </a:solidFill>
              </a:rPr>
              <a:t> displayed, i.e. content you </a:t>
            </a:r>
            <a:r>
              <a:rPr lang="en-US" dirty="0">
                <a:solidFill>
                  <a:schemeClr val="tx1"/>
                </a:solidFill>
              </a:rPr>
              <a:t>have </a:t>
            </a:r>
            <a:r>
              <a:rPr lang="en-US" dirty="0" smtClean="0">
                <a:solidFill>
                  <a:schemeClr val="tx1"/>
                </a:solidFill>
              </a:rPr>
              <a:t>licensed  and </a:t>
            </a:r>
            <a:r>
              <a:rPr lang="en-US" b="1" dirty="0" smtClean="0">
                <a:solidFill>
                  <a:schemeClr val="tx1"/>
                </a:solidFill>
              </a:rPr>
              <a:t>preview-only</a:t>
            </a:r>
            <a:r>
              <a:rPr lang="en-US" dirty="0" smtClean="0">
                <a:solidFill>
                  <a:schemeClr val="tx1"/>
                </a:solidFill>
              </a:rPr>
              <a:t> content.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979712" y="2708920"/>
            <a:ext cx="4435656" cy="4109797"/>
          </a:xfrm>
          <a:prstGeom prst="roundRect">
            <a:avLst>
              <a:gd name="adj" fmla="val 5434"/>
            </a:avLst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Interaktive Schaltfläche: Anpassen 5">
            <a:hlinkClick r:id="rId4" action="ppaction://hlinksldjump" highlightClick="1"/>
          </p:cNvPr>
          <p:cNvSpPr/>
          <p:nvPr/>
        </p:nvSpPr>
        <p:spPr bwMode="auto">
          <a:xfrm>
            <a:off x="7524328" y="116632"/>
            <a:ext cx="1440160" cy="432048"/>
          </a:xfrm>
          <a:prstGeom prst="actionButtonBlank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19754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Result Page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6804248" y="1412776"/>
            <a:ext cx="2190142" cy="293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90500" indent="-190500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-179388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Char char="–"/>
              <a:defRPr sz="1600">
                <a:solidFill>
                  <a:schemeClr val="tx2"/>
                </a:solidFill>
                <a:latin typeface="+mn-lt"/>
              </a:defRPr>
            </a:lvl2pPr>
            <a:lvl3pPr marL="563563" indent="-190500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760413" indent="-195263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9413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</a:defRPr>
            </a:lvl5pPr>
            <a:lvl6pPr marL="13985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18557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23129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27701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Only see licensed content</a:t>
            </a:r>
            <a:endParaRPr lang="en-US" b="1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If you like to see </a:t>
            </a:r>
            <a:r>
              <a:rPr lang="en-US" dirty="0" smtClean="0">
                <a:solidFill>
                  <a:schemeClr val="tx1"/>
                </a:solidFill>
              </a:rPr>
              <a:t>only content you are entitled to, </a:t>
            </a:r>
            <a:r>
              <a:rPr lang="en-US" dirty="0">
                <a:solidFill>
                  <a:schemeClr val="tx1"/>
                </a:solidFill>
              </a:rPr>
              <a:t>you have to </a:t>
            </a:r>
            <a:r>
              <a:rPr lang="en-US" b="1" dirty="0" smtClean="0">
                <a:solidFill>
                  <a:schemeClr val="tx1"/>
                </a:solidFill>
              </a:rPr>
              <a:t>uncheck </a:t>
            </a:r>
            <a:r>
              <a:rPr lang="en-US" b="1" dirty="0">
                <a:solidFill>
                  <a:schemeClr val="tx1"/>
                </a:solidFill>
              </a:rPr>
              <a:t>the yellow box above the search result filter options to the right.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Then </a:t>
            </a:r>
            <a:r>
              <a:rPr lang="en-US" dirty="0" smtClean="0">
                <a:solidFill>
                  <a:schemeClr val="tx1"/>
                </a:solidFill>
              </a:rPr>
              <a:t>only search results you have full-text access to </a:t>
            </a:r>
            <a:r>
              <a:rPr lang="en-US" dirty="0">
                <a:solidFill>
                  <a:schemeClr val="tx1"/>
                </a:solidFill>
              </a:rPr>
              <a:t>will be listed. 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440000"/>
            <a:ext cx="5825281" cy="2242299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526161" y="1439866"/>
            <a:ext cx="1440160" cy="504056"/>
          </a:xfrm>
          <a:prstGeom prst="roundRect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Interaktive Schaltfläche: Anpassen 5">
            <a:hlinkClick r:id="rId4" action="ppaction://hlinksldjump" highlightClick="1"/>
          </p:cNvPr>
          <p:cNvSpPr/>
          <p:nvPr/>
        </p:nvSpPr>
        <p:spPr bwMode="auto">
          <a:xfrm>
            <a:off x="7524328" y="116632"/>
            <a:ext cx="1440160" cy="432048"/>
          </a:xfrm>
          <a:prstGeom prst="actionButtonBlank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1549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Result Page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6804248" y="1412776"/>
            <a:ext cx="2190142" cy="293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90500" indent="-190500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-179388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Char char="–"/>
              <a:defRPr sz="1600">
                <a:solidFill>
                  <a:schemeClr val="tx2"/>
                </a:solidFill>
                <a:latin typeface="+mn-lt"/>
              </a:defRPr>
            </a:lvl2pPr>
            <a:lvl3pPr marL="563563" indent="-190500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760413" indent="-195263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9413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</a:defRPr>
            </a:lvl5pPr>
            <a:lvl6pPr marL="13985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18557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23129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27701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Preview-only content</a:t>
            </a:r>
            <a:endParaRPr lang="en-US" b="1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Preview-only </a:t>
            </a:r>
            <a:r>
              <a:rPr lang="en-US" dirty="0">
                <a:solidFill>
                  <a:schemeClr val="tx1"/>
                </a:solidFill>
              </a:rPr>
              <a:t>results are displayed with the color </a:t>
            </a:r>
            <a:r>
              <a:rPr lang="en-US" b="1" dirty="0">
                <a:solidFill>
                  <a:schemeClr val="tx1"/>
                </a:solidFill>
              </a:rPr>
              <a:t>yellow</a:t>
            </a:r>
            <a:r>
              <a:rPr lang="en-US" dirty="0">
                <a:solidFill>
                  <a:schemeClr val="tx1"/>
                </a:solidFill>
              </a:rPr>
              <a:t> in the background </a:t>
            </a:r>
            <a:r>
              <a:rPr lang="en-US" dirty="0"/>
              <a:t>(1)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.</a:t>
            </a:r>
            <a:endParaRPr lang="en-US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If you only want to see only results you have access </a:t>
            </a:r>
            <a:r>
              <a:rPr lang="en-US" dirty="0" smtClean="0">
                <a:solidFill>
                  <a:schemeClr val="tx1"/>
                </a:solidFill>
              </a:rPr>
              <a:t>to, </a:t>
            </a:r>
            <a:r>
              <a:rPr lang="en-US" dirty="0">
                <a:solidFill>
                  <a:schemeClr val="tx1"/>
                </a:solidFill>
              </a:rPr>
              <a:t>uncheck the yellow box above the search filters  </a:t>
            </a:r>
            <a:r>
              <a:rPr lang="en-US" dirty="0"/>
              <a:t>(2)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440000"/>
            <a:ext cx="6048672" cy="3078939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feld 7"/>
          <p:cNvSpPr txBox="1"/>
          <p:nvPr/>
        </p:nvSpPr>
        <p:spPr>
          <a:xfrm>
            <a:off x="5940152" y="2782969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8" name="Textfeld 6"/>
          <p:cNvSpPr txBox="1"/>
          <p:nvPr/>
        </p:nvSpPr>
        <p:spPr>
          <a:xfrm>
            <a:off x="31207" y="148478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9" name="Interaktive Schaltfläche: Anpassen 8">
            <a:hlinkClick r:id="rId4" action="ppaction://hlinksldjump" highlightClick="1"/>
          </p:cNvPr>
          <p:cNvSpPr/>
          <p:nvPr/>
        </p:nvSpPr>
        <p:spPr bwMode="auto">
          <a:xfrm>
            <a:off x="7524328" y="116632"/>
            <a:ext cx="1440160" cy="432048"/>
          </a:xfrm>
          <a:prstGeom prst="actionButtonBlank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21535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Search </a:t>
            </a:r>
            <a:r>
              <a:rPr lang="de-DE" dirty="0" err="1" smtClean="0"/>
              <a:t>Result</a:t>
            </a:r>
            <a:r>
              <a:rPr lang="de-DE" dirty="0" smtClean="0"/>
              <a:t> Page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362885" y="1412776"/>
            <a:ext cx="254320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b="1" kern="0" dirty="0" smtClean="0">
                <a:solidFill>
                  <a:schemeClr val="accent2"/>
                </a:solidFill>
                <a:latin typeface="+mn-lt"/>
              </a:rPr>
              <a:t>Open Access Content</a:t>
            </a:r>
            <a:r>
              <a:rPr lang="en-US" b="1" kern="0" dirty="0" smtClean="0">
                <a:solidFill>
                  <a:schemeClr val="accent6"/>
                </a:solidFill>
                <a:latin typeface="+mn-lt"/>
              </a:rPr>
              <a:t/>
            </a:r>
            <a:br>
              <a:rPr lang="en-US" b="1" kern="0" dirty="0" smtClean="0">
                <a:solidFill>
                  <a:schemeClr val="accent6"/>
                </a:solidFill>
                <a:latin typeface="+mn-lt"/>
              </a:rPr>
            </a:br>
            <a:r>
              <a:rPr lang="en-US" b="1" kern="0" dirty="0" smtClean="0">
                <a:solidFill>
                  <a:schemeClr val="accent6"/>
                </a:solidFill>
                <a:latin typeface="+mn-lt"/>
              </a:rPr>
              <a:t/>
            </a:r>
            <a:br>
              <a:rPr lang="en-US" b="1" kern="0" dirty="0" smtClean="0">
                <a:solidFill>
                  <a:schemeClr val="accent6"/>
                </a:solidFill>
                <a:latin typeface="+mn-lt"/>
              </a:rPr>
            </a:br>
            <a:r>
              <a:rPr lang="en-US" dirty="0" smtClean="0">
                <a:latin typeface="+mn-lt"/>
              </a:rPr>
              <a:t>Open Access </a:t>
            </a:r>
            <a:r>
              <a:rPr lang="en-US" dirty="0">
                <a:latin typeface="+mn-lt"/>
              </a:rPr>
              <a:t>content is </a:t>
            </a:r>
            <a:r>
              <a:rPr lang="en-US" dirty="0" smtClean="0">
                <a:latin typeface="+mn-lt"/>
              </a:rPr>
              <a:t>indicated </a:t>
            </a:r>
            <a:r>
              <a:rPr lang="en-US" dirty="0">
                <a:latin typeface="+mn-lt"/>
              </a:rPr>
              <a:t>with </a:t>
            </a:r>
            <a:r>
              <a:rPr lang="en-US" dirty="0" smtClean="0">
                <a:latin typeface="+mn-lt"/>
              </a:rPr>
              <a:t>an orange icon to the right of a search result item.</a:t>
            </a:r>
            <a:endParaRPr lang="en-US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61327"/>
            <a:ext cx="4726481" cy="3695865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ight Arrow 2"/>
          <p:cNvSpPr/>
          <p:nvPr/>
        </p:nvSpPr>
        <p:spPr bwMode="auto">
          <a:xfrm flipH="1">
            <a:off x="5436096" y="2636912"/>
            <a:ext cx="360040" cy="334555"/>
          </a:xfrm>
          <a:prstGeom prst="rightArrow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94886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440000"/>
            <a:ext cx="6116561" cy="5280982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Result Page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6804248" y="1412776"/>
            <a:ext cx="2190142" cy="379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90500" indent="-190500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-179388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Char char="–"/>
              <a:defRPr sz="1600">
                <a:solidFill>
                  <a:schemeClr val="tx2"/>
                </a:solidFill>
                <a:latin typeface="+mn-lt"/>
              </a:defRPr>
            </a:lvl2pPr>
            <a:lvl3pPr marL="563563" indent="-190500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760413" indent="-195263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9413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</a:defRPr>
            </a:lvl5pPr>
            <a:lvl6pPr marL="13985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18557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23129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27701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en-US" b="1" dirty="0">
                <a:solidFill>
                  <a:schemeClr val="accent2"/>
                </a:solidFill>
              </a:rPr>
              <a:t>Structure of list items within a search result </a:t>
            </a:r>
            <a:r>
              <a:rPr lang="en-US" b="1" dirty="0" smtClean="0">
                <a:solidFill>
                  <a:schemeClr val="accent2"/>
                </a:solidFill>
              </a:rPr>
              <a:t>page</a:t>
            </a:r>
            <a:endParaRPr lang="en-US" b="1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endParaRPr lang="en-US" dirty="0">
              <a:solidFill>
                <a:schemeClr val="accent4"/>
              </a:solidFill>
            </a:endParaRPr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SzTx/>
              <a:defRPr/>
            </a:pPr>
            <a:r>
              <a:rPr lang="en-US" dirty="0">
                <a:solidFill>
                  <a:schemeClr val="tx1"/>
                </a:solidFill>
              </a:rPr>
              <a:t>Type of content </a:t>
            </a:r>
            <a:r>
              <a:rPr lang="en-US" dirty="0"/>
              <a:t>(1)</a:t>
            </a:r>
            <a:endParaRPr lang="en-US" sz="1400" dirty="0"/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SzTx/>
              <a:defRPr/>
            </a:pPr>
            <a:r>
              <a:rPr lang="en-US" dirty="0">
                <a:solidFill>
                  <a:schemeClr val="tx1"/>
                </a:solidFill>
              </a:rPr>
              <a:t>Title of list item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/>
              <a:t>(2)</a:t>
            </a:r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SzTx/>
              <a:defRPr/>
            </a:pPr>
            <a:r>
              <a:rPr lang="en-US" dirty="0">
                <a:solidFill>
                  <a:schemeClr val="tx1"/>
                </a:solidFill>
              </a:rPr>
              <a:t>Description </a:t>
            </a:r>
            <a:r>
              <a:rPr lang="en-US" dirty="0"/>
              <a:t>(3)</a:t>
            </a:r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SzTx/>
              <a:defRPr/>
            </a:pPr>
            <a:r>
              <a:rPr lang="en-US" dirty="0">
                <a:solidFill>
                  <a:schemeClr val="tx1"/>
                </a:solidFill>
              </a:rPr>
              <a:t>Author of list item </a:t>
            </a:r>
            <a:r>
              <a:rPr lang="en-US" dirty="0"/>
              <a:t>(4)</a:t>
            </a:r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SzTx/>
              <a:defRPr/>
            </a:pPr>
            <a:r>
              <a:rPr lang="en-US" dirty="0">
                <a:solidFill>
                  <a:schemeClr val="tx1"/>
                </a:solidFill>
              </a:rPr>
              <a:t>Published in which product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/>
              <a:t>(5)</a:t>
            </a:r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SzTx/>
              <a:defRPr/>
            </a:pPr>
            <a:r>
              <a:rPr lang="en-US" dirty="0">
                <a:solidFill>
                  <a:schemeClr val="tx1"/>
                </a:solidFill>
              </a:rPr>
              <a:t>Download (</a:t>
            </a:r>
            <a:r>
              <a:rPr lang="en-US" dirty="0" smtClean="0">
                <a:solidFill>
                  <a:schemeClr val="tx1"/>
                </a:solidFill>
              </a:rPr>
              <a:t>full-text</a:t>
            </a:r>
            <a:r>
              <a:rPr lang="en-US" dirty="0">
                <a:solidFill>
                  <a:schemeClr val="tx1"/>
                </a:solidFill>
              </a:rPr>
              <a:t>) PDF </a:t>
            </a:r>
            <a:r>
              <a:rPr lang="en-US" dirty="0"/>
              <a:t>(6)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Textfeld 6"/>
          <p:cNvSpPr txBox="1"/>
          <p:nvPr/>
        </p:nvSpPr>
        <p:spPr>
          <a:xfrm>
            <a:off x="85274" y="1605449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7" name="Textfeld 7"/>
          <p:cNvSpPr txBox="1"/>
          <p:nvPr/>
        </p:nvSpPr>
        <p:spPr>
          <a:xfrm>
            <a:off x="971600" y="1361137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9" name="Textfeld 7"/>
          <p:cNvSpPr txBox="1"/>
          <p:nvPr/>
        </p:nvSpPr>
        <p:spPr>
          <a:xfrm>
            <a:off x="6084168" y="186631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10" name="Textfeld 8"/>
          <p:cNvSpPr txBox="1"/>
          <p:nvPr/>
        </p:nvSpPr>
        <p:spPr>
          <a:xfrm>
            <a:off x="85274" y="2137221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11" name="Textfeld 9"/>
          <p:cNvSpPr txBox="1"/>
          <p:nvPr/>
        </p:nvSpPr>
        <p:spPr>
          <a:xfrm>
            <a:off x="5431806" y="220486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de-DE" dirty="0" smtClean="0"/>
              <a:t>(5)</a:t>
            </a:r>
            <a:endParaRPr lang="de-DE" dirty="0"/>
          </a:p>
        </p:txBody>
      </p:sp>
      <p:sp>
        <p:nvSpPr>
          <p:cNvPr id="12" name="Textfeld 10"/>
          <p:cNvSpPr txBox="1"/>
          <p:nvPr/>
        </p:nvSpPr>
        <p:spPr>
          <a:xfrm>
            <a:off x="1890932" y="2413629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de-DE" dirty="0" smtClean="0"/>
              <a:t>(6)</a:t>
            </a:r>
            <a:endParaRPr lang="de-DE" dirty="0"/>
          </a:p>
        </p:txBody>
      </p:sp>
      <p:sp>
        <p:nvSpPr>
          <p:cNvPr id="14" name="Interaktive Schaltfläche: Anpassen 13">
            <a:hlinkClick r:id="rId4" action="ppaction://hlinksldjump" highlightClick="1"/>
          </p:cNvPr>
          <p:cNvSpPr/>
          <p:nvPr/>
        </p:nvSpPr>
        <p:spPr bwMode="auto">
          <a:xfrm>
            <a:off x="7524328" y="116632"/>
            <a:ext cx="1440160" cy="432048"/>
          </a:xfrm>
          <a:prstGeom prst="actionButtonBlank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74563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Result Page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6804248" y="1412776"/>
            <a:ext cx="2190142" cy="5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90500" indent="-190500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-179388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Char char="–"/>
              <a:defRPr sz="1600">
                <a:solidFill>
                  <a:schemeClr val="tx2"/>
                </a:solidFill>
                <a:latin typeface="+mn-lt"/>
              </a:defRPr>
            </a:lvl2pPr>
            <a:lvl3pPr marL="563563" indent="-190500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760413" indent="-195263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9413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</a:defRPr>
            </a:lvl5pPr>
            <a:lvl6pPr marL="13985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18557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23129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27701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en-US" b="1" dirty="0">
                <a:solidFill>
                  <a:schemeClr val="accent2"/>
                </a:solidFill>
              </a:rPr>
              <a:t>Type of content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The following types of content may be listed in a search result </a:t>
            </a:r>
            <a:r>
              <a:rPr lang="en-US" dirty="0"/>
              <a:t>(1)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r>
              <a:rPr lang="en-US" sz="1400" b="1" dirty="0">
                <a:solidFill>
                  <a:schemeClr val="accent2"/>
                </a:solidFill>
              </a:rPr>
              <a:t>Bigger </a:t>
            </a:r>
            <a:r>
              <a:rPr lang="en-US" sz="1400" b="1" dirty="0" smtClean="0">
                <a:solidFill>
                  <a:schemeClr val="accent2"/>
                </a:solidFill>
              </a:rPr>
              <a:t>Units</a:t>
            </a:r>
            <a:endParaRPr lang="en-US" sz="1400" b="1" dirty="0">
              <a:solidFill>
                <a:schemeClr val="accent2"/>
              </a:solidFill>
            </a:endParaRPr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SzTx/>
              <a:defRPr/>
            </a:pPr>
            <a:r>
              <a:rPr lang="en-US" dirty="0">
                <a:solidFill>
                  <a:schemeClr val="tx1"/>
                </a:solidFill>
              </a:rPr>
              <a:t>Series </a:t>
            </a:r>
            <a:r>
              <a:rPr lang="en-US" sz="1200" dirty="0">
                <a:solidFill>
                  <a:schemeClr val="tx1"/>
                </a:solidFill>
              </a:rPr>
              <a:t>(of books)</a:t>
            </a:r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SzTx/>
              <a:defRPr/>
            </a:pPr>
            <a:r>
              <a:rPr lang="en-US" dirty="0">
                <a:solidFill>
                  <a:schemeClr val="tx1"/>
                </a:solidFill>
              </a:rPr>
              <a:t>Book </a:t>
            </a:r>
            <a:r>
              <a:rPr lang="en-US" sz="1200" dirty="0">
                <a:solidFill>
                  <a:schemeClr val="tx1"/>
                </a:solidFill>
              </a:rPr>
              <a:t>(of chapters or protocols)</a:t>
            </a:r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SzTx/>
              <a:defRPr/>
            </a:pPr>
            <a:r>
              <a:rPr lang="en-US" dirty="0">
                <a:solidFill>
                  <a:schemeClr val="tx1"/>
                </a:solidFill>
              </a:rPr>
              <a:t>Journal </a:t>
            </a:r>
            <a:r>
              <a:rPr lang="en-US" sz="1200" dirty="0">
                <a:solidFill>
                  <a:schemeClr val="tx1"/>
                </a:solidFill>
              </a:rPr>
              <a:t>(of articles)</a:t>
            </a:r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SzTx/>
              <a:defRPr/>
            </a:pPr>
            <a:r>
              <a:rPr lang="en-US" dirty="0">
                <a:solidFill>
                  <a:schemeClr val="tx1"/>
                </a:solidFill>
              </a:rPr>
              <a:t>Reference Work </a:t>
            </a: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(of reference work entries</a:t>
            </a:r>
            <a:r>
              <a:rPr lang="en-US" dirty="0">
                <a:solidFill>
                  <a:schemeClr val="tx1"/>
                </a:solidFill>
              </a:rPr>
              <a:t>)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r>
              <a:rPr lang="en-US" sz="1400" b="1" dirty="0">
                <a:solidFill>
                  <a:schemeClr val="accent2"/>
                </a:solidFill>
              </a:rPr>
              <a:t>Smallest </a:t>
            </a:r>
            <a:r>
              <a:rPr lang="en-US" sz="1400" b="1" dirty="0" smtClean="0">
                <a:solidFill>
                  <a:schemeClr val="accent2"/>
                </a:solidFill>
              </a:rPr>
              <a:t>Units</a:t>
            </a:r>
            <a:endParaRPr lang="en-US" sz="1400" b="1" dirty="0">
              <a:solidFill>
                <a:schemeClr val="accent2"/>
              </a:solidFill>
            </a:endParaRPr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SzTx/>
              <a:defRPr/>
            </a:pPr>
            <a:r>
              <a:rPr lang="en-US" dirty="0">
                <a:solidFill>
                  <a:schemeClr val="tx1"/>
                </a:solidFill>
              </a:rPr>
              <a:t>Chapter</a:t>
            </a:r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SzTx/>
              <a:defRPr/>
            </a:pPr>
            <a:r>
              <a:rPr lang="en-US" dirty="0">
                <a:solidFill>
                  <a:schemeClr val="tx1"/>
                </a:solidFill>
              </a:rPr>
              <a:t>Protocol</a:t>
            </a:r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SzTx/>
              <a:defRPr/>
            </a:pPr>
            <a:r>
              <a:rPr lang="en-US" dirty="0">
                <a:solidFill>
                  <a:schemeClr val="tx1"/>
                </a:solidFill>
              </a:rPr>
              <a:t>Article</a:t>
            </a:r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SzTx/>
              <a:defRPr/>
            </a:pPr>
            <a:r>
              <a:rPr lang="en-US" dirty="0">
                <a:solidFill>
                  <a:schemeClr val="tx1"/>
                </a:solidFill>
              </a:rPr>
              <a:t>Reference Work Entry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440000"/>
            <a:ext cx="6116561" cy="5280982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feld 7"/>
          <p:cNvSpPr txBox="1"/>
          <p:nvPr/>
        </p:nvSpPr>
        <p:spPr>
          <a:xfrm>
            <a:off x="900576" y="1352259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6" name="Interaktive Schaltfläche: Anpassen 5">
            <a:hlinkClick r:id="rId4" action="ppaction://hlinksldjump" highlightClick="1"/>
          </p:cNvPr>
          <p:cNvSpPr/>
          <p:nvPr/>
        </p:nvSpPr>
        <p:spPr bwMode="auto">
          <a:xfrm>
            <a:off x="7524328" y="116632"/>
            <a:ext cx="1440160" cy="432048"/>
          </a:xfrm>
          <a:prstGeom prst="actionButtonBlank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3133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Result Page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6804248" y="1412776"/>
            <a:ext cx="2190142" cy="366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90500" indent="-190500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-179388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Char char="–"/>
              <a:defRPr sz="1600">
                <a:solidFill>
                  <a:schemeClr val="tx2"/>
                </a:solidFill>
                <a:latin typeface="+mn-lt"/>
              </a:defRPr>
            </a:lvl2pPr>
            <a:lvl3pPr marL="563563" indent="-190500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760413" indent="-195263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9413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</a:defRPr>
            </a:lvl5pPr>
            <a:lvl6pPr marL="13985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18557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23129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27701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en-US" b="1" dirty="0">
                <a:solidFill>
                  <a:schemeClr val="accent2"/>
                </a:solidFill>
              </a:rPr>
              <a:t>Filter </a:t>
            </a:r>
            <a:r>
              <a:rPr lang="en-US" b="1" dirty="0" smtClean="0">
                <a:solidFill>
                  <a:schemeClr val="accent2"/>
                </a:solidFill>
              </a:rPr>
              <a:t>Options</a:t>
            </a:r>
            <a:endParaRPr lang="en-US" b="1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To the left you will find </a:t>
            </a:r>
            <a:r>
              <a:rPr lang="en-US" b="1" dirty="0">
                <a:solidFill>
                  <a:schemeClr val="tx1"/>
                </a:solidFill>
              </a:rPr>
              <a:t>predefined filter options </a:t>
            </a:r>
            <a:r>
              <a:rPr lang="en-US" dirty="0">
                <a:solidFill>
                  <a:schemeClr val="tx1"/>
                </a:solidFill>
              </a:rPr>
              <a:t>that help you to optimize your search result.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The following filter options are available: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SzTx/>
              <a:defRPr/>
            </a:pPr>
            <a:r>
              <a:rPr lang="en-US" dirty="0" smtClean="0">
                <a:solidFill>
                  <a:schemeClr val="tx1"/>
                </a:solidFill>
              </a:rPr>
              <a:t>Content </a:t>
            </a:r>
            <a:r>
              <a:rPr lang="en-US" dirty="0">
                <a:solidFill>
                  <a:schemeClr val="tx1"/>
                </a:solidFill>
              </a:rPr>
              <a:t>type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SzTx/>
              <a:defRPr/>
            </a:pPr>
            <a:r>
              <a:rPr lang="en-US" dirty="0" smtClean="0">
                <a:solidFill>
                  <a:schemeClr val="tx1"/>
                </a:solidFill>
              </a:rPr>
              <a:t>Discipline</a:t>
            </a:r>
            <a:endParaRPr lang="en-US" dirty="0">
              <a:solidFill>
                <a:schemeClr val="tx1"/>
              </a:solidFill>
            </a:endParaRP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SzTx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Subdiscipline</a:t>
            </a:r>
            <a:endParaRPr lang="en-US" dirty="0">
              <a:solidFill>
                <a:schemeClr val="tx1"/>
              </a:solidFill>
            </a:endParaRP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SzTx/>
              <a:defRPr/>
            </a:pPr>
            <a:r>
              <a:rPr lang="en-US" dirty="0" smtClean="0">
                <a:solidFill>
                  <a:schemeClr val="tx1"/>
                </a:solidFill>
              </a:rPr>
              <a:t>Published </a:t>
            </a:r>
            <a:r>
              <a:rPr lang="en-US" dirty="0">
                <a:solidFill>
                  <a:schemeClr val="tx1"/>
                </a:solidFill>
              </a:rPr>
              <a:t>in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SzTx/>
              <a:defRPr/>
            </a:pPr>
            <a:r>
              <a:rPr lang="en-US" dirty="0" smtClean="0">
                <a:solidFill>
                  <a:schemeClr val="tx1"/>
                </a:solidFill>
              </a:rPr>
              <a:t>Language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440000"/>
            <a:ext cx="5982355" cy="5136407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505021" y="3104472"/>
            <a:ext cx="1546699" cy="3672408"/>
          </a:xfrm>
          <a:prstGeom prst="roundRect">
            <a:avLst>
              <a:gd name="adj" fmla="val 9779"/>
            </a:avLst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Interaktive Schaltfläche: Anpassen 6">
            <a:hlinkClick r:id="rId4" action="ppaction://hlinksldjump" highlightClick="1"/>
          </p:cNvPr>
          <p:cNvSpPr/>
          <p:nvPr/>
        </p:nvSpPr>
        <p:spPr bwMode="auto">
          <a:xfrm>
            <a:off x="7524328" y="116632"/>
            <a:ext cx="1440160" cy="432048"/>
          </a:xfrm>
          <a:prstGeom prst="actionButtonBlank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56125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</a:t>
            </a:r>
            <a:endParaRPr lang="en-US" dirty="0"/>
          </a:p>
        </p:txBody>
      </p:sp>
      <p:sp>
        <p:nvSpPr>
          <p:cNvPr id="3" name="Interaktive Schaltfläche: Anpassen 2">
            <a:hlinkClick r:id="rId3" action="ppaction://hlinksldjump" highlightClick="1"/>
          </p:cNvPr>
          <p:cNvSpPr/>
          <p:nvPr/>
        </p:nvSpPr>
        <p:spPr bwMode="auto">
          <a:xfrm>
            <a:off x="7524328" y="116632"/>
            <a:ext cx="1440160" cy="432048"/>
          </a:xfrm>
          <a:prstGeom prst="actionButtonBlank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51658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19459"/>
            <a:ext cx="5400600" cy="4573837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Homepage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362885" y="1412776"/>
            <a:ext cx="2543201" cy="499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30000"/>
              </a:spcBef>
              <a:buClr>
                <a:schemeClr val="accent6"/>
              </a:buClr>
              <a:defRPr/>
            </a:pPr>
            <a:r>
              <a:rPr lang="en-US" b="1" kern="0" dirty="0">
                <a:solidFill>
                  <a:schemeClr val="accent2"/>
                </a:solidFill>
                <a:latin typeface="+mn-lt"/>
              </a:rPr>
              <a:t>Functionality Overview</a:t>
            </a:r>
            <a:r>
              <a:rPr lang="en-US" b="1" kern="0" dirty="0">
                <a:solidFill>
                  <a:schemeClr val="accent6"/>
                </a:solidFill>
                <a:latin typeface="+mn-lt"/>
              </a:rPr>
              <a:t/>
            </a:r>
            <a:br>
              <a:rPr lang="en-US" b="1" kern="0" dirty="0">
                <a:solidFill>
                  <a:schemeClr val="accent6"/>
                </a:solidFill>
                <a:latin typeface="+mn-lt"/>
              </a:rPr>
            </a:br>
            <a:endParaRPr lang="en-US" b="1" kern="0" dirty="0">
              <a:latin typeface="+mn-lt"/>
            </a:endParaRPr>
          </a:p>
          <a:p>
            <a:pPr marL="180975" indent="-180975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de-DE" kern="0" dirty="0" smtClean="0">
                <a:latin typeface="+mn-lt"/>
              </a:rPr>
              <a:t>Download </a:t>
            </a:r>
            <a:r>
              <a:rPr lang="de-DE" kern="0" dirty="0" err="1" smtClean="0">
                <a:latin typeface="+mn-lt"/>
              </a:rPr>
              <a:t>book</a:t>
            </a:r>
            <a:r>
              <a:rPr lang="de-DE" kern="0" dirty="0" smtClean="0">
                <a:latin typeface="+mn-lt"/>
              </a:rPr>
              <a:t> (1)</a:t>
            </a:r>
            <a:endParaRPr lang="en-US" kern="0" dirty="0" smtClean="0">
              <a:latin typeface="+mn-lt"/>
            </a:endParaRPr>
          </a:p>
          <a:p>
            <a:pPr marL="180975" indent="-180975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latin typeface="+mn-lt"/>
              </a:rPr>
              <a:t>Search </a:t>
            </a:r>
            <a:r>
              <a:rPr lang="en-US" kern="0" dirty="0">
                <a:latin typeface="+mn-lt"/>
              </a:rPr>
              <a:t>within this book </a:t>
            </a:r>
            <a:r>
              <a:rPr lang="en-US" kern="0" dirty="0" smtClean="0">
                <a:latin typeface="+mn-lt"/>
              </a:rPr>
              <a:t>(2)</a:t>
            </a:r>
            <a:r>
              <a:rPr lang="en-US" kern="0" dirty="0">
                <a:latin typeface="+mn-lt"/>
              </a:rPr>
              <a:t/>
            </a:r>
            <a:br>
              <a:rPr lang="en-US" kern="0" dirty="0">
                <a:latin typeface="+mn-lt"/>
              </a:rPr>
            </a:br>
            <a:endParaRPr lang="en-US" kern="0" dirty="0">
              <a:latin typeface="+mn-lt"/>
            </a:endParaRPr>
          </a:p>
          <a:p>
            <a:pPr marL="180975" indent="-180975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Publication Year </a:t>
            </a:r>
            <a:r>
              <a:rPr lang="en-US" kern="0" dirty="0" smtClean="0">
                <a:latin typeface="+mn-lt"/>
              </a:rPr>
              <a:t>(3)</a:t>
            </a:r>
            <a:endParaRPr lang="en-US" kern="0" dirty="0">
              <a:latin typeface="+mn-lt"/>
            </a:endParaRPr>
          </a:p>
          <a:p>
            <a:pPr marL="180975" indent="-180975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Book Title </a:t>
            </a:r>
            <a:r>
              <a:rPr lang="en-US" kern="0" dirty="0" smtClean="0">
                <a:latin typeface="+mn-lt"/>
              </a:rPr>
              <a:t>(4)</a:t>
            </a:r>
            <a:endParaRPr lang="en-US" kern="0" dirty="0">
              <a:latin typeface="+mn-lt"/>
            </a:endParaRPr>
          </a:p>
          <a:p>
            <a:pPr marL="180975" indent="-180975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Book Subtitle </a:t>
            </a:r>
            <a:r>
              <a:rPr lang="en-US" kern="0" dirty="0" smtClean="0">
                <a:latin typeface="+mn-lt"/>
              </a:rPr>
              <a:t>(5)</a:t>
            </a:r>
            <a:endParaRPr lang="en-US" kern="0" dirty="0">
              <a:latin typeface="+mn-lt"/>
            </a:endParaRPr>
          </a:p>
          <a:p>
            <a:pPr marL="180975" indent="-180975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Authors </a:t>
            </a:r>
            <a:r>
              <a:rPr lang="en-US" kern="0" dirty="0" smtClean="0">
                <a:latin typeface="+mn-lt"/>
              </a:rPr>
              <a:t>(6)</a:t>
            </a:r>
            <a:endParaRPr lang="en-US" kern="0" dirty="0">
              <a:latin typeface="+mn-lt"/>
            </a:endParaRPr>
          </a:p>
          <a:p>
            <a:pPr marL="180975" indent="-180975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ISBN </a:t>
            </a:r>
            <a:r>
              <a:rPr lang="en-US" kern="0" dirty="0" smtClean="0">
                <a:latin typeface="+mn-lt"/>
              </a:rPr>
              <a:t>(7)</a:t>
            </a:r>
            <a:r>
              <a:rPr lang="en-US" kern="0" dirty="0">
                <a:latin typeface="+mn-lt"/>
              </a:rPr>
              <a:t/>
            </a:r>
            <a:br>
              <a:rPr lang="en-US" kern="0" dirty="0">
                <a:latin typeface="+mn-lt"/>
              </a:rPr>
            </a:br>
            <a:endParaRPr lang="en-US" kern="0" dirty="0">
              <a:latin typeface="+mn-lt"/>
            </a:endParaRPr>
          </a:p>
          <a:p>
            <a:pPr marL="180975" indent="-180975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Table of contents with</a:t>
            </a:r>
            <a:br>
              <a:rPr lang="en-US" kern="0" dirty="0">
                <a:latin typeface="+mn-lt"/>
              </a:rPr>
            </a:br>
            <a:r>
              <a:rPr lang="en-US" kern="0" dirty="0">
                <a:latin typeface="+mn-lt"/>
              </a:rPr>
              <a:t>book chapter list items </a:t>
            </a:r>
            <a:r>
              <a:rPr lang="en-US" kern="0" dirty="0" smtClean="0">
                <a:latin typeface="+mn-lt"/>
              </a:rPr>
              <a:t>(8)</a:t>
            </a:r>
            <a:endParaRPr lang="en-US" kern="0" dirty="0">
              <a:latin typeface="+mn-lt"/>
            </a:endParaRPr>
          </a:p>
          <a:p>
            <a:pPr marL="180975" indent="-180975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lang="en-US" kern="0" dirty="0">
              <a:latin typeface="+mn-lt"/>
            </a:endParaRPr>
          </a:p>
          <a:p>
            <a:pPr marL="180975" indent="-180975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About this Book </a:t>
            </a:r>
            <a:r>
              <a:rPr lang="en-US" kern="0" dirty="0" smtClean="0">
                <a:latin typeface="+mn-lt"/>
              </a:rPr>
              <a:t>(9)</a:t>
            </a:r>
          </a:p>
          <a:p>
            <a:pPr marL="180975" indent="-180975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latin typeface="+mn-lt"/>
              </a:rPr>
              <a:t>Link to book homepage on springer.com (10)</a:t>
            </a:r>
            <a:endParaRPr lang="en-US" kern="0" dirty="0">
              <a:latin typeface="+mn-lt"/>
            </a:endParaRPr>
          </a:p>
        </p:txBody>
      </p:sp>
      <p:sp>
        <p:nvSpPr>
          <p:cNvPr id="8" name="Textfeld 6"/>
          <p:cNvSpPr txBox="1"/>
          <p:nvPr/>
        </p:nvSpPr>
        <p:spPr>
          <a:xfrm>
            <a:off x="107504" y="244237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(1)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9" name="Textfeld 7"/>
          <p:cNvSpPr txBox="1"/>
          <p:nvPr/>
        </p:nvSpPr>
        <p:spPr>
          <a:xfrm>
            <a:off x="103214" y="270892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(3)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10" name="Textfeld 8"/>
          <p:cNvSpPr txBox="1"/>
          <p:nvPr/>
        </p:nvSpPr>
        <p:spPr>
          <a:xfrm>
            <a:off x="103214" y="290345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(4)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11" name="Textfeld 9"/>
          <p:cNvSpPr txBox="1"/>
          <p:nvPr/>
        </p:nvSpPr>
        <p:spPr>
          <a:xfrm>
            <a:off x="3127550" y="309044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(5)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12" name="Textfeld 10"/>
          <p:cNvSpPr txBox="1"/>
          <p:nvPr/>
        </p:nvSpPr>
        <p:spPr>
          <a:xfrm>
            <a:off x="103214" y="3399339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(6)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13" name="Textfeld 11"/>
          <p:cNvSpPr txBox="1"/>
          <p:nvPr/>
        </p:nvSpPr>
        <p:spPr>
          <a:xfrm>
            <a:off x="2833352" y="3429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(7)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14" name="Textfeld 12"/>
          <p:cNvSpPr txBox="1"/>
          <p:nvPr/>
        </p:nvSpPr>
        <p:spPr>
          <a:xfrm>
            <a:off x="2695502" y="453060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(8)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3214" y="625879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(9)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20" name="Textfeld 14"/>
          <p:cNvSpPr txBox="1"/>
          <p:nvPr/>
        </p:nvSpPr>
        <p:spPr>
          <a:xfrm>
            <a:off x="5230884" y="4746630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(10)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18" name="Interaktive Schaltfläche: Anpassen 17">
            <a:hlinkClick r:id="rId4" action="ppaction://hlinksldjump" highlightClick="1"/>
          </p:cNvPr>
          <p:cNvSpPr/>
          <p:nvPr/>
        </p:nvSpPr>
        <p:spPr bwMode="auto">
          <a:xfrm>
            <a:off x="7524328" y="116632"/>
            <a:ext cx="1440160" cy="432048"/>
          </a:xfrm>
          <a:prstGeom prst="actionButtonBlank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9" name="Textfeld 7"/>
          <p:cNvSpPr txBox="1"/>
          <p:nvPr/>
        </p:nvSpPr>
        <p:spPr>
          <a:xfrm>
            <a:off x="3631606" y="249289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(2)</a:t>
            </a:r>
            <a:endParaRPr lang="de-DE" dirty="0">
              <a:solidFill>
                <a:schemeClr val="accent4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5190261"/>
            <a:ext cx="5400600" cy="2133707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839693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780928"/>
            <a:ext cx="6624736" cy="14401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800"/>
              </a:spcBef>
              <a:buClr>
                <a:schemeClr val="accent2"/>
              </a:buClr>
              <a:buSzPct val="100000"/>
            </a:pPr>
            <a:r>
              <a:rPr lang="en-US" sz="3200" dirty="0" smtClean="0">
                <a:latin typeface="+mn-lt"/>
                <a:hlinkClick r:id="rId3"/>
              </a:rPr>
              <a:t>http://link.springer.com</a:t>
            </a:r>
            <a:endParaRPr lang="en-US" sz="3200" dirty="0" smtClean="0"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748464" y="6453336"/>
            <a:ext cx="216024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800"/>
              </a:spcBef>
              <a:buClr>
                <a:schemeClr val="accent2"/>
              </a:buClr>
              <a:buSzPct val="100000"/>
            </a:pPr>
            <a:endParaRPr lang="de-DE" dirty="0" smtClean="0">
              <a:latin typeface="+mn-lt"/>
            </a:endParaRPr>
          </a:p>
        </p:txBody>
      </p:sp>
      <p:sp>
        <p:nvSpPr>
          <p:cNvPr id="5" name="Interaktive Schaltfläche: Anpassen 4">
            <a:hlinkClick r:id="rId4" action="ppaction://hlinksldjump" highlightClick="1"/>
          </p:cNvPr>
          <p:cNvSpPr/>
          <p:nvPr/>
        </p:nvSpPr>
        <p:spPr bwMode="auto">
          <a:xfrm>
            <a:off x="7524328" y="116632"/>
            <a:ext cx="1440160" cy="432048"/>
          </a:xfrm>
          <a:prstGeom prst="actionButtonBlank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397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19459"/>
            <a:ext cx="5400600" cy="4573837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Homepage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362885" y="1412776"/>
            <a:ext cx="2543201" cy="236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30000"/>
              </a:spcBef>
              <a:defRPr/>
            </a:pPr>
            <a:r>
              <a:rPr lang="en-US" b="1" kern="0" dirty="0" smtClean="0">
                <a:solidFill>
                  <a:schemeClr val="accent2"/>
                </a:solidFill>
                <a:latin typeface="+mn-lt"/>
              </a:rPr>
              <a:t>Download book</a:t>
            </a:r>
            <a:endParaRPr lang="en-US" b="1" kern="0" dirty="0">
              <a:solidFill>
                <a:schemeClr val="accent2"/>
              </a:solidFill>
              <a:latin typeface="+mn-lt"/>
            </a:endParaRPr>
          </a:p>
          <a:p>
            <a:pPr>
              <a:spcBef>
                <a:spcPct val="30000"/>
              </a:spcBef>
              <a:defRPr/>
            </a:pPr>
            <a:r>
              <a:rPr lang="en-US" kern="0" dirty="0" smtClean="0">
                <a:latin typeface="+mn-lt"/>
              </a:rPr>
              <a:t>You can download a </a:t>
            </a:r>
            <a:r>
              <a:rPr lang="en-US" kern="0" dirty="0" err="1" smtClean="0">
                <a:latin typeface="+mn-lt"/>
              </a:rPr>
              <a:t>pdf</a:t>
            </a:r>
            <a:r>
              <a:rPr lang="en-US" kern="0" dirty="0" smtClean="0">
                <a:latin typeface="+mn-lt"/>
              </a:rPr>
              <a:t>  version of a whole book if you click on the download book link within the blue bar on top of the page if you have licensed that book.</a:t>
            </a:r>
            <a:endParaRPr lang="en-US" kern="0" dirty="0">
              <a:latin typeface="+mn-lt"/>
            </a:endParaRPr>
          </a:p>
          <a:p>
            <a:pPr>
              <a:spcBef>
                <a:spcPct val="30000"/>
              </a:spcBef>
              <a:defRPr/>
            </a:pPr>
            <a:r>
              <a:rPr lang="en-US" kern="0" dirty="0">
                <a:latin typeface="+mn-lt"/>
              </a:rPr>
              <a:t/>
            </a:r>
            <a:br>
              <a:rPr lang="en-US" kern="0" dirty="0">
                <a:latin typeface="+mn-lt"/>
              </a:rPr>
            </a:br>
            <a:endParaRPr lang="en-US" kern="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683568" y="2420888"/>
            <a:ext cx="1728192" cy="463211"/>
          </a:xfrm>
          <a:prstGeom prst="roundRect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Interaktive Schaltfläche: Anpassen 8">
            <a:hlinkClick r:id="rId4" action="ppaction://hlinksldjump" highlightClick="1"/>
          </p:cNvPr>
          <p:cNvSpPr/>
          <p:nvPr/>
        </p:nvSpPr>
        <p:spPr bwMode="auto">
          <a:xfrm>
            <a:off x="7524328" y="116632"/>
            <a:ext cx="1440160" cy="432048"/>
          </a:xfrm>
          <a:prstGeom prst="actionButtonBlank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629" y="4180244"/>
            <a:ext cx="5400610" cy="382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094202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19459"/>
            <a:ext cx="5400600" cy="4573837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Homepage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362885" y="1412776"/>
            <a:ext cx="2543201" cy="349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30000"/>
              </a:spcBef>
              <a:defRPr/>
            </a:pPr>
            <a:r>
              <a:rPr lang="en-US" b="1" kern="0" dirty="0">
                <a:solidFill>
                  <a:schemeClr val="accent2"/>
                </a:solidFill>
                <a:latin typeface="+mn-lt"/>
              </a:rPr>
              <a:t>Search within a book</a:t>
            </a:r>
          </a:p>
          <a:p>
            <a:pPr>
              <a:spcBef>
                <a:spcPct val="30000"/>
              </a:spcBef>
              <a:defRPr/>
            </a:pPr>
            <a:r>
              <a:rPr lang="en-US" kern="0" dirty="0" smtClean="0">
                <a:latin typeface="+mn-lt"/>
              </a:rPr>
              <a:t>If </a:t>
            </a:r>
            <a:r>
              <a:rPr lang="en-US" kern="0" dirty="0">
                <a:latin typeface="+mn-lt"/>
              </a:rPr>
              <a:t>you want to </a:t>
            </a:r>
            <a:r>
              <a:rPr lang="en-US" b="1" kern="0" dirty="0">
                <a:latin typeface="+mn-lt"/>
              </a:rPr>
              <a:t>search for a specific keyword </a:t>
            </a:r>
            <a:r>
              <a:rPr lang="en-US" kern="0" dirty="0">
                <a:latin typeface="+mn-lt"/>
              </a:rPr>
              <a:t>use the “</a:t>
            </a:r>
            <a:r>
              <a:rPr lang="en-US" b="1" kern="0" dirty="0">
                <a:latin typeface="+mn-lt"/>
              </a:rPr>
              <a:t>search within this book” </a:t>
            </a:r>
            <a:r>
              <a:rPr lang="en-US" kern="0" dirty="0">
                <a:latin typeface="+mn-lt"/>
              </a:rPr>
              <a:t>functionality</a:t>
            </a:r>
            <a:r>
              <a:rPr lang="en-US" b="1" kern="0" dirty="0">
                <a:latin typeface="+mn-lt"/>
              </a:rPr>
              <a:t> </a:t>
            </a:r>
            <a:r>
              <a:rPr lang="en-US" kern="0" dirty="0">
                <a:latin typeface="+mn-lt"/>
              </a:rPr>
              <a:t>on top of the page</a:t>
            </a:r>
            <a:r>
              <a:rPr lang="en-US" kern="0" dirty="0">
                <a:solidFill>
                  <a:srgbClr val="002060"/>
                </a:solidFill>
                <a:latin typeface="+mn-lt"/>
              </a:rPr>
              <a:t>. </a:t>
            </a:r>
            <a:endParaRPr lang="en-US" kern="0" dirty="0" smtClean="0">
              <a:solidFill>
                <a:srgbClr val="002060"/>
              </a:solidFill>
              <a:latin typeface="+mn-lt"/>
            </a:endParaRPr>
          </a:p>
          <a:p>
            <a:pPr>
              <a:spcBef>
                <a:spcPct val="30000"/>
              </a:spcBef>
              <a:defRPr/>
            </a:pPr>
            <a:endParaRPr lang="en-US" kern="0" dirty="0">
              <a:solidFill>
                <a:srgbClr val="002060"/>
              </a:solidFill>
              <a:latin typeface="+mn-lt"/>
            </a:endParaRPr>
          </a:p>
          <a:p>
            <a:pPr>
              <a:spcBef>
                <a:spcPct val="30000"/>
              </a:spcBef>
              <a:defRPr/>
            </a:pPr>
            <a:r>
              <a:rPr lang="en-US" kern="0" dirty="0">
                <a:latin typeface="+mn-lt"/>
              </a:rPr>
              <a:t>For the search result you will leave this page and end up on a search result page. </a:t>
            </a:r>
            <a:br>
              <a:rPr lang="en-US" kern="0" dirty="0">
                <a:latin typeface="+mn-lt"/>
              </a:rPr>
            </a:br>
            <a:endParaRPr lang="en-US" kern="0" dirty="0">
              <a:latin typeface="+mn-lt"/>
            </a:endParaRPr>
          </a:p>
          <a:p>
            <a:pPr>
              <a:spcBef>
                <a:spcPct val="30000"/>
              </a:spcBef>
              <a:defRPr/>
            </a:pPr>
            <a:r>
              <a:rPr lang="en-US" kern="0" dirty="0">
                <a:latin typeface="+mn-lt"/>
              </a:rPr>
              <a:t/>
            </a:r>
            <a:br>
              <a:rPr lang="en-US" kern="0" dirty="0">
                <a:latin typeface="+mn-lt"/>
              </a:rPr>
            </a:br>
            <a:endParaRPr lang="en-US" kern="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995936" y="2420888"/>
            <a:ext cx="1728192" cy="463211"/>
          </a:xfrm>
          <a:prstGeom prst="roundRect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871" y="3393732"/>
            <a:ext cx="1637063" cy="6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Interaktive Schaltfläche: Anpassen 8">
            <a:hlinkClick r:id="rId5" action="ppaction://hlinksldjump" highlightClick="1"/>
          </p:cNvPr>
          <p:cNvSpPr/>
          <p:nvPr/>
        </p:nvSpPr>
        <p:spPr bwMode="auto">
          <a:xfrm>
            <a:off x="7524328" y="116632"/>
            <a:ext cx="1440160" cy="432048"/>
          </a:xfrm>
          <a:prstGeom prst="actionButtonBlank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28850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19459"/>
            <a:ext cx="5400600" cy="4573837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Homepage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362885" y="1412776"/>
            <a:ext cx="2543201" cy="413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30000"/>
              </a:spcBef>
              <a:defRPr/>
            </a:pPr>
            <a:r>
              <a:rPr lang="en-US" b="1" kern="0" dirty="0">
                <a:solidFill>
                  <a:schemeClr val="accent2"/>
                </a:solidFill>
                <a:latin typeface="+mn-lt"/>
              </a:rPr>
              <a:t>Browse within a </a:t>
            </a:r>
            <a:r>
              <a:rPr lang="en-US" b="1" kern="0" dirty="0" smtClean="0">
                <a:solidFill>
                  <a:schemeClr val="accent2"/>
                </a:solidFill>
                <a:latin typeface="+mn-lt"/>
              </a:rPr>
              <a:t>book</a:t>
            </a:r>
          </a:p>
          <a:p>
            <a:pPr>
              <a:spcBef>
                <a:spcPct val="30000"/>
              </a:spcBef>
              <a:defRPr/>
            </a:pPr>
            <a:r>
              <a:rPr lang="en-US" kern="0" dirty="0" smtClean="0">
                <a:latin typeface="+mn-lt"/>
              </a:rPr>
              <a:t>To </a:t>
            </a:r>
            <a:r>
              <a:rPr lang="en-US" b="1" kern="0" dirty="0">
                <a:latin typeface="+mn-lt"/>
              </a:rPr>
              <a:t>browse</a:t>
            </a:r>
            <a:r>
              <a:rPr lang="en-US" kern="0" dirty="0">
                <a:latin typeface="+mn-lt"/>
              </a:rPr>
              <a:t> through the chapters of a book you </a:t>
            </a:r>
            <a:br>
              <a:rPr lang="en-US" kern="0" dirty="0">
                <a:latin typeface="+mn-lt"/>
              </a:rPr>
            </a:br>
            <a:r>
              <a:rPr lang="en-US" kern="0" dirty="0">
                <a:latin typeface="+mn-lt"/>
              </a:rPr>
              <a:t>get a “</a:t>
            </a:r>
            <a:r>
              <a:rPr lang="en-US" b="1" kern="0" dirty="0">
                <a:latin typeface="+mn-lt"/>
              </a:rPr>
              <a:t>table of contents” </a:t>
            </a:r>
            <a:r>
              <a:rPr lang="en-US" kern="0" dirty="0">
                <a:latin typeface="+mn-lt"/>
              </a:rPr>
              <a:t>on the book chapters offered .</a:t>
            </a:r>
            <a:br>
              <a:rPr lang="en-US" kern="0" dirty="0">
                <a:latin typeface="+mn-lt"/>
              </a:rPr>
            </a:br>
            <a:endParaRPr lang="en-US" kern="0" dirty="0">
              <a:solidFill>
                <a:schemeClr val="tx2">
                  <a:lumMod val="50000"/>
                  <a:lumOff val="50000"/>
                </a:schemeClr>
              </a:solidFill>
              <a:latin typeface="+mn-lt"/>
            </a:endParaRPr>
          </a:p>
          <a:p>
            <a:pPr>
              <a:spcBef>
                <a:spcPct val="30000"/>
              </a:spcBef>
              <a:defRPr/>
            </a:pPr>
            <a:r>
              <a:rPr lang="en-US" kern="0" dirty="0">
                <a:latin typeface="+mn-lt"/>
              </a:rPr>
              <a:t>A list item to chapters supplies the following information:</a:t>
            </a:r>
          </a:p>
          <a:p>
            <a:pPr marL="180975" indent="-180975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Type of content (1)</a:t>
            </a:r>
          </a:p>
          <a:p>
            <a:pPr marL="180975" indent="-180975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Title of the chapter</a:t>
            </a:r>
            <a:br>
              <a:rPr lang="en-US" kern="0" dirty="0">
                <a:latin typeface="+mn-lt"/>
              </a:rPr>
            </a:br>
            <a:r>
              <a:rPr lang="en-US" kern="0" dirty="0">
                <a:latin typeface="+mn-lt"/>
              </a:rPr>
              <a:t>is linked to the chapter (2)</a:t>
            </a:r>
          </a:p>
          <a:p>
            <a:pPr marL="180975" indent="-180975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Author information (3)</a:t>
            </a:r>
          </a:p>
          <a:p>
            <a:pPr marL="180975" indent="-180975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Download PDF link to download the chapter if you have access (4)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11560" y="3950393"/>
            <a:ext cx="3456384" cy="2718967"/>
          </a:xfrm>
          <a:prstGeom prst="roundRect">
            <a:avLst>
              <a:gd name="adj" fmla="val 9024"/>
            </a:avLst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Textfeld 6"/>
          <p:cNvSpPr txBox="1"/>
          <p:nvPr/>
        </p:nvSpPr>
        <p:spPr>
          <a:xfrm>
            <a:off x="1269498" y="539470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10" name="Textfeld 8"/>
          <p:cNvSpPr txBox="1"/>
          <p:nvPr/>
        </p:nvSpPr>
        <p:spPr>
          <a:xfrm>
            <a:off x="3703614" y="553871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11" name="Textfeld 9"/>
          <p:cNvSpPr txBox="1"/>
          <p:nvPr/>
        </p:nvSpPr>
        <p:spPr>
          <a:xfrm>
            <a:off x="2123728" y="566124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12" name="Textfeld 10"/>
          <p:cNvSpPr txBox="1"/>
          <p:nvPr/>
        </p:nvSpPr>
        <p:spPr>
          <a:xfrm>
            <a:off x="1187624" y="609329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14" name="Interaktive Schaltfläche: Anpassen 13">
            <a:hlinkClick r:id="rId4" action="ppaction://hlinksldjump" highlightClick="1"/>
          </p:cNvPr>
          <p:cNvSpPr/>
          <p:nvPr/>
        </p:nvSpPr>
        <p:spPr bwMode="auto">
          <a:xfrm>
            <a:off x="7524328" y="116632"/>
            <a:ext cx="1440160" cy="432048"/>
          </a:xfrm>
          <a:prstGeom prst="actionButtonBlank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27281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Homepage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362885" y="1412776"/>
            <a:ext cx="2543201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30000"/>
              </a:spcBef>
              <a:defRPr/>
            </a:pPr>
            <a:r>
              <a:rPr lang="en-US" b="1" kern="0" dirty="0">
                <a:solidFill>
                  <a:schemeClr val="accent2"/>
                </a:solidFill>
                <a:latin typeface="+mn-lt"/>
              </a:rPr>
              <a:t>No access to book</a:t>
            </a:r>
          </a:p>
          <a:p>
            <a:pPr>
              <a:spcBef>
                <a:spcPct val="30000"/>
              </a:spcBef>
              <a:defRPr/>
            </a:pPr>
            <a:r>
              <a:rPr lang="en-US" kern="0" dirty="0">
                <a:latin typeface="+mn-lt"/>
              </a:rPr>
              <a:t>If you have no access to the book the table of content is displayed in a different design:</a:t>
            </a:r>
          </a:p>
          <a:p>
            <a:pPr marL="180975" indent="-180975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 All list items will have a </a:t>
            </a:r>
            <a:r>
              <a:rPr lang="en-US" b="1" kern="0" dirty="0">
                <a:latin typeface="+mn-lt"/>
              </a:rPr>
              <a:t>yellow</a:t>
            </a:r>
            <a:r>
              <a:rPr lang="en-US" kern="0" dirty="0">
                <a:latin typeface="+mn-lt"/>
              </a:rPr>
              <a:t> background (1)</a:t>
            </a:r>
          </a:p>
          <a:p>
            <a:pPr marL="180975" indent="-180975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In front of the content type information a </a:t>
            </a:r>
            <a:r>
              <a:rPr lang="en-US" b="1" kern="0" dirty="0">
                <a:latin typeface="+mn-lt"/>
              </a:rPr>
              <a:t>looked symbol</a:t>
            </a:r>
            <a:r>
              <a:rPr lang="en-US" kern="0" dirty="0">
                <a:latin typeface="+mn-lt"/>
              </a:rPr>
              <a:t> is displayed (2)</a:t>
            </a:r>
          </a:p>
          <a:p>
            <a:pPr marL="180975" indent="-180975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Instead of a download link you get a “</a:t>
            </a:r>
            <a:r>
              <a:rPr lang="en-US" b="1" kern="0" dirty="0">
                <a:latin typeface="+mn-lt"/>
              </a:rPr>
              <a:t>Free Preview</a:t>
            </a:r>
            <a:r>
              <a:rPr lang="en-US" kern="0" dirty="0">
                <a:latin typeface="+mn-lt"/>
              </a:rPr>
              <a:t>” link offered as well as a link to “</a:t>
            </a:r>
            <a:r>
              <a:rPr lang="en-US" b="1" kern="0" dirty="0">
                <a:latin typeface="+mn-lt"/>
              </a:rPr>
              <a:t>Get </a:t>
            </a:r>
            <a:r>
              <a:rPr lang="en-US" kern="0" dirty="0" err="1">
                <a:latin typeface="+mn-lt"/>
              </a:rPr>
              <a:t>fulltext</a:t>
            </a:r>
            <a:r>
              <a:rPr lang="en-US" kern="0" dirty="0">
                <a:latin typeface="+mn-lt"/>
              </a:rPr>
              <a:t> </a:t>
            </a:r>
            <a:r>
              <a:rPr lang="en-US" b="1" kern="0" dirty="0">
                <a:latin typeface="+mn-lt"/>
              </a:rPr>
              <a:t>Access</a:t>
            </a:r>
            <a:r>
              <a:rPr lang="en-US" kern="0" dirty="0">
                <a:latin typeface="+mn-lt"/>
              </a:rPr>
              <a:t> to the chapter” (3)</a:t>
            </a:r>
            <a:br>
              <a:rPr lang="en-US" kern="0" dirty="0">
                <a:latin typeface="+mn-lt"/>
              </a:rPr>
            </a:br>
            <a:endParaRPr lang="en-US" kern="0" dirty="0">
              <a:latin typeface="+mn-lt"/>
            </a:endParaRPr>
          </a:p>
          <a:p>
            <a:pPr>
              <a:spcBef>
                <a:spcPct val="30000"/>
              </a:spcBef>
              <a:defRPr/>
            </a:pPr>
            <a:r>
              <a:rPr lang="en-US" kern="0" dirty="0">
                <a:latin typeface="+mn-lt"/>
              </a:rPr>
              <a:t/>
            </a:r>
            <a:br>
              <a:rPr lang="en-US" kern="0" dirty="0">
                <a:latin typeface="+mn-lt"/>
              </a:rPr>
            </a:br>
            <a:endParaRPr lang="en-US" kern="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40000"/>
            <a:ext cx="5579461" cy="388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</p:spPr>
      </p:pic>
      <p:sp>
        <p:nvSpPr>
          <p:cNvPr id="14" name="Textfeld 5"/>
          <p:cNvSpPr txBox="1"/>
          <p:nvPr/>
        </p:nvSpPr>
        <p:spPr>
          <a:xfrm>
            <a:off x="2987824" y="364502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15" name="Textfeld 6"/>
          <p:cNvSpPr txBox="1"/>
          <p:nvPr/>
        </p:nvSpPr>
        <p:spPr>
          <a:xfrm>
            <a:off x="395536" y="393305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18" name="Textfeld 7"/>
          <p:cNvSpPr txBox="1"/>
          <p:nvPr/>
        </p:nvSpPr>
        <p:spPr>
          <a:xfrm>
            <a:off x="1903414" y="436510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871" y="3393732"/>
            <a:ext cx="1637063" cy="6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Interaktive Schaltfläche: Anpassen 8">
            <a:hlinkClick r:id="rId5" action="ppaction://hlinksldjump" highlightClick="1"/>
          </p:cNvPr>
          <p:cNvSpPr/>
          <p:nvPr/>
        </p:nvSpPr>
        <p:spPr bwMode="auto">
          <a:xfrm>
            <a:off x="7524328" y="116632"/>
            <a:ext cx="1440160" cy="432048"/>
          </a:xfrm>
          <a:prstGeom prst="actionButtonBlank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8403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06" y="1505371"/>
            <a:ext cx="5585478" cy="429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Homepage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362885" y="1412777"/>
            <a:ext cx="2457587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30000"/>
              </a:spcBef>
              <a:defRPr/>
            </a:pPr>
            <a:r>
              <a:rPr lang="en-US" b="1" kern="0" dirty="0">
                <a:solidFill>
                  <a:schemeClr val="accent2"/>
                </a:solidFill>
                <a:latin typeface="+mn-lt"/>
              </a:rPr>
              <a:t>About this book</a:t>
            </a:r>
          </a:p>
          <a:p>
            <a:pPr>
              <a:spcBef>
                <a:spcPct val="30000"/>
              </a:spcBef>
              <a:defRPr/>
            </a:pPr>
            <a:r>
              <a:rPr lang="en-US" kern="0" dirty="0">
                <a:latin typeface="+mn-lt"/>
              </a:rPr>
              <a:t>On the bottom of a book overview page you will find detail information on the book</a:t>
            </a:r>
            <a:r>
              <a:rPr lang="en-US" kern="0" dirty="0" smtClean="0">
                <a:latin typeface="+mn-lt"/>
              </a:rPr>
              <a:t>:</a:t>
            </a:r>
          </a:p>
          <a:p>
            <a:pPr marL="342900" indent="-342900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1400" kern="0" dirty="0" smtClean="0">
                <a:latin typeface="+mn-lt"/>
              </a:rPr>
              <a:t>Bibliographic information (1) </a:t>
            </a:r>
          </a:p>
          <a:p>
            <a:pPr marL="342900" indent="-342900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1400" kern="0" dirty="0" smtClean="0">
                <a:latin typeface="+mn-lt"/>
              </a:rPr>
              <a:t>“</a:t>
            </a:r>
            <a:r>
              <a:rPr lang="en-US" sz="1400" kern="0" dirty="0">
                <a:latin typeface="+mn-lt"/>
              </a:rPr>
              <a:t>Additional Links” to information and services offered on springer.com (2</a:t>
            </a:r>
            <a:r>
              <a:rPr lang="en-US" sz="1400" kern="0" dirty="0" smtClean="0">
                <a:latin typeface="+mn-lt"/>
              </a:rPr>
              <a:t>).</a:t>
            </a:r>
          </a:p>
          <a:p>
            <a:pPr marL="342900" indent="-342900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de-DE" sz="1400" kern="0" dirty="0" smtClean="0">
                <a:latin typeface="+mn-lt"/>
              </a:rPr>
              <a:t>Topics</a:t>
            </a:r>
            <a:br>
              <a:rPr lang="de-DE" sz="1400" kern="0" dirty="0" smtClean="0">
                <a:latin typeface="+mn-lt"/>
              </a:rPr>
            </a:br>
            <a:r>
              <a:rPr lang="de-DE" sz="1400" kern="0" dirty="0" err="1" smtClean="0">
                <a:latin typeface="+mn-lt"/>
              </a:rPr>
              <a:t>Industry</a:t>
            </a:r>
            <a:r>
              <a:rPr lang="de-DE" sz="1400" kern="0" dirty="0" smtClean="0">
                <a:latin typeface="+mn-lt"/>
              </a:rPr>
              <a:t> </a:t>
            </a:r>
            <a:r>
              <a:rPr lang="de-DE" sz="1400" kern="0" dirty="0" err="1" smtClean="0">
                <a:latin typeface="+mn-lt"/>
              </a:rPr>
              <a:t>Sectors</a:t>
            </a:r>
            <a:r>
              <a:rPr lang="de-DE" sz="1400" kern="0" dirty="0" smtClean="0">
                <a:latin typeface="+mn-lt"/>
              </a:rPr>
              <a:t/>
            </a:r>
            <a:br>
              <a:rPr lang="de-DE" sz="1400" kern="0" dirty="0" smtClean="0">
                <a:latin typeface="+mn-lt"/>
              </a:rPr>
            </a:br>
            <a:r>
              <a:rPr lang="de-DE" sz="1400" kern="0" dirty="0" err="1" smtClean="0">
                <a:latin typeface="+mn-lt"/>
              </a:rPr>
              <a:t>eBook</a:t>
            </a:r>
            <a:r>
              <a:rPr lang="de-DE" sz="1400" kern="0" dirty="0" smtClean="0">
                <a:latin typeface="+mn-lt"/>
              </a:rPr>
              <a:t> Packages</a:t>
            </a:r>
            <a:br>
              <a:rPr lang="de-DE" sz="1400" kern="0" dirty="0" smtClean="0">
                <a:latin typeface="+mn-lt"/>
              </a:rPr>
            </a:br>
            <a:r>
              <a:rPr lang="de-DE" sz="1400" kern="0" dirty="0" smtClean="0">
                <a:latin typeface="+mn-lt"/>
              </a:rPr>
              <a:t>These links will </a:t>
            </a:r>
            <a:r>
              <a:rPr lang="de-DE" sz="1400" kern="0" dirty="0" err="1" smtClean="0">
                <a:latin typeface="+mn-lt"/>
              </a:rPr>
              <a:t>lead</a:t>
            </a:r>
            <a:r>
              <a:rPr lang="de-DE" sz="1400" kern="0" dirty="0" smtClean="0">
                <a:latin typeface="+mn-lt"/>
              </a:rPr>
              <a:t> </a:t>
            </a:r>
            <a:r>
              <a:rPr lang="de-DE" sz="1400" kern="0" dirty="0" err="1" smtClean="0">
                <a:latin typeface="+mn-lt"/>
              </a:rPr>
              <a:t>to</a:t>
            </a:r>
            <a:r>
              <a:rPr lang="de-DE" sz="1400" kern="0" dirty="0" smtClean="0">
                <a:latin typeface="+mn-lt"/>
              </a:rPr>
              <a:t> a</a:t>
            </a:r>
            <a:br>
              <a:rPr lang="de-DE" sz="1400" kern="0" dirty="0" smtClean="0">
                <a:latin typeface="+mn-lt"/>
              </a:rPr>
            </a:br>
            <a:r>
              <a:rPr lang="de-DE" sz="1400" kern="0" dirty="0" err="1" smtClean="0">
                <a:latin typeface="+mn-lt"/>
              </a:rPr>
              <a:t>search</a:t>
            </a:r>
            <a:r>
              <a:rPr lang="de-DE" sz="1400" kern="0" dirty="0" smtClean="0">
                <a:latin typeface="+mn-lt"/>
              </a:rPr>
              <a:t> </a:t>
            </a:r>
            <a:r>
              <a:rPr lang="de-DE" sz="1400" kern="0" dirty="0" err="1" smtClean="0">
                <a:latin typeface="+mn-lt"/>
              </a:rPr>
              <a:t>result</a:t>
            </a:r>
            <a:r>
              <a:rPr lang="de-DE" sz="1400" kern="0" dirty="0" smtClean="0">
                <a:latin typeface="+mn-lt"/>
              </a:rPr>
              <a:t> </a:t>
            </a:r>
            <a:r>
              <a:rPr lang="de-DE" sz="1400" kern="0" dirty="0" err="1" smtClean="0">
                <a:latin typeface="+mn-lt"/>
              </a:rPr>
              <a:t>list</a:t>
            </a:r>
            <a:r>
              <a:rPr lang="de-DE" sz="1400" kern="0" dirty="0" smtClean="0">
                <a:latin typeface="+mn-lt"/>
              </a:rPr>
              <a:t> </a:t>
            </a:r>
            <a:r>
              <a:rPr lang="de-DE" sz="1400" kern="0" dirty="0" err="1" smtClean="0">
                <a:latin typeface="+mn-lt"/>
              </a:rPr>
              <a:t>of</a:t>
            </a:r>
            <a:r>
              <a:rPr lang="de-DE" sz="1400" kern="0" dirty="0">
                <a:latin typeface="+mn-lt"/>
              </a:rPr>
              <a:t> </a:t>
            </a:r>
            <a:r>
              <a:rPr lang="de-DE" sz="1400" kern="0" dirty="0" err="1" smtClean="0">
                <a:latin typeface="+mn-lt"/>
              </a:rPr>
              <a:t>related</a:t>
            </a:r>
            <a:r>
              <a:rPr lang="de-DE" sz="1400" kern="0" dirty="0" smtClean="0">
                <a:latin typeface="+mn-lt"/>
              </a:rPr>
              <a:t> </a:t>
            </a:r>
            <a:r>
              <a:rPr lang="de-DE" sz="1400" kern="0" dirty="0" err="1" smtClean="0">
                <a:latin typeface="+mn-lt"/>
              </a:rPr>
              <a:t>topics</a:t>
            </a:r>
            <a:r>
              <a:rPr lang="de-DE" sz="1400" kern="0" dirty="0" smtClean="0">
                <a:latin typeface="+mn-lt"/>
              </a:rPr>
              <a:t>, </a:t>
            </a:r>
            <a:r>
              <a:rPr lang="de-DE" sz="1400" kern="0" dirty="0" err="1" smtClean="0">
                <a:latin typeface="+mn-lt"/>
              </a:rPr>
              <a:t>industry</a:t>
            </a:r>
            <a:r>
              <a:rPr lang="de-DE" sz="1400" kern="0" dirty="0" smtClean="0">
                <a:latin typeface="+mn-lt"/>
              </a:rPr>
              <a:t> </a:t>
            </a:r>
            <a:r>
              <a:rPr lang="de-DE" sz="1400" kern="0" dirty="0" err="1" smtClean="0">
                <a:latin typeface="+mn-lt"/>
              </a:rPr>
              <a:t>sectors</a:t>
            </a:r>
            <a:r>
              <a:rPr lang="de-DE" sz="1400" kern="0" dirty="0" smtClean="0">
                <a:latin typeface="+mn-lt"/>
              </a:rPr>
              <a:t> </a:t>
            </a:r>
            <a:r>
              <a:rPr lang="de-DE" sz="1400" kern="0" dirty="0" err="1" smtClean="0">
                <a:latin typeface="+mn-lt"/>
              </a:rPr>
              <a:t>or</a:t>
            </a:r>
            <a:r>
              <a:rPr lang="de-DE" sz="1400" kern="0" dirty="0" smtClean="0">
                <a:latin typeface="+mn-lt"/>
              </a:rPr>
              <a:t> </a:t>
            </a:r>
            <a:r>
              <a:rPr lang="de-DE" sz="1400" kern="0" dirty="0" err="1" smtClean="0">
                <a:latin typeface="+mn-lt"/>
              </a:rPr>
              <a:t>ebook</a:t>
            </a:r>
            <a:r>
              <a:rPr lang="de-DE" sz="1400" kern="0" dirty="0" smtClean="0">
                <a:latin typeface="+mn-lt"/>
              </a:rPr>
              <a:t> </a:t>
            </a:r>
            <a:r>
              <a:rPr lang="de-DE" sz="1400" kern="0" dirty="0" err="1" smtClean="0">
                <a:latin typeface="+mn-lt"/>
              </a:rPr>
              <a:t>packages</a:t>
            </a:r>
            <a:r>
              <a:rPr lang="de-DE" sz="1400" kern="0" dirty="0" smtClean="0">
                <a:latin typeface="+mn-lt"/>
              </a:rPr>
              <a:t>.</a:t>
            </a:r>
            <a:br>
              <a:rPr lang="de-DE" sz="1400" kern="0" dirty="0" smtClean="0">
                <a:latin typeface="+mn-lt"/>
              </a:rPr>
            </a:br>
            <a:endParaRPr lang="de-DE" sz="1400" kern="0" dirty="0" smtClean="0">
              <a:latin typeface="+mn-lt"/>
            </a:endParaRPr>
          </a:p>
          <a:p>
            <a:pPr marL="342900" indent="-342900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1400" kern="0" dirty="0" smtClean="0">
                <a:latin typeface="+mn-lt"/>
              </a:rPr>
              <a:t>Author and Affiliations:</a:t>
            </a:r>
            <a:br>
              <a:rPr lang="en-US" sz="1400" kern="0" dirty="0" smtClean="0">
                <a:latin typeface="+mn-lt"/>
              </a:rPr>
            </a:br>
            <a:r>
              <a:rPr lang="en-US" sz="1400" kern="0" dirty="0" smtClean="0">
                <a:latin typeface="+mn-lt"/>
              </a:rPr>
              <a:t>To </a:t>
            </a:r>
            <a:r>
              <a:rPr lang="en-US" sz="1400" kern="0" dirty="0">
                <a:latin typeface="+mn-lt"/>
              </a:rPr>
              <a:t>the right you find all author information and also their affiliations if </a:t>
            </a:r>
            <a:r>
              <a:rPr lang="en-US" sz="1400" kern="0" dirty="0" smtClean="0">
                <a:latin typeface="+mn-lt"/>
              </a:rPr>
              <a:t>available.</a:t>
            </a:r>
            <a:endParaRPr lang="en-US" sz="1400" kern="0" dirty="0">
              <a:latin typeface="+mn-lt"/>
            </a:endParaRPr>
          </a:p>
          <a:p>
            <a:pPr>
              <a:spcBef>
                <a:spcPct val="30000"/>
              </a:spcBef>
              <a:defRPr/>
            </a:pPr>
            <a:endParaRPr lang="en-US" kern="0" dirty="0">
              <a:latin typeface="+mn-lt"/>
            </a:endParaRPr>
          </a:p>
          <a:p>
            <a:pPr>
              <a:spcBef>
                <a:spcPct val="30000"/>
              </a:spcBef>
              <a:defRPr/>
            </a:pPr>
            <a:r>
              <a:rPr lang="en-US" kern="0" dirty="0">
                <a:latin typeface="+mn-lt"/>
              </a:rPr>
              <a:t/>
            </a:r>
            <a:br>
              <a:rPr lang="en-US" kern="0" dirty="0">
                <a:latin typeface="+mn-lt"/>
              </a:rPr>
            </a:br>
            <a:endParaRPr lang="en-US" kern="0" dirty="0">
              <a:latin typeface="+mn-lt"/>
            </a:endParaRPr>
          </a:p>
          <a:p>
            <a:pPr>
              <a:spcBef>
                <a:spcPct val="30000"/>
              </a:spcBef>
              <a:defRPr/>
            </a:pPr>
            <a:r>
              <a:rPr lang="en-US" kern="0" dirty="0">
                <a:latin typeface="+mn-lt"/>
              </a:rPr>
              <a:t/>
            </a:r>
            <a:br>
              <a:rPr lang="en-US" kern="0" dirty="0">
                <a:latin typeface="+mn-lt"/>
              </a:rPr>
            </a:br>
            <a:endParaRPr lang="en-US" kern="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0" name="Textfeld 7"/>
          <p:cNvSpPr txBox="1"/>
          <p:nvPr/>
        </p:nvSpPr>
        <p:spPr>
          <a:xfrm>
            <a:off x="111138" y="263691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(1)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11" name="Textfeld 8"/>
          <p:cNvSpPr txBox="1"/>
          <p:nvPr/>
        </p:nvSpPr>
        <p:spPr>
          <a:xfrm>
            <a:off x="111138" y="556775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(2)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12" name="Textfeld 9"/>
          <p:cNvSpPr txBox="1"/>
          <p:nvPr/>
        </p:nvSpPr>
        <p:spPr>
          <a:xfrm>
            <a:off x="2699792" y="366651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(3)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16" name="Textfeld 10"/>
          <p:cNvSpPr txBox="1"/>
          <p:nvPr/>
        </p:nvSpPr>
        <p:spPr>
          <a:xfrm>
            <a:off x="4495702" y="402655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(4)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13" name="Interaktive Schaltfläche: Anpassen 12">
            <a:hlinkClick r:id="rId5" action="ppaction://hlinksldjump" highlightClick="1"/>
          </p:cNvPr>
          <p:cNvSpPr/>
          <p:nvPr/>
        </p:nvSpPr>
        <p:spPr bwMode="auto">
          <a:xfrm>
            <a:off x="7524328" y="116632"/>
            <a:ext cx="1440160" cy="432048"/>
          </a:xfrm>
          <a:prstGeom prst="actionButtonBlank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6255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Chapter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440000"/>
            <a:ext cx="5616624" cy="3985322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362885" y="1412776"/>
            <a:ext cx="2543201" cy="539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30000"/>
              </a:spcBef>
              <a:buClr>
                <a:schemeClr val="accent6"/>
              </a:buClr>
              <a:defRPr/>
            </a:pPr>
            <a:r>
              <a:rPr lang="en-US" b="1" kern="0" dirty="0">
                <a:solidFill>
                  <a:schemeClr val="accent6"/>
                </a:solidFill>
                <a:latin typeface="+mn-lt"/>
              </a:rPr>
              <a:t>Functionality Overview</a:t>
            </a:r>
            <a:br>
              <a:rPr lang="en-US" b="1" kern="0" dirty="0">
                <a:solidFill>
                  <a:schemeClr val="accent6"/>
                </a:solidFill>
                <a:latin typeface="+mn-lt"/>
              </a:rPr>
            </a:br>
            <a:endParaRPr lang="en-US" b="1" kern="0" dirty="0">
              <a:solidFill>
                <a:schemeClr val="accent6"/>
              </a:solidFill>
              <a:latin typeface="+mn-lt"/>
            </a:endParaRPr>
          </a:p>
          <a:p>
            <a:pPr marL="173038" indent="-173038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 Download PDF </a:t>
            </a:r>
            <a:r>
              <a:rPr lang="en-US" dirty="0">
                <a:latin typeface="+mn-lt"/>
                <a:sym typeface="Wingdings" pitchFamily="2" charset="2"/>
              </a:rPr>
              <a:t>(1)</a:t>
            </a:r>
            <a:endParaRPr lang="en-US" kern="0" dirty="0">
              <a:latin typeface="+mn-lt"/>
            </a:endParaRPr>
          </a:p>
          <a:p>
            <a:pPr marL="173038" indent="-173038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 Look Inside (Preview) (2)</a:t>
            </a:r>
          </a:p>
          <a:p>
            <a:pPr marL="173038" indent="-173038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 Abstract (3)</a:t>
            </a:r>
          </a:p>
          <a:p>
            <a:pPr marL="173038" indent="-173038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 Export Citations (4)</a:t>
            </a:r>
          </a:p>
          <a:p>
            <a:pPr marL="173038" indent="-173038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lang="en-US" kern="0" dirty="0">
              <a:latin typeface="+mn-lt"/>
            </a:endParaRPr>
          </a:p>
          <a:p>
            <a:pPr marL="173038" indent="-173038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latin typeface="+mn-lt"/>
              </a:rPr>
              <a:t>Related </a:t>
            </a:r>
            <a:r>
              <a:rPr lang="en-US" kern="0" dirty="0">
                <a:latin typeface="+mn-lt"/>
              </a:rPr>
              <a:t>(Content) (5)</a:t>
            </a:r>
          </a:p>
          <a:p>
            <a:pPr marL="173038" indent="-173038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latin typeface="+mn-lt"/>
              </a:rPr>
              <a:t>Supplementary </a:t>
            </a:r>
            <a:r>
              <a:rPr lang="en-US" kern="0" dirty="0">
                <a:latin typeface="+mn-lt"/>
              </a:rPr>
              <a:t>Material (6)</a:t>
            </a:r>
          </a:p>
          <a:p>
            <a:pPr marL="173038" indent="-173038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latin typeface="+mn-lt"/>
              </a:rPr>
              <a:t>References </a:t>
            </a:r>
            <a:r>
              <a:rPr lang="en-US" kern="0" dirty="0">
                <a:latin typeface="+mn-lt"/>
              </a:rPr>
              <a:t>(7)</a:t>
            </a:r>
          </a:p>
          <a:p>
            <a:pPr marL="173038" indent="-173038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latin typeface="+mn-lt"/>
              </a:rPr>
              <a:t>About </a:t>
            </a:r>
            <a:r>
              <a:rPr lang="en-US" kern="0" dirty="0">
                <a:latin typeface="+mn-lt"/>
              </a:rPr>
              <a:t>this Chapter (8</a:t>
            </a:r>
            <a:r>
              <a:rPr lang="en-US" kern="0" dirty="0" smtClean="0">
                <a:latin typeface="+mn-lt"/>
              </a:rPr>
              <a:t>)</a:t>
            </a:r>
          </a:p>
          <a:p>
            <a:pPr marL="173038" indent="-173038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latin typeface="+mn-lt"/>
              </a:rPr>
              <a:t>Link to book homepage on springer.com (9)</a:t>
            </a:r>
            <a:endParaRPr lang="en-US" kern="0" dirty="0">
              <a:latin typeface="+mn-lt"/>
            </a:endParaRPr>
          </a:p>
          <a:p>
            <a:pPr>
              <a:spcBef>
                <a:spcPct val="30000"/>
              </a:spcBef>
              <a:buFont typeface="Symbol" pitchFamily="18" charset="2"/>
              <a:buChar char="-"/>
              <a:defRPr/>
            </a:pPr>
            <a:endParaRPr lang="en-US" kern="0" dirty="0">
              <a:solidFill>
                <a:schemeClr val="tx2">
                  <a:lumMod val="50000"/>
                  <a:lumOff val="50000"/>
                </a:schemeClr>
              </a:solidFill>
              <a:latin typeface="+mn-lt"/>
            </a:endParaRPr>
          </a:p>
          <a:p>
            <a:pPr>
              <a:spcBef>
                <a:spcPct val="3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</a:rPr>
              <a:t>The page structure is the same as for Journal </a:t>
            </a:r>
            <a:r>
              <a:rPr lang="en-US" kern="0" dirty="0" smtClean="0">
                <a:solidFill>
                  <a:schemeClr val="accent2"/>
                </a:solidFill>
                <a:latin typeface="+mn-lt"/>
              </a:rPr>
              <a:t>Articles.</a:t>
            </a:r>
            <a:endParaRPr lang="en-US" kern="0" dirty="0">
              <a:latin typeface="+mn-lt"/>
            </a:endParaRPr>
          </a:p>
          <a:p>
            <a:pPr>
              <a:spcBef>
                <a:spcPct val="30000"/>
              </a:spcBef>
              <a:defRPr/>
            </a:pPr>
            <a:r>
              <a:rPr lang="en-US" kern="0" dirty="0">
                <a:latin typeface="+mn-lt"/>
              </a:rPr>
              <a:t/>
            </a:r>
            <a:br>
              <a:rPr lang="en-US" kern="0" dirty="0">
                <a:latin typeface="+mn-lt"/>
              </a:rPr>
            </a:br>
            <a:endParaRPr lang="en-US" kern="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6" name="Textfeld 6"/>
          <p:cNvSpPr txBox="1"/>
          <p:nvPr/>
        </p:nvSpPr>
        <p:spPr>
          <a:xfrm>
            <a:off x="98924" y="270892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7" name="Textfeld 7"/>
          <p:cNvSpPr txBox="1"/>
          <p:nvPr/>
        </p:nvSpPr>
        <p:spPr>
          <a:xfrm>
            <a:off x="5508818" y="244237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8" name="Textfeld 8"/>
          <p:cNvSpPr txBox="1"/>
          <p:nvPr/>
        </p:nvSpPr>
        <p:spPr>
          <a:xfrm>
            <a:off x="98924" y="3210899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9" name="Textfeld 9"/>
          <p:cNvSpPr txBox="1"/>
          <p:nvPr/>
        </p:nvSpPr>
        <p:spPr>
          <a:xfrm>
            <a:off x="2051720" y="5240053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(8)</a:t>
            </a:r>
            <a:endParaRPr lang="de-DE" dirty="0"/>
          </a:p>
        </p:txBody>
      </p:sp>
      <p:sp>
        <p:nvSpPr>
          <p:cNvPr id="10" name="Textfeld 10"/>
          <p:cNvSpPr txBox="1"/>
          <p:nvPr/>
        </p:nvSpPr>
        <p:spPr>
          <a:xfrm>
            <a:off x="2051720" y="465313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(5)</a:t>
            </a:r>
            <a:endParaRPr lang="de-DE" dirty="0"/>
          </a:p>
        </p:txBody>
      </p:sp>
      <p:sp>
        <p:nvSpPr>
          <p:cNvPr id="11" name="Textfeld 11"/>
          <p:cNvSpPr txBox="1"/>
          <p:nvPr/>
        </p:nvSpPr>
        <p:spPr>
          <a:xfrm>
            <a:off x="2051720" y="484059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(6)</a:t>
            </a:r>
            <a:endParaRPr lang="de-DE" dirty="0"/>
          </a:p>
        </p:txBody>
      </p:sp>
      <p:sp>
        <p:nvSpPr>
          <p:cNvPr id="12" name="Textfeld 12"/>
          <p:cNvSpPr txBox="1"/>
          <p:nvPr/>
        </p:nvSpPr>
        <p:spPr>
          <a:xfrm>
            <a:off x="2051720" y="504177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(7)</a:t>
            </a:r>
            <a:endParaRPr lang="de-DE" dirty="0"/>
          </a:p>
        </p:txBody>
      </p:sp>
      <p:sp>
        <p:nvSpPr>
          <p:cNvPr id="13" name="Textfeld 13"/>
          <p:cNvSpPr txBox="1"/>
          <p:nvPr/>
        </p:nvSpPr>
        <p:spPr>
          <a:xfrm>
            <a:off x="98924" y="150627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14" name="Textfeld 14"/>
          <p:cNvSpPr txBox="1"/>
          <p:nvPr/>
        </p:nvSpPr>
        <p:spPr>
          <a:xfrm>
            <a:off x="5508818" y="34290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5508818" y="3598277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(9)</a:t>
            </a:r>
            <a:endParaRPr lang="de-DE" dirty="0"/>
          </a:p>
        </p:txBody>
      </p:sp>
      <p:sp>
        <p:nvSpPr>
          <p:cNvPr id="16" name="Interaktive Schaltfläche: Anpassen 15">
            <a:hlinkClick r:id="rId4" action="ppaction://hlinksldjump" highlightClick="1"/>
          </p:cNvPr>
          <p:cNvSpPr/>
          <p:nvPr/>
        </p:nvSpPr>
        <p:spPr bwMode="auto">
          <a:xfrm>
            <a:off x="7524328" y="116632"/>
            <a:ext cx="1440160" cy="432048"/>
          </a:xfrm>
          <a:prstGeom prst="actionButtonBlank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99038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440000"/>
            <a:ext cx="5680099" cy="4950527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Chapter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362885" y="1412776"/>
            <a:ext cx="2543201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30000"/>
              </a:spcBef>
              <a:defRPr/>
            </a:pPr>
            <a:r>
              <a:rPr lang="en-US" b="1" kern="0" dirty="0">
                <a:solidFill>
                  <a:schemeClr val="accent2"/>
                </a:solidFill>
                <a:latin typeface="+mn-lt"/>
              </a:rPr>
              <a:t>No access to book chapter</a:t>
            </a:r>
          </a:p>
          <a:p>
            <a:pPr>
              <a:spcBef>
                <a:spcPct val="30000"/>
              </a:spcBef>
              <a:defRPr/>
            </a:pPr>
            <a:r>
              <a:rPr lang="en-US" kern="0" dirty="0">
                <a:latin typeface="+mn-lt"/>
              </a:rPr>
              <a:t>If you have no access to the book  chapter the page head  is displayed in a different design:</a:t>
            </a:r>
          </a:p>
          <a:p>
            <a:pPr marL="180975" indent="-180975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There is a </a:t>
            </a:r>
            <a:r>
              <a:rPr lang="en-US" b="1" kern="0" dirty="0">
                <a:latin typeface="+mn-lt"/>
              </a:rPr>
              <a:t>yellow</a:t>
            </a:r>
            <a:r>
              <a:rPr lang="en-US" kern="0" dirty="0">
                <a:latin typeface="+mn-lt"/>
              </a:rPr>
              <a:t/>
            </a:r>
            <a:br>
              <a:rPr lang="en-US" kern="0" dirty="0">
                <a:latin typeface="+mn-lt"/>
              </a:rPr>
            </a:br>
            <a:r>
              <a:rPr lang="en-US" kern="0" dirty="0">
                <a:latin typeface="+mn-lt"/>
              </a:rPr>
              <a:t>underline below the blue bar to the top (1).</a:t>
            </a:r>
          </a:p>
          <a:p>
            <a:pPr marL="180975" indent="-180975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Instead of a download link you get a </a:t>
            </a:r>
            <a:r>
              <a:rPr lang="en-US" kern="0" dirty="0" smtClean="0">
                <a:latin typeface="+mn-lt"/>
              </a:rPr>
              <a:t>“</a:t>
            </a:r>
            <a:r>
              <a:rPr lang="en-US" b="1" kern="0" dirty="0" smtClean="0">
                <a:latin typeface="+mn-lt"/>
              </a:rPr>
              <a:t>Look Inside</a:t>
            </a:r>
            <a:r>
              <a:rPr lang="en-US" kern="0" dirty="0" smtClean="0">
                <a:latin typeface="+mn-lt"/>
              </a:rPr>
              <a:t>” </a:t>
            </a:r>
            <a:r>
              <a:rPr lang="en-US" kern="0" dirty="0">
                <a:latin typeface="+mn-lt"/>
              </a:rPr>
              <a:t>link offered as well as a link to “</a:t>
            </a:r>
            <a:r>
              <a:rPr lang="en-US" b="1" kern="0" dirty="0">
                <a:latin typeface="+mn-lt"/>
              </a:rPr>
              <a:t>Get </a:t>
            </a:r>
            <a:r>
              <a:rPr lang="en-US" kern="0" dirty="0" err="1">
                <a:latin typeface="+mn-lt"/>
              </a:rPr>
              <a:t>fulltext</a:t>
            </a:r>
            <a:r>
              <a:rPr lang="en-US" kern="0" dirty="0">
                <a:latin typeface="+mn-lt"/>
              </a:rPr>
              <a:t> </a:t>
            </a:r>
            <a:r>
              <a:rPr lang="en-US" b="1" kern="0" dirty="0">
                <a:latin typeface="+mn-lt"/>
              </a:rPr>
              <a:t>Access</a:t>
            </a:r>
            <a:r>
              <a:rPr lang="en-US" kern="0" dirty="0">
                <a:latin typeface="+mn-lt"/>
              </a:rPr>
              <a:t> to the chapter” (2).</a:t>
            </a:r>
          </a:p>
          <a:p>
            <a:pPr marL="180975" indent="-180975">
              <a:spcBef>
                <a:spcPct val="3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“</a:t>
            </a:r>
            <a:r>
              <a:rPr lang="en-US" b="1" kern="0" dirty="0">
                <a:latin typeface="+mn-lt"/>
              </a:rPr>
              <a:t>Within this Chapter</a:t>
            </a:r>
            <a:r>
              <a:rPr lang="en-US" kern="0" dirty="0">
                <a:latin typeface="+mn-lt"/>
              </a:rPr>
              <a:t>” links below the cover are not active (3).</a:t>
            </a:r>
            <a:br>
              <a:rPr lang="en-US" kern="0" dirty="0">
                <a:latin typeface="+mn-lt"/>
              </a:rPr>
            </a:br>
            <a:endParaRPr lang="en-US" kern="0" dirty="0">
              <a:latin typeface="+mn-lt"/>
            </a:endParaRPr>
          </a:p>
          <a:p>
            <a:pPr>
              <a:spcBef>
                <a:spcPct val="30000"/>
              </a:spcBef>
              <a:defRPr/>
            </a:pPr>
            <a:r>
              <a:rPr lang="en-US" kern="0" dirty="0">
                <a:latin typeface="+mn-lt"/>
              </a:rPr>
              <a:t/>
            </a:r>
            <a:br>
              <a:rPr lang="en-US" kern="0" dirty="0">
                <a:latin typeface="+mn-lt"/>
              </a:rPr>
            </a:br>
            <a:endParaRPr lang="en-US" kern="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7" name="Textfeld 5"/>
          <p:cNvSpPr txBox="1"/>
          <p:nvPr/>
        </p:nvSpPr>
        <p:spPr>
          <a:xfrm>
            <a:off x="3142348" y="1798077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18" name="Textfeld 6"/>
          <p:cNvSpPr txBox="1"/>
          <p:nvPr/>
        </p:nvSpPr>
        <p:spPr>
          <a:xfrm>
            <a:off x="2266591" y="271548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19" name="Textfeld 7"/>
          <p:cNvSpPr txBox="1"/>
          <p:nvPr/>
        </p:nvSpPr>
        <p:spPr>
          <a:xfrm>
            <a:off x="5621844" y="363951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8" name="Interaktive Schaltfläche: Anpassen 7">
            <a:hlinkClick r:id="rId4" action="ppaction://hlinksldjump" highlightClick="1"/>
          </p:cNvPr>
          <p:cNvSpPr/>
          <p:nvPr/>
        </p:nvSpPr>
        <p:spPr bwMode="auto">
          <a:xfrm>
            <a:off x="7524328" y="116632"/>
            <a:ext cx="1440160" cy="432048"/>
          </a:xfrm>
          <a:prstGeom prst="actionButtonBlank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67105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354743"/>
            <a:ext cx="6624736" cy="51705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latin typeface="+mn-lt"/>
                <a:hlinkClick r:id="rId3" action="ppaction://hlinksldjump"/>
              </a:rPr>
              <a:t>Homepage</a:t>
            </a:r>
            <a:endParaRPr lang="en-US" sz="1800" dirty="0" smtClean="0">
              <a:latin typeface="+mn-lt"/>
            </a:endParaRP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latin typeface="+mn-lt"/>
                <a:hlinkClick r:id="rId4" action="ppaction://hlinksldjump"/>
              </a:rPr>
              <a:t>Search Results</a:t>
            </a:r>
            <a:endParaRPr lang="en-US" sz="1800" dirty="0" smtClean="0">
              <a:latin typeface="+mn-lt"/>
            </a:endParaRP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latin typeface="+mn-lt"/>
                <a:hlinkClick r:id="rId5" action="ppaction://hlinksldjump"/>
              </a:rPr>
              <a:t>Product Pages</a:t>
            </a:r>
            <a:endParaRPr lang="en-US" sz="1800" dirty="0" smtClean="0">
              <a:latin typeface="+mn-lt"/>
            </a:endParaRP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latin typeface="+mn-lt"/>
                <a:hlinkClick r:id="rId6" action="ppaction://hlinksldjump"/>
              </a:rPr>
              <a:t>Book</a:t>
            </a:r>
            <a:endParaRPr lang="en-US" sz="1800" dirty="0" smtClean="0">
              <a:latin typeface="+mn-lt"/>
            </a:endParaRPr>
          </a:p>
          <a:p>
            <a:pPr marL="285750" indent="-285750" algn="l">
              <a:spcBef>
                <a:spcPts val="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285750" indent="-285750" algn="l">
              <a:spcBef>
                <a:spcPts val="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285750" indent="-285750" algn="l">
              <a:spcBef>
                <a:spcPts val="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285750" indent="-285750" algn="l">
              <a:spcBef>
                <a:spcPts val="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11393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Homepage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0000"/>
            <a:ext cx="6051778" cy="5206762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/>
        </p:nvSpPr>
        <p:spPr bwMode="auto">
          <a:xfrm>
            <a:off x="6804248" y="1412776"/>
            <a:ext cx="2190142" cy="265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90500" indent="-190500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-179388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Char char="–"/>
              <a:defRPr sz="1600">
                <a:solidFill>
                  <a:schemeClr val="tx2"/>
                </a:solidFill>
                <a:latin typeface="+mn-lt"/>
              </a:defRPr>
            </a:lvl2pPr>
            <a:lvl3pPr marL="563563" indent="-190500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760413" indent="-195263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9413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</a:defRPr>
            </a:lvl5pPr>
            <a:lvl6pPr marL="13985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18557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23129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27701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en-US" b="1" dirty="0" smtClean="0">
                <a:solidFill>
                  <a:srgbClr val="0176C3"/>
                </a:solidFill>
              </a:rPr>
              <a:t>Homepage</a:t>
            </a:r>
            <a:r>
              <a:rPr lang="en-US" dirty="0" smtClean="0">
                <a:solidFill>
                  <a:srgbClr val="5F5F5F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en-US" dirty="0" smtClean="0">
                <a:solidFill>
                  <a:srgbClr val="5F5F5F"/>
                </a:solidFill>
              </a:rPr>
              <a:t>Divided into 3 parts: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endParaRPr lang="en-US" dirty="0" smtClean="0">
              <a:solidFill>
                <a:srgbClr val="5F5F5F"/>
              </a:solidFill>
            </a:endParaRPr>
          </a:p>
          <a:p>
            <a:pPr>
              <a:lnSpc>
                <a:spcPct val="100000"/>
              </a:lnSpc>
              <a:spcBef>
                <a:spcPct val="30000"/>
              </a:spcBef>
              <a:buSzTx/>
              <a:defRPr/>
            </a:pPr>
            <a:r>
              <a:rPr lang="en-US" b="1" dirty="0" smtClean="0">
                <a:solidFill>
                  <a:srgbClr val="5F5F5F"/>
                </a:solidFill>
              </a:rPr>
              <a:t>Search</a:t>
            </a:r>
            <a:r>
              <a:rPr lang="en-US" dirty="0" smtClean="0">
                <a:solidFill>
                  <a:srgbClr val="5F5F5F"/>
                </a:solidFill>
              </a:rPr>
              <a:t> functionality</a:t>
            </a:r>
          </a:p>
          <a:p>
            <a:pPr>
              <a:lnSpc>
                <a:spcPct val="100000"/>
              </a:lnSpc>
              <a:spcBef>
                <a:spcPct val="30000"/>
              </a:spcBef>
              <a:buSzTx/>
              <a:defRPr/>
            </a:pPr>
            <a:r>
              <a:rPr lang="en-US" b="1" dirty="0" smtClean="0">
                <a:solidFill>
                  <a:srgbClr val="5F5F5F"/>
                </a:solidFill>
              </a:rPr>
              <a:t>Browse </a:t>
            </a:r>
            <a:r>
              <a:rPr lang="en-US" dirty="0" smtClean="0">
                <a:solidFill>
                  <a:srgbClr val="5F5F5F"/>
                </a:solidFill>
              </a:rPr>
              <a:t>functionality</a:t>
            </a:r>
          </a:p>
          <a:p>
            <a:pPr>
              <a:lnSpc>
                <a:spcPct val="100000"/>
              </a:lnSpc>
              <a:spcBef>
                <a:spcPct val="30000"/>
              </a:spcBef>
              <a:buSzTx/>
              <a:defRPr/>
            </a:pPr>
            <a:r>
              <a:rPr lang="en-US" b="1" dirty="0" smtClean="0">
                <a:solidFill>
                  <a:srgbClr val="5F5F5F"/>
                </a:solidFill>
              </a:rPr>
              <a:t>Conten</a:t>
            </a:r>
            <a:r>
              <a:rPr lang="en-US" dirty="0" smtClean="0">
                <a:solidFill>
                  <a:srgbClr val="5F5F5F"/>
                </a:solidFill>
              </a:rPr>
              <a:t>t offered according to your profile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endParaRPr lang="en-US" dirty="0" smtClean="0">
              <a:solidFill>
                <a:srgbClr val="5F5F5F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517856" y="1412776"/>
            <a:ext cx="6051778" cy="1080120"/>
          </a:xfrm>
          <a:prstGeom prst="roundRect">
            <a:avLst>
              <a:gd name="adj" fmla="val 7604"/>
            </a:avLst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5F5F5F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17856" y="2599832"/>
            <a:ext cx="2037920" cy="4019705"/>
          </a:xfrm>
          <a:prstGeom prst="roundRect">
            <a:avLst>
              <a:gd name="adj" fmla="val 7361"/>
            </a:avLst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5F5F5F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627784" y="2599832"/>
            <a:ext cx="3941850" cy="4019706"/>
          </a:xfrm>
          <a:prstGeom prst="roundRect">
            <a:avLst>
              <a:gd name="adj" fmla="val 3371"/>
            </a:avLst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5F5F5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1844824"/>
            <a:ext cx="1224136" cy="360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800"/>
              </a:spcBef>
              <a:buClr>
                <a:srgbClr val="0176C3"/>
              </a:buClr>
              <a:buSzPct val="100000"/>
            </a:pPr>
            <a:r>
              <a:rPr lang="en-US" sz="2000" b="1" dirty="0" smtClean="0">
                <a:solidFill>
                  <a:srgbClr val="0176C3"/>
                </a:solidFill>
                <a:latin typeface="Calibri"/>
              </a:rPr>
              <a:t>Search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5656" y="6237312"/>
            <a:ext cx="1224136" cy="360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800"/>
              </a:spcBef>
              <a:buClr>
                <a:srgbClr val="0176C3"/>
              </a:buClr>
              <a:buSzPct val="100000"/>
            </a:pPr>
            <a:r>
              <a:rPr lang="en-US" sz="2000" b="1" dirty="0" smtClean="0">
                <a:solidFill>
                  <a:srgbClr val="0176C3"/>
                </a:solidFill>
                <a:latin typeface="Calibri"/>
              </a:rPr>
              <a:t>Browse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4008" y="6237312"/>
            <a:ext cx="1224136" cy="360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800"/>
              </a:spcBef>
              <a:buClr>
                <a:srgbClr val="0176C3"/>
              </a:buClr>
              <a:buSzPct val="100000"/>
            </a:pPr>
            <a:r>
              <a:rPr lang="en-US" sz="2000" b="1" dirty="0" smtClean="0">
                <a:solidFill>
                  <a:srgbClr val="0176C3"/>
                </a:solidFill>
                <a:latin typeface="Calibri"/>
              </a:rPr>
              <a:t>Content</a:t>
            </a:r>
          </a:p>
        </p:txBody>
      </p:sp>
      <p:sp>
        <p:nvSpPr>
          <p:cNvPr id="13" name="Interaktive Schaltfläche: Anpassen 12">
            <a:hlinkClick r:id="rId4" action="ppaction://hlinksldjump" highlightClick="1"/>
          </p:cNvPr>
          <p:cNvSpPr/>
          <p:nvPr/>
        </p:nvSpPr>
        <p:spPr bwMode="auto">
          <a:xfrm>
            <a:off x="7524328" y="116632"/>
            <a:ext cx="1440160" cy="432048"/>
          </a:xfrm>
          <a:prstGeom prst="actionButtonBlank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de-DE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63216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Homepage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440000"/>
            <a:ext cx="6051778" cy="520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/>
        </p:nvSpPr>
        <p:spPr bwMode="auto">
          <a:xfrm>
            <a:off x="6804248" y="1412776"/>
            <a:ext cx="2190142" cy="130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90500" indent="-190500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-179388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Char char="–"/>
              <a:defRPr sz="1600">
                <a:solidFill>
                  <a:schemeClr val="tx2"/>
                </a:solidFill>
                <a:latin typeface="+mn-lt"/>
              </a:defRPr>
            </a:lvl2pPr>
            <a:lvl3pPr marL="563563" indent="-190500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760413" indent="-195263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9413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</a:defRPr>
            </a:lvl5pPr>
            <a:lvl6pPr marL="13985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18557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23129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27701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en-US" b="1" dirty="0" err="1" smtClean="0">
                <a:solidFill>
                  <a:schemeClr val="accent2"/>
                </a:solidFill>
              </a:rPr>
              <a:t>Organisation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Logo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en-US" dirty="0"/>
              <a:t>For </a:t>
            </a:r>
            <a:r>
              <a:rPr lang="en-US" dirty="0" err="1" smtClean="0"/>
              <a:t>organisation</a:t>
            </a:r>
            <a:r>
              <a:rPr lang="en-US" dirty="0" smtClean="0"/>
              <a:t> </a:t>
            </a:r>
            <a:r>
              <a:rPr lang="en-US" dirty="0"/>
              <a:t>users there is the possibility to integrate a </a:t>
            </a:r>
            <a:r>
              <a:rPr lang="en-US" dirty="0" err="1" smtClean="0"/>
              <a:t>organisation</a:t>
            </a:r>
            <a:r>
              <a:rPr lang="en-US" dirty="0" smtClean="0"/>
              <a:t> </a:t>
            </a:r>
            <a:r>
              <a:rPr lang="en-US" dirty="0"/>
              <a:t>logo within the header.</a:t>
            </a:r>
          </a:p>
        </p:txBody>
      </p:sp>
      <p:pic>
        <p:nvPicPr>
          <p:cNvPr id="5126" name="Picture 6" descr="https://encrypted-tbn2.google.com/images?q=tbn:ANd9GcQXUFuBUkW0SjqVGB8Wc9QD8hJ89qzLVz5IPugi0B9tHky67mv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627" b="33186"/>
          <a:stretch/>
        </p:blipFill>
        <p:spPr bwMode="auto">
          <a:xfrm>
            <a:off x="5300958" y="1840261"/>
            <a:ext cx="1152128" cy="318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5220072" y="1700808"/>
            <a:ext cx="1296144" cy="576064"/>
          </a:xfrm>
          <a:prstGeom prst="roundRect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Interaktive Schaltfläche: Anpassen 6">
            <a:hlinkClick r:id="rId5" action="ppaction://hlinksldjump" highlightClick="1"/>
          </p:cNvPr>
          <p:cNvSpPr/>
          <p:nvPr/>
        </p:nvSpPr>
        <p:spPr bwMode="auto">
          <a:xfrm>
            <a:off x="7524328" y="116632"/>
            <a:ext cx="1440160" cy="432048"/>
          </a:xfrm>
          <a:prstGeom prst="actionButtonBlank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7271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Homepage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0000"/>
            <a:ext cx="6051778" cy="520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/>
        </p:nvSpPr>
        <p:spPr bwMode="auto">
          <a:xfrm>
            <a:off x="6804248" y="1412776"/>
            <a:ext cx="2190142" cy="349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90500" indent="-190500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-179388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Char char="–"/>
              <a:defRPr sz="1600">
                <a:solidFill>
                  <a:schemeClr val="tx2"/>
                </a:solidFill>
                <a:latin typeface="+mn-lt"/>
              </a:defRPr>
            </a:lvl2pPr>
            <a:lvl3pPr marL="563563" indent="-190500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760413" indent="-195263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9413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</a:defRPr>
            </a:lvl5pPr>
            <a:lvl6pPr marL="13985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18557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23129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27701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Search</a:t>
            </a:r>
            <a:endParaRPr lang="en-US" b="1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en-US" dirty="0"/>
              <a:t>Most users access our content through the </a:t>
            </a:r>
            <a:r>
              <a:rPr lang="en-US" b="1" dirty="0"/>
              <a:t>search</a:t>
            </a:r>
            <a:r>
              <a:rPr lang="en-US" dirty="0"/>
              <a:t> functionality.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en-US" dirty="0"/>
              <a:t>Therefore the search is the biggest and most prominent element on the page</a:t>
            </a:r>
            <a:r>
              <a:rPr lang="en-US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en-US" dirty="0" smtClean="0"/>
              <a:t>Advanced search and help functionality can be accessed by clicking the ‘settings wheel’</a:t>
            </a:r>
            <a:endParaRPr lang="en-US" dirty="0"/>
          </a:p>
        </p:txBody>
      </p:sp>
      <p:pic>
        <p:nvPicPr>
          <p:cNvPr id="5126" name="Picture 6" descr="https://encrypted-tbn2.google.com/images?q=tbn:ANd9GcQXUFuBUkW0SjqVGB8Wc9QD8hJ89qzLVz5IPugi0B9tHky67mv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627" b="33186"/>
          <a:stretch/>
        </p:blipFill>
        <p:spPr bwMode="auto">
          <a:xfrm>
            <a:off x="5300958" y="1840261"/>
            <a:ext cx="1152128" cy="318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675682" y="1874568"/>
            <a:ext cx="4328366" cy="360000"/>
          </a:xfrm>
          <a:prstGeom prst="roundRect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636" y="2780928"/>
            <a:ext cx="2332823" cy="165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768228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Homepage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0000"/>
            <a:ext cx="6051778" cy="520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/>
        </p:nvSpPr>
        <p:spPr bwMode="auto">
          <a:xfrm>
            <a:off x="6804248" y="1412776"/>
            <a:ext cx="219014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90500" indent="-190500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-179388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Char char="–"/>
              <a:defRPr sz="1600">
                <a:solidFill>
                  <a:schemeClr val="tx2"/>
                </a:solidFill>
                <a:latin typeface="+mn-lt"/>
              </a:defRPr>
            </a:lvl2pPr>
            <a:lvl3pPr marL="563563" indent="-190500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760413" indent="-195263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9413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</a:defRPr>
            </a:lvl5pPr>
            <a:lvl6pPr marL="13985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18557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23129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27701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ct val="30000"/>
              </a:spcBef>
              <a:buNone/>
              <a:defRPr/>
            </a:pPr>
            <a:r>
              <a:rPr lang="en-US" b="1" kern="0" dirty="0" smtClean="0">
                <a:solidFill>
                  <a:schemeClr val="accent2"/>
                </a:solidFill>
              </a:rPr>
              <a:t>Browse</a:t>
            </a:r>
          </a:p>
          <a:p>
            <a:pPr marL="0" indent="0">
              <a:spcBef>
                <a:spcPct val="30000"/>
              </a:spcBef>
              <a:buNone/>
              <a:defRPr/>
            </a:pPr>
            <a:r>
              <a:rPr lang="en-US" kern="0" dirty="0" smtClean="0"/>
              <a:t>You can also access our content through browsing. If </a:t>
            </a:r>
            <a:r>
              <a:rPr lang="en-US" kern="0" dirty="0"/>
              <a:t>you click on the topic of your choice you will end up on the </a:t>
            </a:r>
            <a:r>
              <a:rPr lang="en-US" kern="0" dirty="0" smtClean="0"/>
              <a:t>search results page, showing all entries for this </a:t>
            </a:r>
            <a:r>
              <a:rPr lang="en-US" b="1" kern="0" dirty="0" smtClean="0"/>
              <a:t>scientific discipline.</a:t>
            </a:r>
          </a:p>
          <a:p>
            <a:pPr marL="0" indent="0">
              <a:spcBef>
                <a:spcPct val="30000"/>
              </a:spcBef>
              <a:buNone/>
              <a:defRPr/>
            </a:pPr>
            <a:r>
              <a:rPr lang="en-US" kern="0" dirty="0" smtClean="0"/>
              <a:t>Sub disciplines can be chosen on the search results page as filter.</a:t>
            </a:r>
            <a:endParaRPr lang="en-US" kern="0" dirty="0"/>
          </a:p>
        </p:txBody>
      </p:sp>
      <p:pic>
        <p:nvPicPr>
          <p:cNvPr id="5126" name="Picture 6" descr="https://encrypted-tbn2.google.com/images?q=tbn:ANd9GcQXUFuBUkW0SjqVGB8Wc9QD8hJ89qzLVz5IPugi0B9tHky67mv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627" b="33186"/>
          <a:stretch/>
        </p:blipFill>
        <p:spPr bwMode="auto">
          <a:xfrm>
            <a:off x="5300958" y="1840261"/>
            <a:ext cx="1152128" cy="318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568150" y="2564904"/>
            <a:ext cx="1915618" cy="4054634"/>
          </a:xfrm>
          <a:prstGeom prst="roundRect">
            <a:avLst>
              <a:gd name="adj" fmla="val 8627"/>
            </a:avLst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Interaktive Schaltfläche: Anpassen 6">
            <a:hlinkClick r:id="rId5" action="ppaction://hlinksldjump" highlightClick="1"/>
          </p:cNvPr>
          <p:cNvSpPr/>
          <p:nvPr/>
        </p:nvSpPr>
        <p:spPr bwMode="auto">
          <a:xfrm>
            <a:off x="7524328" y="116632"/>
            <a:ext cx="1440160" cy="432048"/>
          </a:xfrm>
          <a:prstGeom prst="actionButtonBlank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88518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Homepage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 bwMode="auto">
          <a:xfrm>
            <a:off x="6804248" y="1412776"/>
            <a:ext cx="2190142" cy="519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90500" indent="-190500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-179388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Char char="–"/>
              <a:defRPr sz="1600">
                <a:solidFill>
                  <a:schemeClr val="tx2"/>
                </a:solidFill>
                <a:latin typeface="+mn-lt"/>
              </a:defRPr>
            </a:lvl2pPr>
            <a:lvl3pPr marL="563563" indent="-190500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760413" indent="-195263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9413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</a:defRPr>
            </a:lvl5pPr>
            <a:lvl6pPr marL="13985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18557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23129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27701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en-US" b="1" dirty="0">
                <a:solidFill>
                  <a:schemeClr val="accent2"/>
                </a:solidFill>
              </a:rPr>
              <a:t>Browse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by type of content (1)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r>
              <a:rPr lang="en-US" dirty="0"/>
              <a:t>Below the sector of industry navigation you find a list of </a:t>
            </a:r>
            <a:r>
              <a:rPr lang="en-US" b="1" dirty="0"/>
              <a:t>smallest content types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SzTx/>
              <a:buFont typeface="Arial" pitchFamily="34" charset="0"/>
              <a:buChar char="•"/>
              <a:defRPr/>
            </a:pPr>
            <a:r>
              <a:rPr lang="en-US" dirty="0"/>
              <a:t>(Journal ) Articles</a:t>
            </a:r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SzTx/>
              <a:buFont typeface="Arial" pitchFamily="34" charset="0"/>
              <a:buChar char="•"/>
              <a:defRPr/>
            </a:pPr>
            <a:r>
              <a:rPr lang="en-US" dirty="0" smtClean="0"/>
              <a:t>(</a:t>
            </a:r>
            <a:r>
              <a:rPr lang="en-US" dirty="0"/>
              <a:t>Book) </a:t>
            </a:r>
            <a:r>
              <a:rPr lang="en-US" dirty="0" smtClean="0"/>
              <a:t>Chapters</a:t>
            </a:r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SzTx/>
              <a:buFont typeface="Arial" pitchFamily="34" charset="0"/>
              <a:buChar char="•"/>
              <a:defRPr/>
            </a:pPr>
            <a:r>
              <a:rPr lang="en-US" dirty="0"/>
              <a:t>References Work </a:t>
            </a:r>
            <a:r>
              <a:rPr lang="en-US" dirty="0" smtClean="0"/>
              <a:t>Entries</a:t>
            </a:r>
            <a:endParaRPr lang="en-US" dirty="0"/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SzTx/>
              <a:buFont typeface="Arial" pitchFamily="34" charset="0"/>
              <a:buChar char="•"/>
              <a:defRPr/>
            </a:pPr>
            <a:r>
              <a:rPr lang="en-US" dirty="0"/>
              <a:t>Protocols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Tx/>
              <a:buChar char="-"/>
              <a:defRPr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en-US" dirty="0"/>
              <a:t>If you click into “Articles” you will end up on a </a:t>
            </a:r>
            <a:r>
              <a:rPr lang="en-US" b="1" dirty="0"/>
              <a:t>search result list </a:t>
            </a:r>
            <a:r>
              <a:rPr lang="en-US" dirty="0"/>
              <a:t>of all articles. </a:t>
            </a:r>
            <a:br>
              <a:rPr lang="en-US" dirty="0"/>
            </a:br>
            <a:r>
              <a:rPr lang="en-US" dirty="0"/>
              <a:t>You will find more </a:t>
            </a:r>
            <a:r>
              <a:rPr lang="en-US" b="1" dirty="0"/>
              <a:t>filter options </a:t>
            </a:r>
            <a:r>
              <a:rPr lang="en-US" dirty="0"/>
              <a:t>there.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6" y="1440000"/>
            <a:ext cx="30480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611560" y="2924944"/>
            <a:ext cx="2880320" cy="1726954"/>
          </a:xfrm>
          <a:prstGeom prst="roundRect">
            <a:avLst>
              <a:gd name="adj" fmla="val 8627"/>
            </a:avLst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Interaktive Schaltfläche: Anpassen 6">
            <a:hlinkClick r:id="rId4" action="ppaction://hlinksldjump" highlightClick="1"/>
          </p:cNvPr>
          <p:cNvSpPr/>
          <p:nvPr/>
        </p:nvSpPr>
        <p:spPr bwMode="auto">
          <a:xfrm>
            <a:off x="7524328" y="116632"/>
            <a:ext cx="1440160" cy="432048"/>
          </a:xfrm>
          <a:prstGeom prst="actionButtonBlank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75788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Homepage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 bwMode="auto">
          <a:xfrm>
            <a:off x="6804248" y="1412776"/>
            <a:ext cx="2190142" cy="526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90500" indent="-190500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71475" indent="-179388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Char char="–"/>
              <a:defRPr sz="1600">
                <a:solidFill>
                  <a:schemeClr val="tx2"/>
                </a:solidFill>
                <a:latin typeface="+mn-lt"/>
              </a:defRPr>
            </a:lvl2pPr>
            <a:lvl3pPr marL="563563" indent="-190500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760413" indent="-195263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9413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/>
              <a:buChar char="•"/>
              <a:defRPr sz="1600">
                <a:solidFill>
                  <a:schemeClr val="tx2"/>
                </a:solidFill>
                <a:latin typeface="+mn-lt"/>
              </a:defRPr>
            </a:lvl5pPr>
            <a:lvl6pPr marL="13985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18557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23129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2770188" indent="-174625" algn="l" rtl="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en-US" b="1" dirty="0">
                <a:solidFill>
                  <a:schemeClr val="accent2"/>
                </a:solidFill>
              </a:rPr>
              <a:t>Browse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by type of content (2)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en-US" dirty="0"/>
              <a:t>On top of the content area you find an introduction text with bigger content units listed.</a:t>
            </a:r>
            <a:br>
              <a:rPr lang="en-US" dirty="0"/>
            </a:br>
            <a:endParaRPr lang="en-US" dirty="0" smtClean="0"/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SzTx/>
              <a:buFont typeface="Arial" pitchFamily="34" charset="0"/>
              <a:buChar char="•"/>
              <a:defRPr/>
            </a:pPr>
            <a:r>
              <a:rPr lang="en-US" dirty="0" smtClean="0"/>
              <a:t>Journals</a:t>
            </a:r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SzTx/>
              <a:buFont typeface="Arial" pitchFamily="34" charset="0"/>
              <a:buChar char="•"/>
              <a:defRPr/>
            </a:pPr>
            <a:r>
              <a:rPr lang="en-US" dirty="0" smtClean="0"/>
              <a:t>Books</a:t>
            </a:r>
            <a:endParaRPr lang="en-US" dirty="0"/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SzTx/>
              <a:buFont typeface="Arial" pitchFamily="34" charset="0"/>
              <a:buChar char="•"/>
              <a:defRPr/>
            </a:pPr>
            <a:r>
              <a:rPr lang="en-US" dirty="0"/>
              <a:t>Series</a:t>
            </a:r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SzTx/>
              <a:buFont typeface="Arial" pitchFamily="34" charset="0"/>
              <a:buChar char="•"/>
              <a:defRPr/>
            </a:pPr>
            <a:r>
              <a:rPr lang="en-US" dirty="0"/>
              <a:t>Protocols</a:t>
            </a:r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SzTx/>
              <a:buFont typeface="Arial" pitchFamily="34" charset="0"/>
              <a:buChar char="•"/>
              <a:defRPr/>
            </a:pPr>
            <a:r>
              <a:rPr lang="en-US" dirty="0"/>
              <a:t>Reference </a:t>
            </a:r>
            <a:r>
              <a:rPr lang="en-US" dirty="0" smtClean="0"/>
              <a:t>works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buSzTx/>
              <a:buNone/>
              <a:defRPr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en-US" dirty="0" smtClean="0"/>
              <a:t>If </a:t>
            </a:r>
            <a:r>
              <a:rPr lang="en-US" dirty="0"/>
              <a:t>you click into “Journals” you will end up on a </a:t>
            </a:r>
            <a:r>
              <a:rPr lang="en-US" b="1" dirty="0"/>
              <a:t>search result list </a:t>
            </a:r>
            <a:r>
              <a:rPr lang="en-US" dirty="0"/>
              <a:t>of all journals. </a:t>
            </a:r>
            <a:r>
              <a:rPr lang="en-US" dirty="0" smtClean="0"/>
              <a:t>You </a:t>
            </a:r>
            <a:r>
              <a:rPr lang="en-US" dirty="0"/>
              <a:t>will find more </a:t>
            </a:r>
            <a:r>
              <a:rPr lang="en-US" b="1" dirty="0"/>
              <a:t>filter options </a:t>
            </a:r>
            <a:r>
              <a:rPr lang="en-US" dirty="0"/>
              <a:t>there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440000"/>
            <a:ext cx="5265960" cy="279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491294" y="1484784"/>
            <a:ext cx="5184576" cy="1008112"/>
          </a:xfrm>
          <a:prstGeom prst="roundRect">
            <a:avLst>
              <a:gd name="adj" fmla="val 8627"/>
            </a:avLst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Interaktive Schaltfläche: Anpassen 6">
            <a:hlinkClick r:id="rId4" action="ppaction://hlinksldjump" highlightClick="1"/>
          </p:cNvPr>
          <p:cNvSpPr/>
          <p:nvPr/>
        </p:nvSpPr>
        <p:spPr bwMode="auto">
          <a:xfrm>
            <a:off x="7524328" y="116632"/>
            <a:ext cx="1440160" cy="432048"/>
          </a:xfrm>
          <a:prstGeom prst="actionButtonBlank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83372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Benutzerdefiniert 4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5F5F5F"/>
      </a:hlink>
      <a:folHlink>
        <a:srgbClr val="5F5F5F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nutzerdefiniert 4">
    <a:dk1>
      <a:srgbClr val="002143"/>
    </a:dk1>
    <a:lt1>
      <a:srgbClr val="FFFFFF"/>
    </a:lt1>
    <a:dk2>
      <a:srgbClr val="5F5F5F"/>
    </a:dk2>
    <a:lt2>
      <a:srgbClr val="EDEDED"/>
    </a:lt2>
    <a:accent1>
      <a:srgbClr val="00468A"/>
    </a:accent1>
    <a:accent2>
      <a:srgbClr val="0176C3"/>
    </a:accent2>
    <a:accent3>
      <a:srgbClr val="B3DCF5"/>
    </a:accent3>
    <a:accent4>
      <a:srgbClr val="8C8C8C"/>
    </a:accent4>
    <a:accent5>
      <a:srgbClr val="CCCCCC"/>
    </a:accent5>
    <a:accent6>
      <a:srgbClr val="EE7D11"/>
    </a:accent6>
    <a:hlink>
      <a:srgbClr val="5F5F5F"/>
    </a:hlink>
    <a:folHlink>
      <a:srgbClr val="5F5F5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B5A6A8B7CBFA44847CE5CB5389AAF0" ma:contentTypeVersion="7" ma:contentTypeDescription="Create a new document." ma:contentTypeScope="" ma:versionID="4e8a34f7b9d485c7cb12b8ced6133b4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cb3ebd254fe635dbe1257546e75423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140DCE-0267-45A0-8FB2-90F3450F0B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218FBFE-A613-4D8A-BAE5-5A88F83910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CE22B3-48BA-44B4-9418-4B71D1A77DB5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868</Words>
  <Application>Microsoft Office PowerPoint</Application>
  <PresentationFormat>Bildschirmpräsentation (4:3)</PresentationFormat>
  <Paragraphs>250</Paragraphs>
  <Slides>26</Slides>
  <Notes>25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Default Theme</vt:lpstr>
      <vt:lpstr>SpringerLink</vt:lpstr>
      <vt:lpstr>URL</vt:lpstr>
      <vt:lpstr>Content</vt:lpstr>
      <vt:lpstr>Homepage</vt:lpstr>
      <vt:lpstr>Homepage</vt:lpstr>
      <vt:lpstr>Homepage</vt:lpstr>
      <vt:lpstr>Homepage</vt:lpstr>
      <vt:lpstr>Homepage</vt:lpstr>
      <vt:lpstr>Homepage</vt:lpstr>
      <vt:lpstr>Search Results</vt:lpstr>
      <vt:lpstr>Search Result Page</vt:lpstr>
      <vt:lpstr>Search Result Page</vt:lpstr>
      <vt:lpstr>Search Result Page</vt:lpstr>
      <vt:lpstr>Search Result Page</vt:lpstr>
      <vt:lpstr>Search Result Page</vt:lpstr>
      <vt:lpstr>Search Result Page</vt:lpstr>
      <vt:lpstr>Search Result Page</vt:lpstr>
      <vt:lpstr>Book</vt:lpstr>
      <vt:lpstr>Book Homepage</vt:lpstr>
      <vt:lpstr>Book Homepage</vt:lpstr>
      <vt:lpstr>Book Homepage</vt:lpstr>
      <vt:lpstr>Book Homepage</vt:lpstr>
      <vt:lpstr>Book Homepage</vt:lpstr>
      <vt:lpstr>Book Homepage</vt:lpstr>
      <vt:lpstr>Book Chapter</vt:lpstr>
      <vt:lpstr>Book Chapter</vt:lpstr>
    </vt:vector>
  </TitlesOfParts>
  <Company>Springer-SBM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SpringerLink</dc:title>
  <dc:creator>Thijs Willems</dc:creator>
  <cp:lastModifiedBy>Nora Schneider</cp:lastModifiedBy>
  <cp:revision>139</cp:revision>
  <cp:lastPrinted>2012-08-06T07:14:28Z</cp:lastPrinted>
  <dcterms:created xsi:type="dcterms:W3CDTF">2012-07-27T08:27:36Z</dcterms:created>
  <dcterms:modified xsi:type="dcterms:W3CDTF">2013-09-25T10:29:04Z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0x010100AFB5A6A8B7CBFA44847CE5CB5389AAF0</vt:lpwstr>
  </property>
</Properties>
</file>