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94" r:id="rId1"/>
  </p:sldMasterIdLst>
  <p:notesMasterIdLst>
    <p:notesMasterId r:id="rId54"/>
  </p:notesMasterIdLst>
  <p:handoutMasterIdLst>
    <p:handoutMasterId r:id="rId55"/>
  </p:handoutMasterIdLst>
  <p:sldIdLst>
    <p:sldId id="329" r:id="rId2"/>
    <p:sldId id="515" r:id="rId3"/>
    <p:sldId id="516" r:id="rId4"/>
    <p:sldId id="518" r:id="rId5"/>
    <p:sldId id="524" r:id="rId6"/>
    <p:sldId id="469" r:id="rId7"/>
    <p:sldId id="472" r:id="rId8"/>
    <p:sldId id="474" r:id="rId9"/>
    <p:sldId id="499" r:id="rId10"/>
    <p:sldId id="470" r:id="rId11"/>
    <p:sldId id="413" r:id="rId12"/>
    <p:sldId id="414" r:id="rId13"/>
    <p:sldId id="416" r:id="rId14"/>
    <p:sldId id="361" r:id="rId15"/>
    <p:sldId id="421" r:id="rId16"/>
    <p:sldId id="423" r:id="rId17"/>
    <p:sldId id="534" r:id="rId18"/>
    <p:sldId id="535" r:id="rId19"/>
    <p:sldId id="536" r:id="rId20"/>
    <p:sldId id="532" r:id="rId21"/>
    <p:sldId id="485" r:id="rId22"/>
    <p:sldId id="427" r:id="rId23"/>
    <p:sldId id="428" r:id="rId24"/>
    <p:sldId id="481" r:id="rId25"/>
    <p:sldId id="503" r:id="rId26"/>
    <p:sldId id="509" r:id="rId27"/>
    <p:sldId id="511" r:id="rId28"/>
    <p:sldId id="449" r:id="rId29"/>
    <p:sldId id="448" r:id="rId30"/>
    <p:sldId id="459" r:id="rId31"/>
    <p:sldId id="460" r:id="rId32"/>
    <p:sldId id="461" r:id="rId33"/>
    <p:sldId id="462" r:id="rId34"/>
    <p:sldId id="465" r:id="rId35"/>
    <p:sldId id="467" r:id="rId36"/>
    <p:sldId id="393" r:id="rId37"/>
    <p:sldId id="400" r:id="rId38"/>
    <p:sldId id="408" r:id="rId39"/>
    <p:sldId id="537" r:id="rId40"/>
    <p:sldId id="538" r:id="rId41"/>
    <p:sldId id="539" r:id="rId42"/>
    <p:sldId id="540" r:id="rId43"/>
    <p:sldId id="541" r:id="rId44"/>
    <p:sldId id="542" r:id="rId45"/>
    <p:sldId id="543" r:id="rId46"/>
    <p:sldId id="544" r:id="rId47"/>
    <p:sldId id="545" r:id="rId48"/>
    <p:sldId id="546" r:id="rId49"/>
    <p:sldId id="547" r:id="rId50"/>
    <p:sldId id="550" r:id="rId51"/>
    <p:sldId id="445" r:id="rId52"/>
    <p:sldId id="447" r:id="rId53"/>
  </p:sldIdLst>
  <p:sldSz cx="9144000" cy="6858000" type="screen4x3"/>
  <p:notesSz cx="6662738" cy="9926638"/>
  <p:defaultTextStyle>
    <a:defPPr>
      <a:defRPr lang="en-US"/>
    </a:defPPr>
    <a:lvl1pPr algn="l" rtl="0" fontAlgn="base">
      <a:spcBef>
        <a:spcPct val="0"/>
      </a:spcBef>
      <a:spcAft>
        <a:spcPct val="0"/>
      </a:spcAft>
      <a:defRPr sz="1600" b="1" kern="1200">
        <a:solidFill>
          <a:schemeClr val="tx2"/>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2"/>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2"/>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2"/>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2"/>
        </a:solidFill>
        <a:latin typeface="Arial" pitchFamily="34" charset="0"/>
        <a:ea typeface="+mn-ea"/>
        <a:cs typeface="Arial" pitchFamily="34" charset="0"/>
      </a:defRPr>
    </a:lvl5pPr>
    <a:lvl6pPr marL="2286000" algn="l" defTabSz="914400" rtl="0" eaLnBrk="1" latinLnBrk="0" hangingPunct="1">
      <a:defRPr sz="1600" b="1" kern="1200">
        <a:solidFill>
          <a:schemeClr val="tx2"/>
        </a:solidFill>
        <a:latin typeface="Arial" pitchFamily="34" charset="0"/>
        <a:ea typeface="+mn-ea"/>
        <a:cs typeface="Arial" pitchFamily="34" charset="0"/>
      </a:defRPr>
    </a:lvl6pPr>
    <a:lvl7pPr marL="2743200" algn="l" defTabSz="914400" rtl="0" eaLnBrk="1" latinLnBrk="0" hangingPunct="1">
      <a:defRPr sz="1600" b="1" kern="1200">
        <a:solidFill>
          <a:schemeClr val="tx2"/>
        </a:solidFill>
        <a:latin typeface="Arial" pitchFamily="34" charset="0"/>
        <a:ea typeface="+mn-ea"/>
        <a:cs typeface="Arial" pitchFamily="34" charset="0"/>
      </a:defRPr>
    </a:lvl7pPr>
    <a:lvl8pPr marL="3200400" algn="l" defTabSz="914400" rtl="0" eaLnBrk="1" latinLnBrk="0" hangingPunct="1">
      <a:defRPr sz="1600" b="1" kern="1200">
        <a:solidFill>
          <a:schemeClr val="tx2"/>
        </a:solidFill>
        <a:latin typeface="Arial" pitchFamily="34" charset="0"/>
        <a:ea typeface="+mn-ea"/>
        <a:cs typeface="Arial" pitchFamily="34" charset="0"/>
      </a:defRPr>
    </a:lvl8pPr>
    <a:lvl9pPr marL="3657600" algn="l" defTabSz="914400" rtl="0" eaLnBrk="1" latinLnBrk="0" hangingPunct="1">
      <a:defRPr sz="1600" b="1" kern="1200">
        <a:solidFill>
          <a:schemeClr val="tx2"/>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104">
          <p15:clr>
            <a:srgbClr val="A4A3A4"/>
          </p15:clr>
        </p15:guide>
        <p15:guide id="2" orient="horz" pos="720">
          <p15:clr>
            <a:srgbClr val="A4A3A4"/>
          </p15:clr>
        </p15:guide>
        <p15:guide id="3" pos="2880">
          <p15:clr>
            <a:srgbClr val="A4A3A4"/>
          </p15:clr>
        </p15:guide>
        <p15:guide id="4" pos="384">
          <p15:clr>
            <a:srgbClr val="A4A3A4"/>
          </p15:clr>
        </p15:guide>
        <p15:guide id="5" pos="2784">
          <p15:clr>
            <a:srgbClr val="A4A3A4"/>
          </p15:clr>
        </p15:guide>
        <p15:guide id="6" pos="2976">
          <p15:clr>
            <a:srgbClr val="A4A3A4"/>
          </p15:clr>
        </p15:guide>
        <p15:guide id="7" pos="5376">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n0" initials="t"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7D00"/>
    <a:srgbClr val="000066"/>
    <a:srgbClr val="8CAED8"/>
    <a:srgbClr val="DBD600"/>
    <a:srgbClr val="DBE5F1"/>
    <a:srgbClr val="F0AF78"/>
    <a:srgbClr val="F6B57F"/>
    <a:srgbClr val="FFB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5" autoAdjust="0"/>
    <p:restoredTop sz="88206" autoAdjust="0"/>
  </p:normalViewPr>
  <p:slideViewPr>
    <p:cSldViewPr>
      <p:cViewPr varScale="1">
        <p:scale>
          <a:sx n="92" d="100"/>
          <a:sy n="92" d="100"/>
        </p:scale>
        <p:origin x="1746" y="90"/>
      </p:cViewPr>
      <p:guideLst>
        <p:guide orient="horz" pos="1104"/>
        <p:guide orient="horz" pos="720"/>
        <p:guide pos="2880"/>
        <p:guide pos="384"/>
        <p:guide pos="2784"/>
        <p:guide pos="2976"/>
        <p:guide pos="537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444" y="-108"/>
      </p:cViewPr>
      <p:guideLst>
        <p:guide orient="horz" pos="3126"/>
        <p:guide pos="209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49.jpeg"/></Relationships>
</file>

<file path=ppt/charts/_rels/chart5.xml.rels><?xml version="1.0" encoding="UTF-8" standalone="yes"?>
<Relationships xmlns="http://schemas.openxmlformats.org/package/2006/relationships"><Relationship Id="rId2" Type="http://schemas.openxmlformats.org/officeDocument/2006/relationships/oleObject" Target="file:///\\CIDEHETI0001\homedir$\FischerB\Bosnien.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oleObject" Target="file:///\\CIDEHETI0001\homedir$\FischerB\Data%20for%20Bosnia%20Mar%2015th.xlsx" TargetMode="External"/><Relationship Id="rId2" Type="http://schemas.openxmlformats.org/officeDocument/2006/relationships/image" Target="../media/image66.png"/><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oleObject" Target="https://portal-dordrecht.springer-sbm.com/eproducts/springerimages/Shared%20Documents/Content/ImageCounts%20for%20launch.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33421273419584E-2"/>
          <c:y val="2.896193849694291E-2"/>
          <c:w val="0.91680519091080204"/>
          <c:h val="0.78681318681318702"/>
        </c:manualLayout>
      </c:layout>
      <c:barChart>
        <c:barDir val="col"/>
        <c:grouping val="stacked"/>
        <c:varyColors val="0"/>
        <c:ser>
          <c:idx val="0"/>
          <c:order val="0"/>
          <c:tx>
            <c:strRef>
              <c:f>Sheet1!$A$2</c:f>
              <c:strCache>
                <c:ptCount val="1"/>
              </c:strCache>
            </c:strRef>
          </c:tx>
          <c:invertIfNegative val="0"/>
          <c:cat>
            <c:strRef>
              <c:f>Sheet1!$B$1:$K$1</c:f>
              <c:strCache>
                <c:ptCount val="9"/>
                <c:pt idx="0">
                  <c:v>2005</c:v>
                </c:pt>
                <c:pt idx="1">
                  <c:v>2006</c:v>
                </c:pt>
                <c:pt idx="2">
                  <c:v>2007</c:v>
                </c:pt>
                <c:pt idx="3">
                  <c:v>2008</c:v>
                </c:pt>
                <c:pt idx="4">
                  <c:v>2009</c:v>
                </c:pt>
                <c:pt idx="5">
                  <c:v>2010</c:v>
                </c:pt>
                <c:pt idx="6">
                  <c:v>2011</c:v>
                </c:pt>
                <c:pt idx="7">
                  <c:v> </c:v>
                </c:pt>
                <c:pt idx="8">
                  <c:v> </c:v>
                </c:pt>
              </c:strCache>
            </c:strRef>
          </c:cat>
          <c:val>
            <c:numRef>
              <c:f>Sheet1!$B$2:$K$2</c:f>
              <c:numCache>
                <c:formatCode>#,##0</c:formatCode>
                <c:ptCount val="10"/>
                <c:pt idx="0" formatCode="General">
                  <c:v>29</c:v>
                </c:pt>
                <c:pt idx="1">
                  <c:v>42</c:v>
                </c:pt>
                <c:pt idx="2">
                  <c:v>75</c:v>
                </c:pt>
                <c:pt idx="3" formatCode="0.00">
                  <c:v>90</c:v>
                </c:pt>
                <c:pt idx="4" formatCode="0.00">
                  <c:v>110</c:v>
                </c:pt>
                <c:pt idx="5" formatCode="0.00">
                  <c:v>125</c:v>
                </c:pt>
                <c:pt idx="6" formatCode="0.00">
                  <c:v>140</c:v>
                </c:pt>
                <c:pt idx="7" formatCode="0.00">
                  <c:v>0</c:v>
                </c:pt>
                <c:pt idx="8" formatCode="0.00">
                  <c:v>0</c:v>
                </c:pt>
                <c:pt idx="9" formatCode="General">
                  <c:v>0</c:v>
                </c:pt>
              </c:numCache>
            </c:numRef>
          </c:val>
        </c:ser>
        <c:ser>
          <c:idx val="1"/>
          <c:order val="1"/>
          <c:tx>
            <c:strRef>
              <c:f>Sheet1!$A$3</c:f>
              <c:strCache>
                <c:ptCount val="1"/>
              </c:strCache>
            </c:strRef>
          </c:tx>
          <c:invertIfNegative val="0"/>
          <c:cat>
            <c:strRef>
              <c:f>Sheet1!$B$1:$K$1</c:f>
              <c:strCache>
                <c:ptCount val="9"/>
                <c:pt idx="0">
                  <c:v>2005</c:v>
                </c:pt>
                <c:pt idx="1">
                  <c:v>2006</c:v>
                </c:pt>
                <c:pt idx="2">
                  <c:v>2007</c:v>
                </c:pt>
                <c:pt idx="3">
                  <c:v>2008</c:v>
                </c:pt>
                <c:pt idx="4">
                  <c:v>2009</c:v>
                </c:pt>
                <c:pt idx="5">
                  <c:v>2010</c:v>
                </c:pt>
                <c:pt idx="6">
                  <c:v>2011</c:v>
                </c:pt>
                <c:pt idx="7">
                  <c:v> </c:v>
                </c:pt>
                <c:pt idx="8">
                  <c:v> </c:v>
                </c:pt>
              </c:strCache>
            </c:strRef>
          </c:cat>
          <c:val>
            <c:numRef>
              <c:f>Sheet1!$B$3:$K$3</c:f>
              <c:numCache>
                <c:formatCode>#,##0</c:formatCode>
                <c:ptCount val="10"/>
                <c:pt idx="0" formatCode="General">
                  <c:v>2</c:v>
                </c:pt>
                <c:pt idx="1">
                  <c:v>4</c:v>
                </c:pt>
                <c:pt idx="2">
                  <c:v>25</c:v>
                </c:pt>
                <c:pt idx="3">
                  <c:v>40</c:v>
                </c:pt>
                <c:pt idx="4">
                  <c:v>60</c:v>
                </c:pt>
                <c:pt idx="5">
                  <c:v>60</c:v>
                </c:pt>
                <c:pt idx="6">
                  <c:v>70</c:v>
                </c:pt>
                <c:pt idx="7">
                  <c:v>0</c:v>
                </c:pt>
                <c:pt idx="8" formatCode="General">
                  <c:v>0</c:v>
                </c:pt>
              </c:numCache>
            </c:numRef>
          </c:val>
        </c:ser>
        <c:dLbls>
          <c:showLegendKey val="0"/>
          <c:showVal val="0"/>
          <c:showCatName val="0"/>
          <c:showSerName val="0"/>
          <c:showPercent val="0"/>
          <c:showBubbleSize val="0"/>
        </c:dLbls>
        <c:gapWidth val="45"/>
        <c:overlap val="100"/>
        <c:axId val="338463304"/>
        <c:axId val="338465656"/>
      </c:barChart>
      <c:dateAx>
        <c:axId val="338463304"/>
        <c:scaling>
          <c:orientation val="minMax"/>
        </c:scaling>
        <c:delete val="0"/>
        <c:axPos val="b"/>
        <c:numFmt formatCode="General" sourceLinked="1"/>
        <c:majorTickMark val="out"/>
        <c:minorTickMark val="none"/>
        <c:tickLblPos val="nextTo"/>
        <c:txPr>
          <a:bodyPr rot="0" vert="horz"/>
          <a:lstStyle/>
          <a:p>
            <a:pPr>
              <a:defRPr/>
            </a:pPr>
            <a:endParaRPr lang="en-US"/>
          </a:p>
        </c:txPr>
        <c:crossAx val="338465656"/>
        <c:crosses val="autoZero"/>
        <c:auto val="0"/>
        <c:lblOffset val="100"/>
        <c:baseTimeUnit val="days"/>
        <c:majorUnit val="1"/>
        <c:minorUnit val="1"/>
      </c:dateAx>
      <c:valAx>
        <c:axId val="338465656"/>
        <c:scaling>
          <c:orientation val="minMax"/>
          <c:max val="250"/>
          <c:min val="0"/>
        </c:scaling>
        <c:delete val="0"/>
        <c:axPos val="l"/>
        <c:majorGridlines>
          <c:spPr>
            <a:ln>
              <a:solidFill>
                <a:schemeClr val="accent4"/>
              </a:solidFill>
            </a:ln>
          </c:spPr>
        </c:majorGridlines>
        <c:numFmt formatCode="#,##0" sourceLinked="0"/>
        <c:majorTickMark val="out"/>
        <c:minorTickMark val="none"/>
        <c:tickLblPos val="nextTo"/>
        <c:txPr>
          <a:bodyPr rot="0" vert="horz"/>
          <a:lstStyle/>
          <a:p>
            <a:pPr>
              <a:defRPr sz="1200"/>
            </a:pPr>
            <a:endParaRPr lang="en-US"/>
          </a:p>
        </c:txPr>
        <c:crossAx val="338463304"/>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9509202453991"/>
          <c:y val="0.10696517412935323"/>
          <c:w val="0.75403154015928364"/>
          <c:h val="0.85323383084577165"/>
        </c:manualLayout>
      </c:layout>
      <c:barChart>
        <c:barDir val="bar"/>
        <c:grouping val="stacked"/>
        <c:varyColors val="0"/>
        <c:ser>
          <c:idx val="0"/>
          <c:order val="0"/>
          <c:tx>
            <c:strRef>
              <c:f>Sheet1!$A$2</c:f>
              <c:strCache>
                <c:ptCount val="1"/>
                <c:pt idx="0">
                  <c:v>Medicine</c:v>
                </c:pt>
              </c:strCache>
            </c:strRef>
          </c:tx>
          <c:spPr>
            <a:solidFill>
              <a:srgbClr val="EE7D11"/>
            </a:solidFill>
            <a:ln w="25508">
              <a:noFill/>
            </a:ln>
          </c:spPr>
          <c:invertIfNegative val="0"/>
          <c:cat>
            <c:strRef>
              <c:f>Sheet1!$B$1:$J$1</c:f>
              <c:strCache>
                <c:ptCount val="9"/>
                <c:pt idx="0">
                  <c:v>WK Health</c:v>
                </c:pt>
                <c:pt idx="1">
                  <c:v>Sage</c:v>
                </c:pt>
                <c:pt idx="2">
                  <c:v>Elsevier</c:v>
                </c:pt>
                <c:pt idx="3">
                  <c:v>Palgrave Macmillan</c:v>
                </c:pt>
                <c:pt idx="4">
                  <c:v>CUP</c:v>
                </c:pt>
                <c:pt idx="5">
                  <c:v>Wiley-Blackwell</c:v>
                </c:pt>
                <c:pt idx="6">
                  <c:v>OUP</c:v>
                </c:pt>
                <c:pt idx="7">
                  <c:v>Informa</c:v>
                </c:pt>
                <c:pt idx="8">
                  <c:v>Springer</c:v>
                </c:pt>
              </c:strCache>
            </c:strRef>
          </c:cat>
          <c:val>
            <c:numRef>
              <c:f>Sheet1!$B$2:$J$2</c:f>
              <c:numCache>
                <c:formatCode>General</c:formatCode>
                <c:ptCount val="9"/>
                <c:pt idx="0">
                  <c:v>239</c:v>
                </c:pt>
                <c:pt idx="2">
                  <c:v>437</c:v>
                </c:pt>
                <c:pt idx="4">
                  <c:v>89</c:v>
                </c:pt>
                <c:pt idx="5">
                  <c:v>144</c:v>
                </c:pt>
                <c:pt idx="6">
                  <c:v>159</c:v>
                </c:pt>
                <c:pt idx="7">
                  <c:v>57</c:v>
                </c:pt>
                <c:pt idx="8">
                  <c:v>438</c:v>
                </c:pt>
              </c:numCache>
            </c:numRef>
          </c:val>
        </c:ser>
        <c:ser>
          <c:idx val="1"/>
          <c:order val="1"/>
          <c:tx>
            <c:strRef>
              <c:f>Sheet1!$A$3</c:f>
              <c:strCache>
                <c:ptCount val="1"/>
                <c:pt idx="0">
                  <c:v>Science &amp; Technology</c:v>
                </c:pt>
              </c:strCache>
            </c:strRef>
          </c:tx>
          <c:spPr>
            <a:ln w="25508">
              <a:noFill/>
            </a:ln>
          </c:spPr>
          <c:invertIfNegative val="0"/>
          <c:cat>
            <c:strRef>
              <c:f>Sheet1!$B$1:$J$1</c:f>
              <c:strCache>
                <c:ptCount val="9"/>
                <c:pt idx="0">
                  <c:v>WK Health</c:v>
                </c:pt>
                <c:pt idx="1">
                  <c:v>Sage</c:v>
                </c:pt>
                <c:pt idx="2">
                  <c:v>Elsevier</c:v>
                </c:pt>
                <c:pt idx="3">
                  <c:v>Palgrave Macmillan</c:v>
                </c:pt>
                <c:pt idx="4">
                  <c:v>CUP</c:v>
                </c:pt>
                <c:pt idx="5">
                  <c:v>Wiley-Blackwell</c:v>
                </c:pt>
                <c:pt idx="6">
                  <c:v>OUP</c:v>
                </c:pt>
                <c:pt idx="7">
                  <c:v>Informa</c:v>
                </c:pt>
                <c:pt idx="8">
                  <c:v>Springer</c:v>
                </c:pt>
              </c:strCache>
            </c:strRef>
          </c:cat>
          <c:val>
            <c:numRef>
              <c:f>Sheet1!$B$3:$J$3</c:f>
              <c:numCache>
                <c:formatCode>General</c:formatCode>
                <c:ptCount val="9"/>
                <c:pt idx="2">
                  <c:v>523</c:v>
                </c:pt>
                <c:pt idx="4">
                  <c:v>386</c:v>
                </c:pt>
                <c:pt idx="5">
                  <c:v>1081</c:v>
                </c:pt>
                <c:pt idx="6">
                  <c:v>236</c:v>
                </c:pt>
                <c:pt idx="7">
                  <c:v>886</c:v>
                </c:pt>
                <c:pt idx="8">
                  <c:v>3473</c:v>
                </c:pt>
              </c:numCache>
            </c:numRef>
          </c:val>
        </c:ser>
        <c:ser>
          <c:idx val="2"/>
          <c:order val="2"/>
          <c:tx>
            <c:strRef>
              <c:f>Sheet1!$A$4</c:f>
              <c:strCache>
                <c:ptCount val="1"/>
                <c:pt idx="0">
                  <c:v>Social Sciences &amp; Humanities</c:v>
                </c:pt>
              </c:strCache>
            </c:strRef>
          </c:tx>
          <c:spPr>
            <a:ln w="25508">
              <a:noFill/>
            </a:ln>
          </c:spPr>
          <c:invertIfNegative val="0"/>
          <c:cat>
            <c:strRef>
              <c:f>Sheet1!$B$1:$J$1</c:f>
              <c:strCache>
                <c:ptCount val="9"/>
                <c:pt idx="0">
                  <c:v>WK Health</c:v>
                </c:pt>
                <c:pt idx="1">
                  <c:v>Sage</c:v>
                </c:pt>
                <c:pt idx="2">
                  <c:v>Elsevier</c:v>
                </c:pt>
                <c:pt idx="3">
                  <c:v>Palgrave Macmillan</c:v>
                </c:pt>
                <c:pt idx="4">
                  <c:v>CUP</c:v>
                </c:pt>
                <c:pt idx="5">
                  <c:v>Wiley-Blackwell</c:v>
                </c:pt>
                <c:pt idx="6">
                  <c:v>OUP</c:v>
                </c:pt>
                <c:pt idx="7">
                  <c:v>Informa</c:v>
                </c:pt>
                <c:pt idx="8">
                  <c:v>Springer</c:v>
                </c:pt>
              </c:strCache>
            </c:strRef>
          </c:cat>
          <c:val>
            <c:numRef>
              <c:f>Sheet1!$B$4:$J$4</c:f>
              <c:numCache>
                <c:formatCode>General</c:formatCode>
                <c:ptCount val="9"/>
                <c:pt idx="1">
                  <c:v>725</c:v>
                </c:pt>
                <c:pt idx="2">
                  <c:v>117</c:v>
                </c:pt>
                <c:pt idx="3">
                  <c:v>1408</c:v>
                </c:pt>
                <c:pt idx="4">
                  <c:v>982</c:v>
                </c:pt>
                <c:pt idx="5">
                  <c:v>353</c:v>
                </c:pt>
                <c:pt idx="6">
                  <c:v>1858</c:v>
                </c:pt>
                <c:pt idx="7">
                  <c:v>3016</c:v>
                </c:pt>
                <c:pt idx="8">
                  <c:v>823</c:v>
                </c:pt>
              </c:numCache>
            </c:numRef>
          </c:val>
        </c:ser>
        <c:dLbls>
          <c:showLegendKey val="0"/>
          <c:showVal val="0"/>
          <c:showCatName val="0"/>
          <c:showSerName val="0"/>
          <c:showPercent val="0"/>
          <c:showBubbleSize val="0"/>
        </c:dLbls>
        <c:gapWidth val="100"/>
        <c:overlap val="100"/>
        <c:axId val="338464088"/>
        <c:axId val="338466440"/>
      </c:barChart>
      <c:catAx>
        <c:axId val="338464088"/>
        <c:scaling>
          <c:orientation val="minMax"/>
        </c:scaling>
        <c:delete val="0"/>
        <c:axPos val="l"/>
        <c:numFmt formatCode="General" sourceLinked="1"/>
        <c:majorTickMark val="none"/>
        <c:minorTickMark val="none"/>
        <c:tickLblPos val="nextTo"/>
        <c:spPr>
          <a:ln w="9565">
            <a:noFill/>
          </a:ln>
        </c:spPr>
        <c:txPr>
          <a:bodyPr rot="0" vert="horz"/>
          <a:lstStyle/>
          <a:p>
            <a:pPr>
              <a:defRPr lang="en-US" sz="1054" b="0" i="0" u="none" strike="noStrike" baseline="0">
                <a:solidFill>
                  <a:schemeClr val="tx1"/>
                </a:solidFill>
                <a:latin typeface="Arial"/>
                <a:ea typeface="Arial"/>
                <a:cs typeface="Arial"/>
              </a:defRPr>
            </a:pPr>
            <a:endParaRPr lang="en-US"/>
          </a:p>
        </c:txPr>
        <c:crossAx val="338466440"/>
        <c:crosses val="autoZero"/>
        <c:auto val="1"/>
        <c:lblAlgn val="ctr"/>
        <c:lblOffset val="100"/>
        <c:tickLblSkip val="1"/>
        <c:tickMarkSkip val="1"/>
        <c:noMultiLvlLbl val="0"/>
      </c:catAx>
      <c:valAx>
        <c:axId val="338466440"/>
        <c:scaling>
          <c:orientation val="minMax"/>
        </c:scaling>
        <c:delete val="1"/>
        <c:axPos val="b"/>
        <c:numFmt formatCode="General" sourceLinked="1"/>
        <c:majorTickMark val="out"/>
        <c:minorTickMark val="none"/>
        <c:tickLblPos val="none"/>
        <c:crossAx val="338464088"/>
        <c:crosses val="autoZero"/>
        <c:crossBetween val="between"/>
      </c:valAx>
      <c:spPr>
        <a:noFill/>
        <a:ln w="25508">
          <a:noFill/>
        </a:ln>
      </c:spPr>
    </c:plotArea>
    <c:legend>
      <c:legendPos val="t"/>
      <c:layout>
        <c:manualLayout>
          <c:xMode val="edge"/>
          <c:yMode val="edge"/>
          <c:x val="0.24785276073619641"/>
          <c:y val="1.4925373134328361E-2"/>
          <c:w val="0.5423312883435587"/>
          <c:h val="5.7213930348259258E-2"/>
        </c:manualLayout>
      </c:layout>
      <c:overlay val="0"/>
      <c:spPr>
        <a:solidFill>
          <a:schemeClr val="bg1"/>
        </a:solidFill>
        <a:ln w="25508">
          <a:noFill/>
        </a:ln>
      </c:spPr>
      <c:txPr>
        <a:bodyPr/>
        <a:lstStyle/>
        <a:p>
          <a:pPr>
            <a:defRPr lang="en-US" sz="94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5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2963951935921"/>
          <c:y val="9.1358024691358009E-2"/>
          <c:w val="0.73831775700934577"/>
          <c:h val="0.8938271604938286"/>
        </c:manualLayout>
      </c:layout>
      <c:barChart>
        <c:barDir val="bar"/>
        <c:grouping val="stacked"/>
        <c:varyColors val="0"/>
        <c:ser>
          <c:idx val="0"/>
          <c:order val="0"/>
          <c:tx>
            <c:strRef>
              <c:f>Sheet1!$A$2</c:f>
              <c:strCache>
                <c:ptCount val="1"/>
                <c:pt idx="0">
                  <c:v>Medicine</c:v>
                </c:pt>
              </c:strCache>
            </c:strRef>
          </c:tx>
          <c:spPr>
            <a:solidFill>
              <a:schemeClr val="accent6"/>
            </a:solidFill>
            <a:ln w="27631">
              <a:noFill/>
            </a:ln>
          </c:spPr>
          <c:invertIfNegative val="0"/>
          <c:cat>
            <c:strRef>
              <c:f>Sheet1!$B$1:$I$1</c:f>
              <c:strCache>
                <c:ptCount val="8"/>
                <c:pt idx="0">
                  <c:v>OUP</c:v>
                </c:pt>
                <c:pt idx="1">
                  <c:v>WK Health</c:v>
                </c:pt>
                <c:pt idx="2">
                  <c:v>CUP</c:v>
                </c:pt>
                <c:pt idx="3">
                  <c:v>Sage</c:v>
                </c:pt>
                <c:pt idx="4">
                  <c:v>Wiley-Blackwell</c:v>
                </c:pt>
                <c:pt idx="5">
                  <c:v>Informa</c:v>
                </c:pt>
                <c:pt idx="6">
                  <c:v>Elsevier</c:v>
                </c:pt>
                <c:pt idx="7">
                  <c:v>Springer</c:v>
                </c:pt>
              </c:strCache>
            </c:strRef>
          </c:cat>
          <c:val>
            <c:numRef>
              <c:f>Sheet1!$B$2:$I$2</c:f>
              <c:numCache>
                <c:formatCode>General</c:formatCode>
                <c:ptCount val="8"/>
                <c:pt idx="0">
                  <c:v>50</c:v>
                </c:pt>
                <c:pt idx="1">
                  <c:v>243</c:v>
                </c:pt>
                <c:pt idx="2">
                  <c:v>31</c:v>
                </c:pt>
                <c:pt idx="3">
                  <c:v>134</c:v>
                </c:pt>
                <c:pt idx="4">
                  <c:v>388</c:v>
                </c:pt>
                <c:pt idx="5">
                  <c:v>191</c:v>
                </c:pt>
                <c:pt idx="6">
                  <c:v>762</c:v>
                </c:pt>
                <c:pt idx="7">
                  <c:v>499</c:v>
                </c:pt>
              </c:numCache>
            </c:numRef>
          </c:val>
        </c:ser>
        <c:ser>
          <c:idx val="1"/>
          <c:order val="1"/>
          <c:tx>
            <c:strRef>
              <c:f>Sheet1!$A$3</c:f>
              <c:strCache>
                <c:ptCount val="1"/>
                <c:pt idx="0">
                  <c:v>Science &amp; Technology</c:v>
                </c:pt>
              </c:strCache>
            </c:strRef>
          </c:tx>
          <c:spPr>
            <a:ln w="27631">
              <a:noFill/>
            </a:ln>
          </c:spPr>
          <c:invertIfNegative val="0"/>
          <c:cat>
            <c:strRef>
              <c:f>Sheet1!$B$1:$I$1</c:f>
              <c:strCache>
                <c:ptCount val="8"/>
                <c:pt idx="0">
                  <c:v>OUP</c:v>
                </c:pt>
                <c:pt idx="1">
                  <c:v>WK Health</c:v>
                </c:pt>
                <c:pt idx="2">
                  <c:v>CUP</c:v>
                </c:pt>
                <c:pt idx="3">
                  <c:v>Sage</c:v>
                </c:pt>
                <c:pt idx="4">
                  <c:v>Wiley-Blackwell</c:v>
                </c:pt>
                <c:pt idx="5">
                  <c:v>Informa</c:v>
                </c:pt>
                <c:pt idx="6">
                  <c:v>Elsevier</c:v>
                </c:pt>
                <c:pt idx="7">
                  <c:v>Springer</c:v>
                </c:pt>
              </c:strCache>
            </c:strRef>
          </c:cat>
          <c:val>
            <c:numRef>
              <c:f>Sheet1!$B$3:$I$3</c:f>
              <c:numCache>
                <c:formatCode>General</c:formatCode>
                <c:ptCount val="8"/>
                <c:pt idx="0">
                  <c:v>74</c:v>
                </c:pt>
                <c:pt idx="1">
                  <c:v>39</c:v>
                </c:pt>
                <c:pt idx="2">
                  <c:v>95</c:v>
                </c:pt>
                <c:pt idx="3">
                  <c:v>82</c:v>
                </c:pt>
                <c:pt idx="4">
                  <c:v>615</c:v>
                </c:pt>
                <c:pt idx="5">
                  <c:v>479</c:v>
                </c:pt>
                <c:pt idx="6">
                  <c:v>1110</c:v>
                </c:pt>
                <c:pt idx="7">
                  <c:v>1396</c:v>
                </c:pt>
              </c:numCache>
            </c:numRef>
          </c:val>
        </c:ser>
        <c:ser>
          <c:idx val="2"/>
          <c:order val="2"/>
          <c:tx>
            <c:strRef>
              <c:f>Sheet1!$A$4</c:f>
              <c:strCache>
                <c:ptCount val="1"/>
                <c:pt idx="0">
                  <c:v>Social Sciences &amp; Humanities</c:v>
                </c:pt>
              </c:strCache>
            </c:strRef>
          </c:tx>
          <c:spPr>
            <a:ln w="27631">
              <a:noFill/>
            </a:ln>
          </c:spPr>
          <c:invertIfNegative val="0"/>
          <c:cat>
            <c:strRef>
              <c:f>Sheet1!$B$1:$I$1</c:f>
              <c:strCache>
                <c:ptCount val="8"/>
                <c:pt idx="0">
                  <c:v>OUP</c:v>
                </c:pt>
                <c:pt idx="1">
                  <c:v>WK Health</c:v>
                </c:pt>
                <c:pt idx="2">
                  <c:v>CUP</c:v>
                </c:pt>
                <c:pt idx="3">
                  <c:v>Sage</c:v>
                </c:pt>
                <c:pt idx="4">
                  <c:v>Wiley-Blackwell</c:v>
                </c:pt>
                <c:pt idx="5">
                  <c:v>Informa</c:v>
                </c:pt>
                <c:pt idx="6">
                  <c:v>Elsevier</c:v>
                </c:pt>
                <c:pt idx="7">
                  <c:v>Springer</c:v>
                </c:pt>
              </c:strCache>
            </c:strRef>
          </c:cat>
          <c:val>
            <c:numRef>
              <c:f>Sheet1!$B$4:$I$4</c:f>
              <c:numCache>
                <c:formatCode>General</c:formatCode>
                <c:ptCount val="8"/>
                <c:pt idx="0">
                  <c:v>154</c:v>
                </c:pt>
                <c:pt idx="1">
                  <c:v>11</c:v>
                </c:pt>
                <c:pt idx="2">
                  <c:v>192</c:v>
                </c:pt>
                <c:pt idx="3">
                  <c:v>450</c:v>
                </c:pt>
                <c:pt idx="4">
                  <c:v>624</c:v>
                </c:pt>
                <c:pt idx="5">
                  <c:v>1185</c:v>
                </c:pt>
                <c:pt idx="6">
                  <c:v>337</c:v>
                </c:pt>
                <c:pt idx="7">
                  <c:v>420</c:v>
                </c:pt>
              </c:numCache>
            </c:numRef>
          </c:val>
        </c:ser>
        <c:dLbls>
          <c:showLegendKey val="0"/>
          <c:showVal val="0"/>
          <c:showCatName val="0"/>
          <c:showSerName val="0"/>
          <c:showPercent val="0"/>
          <c:showBubbleSize val="0"/>
        </c:dLbls>
        <c:gapWidth val="100"/>
        <c:overlap val="100"/>
        <c:axId val="338464480"/>
        <c:axId val="338466832"/>
      </c:barChart>
      <c:catAx>
        <c:axId val="338464480"/>
        <c:scaling>
          <c:orientation val="minMax"/>
        </c:scaling>
        <c:delete val="0"/>
        <c:axPos val="l"/>
        <c:numFmt formatCode="General" sourceLinked="1"/>
        <c:majorTickMark val="none"/>
        <c:minorTickMark val="none"/>
        <c:tickLblPos val="nextTo"/>
        <c:spPr>
          <a:ln w="10362">
            <a:noFill/>
          </a:ln>
        </c:spPr>
        <c:txPr>
          <a:bodyPr rot="0" vert="horz"/>
          <a:lstStyle/>
          <a:p>
            <a:pPr>
              <a:defRPr lang="en-US" sz="1197" b="0" i="0" u="none" strike="noStrike" baseline="0">
                <a:solidFill>
                  <a:schemeClr val="tx1"/>
                </a:solidFill>
                <a:latin typeface="Arial"/>
                <a:ea typeface="Arial"/>
                <a:cs typeface="Arial"/>
              </a:defRPr>
            </a:pPr>
            <a:endParaRPr lang="en-US"/>
          </a:p>
        </c:txPr>
        <c:crossAx val="338466832"/>
        <c:crosses val="autoZero"/>
        <c:auto val="1"/>
        <c:lblAlgn val="ctr"/>
        <c:lblOffset val="100"/>
        <c:tickLblSkip val="1"/>
        <c:tickMarkSkip val="1"/>
        <c:noMultiLvlLbl val="0"/>
      </c:catAx>
      <c:valAx>
        <c:axId val="338466832"/>
        <c:scaling>
          <c:orientation val="minMax"/>
          <c:max val="2000"/>
        </c:scaling>
        <c:delete val="1"/>
        <c:axPos val="b"/>
        <c:numFmt formatCode="General" sourceLinked="1"/>
        <c:majorTickMark val="out"/>
        <c:minorTickMark val="none"/>
        <c:tickLblPos val="none"/>
        <c:crossAx val="338464480"/>
        <c:crosses val="autoZero"/>
        <c:crossBetween val="between"/>
      </c:valAx>
      <c:spPr>
        <a:noFill/>
        <a:ln w="27631">
          <a:noFill/>
        </a:ln>
      </c:spPr>
    </c:plotArea>
    <c:legend>
      <c:legendPos val="t"/>
      <c:layout>
        <c:manualLayout>
          <c:xMode val="edge"/>
          <c:yMode val="edge"/>
          <c:x val="0.10280373831775701"/>
          <c:y val="0"/>
          <c:w val="0.67690253671562084"/>
          <c:h val="5.9259259259259282E-2"/>
        </c:manualLayout>
      </c:layout>
      <c:overlay val="0"/>
      <c:spPr>
        <a:solidFill>
          <a:schemeClr val="bg1"/>
        </a:solidFill>
        <a:ln w="27631">
          <a:noFill/>
        </a:ln>
      </c:spPr>
      <c:txPr>
        <a:bodyPr/>
        <a:lstStyle/>
        <a:p>
          <a:pPr>
            <a:defRPr lang="en-US" sz="1099"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82429840500913"/>
          <c:y val="0.11475409836065592"/>
          <c:w val="0.66640874217645873"/>
          <c:h val="0.84074941451991791"/>
        </c:manualLayout>
      </c:layout>
      <c:barChart>
        <c:barDir val="bar"/>
        <c:grouping val="stacked"/>
        <c:varyColors val="0"/>
        <c:ser>
          <c:idx val="0"/>
          <c:order val="0"/>
          <c:tx>
            <c:strRef>
              <c:f>Sheet1!$A$2</c:f>
              <c:strCache>
                <c:ptCount val="1"/>
                <c:pt idx="0">
                  <c:v>Medicine</c:v>
                </c:pt>
              </c:strCache>
            </c:strRef>
          </c:tx>
          <c:spPr>
            <a:solidFill>
              <a:schemeClr val="accent1"/>
            </a:solidFill>
            <a:ln w="25265">
              <a:noFill/>
            </a:ln>
          </c:spPr>
          <c:invertIfNegative val="0"/>
          <c:dLbls>
            <c:delete val="1"/>
          </c:dLbls>
          <c:cat>
            <c:strRef>
              <c:f>Sheet1!$B$1:$J$1</c:f>
              <c:strCache>
                <c:ptCount val="9"/>
                <c:pt idx="0">
                  <c:v>WK Health</c:v>
                </c:pt>
                <c:pt idx="1">
                  <c:v>Sage</c:v>
                </c:pt>
                <c:pt idx="2">
                  <c:v>Elsevier</c:v>
                </c:pt>
                <c:pt idx="3">
                  <c:v>Palgrave Macmillan</c:v>
                </c:pt>
                <c:pt idx="4">
                  <c:v>CUP</c:v>
                </c:pt>
                <c:pt idx="5">
                  <c:v>Wiley-Blackwell</c:v>
                </c:pt>
                <c:pt idx="6">
                  <c:v>OUP</c:v>
                </c:pt>
                <c:pt idx="7">
                  <c:v>Informa</c:v>
                </c:pt>
                <c:pt idx="8">
                  <c:v>Springer</c:v>
                </c:pt>
              </c:strCache>
            </c:strRef>
          </c:cat>
          <c:val>
            <c:numRef>
              <c:f>Sheet1!$B$2:$J$2</c:f>
              <c:numCache>
                <c:formatCode>General</c:formatCode>
                <c:ptCount val="9"/>
                <c:pt idx="0">
                  <c:v>239</c:v>
                </c:pt>
                <c:pt idx="2">
                  <c:v>437</c:v>
                </c:pt>
                <c:pt idx="4">
                  <c:v>89</c:v>
                </c:pt>
                <c:pt idx="5">
                  <c:v>144</c:v>
                </c:pt>
                <c:pt idx="6">
                  <c:v>159</c:v>
                </c:pt>
                <c:pt idx="7">
                  <c:v>57</c:v>
                </c:pt>
                <c:pt idx="8">
                  <c:v>438</c:v>
                </c:pt>
              </c:numCache>
            </c:numRef>
          </c:val>
        </c:ser>
        <c:ser>
          <c:idx val="1"/>
          <c:order val="1"/>
          <c:tx>
            <c:strRef>
              <c:f>Sheet1!$A$3</c:f>
              <c:strCache>
                <c:ptCount val="1"/>
                <c:pt idx="0">
                  <c:v>Science &amp; Technology</c:v>
                </c:pt>
              </c:strCache>
            </c:strRef>
          </c:tx>
          <c:spPr>
            <a:solidFill>
              <a:schemeClr val="accent6"/>
            </a:solidFill>
            <a:ln w="25265">
              <a:noFill/>
            </a:ln>
          </c:spPr>
          <c:invertIfNegative val="0"/>
          <c:dLbls>
            <c:delete val="1"/>
          </c:dLbls>
          <c:cat>
            <c:strRef>
              <c:f>Sheet1!$B$1:$J$1</c:f>
              <c:strCache>
                <c:ptCount val="9"/>
                <c:pt idx="0">
                  <c:v>WK Health</c:v>
                </c:pt>
                <c:pt idx="1">
                  <c:v>Sage</c:v>
                </c:pt>
                <c:pt idx="2">
                  <c:v>Elsevier</c:v>
                </c:pt>
                <c:pt idx="3">
                  <c:v>Palgrave Macmillan</c:v>
                </c:pt>
                <c:pt idx="4">
                  <c:v>CUP</c:v>
                </c:pt>
                <c:pt idx="5">
                  <c:v>Wiley-Blackwell</c:v>
                </c:pt>
                <c:pt idx="6">
                  <c:v>OUP</c:v>
                </c:pt>
                <c:pt idx="7">
                  <c:v>Informa</c:v>
                </c:pt>
                <c:pt idx="8">
                  <c:v>Springer</c:v>
                </c:pt>
              </c:strCache>
            </c:strRef>
          </c:cat>
          <c:val>
            <c:numRef>
              <c:f>Sheet1!$B$3:$J$3</c:f>
              <c:numCache>
                <c:formatCode>General</c:formatCode>
                <c:ptCount val="9"/>
                <c:pt idx="2">
                  <c:v>523</c:v>
                </c:pt>
                <c:pt idx="4">
                  <c:v>386</c:v>
                </c:pt>
                <c:pt idx="5">
                  <c:v>1081</c:v>
                </c:pt>
                <c:pt idx="6">
                  <c:v>236</c:v>
                </c:pt>
                <c:pt idx="7">
                  <c:v>886</c:v>
                </c:pt>
                <c:pt idx="8">
                  <c:v>3473</c:v>
                </c:pt>
              </c:numCache>
            </c:numRef>
          </c:val>
        </c:ser>
        <c:ser>
          <c:idx val="2"/>
          <c:order val="2"/>
          <c:tx>
            <c:strRef>
              <c:f>Sheet1!$A$4</c:f>
              <c:strCache>
                <c:ptCount val="1"/>
                <c:pt idx="0">
                  <c:v>Social Sciences &amp; Humanities</c:v>
                </c:pt>
              </c:strCache>
            </c:strRef>
          </c:tx>
          <c:invertIfNegative val="0"/>
          <c:dLbls>
            <c:delete val="1"/>
          </c:dLbls>
          <c:cat>
            <c:strRef>
              <c:f>Sheet1!$B$1:$J$1</c:f>
              <c:strCache>
                <c:ptCount val="9"/>
                <c:pt idx="0">
                  <c:v>WK Health</c:v>
                </c:pt>
                <c:pt idx="1">
                  <c:v>Sage</c:v>
                </c:pt>
                <c:pt idx="2">
                  <c:v>Elsevier</c:v>
                </c:pt>
                <c:pt idx="3">
                  <c:v>Palgrave Macmillan</c:v>
                </c:pt>
                <c:pt idx="4">
                  <c:v>CUP</c:v>
                </c:pt>
                <c:pt idx="5">
                  <c:v>Wiley-Blackwell</c:v>
                </c:pt>
                <c:pt idx="6">
                  <c:v>OUP</c:v>
                </c:pt>
                <c:pt idx="7">
                  <c:v>Informa</c:v>
                </c:pt>
                <c:pt idx="8">
                  <c:v>Springer</c:v>
                </c:pt>
              </c:strCache>
            </c:strRef>
          </c:cat>
          <c:val>
            <c:numRef>
              <c:f>Sheet1!$B$4:$J$4</c:f>
              <c:numCache>
                <c:formatCode>General</c:formatCode>
                <c:ptCount val="9"/>
                <c:pt idx="1">
                  <c:v>725</c:v>
                </c:pt>
                <c:pt idx="2">
                  <c:v>117</c:v>
                </c:pt>
                <c:pt idx="3">
                  <c:v>1408</c:v>
                </c:pt>
                <c:pt idx="4">
                  <c:v>982</c:v>
                </c:pt>
                <c:pt idx="5">
                  <c:v>353</c:v>
                </c:pt>
                <c:pt idx="6">
                  <c:v>1858</c:v>
                </c:pt>
                <c:pt idx="7">
                  <c:v>3016</c:v>
                </c:pt>
                <c:pt idx="8">
                  <c:v>823</c:v>
                </c:pt>
              </c:numCache>
            </c:numRef>
          </c:val>
        </c:ser>
        <c:dLbls>
          <c:showLegendKey val="0"/>
          <c:showVal val="1"/>
          <c:showCatName val="0"/>
          <c:showSerName val="0"/>
          <c:showPercent val="0"/>
          <c:showBubbleSize val="0"/>
        </c:dLbls>
        <c:gapWidth val="50"/>
        <c:overlap val="100"/>
        <c:axId val="339806560"/>
        <c:axId val="339808128"/>
      </c:barChart>
      <c:catAx>
        <c:axId val="339806560"/>
        <c:scaling>
          <c:orientation val="minMax"/>
        </c:scaling>
        <c:delete val="0"/>
        <c:axPos val="l"/>
        <c:numFmt formatCode="General" sourceLinked="1"/>
        <c:majorTickMark val="none"/>
        <c:minorTickMark val="none"/>
        <c:tickLblPos val="nextTo"/>
        <c:spPr>
          <a:ln w="9474">
            <a:noFill/>
          </a:ln>
        </c:spPr>
        <c:txPr>
          <a:bodyPr rot="0" vert="horz"/>
          <a:lstStyle/>
          <a:p>
            <a:pPr>
              <a:defRPr lang="en-US" sz="1400" b="1" i="0" u="none" strike="noStrike" baseline="0">
                <a:solidFill>
                  <a:schemeClr val="tx1"/>
                </a:solidFill>
                <a:latin typeface="Arial"/>
                <a:ea typeface="Arial"/>
                <a:cs typeface="Arial"/>
              </a:defRPr>
            </a:pPr>
            <a:endParaRPr lang="en-US"/>
          </a:p>
        </c:txPr>
        <c:crossAx val="339808128"/>
        <c:crosses val="autoZero"/>
        <c:auto val="1"/>
        <c:lblAlgn val="ctr"/>
        <c:lblOffset val="100"/>
        <c:tickLblSkip val="1"/>
        <c:tickMarkSkip val="1"/>
        <c:noMultiLvlLbl val="0"/>
      </c:catAx>
      <c:valAx>
        <c:axId val="339808128"/>
        <c:scaling>
          <c:orientation val="minMax"/>
        </c:scaling>
        <c:delete val="0"/>
        <c:axPos val="b"/>
        <c:numFmt formatCode="General" sourceLinked="1"/>
        <c:majorTickMark val="none"/>
        <c:minorTickMark val="none"/>
        <c:tickLblPos val="none"/>
        <c:spPr>
          <a:ln w="9474">
            <a:noFill/>
          </a:ln>
        </c:spPr>
        <c:txPr>
          <a:bodyPr/>
          <a:lstStyle/>
          <a:p>
            <a:pPr>
              <a:defRPr lang="en-US"/>
            </a:pPr>
            <a:endParaRPr lang="en-US"/>
          </a:p>
        </c:txPr>
        <c:crossAx val="339806560"/>
        <c:crosses val="autoZero"/>
        <c:crossBetween val="between"/>
      </c:valAx>
      <c:spPr>
        <a:noFill/>
        <a:ln w="25265">
          <a:noFill/>
        </a:ln>
      </c:spPr>
    </c:plotArea>
    <c:legend>
      <c:legendPos val="t"/>
      <c:layout>
        <c:manualLayout>
          <c:xMode val="edge"/>
          <c:yMode val="edge"/>
          <c:x val="0.16181569250959021"/>
          <c:y val="9.3676814988291925E-3"/>
          <c:w val="0.73361409751665663"/>
          <c:h val="6.0616055068588116E-2"/>
        </c:manualLayout>
      </c:layout>
      <c:overlay val="0"/>
      <c:spPr>
        <a:noFill/>
        <a:ln w="25265">
          <a:noFill/>
        </a:ln>
      </c:spPr>
      <c:txPr>
        <a:bodyPr/>
        <a:lstStyle/>
        <a:p>
          <a:pPr>
            <a:defRPr lang="en-US" sz="1400" b="0" i="0" u="none" strike="noStrike" baseline="0">
              <a:solidFill>
                <a:schemeClr val="tx1"/>
              </a:solidFill>
              <a:latin typeface="Arial"/>
              <a:ea typeface="Arial"/>
              <a:cs typeface="Arial"/>
            </a:defRPr>
          </a:pPr>
          <a:endParaRPr lang="en-US"/>
        </a:p>
      </c:txPr>
    </c:legend>
    <c:plotVisOnly val="1"/>
    <c:dispBlanksAs val="gap"/>
    <c:showDLblsOverMax val="0"/>
  </c:chart>
  <c:spPr>
    <a:blipFill dpi="0" rotWithShape="1">
      <a:blip xmlns:r="http://schemas.openxmlformats.org/officeDocument/2006/relationships" r:embed="rId1">
        <a:alphaModFix amt="25000"/>
      </a:blip>
      <a:srcRect/>
      <a:stretch>
        <a:fillRect/>
      </a:stretch>
    </a:blipFill>
    <a:ln>
      <a:noFill/>
    </a:ln>
  </c:spPr>
  <c:txPr>
    <a:bodyPr/>
    <a:lstStyle/>
    <a:p>
      <a:pPr>
        <a:defRPr sz="1691" b="1" i="0" u="none" strike="noStrike" baseline="0">
          <a:solidFill>
            <a:schemeClr val="tx1"/>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en-US"/>
              <a:t>Number of Articles Published 2010</a:t>
            </a:r>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en-US"/>
              <a:t>Number of Articles Published 2010</a:t>
            </a:r>
          </a:p>
        </c:rich>
      </c:tx>
      <c:layout/>
      <c:overlay val="0"/>
    </c:title>
    <c:autoTitleDeleted val="0"/>
    <c:plotArea>
      <c:layout>
        <c:manualLayout>
          <c:layoutTarget val="inner"/>
          <c:xMode val="edge"/>
          <c:yMode val="edge"/>
          <c:x val="0.29195436128736629"/>
          <c:y val="0.3040765926986429"/>
          <c:w val="0.32871276405983529"/>
          <c:h val="0.61558935814841365"/>
        </c:manualLayout>
      </c:layout>
      <c:pieChart>
        <c:varyColors val="1"/>
        <c:ser>
          <c:idx val="0"/>
          <c:order val="0"/>
          <c:dLbls>
            <c:dLbl>
              <c:idx val="0"/>
              <c:layout>
                <c:manualLayout>
                  <c:x val="1.0053066788981473E-2"/>
                  <c:y val="3.784275829157723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9653925540860803"/>
                  <c:y val="-5.1515151515150407E-3"/>
                </c:manualLayout>
              </c:layout>
              <c:tx>
                <c:rich>
                  <a:bodyPr/>
                  <a:lstStyle/>
                  <a:p>
                    <a:r>
                      <a:rPr lang="en-US" dirty="0" smtClean="0"/>
                      <a:t>Social Sciences</a:t>
                    </a:r>
                    <a:r>
                      <a:rPr lang="en-US" dirty="0"/>
                      <a:t>
20%</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Sheet2!$A$36:$A$42</c:f>
              <c:strCache>
                <c:ptCount val="7"/>
                <c:pt idx="0">
                  <c:v>Medicine</c:v>
                </c:pt>
                <c:pt idx="1">
                  <c:v>Social sciences</c:v>
                </c:pt>
                <c:pt idx="2">
                  <c:v>Physical Sciences &amp; Engineering</c:v>
                </c:pt>
                <c:pt idx="3">
                  <c:v>Environmental Science</c:v>
                </c:pt>
                <c:pt idx="4">
                  <c:v>Biomedicine</c:v>
                </c:pt>
                <c:pt idx="5">
                  <c:v>Mathematics </c:v>
                </c:pt>
                <c:pt idx="6">
                  <c:v>Computer Science</c:v>
                </c:pt>
              </c:strCache>
            </c:strRef>
          </c:cat>
          <c:val>
            <c:numRef>
              <c:f>Sheet2!$B$36:$B$42</c:f>
              <c:numCache>
                <c:formatCode>0%</c:formatCode>
                <c:ptCount val="7"/>
                <c:pt idx="0">
                  <c:v>0.39486356340289236</c:v>
                </c:pt>
                <c:pt idx="1">
                  <c:v>0.19903691813804186</c:v>
                </c:pt>
                <c:pt idx="2">
                  <c:v>0.14285714285714393</c:v>
                </c:pt>
                <c:pt idx="3">
                  <c:v>0.12359550561797752</c:v>
                </c:pt>
                <c:pt idx="4">
                  <c:v>5.4574638844302172E-2</c:v>
                </c:pt>
                <c:pt idx="5">
                  <c:v>5.1364365971107544E-2</c:v>
                </c:pt>
                <c:pt idx="6">
                  <c:v>3.2102728731942205E-2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blipFill dpi="0" rotWithShape="1">
      <a:blip xmlns:r="http://schemas.openxmlformats.org/officeDocument/2006/relationships" r:embed="rId2">
        <a:alphaModFix amt="14000"/>
      </a:blip>
      <a:srcRect/>
      <a:stretch>
        <a:fillRect/>
      </a:stretch>
    </a:blipFill>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Sheet1!$B$1</c:f>
              <c:strCache>
                <c:ptCount val="1"/>
                <c:pt idx="0">
                  <c:v>Gathering, looking for or pulling information together</c:v>
                </c:pt>
              </c:strCache>
            </c:strRef>
          </c:tx>
          <c:spPr>
            <a:solidFill>
              <a:schemeClr val="accent6"/>
            </a:solidFill>
          </c:spPr>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6.3</c:v>
                </c:pt>
              </c:numCache>
            </c:numRef>
          </c:val>
        </c:ser>
        <c:ser>
          <c:idx val="1"/>
          <c:order val="1"/>
          <c:tx>
            <c:strRef>
              <c:f>Sheet1!$C$1</c:f>
              <c:strCache>
                <c:ptCount val="1"/>
                <c:pt idx="0">
                  <c:v>Analyzing and applying information</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5.4</c:v>
                </c:pt>
              </c:numCache>
            </c:numRef>
          </c:val>
        </c:ser>
        <c:dLbls>
          <c:showLegendKey val="0"/>
          <c:showVal val="0"/>
          <c:showCatName val="0"/>
          <c:showSerName val="0"/>
          <c:showPercent val="0"/>
          <c:showBubbleSize val="0"/>
        </c:dLbls>
        <c:gapWidth val="150"/>
        <c:shape val="box"/>
        <c:axId val="339810088"/>
        <c:axId val="339809304"/>
        <c:axId val="0"/>
      </c:bar3DChart>
      <c:catAx>
        <c:axId val="339810088"/>
        <c:scaling>
          <c:orientation val="minMax"/>
        </c:scaling>
        <c:delete val="1"/>
        <c:axPos val="b"/>
        <c:numFmt formatCode="General" sourceLinked="0"/>
        <c:majorTickMark val="out"/>
        <c:minorTickMark val="none"/>
        <c:tickLblPos val="none"/>
        <c:crossAx val="339809304"/>
        <c:crosses val="autoZero"/>
        <c:auto val="1"/>
        <c:lblAlgn val="ctr"/>
        <c:lblOffset val="100"/>
        <c:noMultiLvlLbl val="0"/>
      </c:catAx>
      <c:valAx>
        <c:axId val="339809304"/>
        <c:scaling>
          <c:orientation val="minMax"/>
        </c:scaling>
        <c:delete val="1"/>
        <c:axPos val="l"/>
        <c:numFmt formatCode="General" sourceLinked="1"/>
        <c:majorTickMark val="out"/>
        <c:minorTickMark val="none"/>
        <c:tickLblPos val="none"/>
        <c:crossAx val="339810088"/>
        <c:crosses val="autoZero"/>
        <c:crossBetween val="between"/>
      </c:valAx>
      <c:spPr>
        <a:ln w="25400">
          <a:noFill/>
        </a:ln>
      </c:spPr>
    </c:plotArea>
    <c:legend>
      <c:legendPos val="r"/>
      <c:layout>
        <c:manualLayout>
          <c:xMode val="edge"/>
          <c:yMode val="edge"/>
          <c:x val="0.51213730314960626"/>
          <c:y val="0.17017347440944883"/>
          <c:w val="0.33452934153041475"/>
          <c:h val="0.62373164624850019"/>
        </c:manualLayout>
      </c:layout>
      <c:overlay val="0"/>
      <c:txPr>
        <a:bodyPr/>
        <a:lstStyle/>
        <a:p>
          <a:pPr>
            <a:defRPr lang="en-US" sz="1600"/>
          </a:pPr>
          <a:endParaRPr lang="en-US"/>
        </a:p>
      </c:txPr>
    </c:legend>
    <c:plotVisOnly val="1"/>
    <c:dispBlanksAs val="gap"/>
    <c:showDLblsOverMax val="0"/>
  </c:chart>
  <c:spPr>
    <a:solidFill>
      <a:srgbClr val="FFFFFF">
        <a:alpha val="50000"/>
      </a:srgbClr>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3"/>
              <c:layout>
                <c:manualLayout>
                  <c:x val="1.7456054315324661E-3"/>
                  <c:y val="2.0035753351477295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2.7306459966268987E-2"/>
                  <c:y val="5.647030218413747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1.0377329369154501E-3"/>
                  <c:y val="0.36963685092356247"/>
                </c:manualLayout>
              </c:layout>
              <c:tx>
                <c:rich>
                  <a:bodyPr/>
                  <a:lstStyle/>
                  <a:p>
                    <a:endParaRPr lang="en-US" dirty="0" smtClean="0"/>
                  </a:p>
                  <a:p>
                    <a:r>
                      <a:rPr lang="en-US" dirty="0" smtClean="0"/>
                      <a:t>Economics/Management </a:t>
                    </a:r>
                    <a:r>
                      <a:rPr lang="en-US" dirty="0"/>
                      <a:t>Science 
1%</a:t>
                    </a:r>
                  </a:p>
                </c:rich>
              </c:tx>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2.8912878269190829E-2"/>
                  <c:y val="-7.203650621377702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4.9606756593924002E-2"/>
                  <c:y val="-5.294624322777692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3.0871007311589361E-2"/>
                  <c:y val="2.341643136714434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1"/>
              <c:layout>
                <c:manualLayout>
                  <c:x val="8.9378948357731247E-2"/>
                  <c:y val="8.919881483528274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7"/>
              <c:layout>
                <c:manualLayout>
                  <c:x val="0.11364913055098022"/>
                  <c:y val="3.0641142316061398E-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'[ImageCounts for launch.xlsx]Subject Collection Distribution'!$B$2:$B$19</c:f>
              <c:strCache>
                <c:ptCount val="18"/>
                <c:pt idx="0">
                  <c:v>Biomedicine</c:v>
                </c:pt>
                <c:pt idx="1">
                  <c:v> Life Sciences </c:v>
                </c:pt>
                <c:pt idx="2">
                  <c:v>Medicine &amp; Public Health</c:v>
                </c:pt>
                <c:pt idx="3">
                  <c:v> Pharmacy </c:v>
                </c:pt>
                <c:pt idx="4">
                  <c:v> Chemistry </c:v>
                </c:pt>
                <c:pt idx="5">
                  <c:v> Computer Science </c:v>
                </c:pt>
                <c:pt idx="6">
                  <c:v> Economics/Management Science </c:v>
                </c:pt>
                <c:pt idx="7">
                  <c:v> Education </c:v>
                </c:pt>
                <c:pt idx="8">
                  <c:v> Engineering </c:v>
                </c:pt>
                <c:pt idx="9">
                  <c:v> Environment </c:v>
                </c:pt>
                <c:pt idx="10">
                  <c:v> Geography </c:v>
                </c:pt>
                <c:pt idx="11">
                  <c:v> Geosciences </c:v>
                </c:pt>
                <c:pt idx="12">
                  <c:v> Humanities/Art </c:v>
                </c:pt>
                <c:pt idx="13">
                  <c:v>Material Science</c:v>
                </c:pt>
                <c:pt idx="14">
                  <c:v> Mathematics </c:v>
                </c:pt>
                <c:pt idx="15">
                  <c:v> Physics </c:v>
                </c:pt>
                <c:pt idx="16">
                  <c:v> Psychology </c:v>
                </c:pt>
                <c:pt idx="17">
                  <c:v> Social Sciences </c:v>
                </c:pt>
              </c:strCache>
            </c:strRef>
          </c:cat>
          <c:val>
            <c:numRef>
              <c:f>'[ImageCounts for launch.xlsx]Subject Collection Distribution'!$A$2:$A$19</c:f>
              <c:numCache>
                <c:formatCode>_(* #,##0_);_(* \(#,##0\);_(* "-"??_);_(@_)</c:formatCode>
                <c:ptCount val="18"/>
                <c:pt idx="0">
                  <c:v>181000</c:v>
                </c:pt>
                <c:pt idx="1">
                  <c:v>312000</c:v>
                </c:pt>
                <c:pt idx="2">
                  <c:v>481000</c:v>
                </c:pt>
                <c:pt idx="3">
                  <c:v>2000</c:v>
                </c:pt>
                <c:pt idx="4">
                  <c:v>240000</c:v>
                </c:pt>
                <c:pt idx="5">
                  <c:v>29000</c:v>
                </c:pt>
                <c:pt idx="6">
                  <c:v>16000</c:v>
                </c:pt>
                <c:pt idx="7">
                  <c:v>6000</c:v>
                </c:pt>
                <c:pt idx="8">
                  <c:v>83000</c:v>
                </c:pt>
                <c:pt idx="9">
                  <c:v>34000</c:v>
                </c:pt>
                <c:pt idx="10">
                  <c:v>3000</c:v>
                </c:pt>
                <c:pt idx="11">
                  <c:v>100000</c:v>
                </c:pt>
                <c:pt idx="12">
                  <c:v>15000</c:v>
                </c:pt>
                <c:pt idx="13">
                  <c:v>18000</c:v>
                </c:pt>
                <c:pt idx="14">
                  <c:v>5000</c:v>
                </c:pt>
                <c:pt idx="15">
                  <c:v>62000</c:v>
                </c:pt>
                <c:pt idx="16">
                  <c:v>10000</c:v>
                </c:pt>
                <c:pt idx="17">
                  <c:v>10000</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6075" cy="495300"/>
          </a:xfrm>
          <a:prstGeom prst="rect">
            <a:avLst/>
          </a:prstGeom>
          <a:noFill/>
          <a:ln w="9525">
            <a:noFill/>
            <a:miter lim="800000"/>
            <a:headEnd/>
            <a:tailEnd/>
          </a:ln>
          <a:effectLst/>
        </p:spPr>
        <p:txBody>
          <a:bodyPr vert="horz" wrap="square" lIns="89484" tIns="44743" rIns="89484" bIns="44743" numCol="1" anchor="t" anchorCtr="0" compatLnSpc="1">
            <a:prstTxWarp prst="textNoShape">
              <a:avLst/>
            </a:prstTxWarp>
          </a:bodyPr>
          <a:lstStyle>
            <a:lvl1pPr algn="l" eaLnBrk="0" hangingPunct="0">
              <a:spcBef>
                <a:spcPct val="0"/>
              </a:spcBef>
              <a:defRPr sz="1200" b="0">
                <a:solidFill>
                  <a:schemeClr val="tx1"/>
                </a:solidFill>
                <a:latin typeface="Times" pitchFamily="18" charset="0"/>
                <a:cs typeface="+mn-cs"/>
              </a:defRPr>
            </a:lvl1pPr>
          </a:lstStyle>
          <a:p>
            <a:pPr>
              <a:defRPr/>
            </a:pPr>
            <a:endParaRPr lang="de-DE"/>
          </a:p>
        </p:txBody>
      </p:sp>
      <p:sp>
        <p:nvSpPr>
          <p:cNvPr id="6147" name="Rectangle 3"/>
          <p:cNvSpPr>
            <a:spLocks noGrp="1" noChangeArrowheads="1"/>
          </p:cNvSpPr>
          <p:nvPr>
            <p:ph type="dt" sz="quarter" idx="1"/>
          </p:nvPr>
        </p:nvSpPr>
        <p:spPr bwMode="auto">
          <a:xfrm>
            <a:off x="3776663" y="0"/>
            <a:ext cx="2886075" cy="495300"/>
          </a:xfrm>
          <a:prstGeom prst="rect">
            <a:avLst/>
          </a:prstGeom>
          <a:noFill/>
          <a:ln w="9525">
            <a:noFill/>
            <a:miter lim="800000"/>
            <a:headEnd/>
            <a:tailEnd/>
          </a:ln>
          <a:effectLst/>
        </p:spPr>
        <p:txBody>
          <a:bodyPr vert="horz" wrap="square" lIns="89484" tIns="44743" rIns="89484" bIns="44743" numCol="1" anchor="t" anchorCtr="0" compatLnSpc="1">
            <a:prstTxWarp prst="textNoShape">
              <a:avLst/>
            </a:prstTxWarp>
          </a:bodyPr>
          <a:lstStyle>
            <a:lvl1pPr algn="r" eaLnBrk="0" hangingPunct="0">
              <a:spcBef>
                <a:spcPct val="0"/>
              </a:spcBef>
              <a:defRPr sz="1200" b="0">
                <a:solidFill>
                  <a:schemeClr val="tx1"/>
                </a:solidFill>
                <a:latin typeface="Times" pitchFamily="18" charset="0"/>
                <a:cs typeface="+mn-cs"/>
              </a:defRPr>
            </a:lvl1pPr>
          </a:lstStyle>
          <a:p>
            <a:pPr>
              <a:defRPr/>
            </a:pPr>
            <a:endParaRPr lang="de-DE"/>
          </a:p>
        </p:txBody>
      </p:sp>
      <p:sp>
        <p:nvSpPr>
          <p:cNvPr id="6148" name="Rectangle 4"/>
          <p:cNvSpPr>
            <a:spLocks noGrp="1" noChangeArrowheads="1"/>
          </p:cNvSpPr>
          <p:nvPr>
            <p:ph type="ftr" sz="quarter" idx="2"/>
          </p:nvPr>
        </p:nvSpPr>
        <p:spPr bwMode="auto">
          <a:xfrm>
            <a:off x="0" y="9431338"/>
            <a:ext cx="2886075" cy="495300"/>
          </a:xfrm>
          <a:prstGeom prst="rect">
            <a:avLst/>
          </a:prstGeom>
          <a:noFill/>
          <a:ln w="9525">
            <a:noFill/>
            <a:miter lim="800000"/>
            <a:headEnd/>
            <a:tailEnd/>
          </a:ln>
          <a:effectLst/>
        </p:spPr>
        <p:txBody>
          <a:bodyPr vert="horz" wrap="square" lIns="89484" tIns="44743" rIns="89484" bIns="44743" numCol="1" anchor="b" anchorCtr="0" compatLnSpc="1">
            <a:prstTxWarp prst="textNoShape">
              <a:avLst/>
            </a:prstTxWarp>
          </a:bodyPr>
          <a:lstStyle>
            <a:lvl1pPr algn="l" eaLnBrk="0" hangingPunct="0">
              <a:spcBef>
                <a:spcPct val="0"/>
              </a:spcBef>
              <a:defRPr sz="1200" b="0">
                <a:solidFill>
                  <a:schemeClr val="tx1"/>
                </a:solidFill>
                <a:latin typeface="Times" pitchFamily="18" charset="0"/>
                <a:cs typeface="+mn-cs"/>
              </a:defRPr>
            </a:lvl1pPr>
          </a:lstStyle>
          <a:p>
            <a:pPr>
              <a:defRPr/>
            </a:pPr>
            <a:endParaRPr lang="de-DE"/>
          </a:p>
        </p:txBody>
      </p:sp>
      <p:sp>
        <p:nvSpPr>
          <p:cNvPr id="6149" name="Rectangle 5"/>
          <p:cNvSpPr>
            <a:spLocks noGrp="1" noChangeArrowheads="1"/>
          </p:cNvSpPr>
          <p:nvPr>
            <p:ph type="sldNum" sz="quarter" idx="3"/>
          </p:nvPr>
        </p:nvSpPr>
        <p:spPr bwMode="auto">
          <a:xfrm>
            <a:off x="3776663" y="9431338"/>
            <a:ext cx="2886075" cy="495300"/>
          </a:xfrm>
          <a:prstGeom prst="rect">
            <a:avLst/>
          </a:prstGeom>
          <a:noFill/>
          <a:ln w="9525">
            <a:noFill/>
            <a:miter lim="800000"/>
            <a:headEnd/>
            <a:tailEnd/>
          </a:ln>
          <a:effectLst/>
        </p:spPr>
        <p:txBody>
          <a:bodyPr vert="horz" wrap="square" lIns="89484" tIns="44743" rIns="89484" bIns="44743" numCol="1" anchor="b" anchorCtr="0" compatLnSpc="1">
            <a:prstTxWarp prst="textNoShape">
              <a:avLst/>
            </a:prstTxWarp>
          </a:bodyPr>
          <a:lstStyle>
            <a:lvl1pPr algn="r" eaLnBrk="0" hangingPunct="0">
              <a:spcBef>
                <a:spcPct val="0"/>
              </a:spcBef>
              <a:defRPr sz="1200" b="0">
                <a:solidFill>
                  <a:schemeClr val="tx1"/>
                </a:solidFill>
                <a:latin typeface="Times" pitchFamily="18" charset="0"/>
                <a:cs typeface="+mn-cs"/>
              </a:defRPr>
            </a:lvl1pPr>
          </a:lstStyle>
          <a:p>
            <a:pPr>
              <a:defRPr/>
            </a:pPr>
            <a:fld id="{9010A9BC-1C47-4547-8EE6-566543B26041}" type="slidenum">
              <a:rPr lang="de-DE"/>
              <a:pPr>
                <a:defRPr/>
              </a:pPr>
              <a:t>‹#›</a:t>
            </a:fld>
            <a:endParaRPr lang="de-DE"/>
          </a:p>
        </p:txBody>
      </p:sp>
    </p:spTree>
    <p:extLst>
      <p:ext uri="{BB962C8B-B14F-4D97-AF65-F5344CB8AC3E}">
        <p14:creationId xmlns:p14="http://schemas.microsoft.com/office/powerpoint/2010/main" val="195161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6075" cy="495300"/>
          </a:xfrm>
          <a:prstGeom prst="rect">
            <a:avLst/>
          </a:prstGeom>
          <a:noFill/>
          <a:ln w="9525">
            <a:noFill/>
            <a:miter lim="800000"/>
            <a:headEnd/>
            <a:tailEnd/>
          </a:ln>
          <a:effectLst/>
        </p:spPr>
        <p:txBody>
          <a:bodyPr vert="horz" wrap="square" lIns="89484" tIns="44743" rIns="89484" bIns="44743" numCol="1" anchor="t" anchorCtr="0" compatLnSpc="1">
            <a:prstTxWarp prst="textNoShape">
              <a:avLst/>
            </a:prstTxWarp>
          </a:bodyPr>
          <a:lstStyle>
            <a:lvl1pPr algn="l" eaLnBrk="0" hangingPunct="0">
              <a:spcBef>
                <a:spcPct val="0"/>
              </a:spcBef>
              <a:defRPr sz="1200" b="0">
                <a:solidFill>
                  <a:schemeClr val="tx1"/>
                </a:solidFill>
                <a:latin typeface="Times" pitchFamily="18" charset="0"/>
                <a:cs typeface="+mn-cs"/>
              </a:defRPr>
            </a:lvl1pPr>
          </a:lstStyle>
          <a:p>
            <a:pPr>
              <a:defRPr/>
            </a:pPr>
            <a:endParaRPr lang="de-DE"/>
          </a:p>
        </p:txBody>
      </p:sp>
      <p:sp>
        <p:nvSpPr>
          <p:cNvPr id="8195" name="Rectangle 3"/>
          <p:cNvSpPr>
            <a:spLocks noGrp="1" noChangeArrowheads="1"/>
          </p:cNvSpPr>
          <p:nvPr>
            <p:ph type="dt" idx="1"/>
          </p:nvPr>
        </p:nvSpPr>
        <p:spPr bwMode="auto">
          <a:xfrm>
            <a:off x="3776663" y="0"/>
            <a:ext cx="2886075" cy="495300"/>
          </a:xfrm>
          <a:prstGeom prst="rect">
            <a:avLst/>
          </a:prstGeom>
          <a:noFill/>
          <a:ln w="9525">
            <a:noFill/>
            <a:miter lim="800000"/>
            <a:headEnd/>
            <a:tailEnd/>
          </a:ln>
          <a:effectLst/>
        </p:spPr>
        <p:txBody>
          <a:bodyPr vert="horz" wrap="square" lIns="89484" tIns="44743" rIns="89484" bIns="44743" numCol="1" anchor="t" anchorCtr="0" compatLnSpc="1">
            <a:prstTxWarp prst="textNoShape">
              <a:avLst/>
            </a:prstTxWarp>
          </a:bodyPr>
          <a:lstStyle>
            <a:lvl1pPr algn="r" eaLnBrk="0" hangingPunct="0">
              <a:spcBef>
                <a:spcPct val="0"/>
              </a:spcBef>
              <a:defRPr sz="1200" b="0">
                <a:solidFill>
                  <a:schemeClr val="tx1"/>
                </a:solidFill>
                <a:latin typeface="Times" pitchFamily="18" charset="0"/>
                <a:cs typeface="+mn-cs"/>
              </a:defRPr>
            </a:lvl1pPr>
          </a:lstStyle>
          <a:p>
            <a:pPr>
              <a:defRPr/>
            </a:pPr>
            <a:endParaRPr lang="de-DE"/>
          </a:p>
        </p:txBody>
      </p:sp>
      <p:sp>
        <p:nvSpPr>
          <p:cNvPr id="17412"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7413" y="4716463"/>
            <a:ext cx="4959350" cy="4465637"/>
          </a:xfrm>
          <a:prstGeom prst="rect">
            <a:avLst/>
          </a:prstGeom>
          <a:noFill/>
          <a:ln w="9525">
            <a:noFill/>
            <a:miter lim="800000"/>
            <a:headEnd/>
            <a:tailEnd/>
          </a:ln>
          <a:effectLst/>
        </p:spPr>
        <p:txBody>
          <a:bodyPr vert="horz" wrap="square" lIns="89484" tIns="44743" rIns="89484" bIns="44743"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31338"/>
            <a:ext cx="2886075" cy="495300"/>
          </a:xfrm>
          <a:prstGeom prst="rect">
            <a:avLst/>
          </a:prstGeom>
          <a:noFill/>
          <a:ln w="9525">
            <a:noFill/>
            <a:miter lim="800000"/>
            <a:headEnd/>
            <a:tailEnd/>
          </a:ln>
          <a:effectLst/>
        </p:spPr>
        <p:txBody>
          <a:bodyPr vert="horz" wrap="square" lIns="89484" tIns="44743" rIns="89484" bIns="44743" numCol="1" anchor="b" anchorCtr="0" compatLnSpc="1">
            <a:prstTxWarp prst="textNoShape">
              <a:avLst/>
            </a:prstTxWarp>
          </a:bodyPr>
          <a:lstStyle>
            <a:lvl1pPr algn="l" eaLnBrk="0" hangingPunct="0">
              <a:spcBef>
                <a:spcPct val="0"/>
              </a:spcBef>
              <a:defRPr sz="1200" b="0">
                <a:solidFill>
                  <a:schemeClr val="tx1"/>
                </a:solidFill>
                <a:latin typeface="Times" pitchFamily="18"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6663" y="9431338"/>
            <a:ext cx="2886075" cy="495300"/>
          </a:xfrm>
          <a:prstGeom prst="rect">
            <a:avLst/>
          </a:prstGeom>
          <a:noFill/>
          <a:ln w="9525">
            <a:noFill/>
            <a:miter lim="800000"/>
            <a:headEnd/>
            <a:tailEnd/>
          </a:ln>
          <a:effectLst/>
        </p:spPr>
        <p:txBody>
          <a:bodyPr vert="horz" wrap="square" lIns="89484" tIns="44743" rIns="89484" bIns="44743" numCol="1" anchor="b" anchorCtr="0" compatLnSpc="1">
            <a:prstTxWarp prst="textNoShape">
              <a:avLst/>
            </a:prstTxWarp>
          </a:bodyPr>
          <a:lstStyle>
            <a:lvl1pPr algn="r" eaLnBrk="0" hangingPunct="0">
              <a:spcBef>
                <a:spcPct val="0"/>
              </a:spcBef>
              <a:defRPr sz="1200" b="0">
                <a:solidFill>
                  <a:schemeClr val="tx1"/>
                </a:solidFill>
                <a:latin typeface="Times" pitchFamily="18" charset="0"/>
                <a:cs typeface="+mn-cs"/>
              </a:defRPr>
            </a:lvl1pPr>
          </a:lstStyle>
          <a:p>
            <a:pPr>
              <a:defRPr/>
            </a:pPr>
            <a:fld id="{BC08C12A-9CD9-4762-B0F3-C4E3E01257A8}" type="slidenum">
              <a:rPr lang="de-DE"/>
              <a:pPr>
                <a:defRPr/>
              </a:pPr>
              <a:t>‹#›</a:t>
            </a:fld>
            <a:endParaRPr lang="de-DE"/>
          </a:p>
        </p:txBody>
      </p:sp>
    </p:spTree>
    <p:extLst>
      <p:ext uri="{BB962C8B-B14F-4D97-AF65-F5344CB8AC3E}">
        <p14:creationId xmlns:p14="http://schemas.microsoft.com/office/powerpoint/2010/main" val="279246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mages.md/users/contributors.asp"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600">
                <a:solidFill>
                  <a:schemeClr val="tx2"/>
                </a:solidFill>
                <a:latin typeface="Arial" charset="0"/>
                <a:ea typeface="ＭＳ Ｐゴシック" charset="0"/>
                <a:cs typeface="ＭＳ Ｐゴシック" charset="0"/>
              </a:defRPr>
            </a:lvl1pPr>
            <a:lvl2pPr marL="742950" indent="-285750" defTabSz="912813">
              <a:defRPr sz="1600">
                <a:solidFill>
                  <a:schemeClr val="tx2"/>
                </a:solidFill>
                <a:latin typeface="Arial" charset="0"/>
                <a:ea typeface="ＭＳ Ｐゴシック" charset="0"/>
              </a:defRPr>
            </a:lvl2pPr>
            <a:lvl3pPr marL="1143000" indent="-228600" defTabSz="912813">
              <a:defRPr sz="1600">
                <a:solidFill>
                  <a:schemeClr val="tx2"/>
                </a:solidFill>
                <a:latin typeface="Arial" charset="0"/>
                <a:ea typeface="ＭＳ Ｐゴシック" charset="0"/>
              </a:defRPr>
            </a:lvl3pPr>
            <a:lvl4pPr marL="1600200" indent="-228600" defTabSz="912813">
              <a:defRPr sz="1600">
                <a:solidFill>
                  <a:schemeClr val="tx2"/>
                </a:solidFill>
                <a:latin typeface="Arial" charset="0"/>
                <a:ea typeface="ＭＳ Ｐゴシック" charset="0"/>
              </a:defRPr>
            </a:lvl4pPr>
            <a:lvl5pPr marL="2057400" indent="-228600" defTabSz="912813">
              <a:defRPr sz="1600">
                <a:solidFill>
                  <a:schemeClr val="tx2"/>
                </a:solidFill>
                <a:latin typeface="Arial" charset="0"/>
                <a:ea typeface="ＭＳ Ｐゴシック" charset="0"/>
              </a:defRPr>
            </a:lvl5pPr>
            <a:lvl6pPr marL="2514600" indent="-228600" algn="ctr" defTabSz="912813" eaLnBrk="0" fontAlgn="base" hangingPunct="0">
              <a:spcBef>
                <a:spcPct val="50000"/>
              </a:spcBef>
              <a:spcAft>
                <a:spcPct val="0"/>
              </a:spcAft>
              <a:defRPr sz="1600">
                <a:solidFill>
                  <a:schemeClr val="tx2"/>
                </a:solidFill>
                <a:latin typeface="Arial" charset="0"/>
                <a:ea typeface="ＭＳ Ｐゴシック" charset="0"/>
              </a:defRPr>
            </a:lvl6pPr>
            <a:lvl7pPr marL="2971800" indent="-228600" algn="ctr" defTabSz="912813" eaLnBrk="0" fontAlgn="base" hangingPunct="0">
              <a:spcBef>
                <a:spcPct val="50000"/>
              </a:spcBef>
              <a:spcAft>
                <a:spcPct val="0"/>
              </a:spcAft>
              <a:defRPr sz="1600">
                <a:solidFill>
                  <a:schemeClr val="tx2"/>
                </a:solidFill>
                <a:latin typeface="Arial" charset="0"/>
                <a:ea typeface="ＭＳ Ｐゴシック" charset="0"/>
              </a:defRPr>
            </a:lvl7pPr>
            <a:lvl8pPr marL="3429000" indent="-228600" algn="ctr" defTabSz="912813" eaLnBrk="0" fontAlgn="base" hangingPunct="0">
              <a:spcBef>
                <a:spcPct val="50000"/>
              </a:spcBef>
              <a:spcAft>
                <a:spcPct val="0"/>
              </a:spcAft>
              <a:defRPr sz="1600">
                <a:solidFill>
                  <a:schemeClr val="tx2"/>
                </a:solidFill>
                <a:latin typeface="Arial" charset="0"/>
                <a:ea typeface="ＭＳ Ｐゴシック" charset="0"/>
              </a:defRPr>
            </a:lvl8pPr>
            <a:lvl9pPr marL="3886200" indent="-228600" algn="ctr" defTabSz="912813" eaLnBrk="0" fontAlgn="base" hangingPunct="0">
              <a:spcBef>
                <a:spcPct val="50000"/>
              </a:spcBef>
              <a:spcAft>
                <a:spcPct val="0"/>
              </a:spcAft>
              <a:defRPr sz="1600">
                <a:solidFill>
                  <a:schemeClr val="tx2"/>
                </a:solidFill>
                <a:latin typeface="Arial" charset="0"/>
                <a:ea typeface="ＭＳ Ｐゴシック" charset="0"/>
              </a:defRPr>
            </a:lvl9pPr>
          </a:lstStyle>
          <a:p>
            <a:fld id="{E05C08CE-A75A-5B40-8637-608B93636252}" type="slidenum">
              <a:rPr lang="de-DE" sz="1200">
                <a:solidFill>
                  <a:schemeClr val="tx1"/>
                </a:solidFill>
                <a:latin typeface="Times" charset="0"/>
              </a:rPr>
              <a:pPr/>
              <a:t>2</a:t>
            </a:fld>
            <a:endParaRPr lang="de-DE" sz="1200">
              <a:solidFill>
                <a:schemeClr val="tx1"/>
              </a:solidFill>
              <a:latin typeface="Times"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charset="0"/>
            </a:endParaRPr>
          </a:p>
        </p:txBody>
      </p:sp>
    </p:spTree>
    <p:extLst>
      <p:ext uri="{BB962C8B-B14F-4D97-AF65-F5344CB8AC3E}">
        <p14:creationId xmlns:p14="http://schemas.microsoft.com/office/powerpoint/2010/main" val="2058961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4DDAD18A-500A-4272-B981-9EA91D0E01DE}" type="slidenum">
              <a:rPr lang="de-DE" smtClean="0"/>
              <a:pPr>
                <a:defRPr/>
              </a:pPr>
              <a:t>15</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val="356094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de-DE" smtClean="0"/>
          </a:p>
        </p:txBody>
      </p:sp>
      <p:sp>
        <p:nvSpPr>
          <p:cNvPr id="49156" name="Slide Number Placeholder 3"/>
          <p:cNvSpPr>
            <a:spLocks noGrp="1"/>
          </p:cNvSpPr>
          <p:nvPr>
            <p:ph type="sldNum" sz="quarter" idx="5"/>
          </p:nvPr>
        </p:nvSpPr>
        <p:spPr/>
        <p:txBody>
          <a:bodyPr/>
          <a:lstStyle/>
          <a:p>
            <a:pPr>
              <a:defRPr/>
            </a:pPr>
            <a:fld id="{DF7344DD-7449-4DCE-B755-5424077D4B68}" type="slidenum">
              <a:rPr lang="de-DE" smtClean="0"/>
              <a:pPr>
                <a:defRPr/>
              </a:pPr>
              <a:t>16</a:t>
            </a:fld>
            <a:endParaRPr lang="de-DE" smtClean="0"/>
          </a:p>
        </p:txBody>
      </p:sp>
    </p:spTree>
    <p:extLst>
      <p:ext uri="{BB962C8B-B14F-4D97-AF65-F5344CB8AC3E}">
        <p14:creationId xmlns:p14="http://schemas.microsoft.com/office/powerpoint/2010/main" val="413847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EF496BD-0CF5-4196-AD6E-ACFC7D1D4EFD}" type="slidenum">
              <a:rPr lang="de-DE" smtClean="0">
                <a:latin typeface="Times"/>
              </a:rPr>
              <a:pPr/>
              <a:t>17</a:t>
            </a:fld>
            <a:endParaRPr lang="de-DE" smtClean="0">
              <a:latin typeface="Time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de-DE" smtClean="0">
              <a:latin typeface="Times"/>
            </a:endParaRPr>
          </a:p>
        </p:txBody>
      </p:sp>
    </p:spTree>
    <p:extLst>
      <p:ext uri="{BB962C8B-B14F-4D97-AF65-F5344CB8AC3E}">
        <p14:creationId xmlns:p14="http://schemas.microsoft.com/office/powerpoint/2010/main" val="185146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9F60848-BEC7-486D-83B9-443D109066C8}" type="slidenum">
              <a:rPr lang="de-DE" smtClean="0">
                <a:latin typeface="Times"/>
              </a:rPr>
              <a:pPr/>
              <a:t>18</a:t>
            </a:fld>
            <a:endParaRPr lang="de-DE" smtClean="0">
              <a:latin typeface="Time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de-DE" smtClean="0">
              <a:latin typeface="Times"/>
            </a:endParaRPr>
          </a:p>
        </p:txBody>
      </p:sp>
    </p:spTree>
    <p:extLst>
      <p:ext uri="{BB962C8B-B14F-4D97-AF65-F5344CB8AC3E}">
        <p14:creationId xmlns:p14="http://schemas.microsoft.com/office/powerpoint/2010/main" val="369878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B9280D3-58FC-43F4-AEF4-3074FCD4A4E6}" type="slidenum">
              <a:rPr lang="de-DE" smtClean="0">
                <a:latin typeface="Times"/>
              </a:rPr>
              <a:pPr/>
              <a:t>19</a:t>
            </a:fld>
            <a:endParaRPr lang="de-DE" smtClean="0">
              <a:latin typeface="Time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fr-FR" smtClean="0">
              <a:latin typeface="Times"/>
            </a:endParaRPr>
          </a:p>
        </p:txBody>
      </p:sp>
    </p:spTree>
    <p:extLst>
      <p:ext uri="{BB962C8B-B14F-4D97-AF65-F5344CB8AC3E}">
        <p14:creationId xmlns:p14="http://schemas.microsoft.com/office/powerpoint/2010/main" val="244128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4C428-364A-429E-A608-78042B02FA73}" type="slidenum">
              <a:rPr lang="de-DE"/>
              <a:pPr/>
              <a:t>25</a:t>
            </a:fld>
            <a:endParaRPr lang="de-DE"/>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7289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0EC93-35B5-4812-8119-5D91C15BCC91}" type="slidenum">
              <a:rPr lang="de-DE"/>
              <a:pPr/>
              <a:t>27</a:t>
            </a:fld>
            <a:endParaRPr lang="de-DE"/>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99470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Times" charset="0"/>
              </a:rPr>
              <a:t>Journal articles:</a:t>
            </a:r>
          </a:p>
          <a:p>
            <a:r>
              <a:rPr lang="en-US" smtClean="0">
                <a:latin typeface="Times" charset="0"/>
              </a:rPr>
              <a:t>From 1996 to 2009 = 1.6 million published articles</a:t>
            </a:r>
          </a:p>
          <a:p>
            <a:r>
              <a:rPr lang="en-US" smtClean="0">
                <a:latin typeface="Times" charset="0"/>
              </a:rPr>
              <a:t>From 1842 to 1996 = 2 million published articles</a:t>
            </a:r>
          </a:p>
          <a:p>
            <a:endParaRPr lang="en-US" smtClean="0">
              <a:latin typeface="Times" charset="0"/>
            </a:endParaRPr>
          </a:p>
          <a:p>
            <a:r>
              <a:rPr lang="en-US" smtClean="0">
                <a:latin typeface="Times" charset="0"/>
              </a:rPr>
              <a:t>Online Journal Archive = 38 million EUR revenues</a:t>
            </a:r>
          </a:p>
          <a:p>
            <a:endParaRPr lang="en-US" smtClean="0">
              <a:latin typeface="Times" charset="0"/>
            </a:endParaRPr>
          </a:p>
        </p:txBody>
      </p:sp>
      <p:sp>
        <p:nvSpPr>
          <p:cNvPr id="63492" name="Slide Number Placeholder 3"/>
          <p:cNvSpPr>
            <a:spLocks noGrp="1"/>
          </p:cNvSpPr>
          <p:nvPr>
            <p:ph type="sldNum" sz="quarter" idx="5"/>
          </p:nvPr>
        </p:nvSpPr>
        <p:spPr/>
        <p:txBody>
          <a:bodyPr/>
          <a:lstStyle/>
          <a:p>
            <a:pPr>
              <a:defRPr/>
            </a:pPr>
            <a:fld id="{E47AE136-B870-46DE-8901-4C4D3CCCABE7}" type="slidenum">
              <a:rPr lang="de-DE" smtClean="0"/>
              <a:pPr>
                <a:defRPr/>
              </a:pPr>
              <a:t>28</a:t>
            </a:fld>
            <a:endParaRPr lang="de-DE" smtClean="0"/>
          </a:p>
        </p:txBody>
      </p:sp>
    </p:spTree>
    <p:extLst>
      <p:ext uri="{BB962C8B-B14F-4D97-AF65-F5344CB8AC3E}">
        <p14:creationId xmlns:p14="http://schemas.microsoft.com/office/powerpoint/2010/main" val="416873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4ACF9C86-BEDC-461C-B623-3557B71D7178}" type="slidenum">
              <a:rPr lang="de-DE" smtClean="0"/>
              <a:pPr>
                <a:defRPr/>
              </a:pPr>
              <a:t>29</a:t>
            </a:fld>
            <a:endParaRPr 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10532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de-DE" smtClean="0">
              <a:latin typeface="Times" charset="0"/>
            </a:endParaRPr>
          </a:p>
        </p:txBody>
      </p:sp>
      <p:sp>
        <p:nvSpPr>
          <p:cNvPr id="4" name="Slide Number Placeholder 3"/>
          <p:cNvSpPr>
            <a:spLocks noGrp="1"/>
          </p:cNvSpPr>
          <p:nvPr>
            <p:ph type="sldNum" sz="quarter" idx="5"/>
          </p:nvPr>
        </p:nvSpPr>
        <p:spPr/>
        <p:txBody>
          <a:bodyPr/>
          <a:lstStyle/>
          <a:p>
            <a:pPr>
              <a:defRPr/>
            </a:pPr>
            <a:fld id="{58D96213-870A-42ED-A290-A875B7C97A34}" type="slidenum">
              <a:rPr lang="de-DE" smtClean="0"/>
              <a:pPr>
                <a:defRPr/>
              </a:pPr>
              <a:t>30</a:t>
            </a:fld>
            <a:endParaRPr lang="de-DE"/>
          </a:p>
        </p:txBody>
      </p:sp>
    </p:spTree>
    <p:extLst>
      <p:ext uri="{BB962C8B-B14F-4D97-AF65-F5344CB8AC3E}">
        <p14:creationId xmlns:p14="http://schemas.microsoft.com/office/powerpoint/2010/main" val="46765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600">
                <a:solidFill>
                  <a:schemeClr val="tx2"/>
                </a:solidFill>
                <a:latin typeface="Arial" charset="0"/>
                <a:ea typeface="ＭＳ Ｐゴシック" charset="0"/>
                <a:cs typeface="ＭＳ Ｐゴシック" charset="0"/>
              </a:defRPr>
            </a:lvl1pPr>
            <a:lvl2pPr marL="742950" indent="-285750" defTabSz="912813">
              <a:defRPr sz="1600">
                <a:solidFill>
                  <a:schemeClr val="tx2"/>
                </a:solidFill>
                <a:latin typeface="Arial" charset="0"/>
                <a:ea typeface="ＭＳ Ｐゴシック" charset="0"/>
              </a:defRPr>
            </a:lvl2pPr>
            <a:lvl3pPr marL="1143000" indent="-228600" defTabSz="912813">
              <a:defRPr sz="1600">
                <a:solidFill>
                  <a:schemeClr val="tx2"/>
                </a:solidFill>
                <a:latin typeface="Arial" charset="0"/>
                <a:ea typeface="ＭＳ Ｐゴシック" charset="0"/>
              </a:defRPr>
            </a:lvl3pPr>
            <a:lvl4pPr marL="1600200" indent="-228600" defTabSz="912813">
              <a:defRPr sz="1600">
                <a:solidFill>
                  <a:schemeClr val="tx2"/>
                </a:solidFill>
                <a:latin typeface="Arial" charset="0"/>
                <a:ea typeface="ＭＳ Ｐゴシック" charset="0"/>
              </a:defRPr>
            </a:lvl4pPr>
            <a:lvl5pPr marL="2057400" indent="-228600" defTabSz="912813">
              <a:defRPr sz="1600">
                <a:solidFill>
                  <a:schemeClr val="tx2"/>
                </a:solidFill>
                <a:latin typeface="Arial" charset="0"/>
                <a:ea typeface="ＭＳ Ｐゴシック" charset="0"/>
              </a:defRPr>
            </a:lvl5pPr>
            <a:lvl6pPr marL="2514600" indent="-228600" algn="ctr" defTabSz="912813" eaLnBrk="0" fontAlgn="base" hangingPunct="0">
              <a:spcBef>
                <a:spcPct val="50000"/>
              </a:spcBef>
              <a:spcAft>
                <a:spcPct val="0"/>
              </a:spcAft>
              <a:defRPr sz="1600">
                <a:solidFill>
                  <a:schemeClr val="tx2"/>
                </a:solidFill>
                <a:latin typeface="Arial" charset="0"/>
                <a:ea typeface="ＭＳ Ｐゴシック" charset="0"/>
              </a:defRPr>
            </a:lvl6pPr>
            <a:lvl7pPr marL="2971800" indent="-228600" algn="ctr" defTabSz="912813" eaLnBrk="0" fontAlgn="base" hangingPunct="0">
              <a:spcBef>
                <a:spcPct val="50000"/>
              </a:spcBef>
              <a:spcAft>
                <a:spcPct val="0"/>
              </a:spcAft>
              <a:defRPr sz="1600">
                <a:solidFill>
                  <a:schemeClr val="tx2"/>
                </a:solidFill>
                <a:latin typeface="Arial" charset="0"/>
                <a:ea typeface="ＭＳ Ｐゴシック" charset="0"/>
              </a:defRPr>
            </a:lvl7pPr>
            <a:lvl8pPr marL="3429000" indent="-228600" algn="ctr" defTabSz="912813" eaLnBrk="0" fontAlgn="base" hangingPunct="0">
              <a:spcBef>
                <a:spcPct val="50000"/>
              </a:spcBef>
              <a:spcAft>
                <a:spcPct val="0"/>
              </a:spcAft>
              <a:defRPr sz="1600">
                <a:solidFill>
                  <a:schemeClr val="tx2"/>
                </a:solidFill>
                <a:latin typeface="Arial" charset="0"/>
                <a:ea typeface="ＭＳ Ｐゴシック" charset="0"/>
              </a:defRPr>
            </a:lvl8pPr>
            <a:lvl9pPr marL="3886200" indent="-228600" algn="ctr" defTabSz="912813" eaLnBrk="0" fontAlgn="base" hangingPunct="0">
              <a:spcBef>
                <a:spcPct val="50000"/>
              </a:spcBef>
              <a:spcAft>
                <a:spcPct val="0"/>
              </a:spcAft>
              <a:defRPr sz="1600">
                <a:solidFill>
                  <a:schemeClr val="tx2"/>
                </a:solidFill>
                <a:latin typeface="Arial" charset="0"/>
                <a:ea typeface="ＭＳ Ｐゴシック" charset="0"/>
              </a:defRPr>
            </a:lvl9pPr>
          </a:lstStyle>
          <a:p>
            <a:fld id="{E05C08CE-A75A-5B40-8637-608B93636252}" type="slidenum">
              <a:rPr lang="de-DE" sz="1200">
                <a:solidFill>
                  <a:schemeClr val="tx1"/>
                </a:solidFill>
                <a:latin typeface="Times" charset="0"/>
              </a:rPr>
              <a:pPr/>
              <a:t>4</a:t>
            </a:fld>
            <a:endParaRPr lang="de-DE" sz="1200">
              <a:solidFill>
                <a:schemeClr val="tx1"/>
              </a:solidFill>
              <a:latin typeface="Times"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charset="0"/>
            </a:endParaRPr>
          </a:p>
        </p:txBody>
      </p:sp>
    </p:spTree>
    <p:extLst>
      <p:ext uri="{BB962C8B-B14F-4D97-AF65-F5344CB8AC3E}">
        <p14:creationId xmlns:p14="http://schemas.microsoft.com/office/powerpoint/2010/main" val="402119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p:spPr>
        <p:txBody>
          <a:bodyPr/>
          <a:lstStyle/>
          <a:p>
            <a:endParaRPr lang="de-DE" smtClean="0">
              <a:latin typeface="Times" charset="0"/>
            </a:endParaRPr>
          </a:p>
        </p:txBody>
      </p:sp>
      <p:sp>
        <p:nvSpPr>
          <p:cNvPr id="4" name="Foliennummernplatzhalter 3"/>
          <p:cNvSpPr>
            <a:spLocks noGrp="1"/>
          </p:cNvSpPr>
          <p:nvPr>
            <p:ph type="sldNum" sz="quarter" idx="5"/>
          </p:nvPr>
        </p:nvSpPr>
        <p:spPr/>
        <p:txBody>
          <a:bodyPr/>
          <a:lstStyle/>
          <a:p>
            <a:pPr>
              <a:defRPr/>
            </a:pPr>
            <a:fld id="{0D4BA31D-2778-43D8-9F15-75A9B42619AC}" type="slidenum">
              <a:rPr lang="de-DE" smtClean="0"/>
              <a:pPr>
                <a:defRPr/>
              </a:pPr>
              <a:t>31</a:t>
            </a:fld>
            <a:endParaRPr lang="de-DE"/>
          </a:p>
        </p:txBody>
      </p:sp>
    </p:spTree>
    <p:extLst>
      <p:ext uri="{BB962C8B-B14F-4D97-AF65-F5344CB8AC3E}">
        <p14:creationId xmlns:p14="http://schemas.microsoft.com/office/powerpoint/2010/main" val="260896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de-DE" smtClean="0">
              <a:latin typeface="Times" charset="0"/>
            </a:endParaRPr>
          </a:p>
        </p:txBody>
      </p:sp>
      <p:sp>
        <p:nvSpPr>
          <p:cNvPr id="4" name="Foliennummernplatzhalter 3"/>
          <p:cNvSpPr>
            <a:spLocks noGrp="1"/>
          </p:cNvSpPr>
          <p:nvPr>
            <p:ph type="sldNum" sz="quarter" idx="5"/>
          </p:nvPr>
        </p:nvSpPr>
        <p:spPr/>
        <p:txBody>
          <a:bodyPr/>
          <a:lstStyle/>
          <a:p>
            <a:pPr>
              <a:defRPr/>
            </a:pPr>
            <a:fld id="{A38A5577-DE8D-4BF7-A971-9FCEFCBED6E5}" type="slidenum">
              <a:rPr lang="de-DE" smtClean="0"/>
              <a:pPr>
                <a:defRPr/>
              </a:pPr>
              <a:t>32</a:t>
            </a:fld>
            <a:endParaRPr lang="de-DE"/>
          </a:p>
        </p:txBody>
      </p:sp>
    </p:spTree>
    <p:extLst>
      <p:ext uri="{BB962C8B-B14F-4D97-AF65-F5344CB8AC3E}">
        <p14:creationId xmlns:p14="http://schemas.microsoft.com/office/powerpoint/2010/main" val="1020452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p:spPr>
        <p:txBody>
          <a:bodyPr/>
          <a:lstStyle/>
          <a:p>
            <a:endParaRPr lang="de-DE" smtClean="0">
              <a:latin typeface="Times" charset="0"/>
            </a:endParaRPr>
          </a:p>
        </p:txBody>
      </p:sp>
      <p:sp>
        <p:nvSpPr>
          <p:cNvPr id="4" name="Foliennummernplatzhalter 3"/>
          <p:cNvSpPr>
            <a:spLocks noGrp="1"/>
          </p:cNvSpPr>
          <p:nvPr>
            <p:ph type="sldNum" sz="quarter" idx="5"/>
          </p:nvPr>
        </p:nvSpPr>
        <p:spPr/>
        <p:txBody>
          <a:bodyPr/>
          <a:lstStyle/>
          <a:p>
            <a:pPr>
              <a:defRPr/>
            </a:pPr>
            <a:fld id="{7C4CF1AF-AA4C-4B68-963C-763F83A6AFD9}" type="slidenum">
              <a:rPr lang="de-DE" smtClean="0"/>
              <a:pPr>
                <a:defRPr/>
              </a:pPr>
              <a:t>33</a:t>
            </a:fld>
            <a:endParaRPr lang="de-DE"/>
          </a:p>
        </p:txBody>
      </p:sp>
    </p:spTree>
    <p:extLst>
      <p:ext uri="{BB962C8B-B14F-4D97-AF65-F5344CB8AC3E}">
        <p14:creationId xmlns:p14="http://schemas.microsoft.com/office/powerpoint/2010/main" val="421769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endParaRPr lang="de-DE" smtClean="0">
              <a:latin typeface="Times" charset="0"/>
            </a:endParaRPr>
          </a:p>
        </p:txBody>
      </p:sp>
      <p:sp>
        <p:nvSpPr>
          <p:cNvPr id="4" name="Foliennummernplatzhalter 3"/>
          <p:cNvSpPr>
            <a:spLocks noGrp="1"/>
          </p:cNvSpPr>
          <p:nvPr>
            <p:ph type="sldNum" sz="quarter" idx="5"/>
          </p:nvPr>
        </p:nvSpPr>
        <p:spPr/>
        <p:txBody>
          <a:bodyPr/>
          <a:lstStyle/>
          <a:p>
            <a:pPr>
              <a:defRPr/>
            </a:pPr>
            <a:fld id="{16834C28-C6F4-4223-A7BE-F5DBAA639F90}" type="slidenum">
              <a:rPr lang="de-DE" smtClean="0"/>
              <a:pPr>
                <a:defRPr/>
              </a:pPr>
              <a:t>34</a:t>
            </a:fld>
            <a:endParaRPr lang="de-DE"/>
          </a:p>
        </p:txBody>
      </p:sp>
    </p:spTree>
    <p:extLst>
      <p:ext uri="{BB962C8B-B14F-4D97-AF65-F5344CB8AC3E}">
        <p14:creationId xmlns:p14="http://schemas.microsoft.com/office/powerpoint/2010/main" val="199410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de-DE" smtClean="0">
              <a:latin typeface="Times" charset="0"/>
            </a:endParaRPr>
          </a:p>
        </p:txBody>
      </p:sp>
      <p:sp>
        <p:nvSpPr>
          <p:cNvPr id="4" name="Slide Number Placeholder 3"/>
          <p:cNvSpPr>
            <a:spLocks noGrp="1"/>
          </p:cNvSpPr>
          <p:nvPr>
            <p:ph type="sldNum" sz="quarter" idx="5"/>
          </p:nvPr>
        </p:nvSpPr>
        <p:spPr/>
        <p:txBody>
          <a:bodyPr/>
          <a:lstStyle/>
          <a:p>
            <a:pPr>
              <a:defRPr/>
            </a:pPr>
            <a:fld id="{3504330B-517D-4A25-8CD7-5ECC01910D6F}" type="slidenum">
              <a:rPr lang="de-DE" smtClean="0"/>
              <a:pPr>
                <a:defRPr/>
              </a:pPr>
              <a:t>35</a:t>
            </a:fld>
            <a:endParaRPr lang="de-DE"/>
          </a:p>
        </p:txBody>
      </p:sp>
    </p:spTree>
    <p:extLst>
      <p:ext uri="{BB962C8B-B14F-4D97-AF65-F5344CB8AC3E}">
        <p14:creationId xmlns:p14="http://schemas.microsoft.com/office/powerpoint/2010/main" val="7580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1ACDAD5-292F-4015-8644-C73E6DB417AF}" type="slidenum">
              <a:rPr lang="de-DE" smtClean="0"/>
              <a:pPr/>
              <a:t>36</a:t>
            </a:fld>
            <a:endParaRPr lang="de-DE"/>
          </a:p>
        </p:txBody>
      </p:sp>
    </p:spTree>
    <p:extLst>
      <p:ext uri="{BB962C8B-B14F-4D97-AF65-F5344CB8AC3E}">
        <p14:creationId xmlns:p14="http://schemas.microsoft.com/office/powerpoint/2010/main" val="400831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19392A-A393-442D-B83A-6F757FE00262}" type="slidenum">
              <a:rPr lang="de-DE" smtClean="0"/>
              <a:pPr>
                <a:defRPr/>
              </a:pPr>
              <a:t>37</a:t>
            </a:fld>
            <a:endParaRPr lang="de-DE"/>
          </a:p>
        </p:txBody>
      </p:sp>
    </p:spTree>
    <p:extLst>
      <p:ext uri="{BB962C8B-B14F-4D97-AF65-F5344CB8AC3E}">
        <p14:creationId xmlns:p14="http://schemas.microsoft.com/office/powerpoint/2010/main" val="3158561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50180"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7C357BFA-B470-45C7-B84C-D81FF058BD52}" type="slidenum">
              <a:rPr lang="en-US" sz="1200">
                <a:solidFill>
                  <a:schemeClr val="tx1"/>
                </a:solidFill>
                <a:latin typeface="Times" panose="02020603050405020304" pitchFamily="18" charset="0"/>
              </a:rPr>
              <a:pPr/>
              <a:t>39</a:t>
            </a:fld>
            <a:endParaRPr 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530316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96A55DDC-A530-43D3-B72D-58CE05290B27}" type="slidenum">
              <a:rPr lang="en-US" sz="1200">
                <a:solidFill>
                  <a:schemeClr val="tx1"/>
                </a:solidFill>
                <a:latin typeface="Times" panose="02020603050405020304" pitchFamily="18" charset="0"/>
              </a:rPr>
              <a:pPr/>
              <a:t>40</a:t>
            </a:fld>
            <a:endParaRPr lang="en-US" sz="1200">
              <a:solidFill>
                <a:schemeClr val="tx1"/>
              </a:solidFill>
              <a:latin typeface="Times" panose="02020603050405020304" pitchFamily="18" charset="0"/>
            </a:endParaRPr>
          </a:p>
        </p:txBody>
      </p:sp>
      <p:sp>
        <p:nvSpPr>
          <p:cNvPr id="50179" name="Rectangle 2"/>
          <p:cNvSpPr>
            <a:spLocks noGrp="1" noRot="1" noChangeAspect="1" noChangeArrowheads="1" noTextEdit="1"/>
          </p:cNvSpPr>
          <p:nvPr>
            <p:ph type="sldImg"/>
          </p:nvPr>
        </p:nvSpPr>
        <p:spPr>
          <a:xfrm>
            <a:off x="830263" y="754063"/>
            <a:ext cx="5033962" cy="3776662"/>
          </a:xfrm>
          <a:ln/>
        </p:spPr>
      </p:sp>
      <p:sp>
        <p:nvSpPr>
          <p:cNvPr id="50180" name="Rectangle 3"/>
          <p:cNvSpPr>
            <a:spLocks noGrp="1" noChangeArrowheads="1"/>
          </p:cNvSpPr>
          <p:nvPr>
            <p:ph type="body" idx="1"/>
          </p:nvPr>
        </p:nvSpPr>
        <p:spPr>
          <a:xfrm>
            <a:off x="890588" y="4784725"/>
            <a:ext cx="4984750" cy="4532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132516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52228"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D4A7F07C-8B5E-4382-B543-8205A13FBA86}" type="slidenum">
              <a:rPr lang="en-US" sz="1200">
                <a:solidFill>
                  <a:schemeClr val="tx1"/>
                </a:solidFill>
                <a:latin typeface="Times" panose="02020603050405020304" pitchFamily="18" charset="0"/>
              </a:rPr>
              <a:pPr/>
              <a:t>41</a:t>
            </a:fld>
            <a:endParaRPr 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414770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F433A8F-D457-4C7D-AE18-545D7A603211}" type="slidenum">
              <a:rPr lang="de-DE"/>
              <a:pPr/>
              <a:t>7</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48523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53252"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C0D3E35C-4338-4C00-8C6F-453C09898961}" type="slidenum">
              <a:rPr lang="en-US" sz="1200">
                <a:solidFill>
                  <a:schemeClr val="tx1"/>
                </a:solidFill>
                <a:latin typeface="Times" panose="02020603050405020304" pitchFamily="18" charset="0"/>
              </a:rPr>
              <a:pPr/>
              <a:t>42</a:t>
            </a:fld>
            <a:endParaRPr 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921705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Biological Image Library (BioMed Central, biologyimagelibrary.com): Available after the launch.</a:t>
            </a:r>
          </a:p>
          <a:p>
            <a:pPr eaLnBrk="1" hangingPunct="1"/>
            <a:r>
              <a:rPr lang="en-US" smtClean="0"/>
              <a:t>	Description: The library is a collection of images, illustrations, movies and animations that are useful for research and education. It is also a new, easy way to share your work with others without losing any rights to it or limiting how you use it in the future.</a:t>
            </a:r>
          </a:p>
          <a:p>
            <a:pPr eaLnBrk="1" hangingPunct="1"/>
            <a:endParaRPr lang="en-US" smtClean="0"/>
          </a:p>
          <a:p>
            <a:pPr eaLnBrk="1" hangingPunct="1"/>
            <a:r>
              <a:rPr lang="en-US" smtClean="0"/>
              <a:t>Images.MD (Current Medicine Group, images.md)</a:t>
            </a:r>
          </a:p>
          <a:p>
            <a:pPr eaLnBrk="1" hangingPunct="1"/>
            <a:r>
              <a:rPr lang="en-US" smtClean="0"/>
              <a:t>	Description: </a:t>
            </a:r>
            <a:r>
              <a:rPr lang="en-US" b="1" smtClean="0"/>
              <a:t>images.MD</a:t>
            </a:r>
            <a:r>
              <a:rPr lang="en-US" smtClean="0"/>
              <a:t> compiles over 70,000 high-quality images spanning all of internal medicine, all derived from Current Medicine Group LLC’s renowned series of illustrated atlases. Each image is accompanied by detailed and informative text written by over 2,000 </a:t>
            </a:r>
            <a:r>
              <a:rPr lang="en-US" smtClean="0">
                <a:hlinkClick r:id="rId3"/>
              </a:rPr>
              <a:t>contributing experts</a:t>
            </a:r>
            <a:r>
              <a:rPr lang="en-US" smtClean="0"/>
              <a:t>.</a:t>
            </a:r>
          </a:p>
        </p:txBody>
      </p:sp>
      <p:sp>
        <p:nvSpPr>
          <p:cNvPr id="54276"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ADF7A4CF-D212-4587-9E72-182837442A32}" type="slidenum">
              <a:rPr lang="en-US" sz="1200">
                <a:solidFill>
                  <a:schemeClr val="tx1"/>
                </a:solidFill>
                <a:latin typeface="Times" panose="02020603050405020304" pitchFamily="18" charset="0"/>
              </a:rPr>
              <a:pPr/>
              <a:t>43</a:t>
            </a:fld>
            <a:endParaRPr 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2240121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55300"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BD6ED07D-69A0-4C2D-BB10-0EADCFA93FEB}" type="slidenum">
              <a:rPr lang="en-US" sz="1200">
                <a:solidFill>
                  <a:schemeClr val="tx1"/>
                </a:solidFill>
                <a:latin typeface="Times" panose="02020603050405020304" pitchFamily="18" charset="0"/>
              </a:rPr>
              <a:pPr/>
              <a:t>45</a:t>
            </a:fld>
            <a:endParaRPr 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894775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 Per 1 July 2009</a:t>
            </a:r>
          </a:p>
        </p:txBody>
      </p:sp>
      <p:sp>
        <p:nvSpPr>
          <p:cNvPr id="56324"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2A3C1358-3179-4234-B8E5-9A4A8FAAD530}" type="slidenum">
              <a:rPr lang="en-US" sz="1200">
                <a:solidFill>
                  <a:schemeClr val="tx1"/>
                </a:solidFill>
                <a:latin typeface="Times" panose="02020603050405020304" pitchFamily="18" charset="0"/>
              </a:rPr>
              <a:pPr/>
              <a:t>46</a:t>
            </a:fld>
            <a:endParaRPr 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690179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Video Protocols are supplementary to some originally published protocols. Either the entire protocol or more complex sections of the published protocol is reproduced in video format. </a:t>
            </a:r>
          </a:p>
        </p:txBody>
      </p:sp>
      <p:sp>
        <p:nvSpPr>
          <p:cNvPr id="57348"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5BC993F6-25DC-44FD-BFDF-C7B8A465C3FD}" type="slidenum">
              <a:rPr lang="de-DE" sz="1200">
                <a:solidFill>
                  <a:schemeClr val="tx1"/>
                </a:solidFill>
                <a:latin typeface="Times" panose="02020603050405020304" pitchFamily="18" charset="0"/>
              </a:rPr>
              <a:pPr/>
              <a:t>48</a:t>
            </a:fld>
            <a:endParaRPr lang="de-DE" sz="1200">
              <a:solidFill>
                <a:schemeClr val="tx1"/>
              </a:solidFill>
              <a:latin typeface="Times" panose="02020603050405020304" pitchFamily="18" charset="0"/>
            </a:endParaRPr>
          </a:p>
        </p:txBody>
      </p:sp>
    </p:spTree>
    <p:extLst>
      <p:ext uri="{BB962C8B-B14F-4D97-AF65-F5344CB8AC3E}">
        <p14:creationId xmlns:p14="http://schemas.microsoft.com/office/powerpoint/2010/main" val="3278860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2AFE0A5E-BE9C-48B9-8553-5D8162155BB5}" type="slidenum">
              <a:rPr lang="de-DE" sz="1200">
                <a:solidFill>
                  <a:schemeClr val="tx1"/>
                </a:solidFill>
                <a:latin typeface="Times" panose="02020603050405020304" pitchFamily="18" charset="0"/>
              </a:rPr>
              <a:pPr/>
              <a:t>49</a:t>
            </a:fld>
            <a:endParaRPr lang="de-DE" sz="1200">
              <a:solidFill>
                <a:schemeClr val="tx1"/>
              </a:solidFill>
              <a:latin typeface="Times"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extLst>
      <p:ext uri="{BB962C8B-B14F-4D97-AF65-F5344CB8AC3E}">
        <p14:creationId xmlns:p14="http://schemas.microsoft.com/office/powerpoint/2010/main" val="863844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61444" name="Slide Number Placeholder 3"/>
          <p:cNvSpPr>
            <a:spLocks noGrp="1"/>
          </p:cNvSpPr>
          <p:nvPr>
            <p:ph type="sldNum" sz="quarter" idx="5"/>
          </p:nvPr>
        </p:nvSpPr>
        <p:spPr/>
        <p:txBody>
          <a:bodyPr/>
          <a:lstStyle>
            <a:lvl1pPr defTabSz="931863" eaLnBrk="0" hangingPunct="0">
              <a:defRPr sz="1600">
                <a:solidFill>
                  <a:schemeClr val="tx2"/>
                </a:solidFill>
                <a:latin typeface="Arial" panose="020B0604020202020204" pitchFamily="34" charset="0"/>
                <a:cs typeface="Arial" panose="020B0604020202020204" pitchFamily="34" charset="0"/>
              </a:defRPr>
            </a:lvl1pPr>
            <a:lvl2pPr marL="742950" indent="-285750" defTabSz="931863" eaLnBrk="0" hangingPunct="0">
              <a:defRPr sz="1600">
                <a:solidFill>
                  <a:schemeClr val="tx2"/>
                </a:solidFill>
                <a:latin typeface="Arial" panose="020B0604020202020204" pitchFamily="34" charset="0"/>
                <a:cs typeface="Arial" panose="020B0604020202020204" pitchFamily="34" charset="0"/>
              </a:defRPr>
            </a:lvl2pPr>
            <a:lvl3pPr marL="1143000" indent="-228600" defTabSz="931863" eaLnBrk="0" hangingPunct="0">
              <a:defRPr sz="1600">
                <a:solidFill>
                  <a:schemeClr val="tx2"/>
                </a:solidFill>
                <a:latin typeface="Arial" panose="020B0604020202020204" pitchFamily="34" charset="0"/>
                <a:cs typeface="Arial" panose="020B0604020202020204" pitchFamily="34" charset="0"/>
              </a:defRPr>
            </a:lvl3pPr>
            <a:lvl4pPr marL="1600200" indent="-228600" defTabSz="931863" eaLnBrk="0" hangingPunct="0">
              <a:defRPr sz="1600">
                <a:solidFill>
                  <a:schemeClr val="tx2"/>
                </a:solidFill>
                <a:latin typeface="Arial" panose="020B0604020202020204" pitchFamily="34" charset="0"/>
                <a:cs typeface="Arial" panose="020B0604020202020204" pitchFamily="34" charset="0"/>
              </a:defRPr>
            </a:lvl4pPr>
            <a:lvl5pPr marL="2057400" indent="-228600" defTabSz="931863" eaLnBrk="0" hangingPunct="0">
              <a:defRPr sz="1600">
                <a:solidFill>
                  <a:schemeClr val="tx2"/>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fld id="{27965012-6DDC-430C-A03D-FC1251A02A01}" type="slidenum">
              <a:rPr lang="de-DE" sz="1200">
                <a:solidFill>
                  <a:schemeClr val="tx1"/>
                </a:solidFill>
                <a:latin typeface="Times" panose="02020603050405020304" pitchFamily="18" charset="0"/>
              </a:rPr>
              <a:pPr/>
              <a:t>50</a:t>
            </a:fld>
            <a:endParaRPr lang="de-DE" sz="1200">
              <a:solidFill>
                <a:schemeClr val="tx1"/>
              </a:solidFill>
              <a:latin typeface="Times" panose="02020603050405020304" pitchFamily="18" charset="0"/>
            </a:endParaRPr>
          </a:p>
        </p:txBody>
      </p:sp>
    </p:spTree>
    <p:extLst>
      <p:ext uri="{BB962C8B-B14F-4D97-AF65-F5344CB8AC3E}">
        <p14:creationId xmlns:p14="http://schemas.microsoft.com/office/powerpoint/2010/main" val="315901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18C5D71C-95F2-4FAE-BAAF-11D33A6CBADB}" type="slidenum">
              <a:rPr lang="de-DE" smtClean="0"/>
              <a:pPr>
                <a:defRPr/>
              </a:pPr>
              <a:t>51</a:t>
            </a:fld>
            <a:endParaRPr lang="de-DE"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66906" y="4713785"/>
            <a:ext cx="5328926" cy="4468160"/>
          </a:xfrm>
          <a:noFill/>
          <a:ln/>
        </p:spPr>
        <p:txBody>
          <a:bodyPr/>
          <a:lstStyle/>
          <a:p>
            <a:endParaRPr lang="de-DE" smtClean="0"/>
          </a:p>
        </p:txBody>
      </p:sp>
    </p:spTree>
    <p:extLst>
      <p:ext uri="{BB962C8B-B14F-4D97-AF65-F5344CB8AC3E}">
        <p14:creationId xmlns:p14="http://schemas.microsoft.com/office/powerpoint/2010/main" val="2152454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D45D6253-5029-4479-9692-F24C448EF616}" type="slidenum">
              <a:rPr lang="de-DE" smtClean="0"/>
              <a:pPr>
                <a:defRPr/>
              </a:pPr>
              <a:t>52</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66906" y="4713785"/>
            <a:ext cx="5328926" cy="4468160"/>
          </a:xfrm>
          <a:noFill/>
          <a:ln/>
        </p:spPr>
        <p:txBody>
          <a:bodyPr/>
          <a:lstStyle/>
          <a:p>
            <a:endParaRPr lang="de-DE" smtClean="0"/>
          </a:p>
        </p:txBody>
      </p:sp>
    </p:spTree>
    <p:extLst>
      <p:ext uri="{BB962C8B-B14F-4D97-AF65-F5344CB8AC3E}">
        <p14:creationId xmlns:p14="http://schemas.microsoft.com/office/powerpoint/2010/main" val="104541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0A39795-7C55-4E66-A75F-42EB0EAB4677}" type="slidenum">
              <a:rPr lang="de-DE"/>
              <a:pPr/>
              <a:t>8</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92863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50000"/>
              </a:spcBef>
              <a:spcAft>
                <a:spcPct val="0"/>
              </a:spcAft>
            </a:pPr>
            <a:fld id="{2C41ECEE-3446-4CC5-8BD0-7B20ED83D8F2}" type="slidenum">
              <a:rPr lang="de-DE" sz="1200" b="1" kern="1200">
                <a:solidFill>
                  <a:srgbClr val="1F497D"/>
                </a:solidFill>
                <a:latin typeface="Arial" charset="0"/>
                <a:ea typeface="+mn-ea"/>
                <a:cs typeface="+mn-cs"/>
              </a:rPr>
              <a:pPr algn="r" rtl="0" eaLnBrk="0" fontAlgn="base" hangingPunct="0">
                <a:spcBef>
                  <a:spcPct val="50000"/>
                </a:spcBef>
                <a:spcAft>
                  <a:spcPct val="0"/>
                </a:spcAft>
              </a:pPr>
              <a:t>9</a:t>
            </a:fld>
            <a:endParaRPr lang="de-DE" sz="1200" b="1" kern="1200">
              <a:solidFill>
                <a:srgbClr val="1F497D"/>
              </a:solidFill>
              <a:latin typeface="Arial" charset="0"/>
              <a:ea typeface="+mn-ea"/>
              <a:cs typeface="+mn-cs"/>
            </a:endParaRPr>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58471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fr-FR" smtClean="0"/>
          </a:p>
        </p:txBody>
      </p:sp>
      <p:sp>
        <p:nvSpPr>
          <p:cNvPr id="38916" name="Slide Number Placeholder 3"/>
          <p:cNvSpPr>
            <a:spLocks noGrp="1"/>
          </p:cNvSpPr>
          <p:nvPr>
            <p:ph type="sldNum" sz="quarter" idx="5"/>
          </p:nvPr>
        </p:nvSpPr>
        <p:spPr/>
        <p:txBody>
          <a:bodyPr/>
          <a:lstStyle/>
          <a:p>
            <a:pPr>
              <a:defRPr/>
            </a:pPr>
            <a:fld id="{E683E4BF-11C1-45B8-B9D8-0A7A518410AF}" type="slidenum">
              <a:rPr lang="de-DE" smtClean="0"/>
              <a:pPr>
                <a:defRPr/>
              </a:pPr>
              <a:t>11</a:t>
            </a:fld>
            <a:endParaRPr lang="de-DE" smtClean="0"/>
          </a:p>
        </p:txBody>
      </p:sp>
    </p:spTree>
    <p:extLst>
      <p:ext uri="{BB962C8B-B14F-4D97-AF65-F5344CB8AC3E}">
        <p14:creationId xmlns:p14="http://schemas.microsoft.com/office/powerpoint/2010/main" val="75851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fr-FR" smtClean="0"/>
          </a:p>
        </p:txBody>
      </p:sp>
      <p:sp>
        <p:nvSpPr>
          <p:cNvPr id="39940" name="Slide Number Placeholder 3"/>
          <p:cNvSpPr>
            <a:spLocks noGrp="1"/>
          </p:cNvSpPr>
          <p:nvPr>
            <p:ph type="sldNum" sz="quarter" idx="5"/>
          </p:nvPr>
        </p:nvSpPr>
        <p:spPr/>
        <p:txBody>
          <a:bodyPr/>
          <a:lstStyle/>
          <a:p>
            <a:pPr>
              <a:defRPr/>
            </a:pPr>
            <a:fld id="{64B007A4-A25E-4D5F-87EB-313999D3FFB2}" type="slidenum">
              <a:rPr lang="de-DE" smtClean="0"/>
              <a:pPr>
                <a:defRPr/>
              </a:pPr>
              <a:t>12</a:t>
            </a:fld>
            <a:endParaRPr lang="de-DE" smtClean="0"/>
          </a:p>
        </p:txBody>
      </p:sp>
    </p:spTree>
    <p:extLst>
      <p:ext uri="{BB962C8B-B14F-4D97-AF65-F5344CB8AC3E}">
        <p14:creationId xmlns:p14="http://schemas.microsoft.com/office/powerpoint/2010/main" val="191546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0A72A068-8DEE-450E-B7E8-A0D0B699CF5B}" type="slidenum">
              <a:rPr lang="de-DE" smtClean="0"/>
              <a:pPr>
                <a:defRPr/>
              </a:pPr>
              <a:t>13</a:t>
            </a:fld>
            <a:endParaRPr 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val="34351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774243" y="9428606"/>
            <a:ext cx="2886985" cy="496332"/>
          </a:xfrm>
          <a:prstGeom prst="rect">
            <a:avLst/>
          </a:prstGeom>
          <a:noFill/>
          <a:ln w="9525">
            <a:noFill/>
            <a:miter lim="800000"/>
            <a:headEnd/>
            <a:tailEnd/>
          </a:ln>
        </p:spPr>
        <p:txBody>
          <a:bodyPr lIns="95079" tIns="47540" rIns="95079" bIns="47540" anchor="b"/>
          <a:lstStyle/>
          <a:p>
            <a:pPr algn="r"/>
            <a:fld id="{3CC94277-4E2C-49A4-9098-72AF87485118}" type="slidenum">
              <a:rPr lang="en-US" sz="1200"/>
              <a:pPr algn="r"/>
              <a:t>14</a:t>
            </a:fld>
            <a:endParaRPr 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865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4" name="Rechteck 14"/>
          <p:cNvSpPr/>
          <p:nvPr/>
        </p:nvSpPr>
        <p:spPr bwMode="auto">
          <a:xfrm>
            <a:off x="0" y="0"/>
            <a:ext cx="9180513" cy="6911975"/>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5" name="Bild 10" descr="ppt_screen_Horse.gif"/>
          <p:cNvPicPr>
            <a:picLocks noChangeAspect="1"/>
          </p:cNvPicPr>
          <p:nvPr/>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6" name="Bild 11" descr="verlauf.png"/>
          <p:cNvPicPr>
            <a:picLocks noChangeAspect="1"/>
          </p:cNvPicPr>
          <p:nvPr/>
        </p:nvPicPr>
        <p:blipFill>
          <a:blip r:embed="rId3" cstate="print"/>
          <a:srcRect/>
          <a:stretch>
            <a:fillRect/>
          </a:stretch>
        </p:blipFill>
        <p:spPr bwMode="auto">
          <a:xfrm>
            <a:off x="3779838" y="2889250"/>
            <a:ext cx="5410200" cy="1016000"/>
          </a:xfrm>
          <a:prstGeom prst="rect">
            <a:avLst/>
          </a:prstGeom>
          <a:noFill/>
          <a:ln w="9525">
            <a:noFill/>
            <a:miter lim="800000"/>
            <a:headEnd/>
            <a:tailEnd/>
          </a:ln>
        </p:spPr>
      </p:pic>
      <p:pic>
        <p:nvPicPr>
          <p:cNvPr id="7" name="Bild 21" descr="Springer_cmyk.eps"/>
          <p:cNvPicPr>
            <a:picLocks noChangeAspect="1"/>
          </p:cNvPicPr>
          <p:nvPr/>
        </p:nvPicPr>
        <p:blipFill>
          <a:blip r:embed="rId4" cstate="print"/>
          <a:srcRect/>
          <a:stretch>
            <a:fillRect/>
          </a:stretch>
        </p:blipFill>
        <p:spPr bwMode="auto">
          <a:xfrm>
            <a:off x="4068763" y="3132138"/>
            <a:ext cx="1885950" cy="514350"/>
          </a:xfrm>
          <a:prstGeom prst="rect">
            <a:avLst/>
          </a:prstGeom>
          <a:noFill/>
          <a:ln w="9525">
            <a:noFill/>
            <a:miter lim="800000"/>
            <a:headEnd/>
            <a:tailEnd/>
          </a:ln>
        </p:spPr>
      </p:pic>
      <p:sp>
        <p:nvSpPr>
          <p:cNvPr id="8" name="Rechteck 20"/>
          <p:cNvSpPr/>
          <p:nvPr userDrawn="1"/>
        </p:nvSpPr>
        <p:spPr bwMode="auto">
          <a:xfrm>
            <a:off x="0" y="0"/>
            <a:ext cx="9180513" cy="6911975"/>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hangingPunct="0">
              <a:spcBef>
                <a:spcPct val="50000"/>
              </a:spcBef>
              <a:defRPr/>
            </a:pPr>
            <a:endParaRPr lang="de-DE" b="0" dirty="0" smtClean="0">
              <a:solidFill>
                <a:srgbClr val="5F5F5F"/>
              </a:solidFill>
              <a:latin typeface="Calibri"/>
            </a:endParaRPr>
          </a:p>
        </p:txBody>
      </p:sp>
      <p:pic>
        <p:nvPicPr>
          <p:cNvPr id="9"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0" name="Bild 11" descr="verlauf.png"/>
          <p:cNvPicPr>
            <a:picLocks noChangeAspect="1"/>
          </p:cNvPicPr>
          <p:nvPr userDrawn="1"/>
        </p:nvPicPr>
        <p:blipFill>
          <a:blip r:embed="rId3" cstate="print"/>
          <a:srcRect/>
          <a:stretch>
            <a:fillRect/>
          </a:stretch>
        </p:blipFill>
        <p:spPr bwMode="auto">
          <a:xfrm>
            <a:off x="3779838" y="2889250"/>
            <a:ext cx="5410200" cy="1016000"/>
          </a:xfrm>
          <a:prstGeom prst="rect">
            <a:avLst/>
          </a:prstGeom>
          <a:noFill/>
          <a:ln w="9525">
            <a:noFill/>
            <a:miter lim="800000"/>
            <a:headEnd/>
            <a:tailEnd/>
          </a:ln>
        </p:spPr>
      </p:pic>
      <p:pic>
        <p:nvPicPr>
          <p:cNvPr id="11" name="Bild 21" descr="Springer_cmyk.eps"/>
          <p:cNvPicPr>
            <a:picLocks noChangeAspect="1"/>
          </p:cNvPicPr>
          <p:nvPr userDrawn="1"/>
        </p:nvPicPr>
        <p:blipFill>
          <a:blip r:embed="rId4" cstate="print"/>
          <a:srcRect/>
          <a:stretch>
            <a:fillRect/>
          </a:stretch>
        </p:blipFill>
        <p:spPr bwMode="auto">
          <a:xfrm>
            <a:off x="4068763" y="3132138"/>
            <a:ext cx="1885950" cy="514350"/>
          </a:xfrm>
          <a:prstGeom prst="rect">
            <a:avLst/>
          </a:prstGeom>
          <a:noFill/>
          <a:ln w="9525">
            <a:noFill/>
            <a:miter lim="800000"/>
            <a:headEnd/>
            <a:tailEnd/>
          </a:ln>
        </p:spPr>
      </p:pic>
      <p:sp>
        <p:nvSpPr>
          <p:cNvPr id="17" name="Rectangle 5"/>
          <p:cNvSpPr>
            <a:spLocks noGrp="1" noChangeArrowheads="1"/>
          </p:cNvSpPr>
          <p:nvPr>
            <p:ph type="subTitle" idx="1" hasCustomPrompt="1"/>
          </p:nvPr>
        </p:nvSpPr>
        <p:spPr>
          <a:xfrm>
            <a:off x="7372179" y="6575871"/>
            <a:ext cx="1771821" cy="282129"/>
          </a:xfrm>
          <a:ln>
            <a:noFill/>
          </a:ln>
        </p:spPr>
        <p:txBody>
          <a:bodyPr/>
          <a:lstStyle>
            <a:lvl1pPr marL="0" indent="0">
              <a:buFont typeface="Times" charset="0"/>
              <a:buNone/>
              <a:defRPr sz="1200">
                <a:solidFill>
                  <a:schemeClr val="bg2">
                    <a:lumMod val="90000"/>
                  </a:schemeClr>
                </a:solidFill>
                <a:latin typeface="Calibri"/>
                <a:cs typeface="Calibri"/>
              </a:defRPr>
            </a:lvl1pPr>
          </a:lstStyle>
          <a:p>
            <a:r>
              <a:rPr lang="de-DE" dirty="0" smtClean="0"/>
              <a:t>Banja Luka, </a:t>
            </a:r>
            <a:r>
              <a:rPr lang="de-DE" dirty="0" err="1" smtClean="0"/>
              <a:t>February</a:t>
            </a:r>
            <a:r>
              <a:rPr lang="de-DE" dirty="0" smtClean="0"/>
              <a:t> 2013</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de-DE" smtClean="0"/>
              <a:t>Titelmasterformat durch Klicken bearbeiten</a:t>
            </a:r>
            <a:endParaRPr lang="de-DE"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496702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915231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6900" y="1119188"/>
            <a:ext cx="7861300" cy="274637"/>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9575"/>
            <a:ext cx="7848600" cy="1862138"/>
          </a:xfrm>
        </p:spPr>
        <p:txBody>
          <a:bodyPr/>
          <a:lstStyle/>
          <a:p>
            <a:pPr lvl="0"/>
            <a:endParaRPr lang="en-US" noProof="0" smtClean="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560753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ext uri="{91240B29-F687-4f45-9708-019B960494DF}"/>
            <a:ext uri="{FAA26D3D-D897-4be2-8F04-BA451C77F1D7}"/>
          </a:extLst>
        </p:spPr>
        <p:txBody>
          <a:bodyPr/>
          <a:lstStyle>
            <a:lvl1pPr>
              <a:defRPr sz="2200"/>
            </a:lvl1pPr>
          </a:lstStyle>
          <a:p>
            <a:pPr lvl="0"/>
            <a:r>
              <a:rPr lang="de-DE" smtClean="0"/>
              <a:t>Titelmasterformat durch Klicken bearbeiten</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ext uri="{91240B29-F687-4f45-9708-019B960494DF}"/>
            <a:ext uri="{FAA26D3D-D897-4be2-8F04-BA451C77F1D7}"/>
          </a:extLst>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39736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082435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19972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79098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8930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86614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4334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515167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61300" cy="13849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9575"/>
            <a:ext cx="3848100" cy="186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679575"/>
            <a:ext cx="3848100" cy="186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86628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06895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7" name="Content Placeholder 6"/>
          <p:cNvSpPr>
            <a:spLocks noGrp="1" noChangeArrowheads="1"/>
          </p:cNvSpPr>
          <p:nvPr>
            <p:ph idx="11"/>
          </p:nvPr>
        </p:nvSpPr>
        <p:spPr bwMode="auto">
          <a:xfrm>
            <a:off x="537966" y="1439863"/>
            <a:ext cx="3832671" cy="1862137"/>
          </a:xfrm>
          <a:prstGeom prst="rect">
            <a:avLst/>
          </a:prstGeom>
          <a:noFill/>
          <a:ln>
            <a:noFill/>
          </a:ln>
          <a:extLst>
            <a:ext uri="{909E8E84-426E-40dd-AFC4-6F175D3DCCD1}"/>
            <a:ext uri="{91240B29-F687-4f45-9708-019B960494DF}"/>
            <a:ext uri="{FAA26D3D-D897-4be2-8F04-BA451C77F1D7}"/>
          </a:extLst>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Rectangle 6"/>
          <p:cNvSpPr>
            <a:spLocks noGrp="1" noChangeArrowheads="1"/>
          </p:cNvSpPr>
          <p:nvPr>
            <p:ph idx="12"/>
          </p:nvPr>
        </p:nvSpPr>
        <p:spPr bwMode="auto">
          <a:xfrm>
            <a:off x="4547991" y="1439863"/>
            <a:ext cx="3983037" cy="1862137"/>
          </a:xfrm>
          <a:prstGeom prst="rect">
            <a:avLst/>
          </a:prstGeom>
          <a:noFill/>
          <a:ln>
            <a:noFill/>
          </a:ln>
          <a:extLst>
            <a:ext uri="{909E8E84-426E-40dd-AFC4-6F175D3DCCD1}"/>
            <a:ext uri="{91240B29-F687-4f45-9708-019B960494DF}"/>
            <a:ext uri="{FAA26D3D-D897-4be2-8F04-BA451C77F1D7}"/>
          </a:extLst>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ext uri="{91240B29-F687-4f45-9708-019B960494DF}"/>
            <a:ext uri="{FAA26D3D-D897-4be2-8F04-BA451C77F1D7}"/>
          </a:extLst>
        </p:spPr>
        <p:txBody>
          <a:bodyPr/>
          <a:lstStyle/>
          <a:p>
            <a:pPr lvl="0"/>
            <a:r>
              <a:rPr lang="de-DE" smtClean="0"/>
              <a:t>Titelmasterformat durch Klicken bearbeiten</a:t>
            </a:r>
            <a:endParaRPr lang="de-DE" dirty="0"/>
          </a:p>
        </p:txBody>
      </p:sp>
      <p:sp>
        <p:nvSpPr>
          <p:cNvPr id="6" name="Textfeld 5"/>
          <p:cNvSpPr txBox="1"/>
          <p:nvPr userDrawn="1"/>
        </p:nvSpPr>
        <p:spPr>
          <a:xfrm>
            <a:off x="7391400" y="6553200"/>
            <a:ext cx="1676400" cy="228600"/>
          </a:xfrm>
          <a:prstGeom prst="rect">
            <a:avLst/>
          </a:prstGeom>
          <a:noFill/>
        </p:spPr>
        <p:txBody>
          <a:bodyPr wrap="none" lIns="0" tIns="0" rIns="0" bIns="0" rtlCol="0">
            <a:noAutofit/>
          </a:bodyPr>
          <a:lstStyle/>
          <a:p>
            <a:pPr marL="177800" indent="-177800" algn="l">
              <a:spcBef>
                <a:spcPts val="800"/>
              </a:spcBef>
              <a:buClr>
                <a:schemeClr val="accent2"/>
              </a:buClr>
              <a:buSzPct val="100000"/>
              <a:buFont typeface="Arial"/>
              <a:buNone/>
            </a:pPr>
            <a:r>
              <a:rPr lang="de-DE" sz="1200" dirty="0" smtClean="0">
                <a:latin typeface="+mn-lt"/>
              </a:rPr>
              <a:t>Sarajevo, </a:t>
            </a:r>
            <a:r>
              <a:rPr lang="de-DE" sz="1200" dirty="0" err="1" smtClean="0">
                <a:latin typeface="+mn-lt"/>
              </a:rPr>
              <a:t>December</a:t>
            </a:r>
            <a:r>
              <a:rPr lang="de-DE" sz="1200" dirty="0" smtClean="0">
                <a:latin typeface="+mn-lt"/>
              </a:rPr>
              <a:t> 2012</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7965" y="1447805"/>
            <a:ext cx="390468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537965" y="1879605"/>
            <a:ext cx="3902075"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547990"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13" name="Inhaltsplatzhalter 3"/>
          <p:cNvSpPr>
            <a:spLocks noGrp="1"/>
          </p:cNvSpPr>
          <p:nvPr>
            <p:ph sz="half" idx="10"/>
          </p:nvPr>
        </p:nvSpPr>
        <p:spPr>
          <a:xfrm>
            <a:off x="4547991" y="1879605"/>
            <a:ext cx="3983037"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ext uri="{91240B29-F687-4f45-9708-019B960494DF}"/>
            <a:ext uri="{FAA26D3D-D897-4be2-8F04-BA451C77F1D7}"/>
          </a:extLst>
        </p:spPr>
        <p:txBody>
          <a:bodyPr/>
          <a:lstStyle/>
          <a:p>
            <a:pPr lvl="0"/>
            <a:r>
              <a:rPr lang="de-DE" smtClean="0"/>
              <a:t>Titelmasterformat durch Klicken bearbeiten</a:t>
            </a:r>
            <a:endParaRPr lang="de-DE"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ext uri="{91240B29-F687-4f45-9708-019B960494DF}"/>
            <a:ext uri="{FAA26D3D-D897-4be2-8F04-BA451C77F1D7}"/>
          </a:extLst>
        </p:spPr>
        <p:txBody>
          <a:bodyPr/>
          <a:lstStyle/>
          <a:p>
            <a:pPr lvl="0"/>
            <a:r>
              <a:rPr lang="de-DE" smtClean="0"/>
              <a:t>Titelmasterformat durch Klicken bearbeiten</a:t>
            </a:r>
            <a:endParaRPr lang="de-DE"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sic grid">
    <p:spTree>
      <p:nvGrpSpPr>
        <p:cNvPr id="1" name=""/>
        <p:cNvGrpSpPr/>
        <p:nvPr/>
      </p:nvGrpSpPr>
      <p:grpSpPr>
        <a:xfrm>
          <a:off x="0" y="0"/>
          <a:ext cx="0" cy="0"/>
          <a:chOff x="0" y="0"/>
          <a:chExt cx="0" cy="0"/>
        </a:xfrm>
      </p:grpSpPr>
      <p:grpSp>
        <p:nvGrpSpPr>
          <p:cNvPr id="3" name="Gruppierung 26"/>
          <p:cNvGrpSpPr>
            <a:grpSpLocks/>
          </p:cNvGrpSpPr>
          <p:nvPr/>
        </p:nvGrpSpPr>
        <p:grpSpPr bwMode="auto">
          <a:xfrm>
            <a:off x="539750" y="908050"/>
            <a:ext cx="8158163" cy="5975350"/>
            <a:chOff x="539552" y="908720"/>
            <a:chExt cx="8157581" cy="5974680"/>
          </a:xfrm>
        </p:grpSpPr>
        <p:cxnSp>
          <p:nvCxnSpPr>
            <p:cNvPr id="4" name="Gerade Verbindung 8"/>
            <p:cNvCxnSpPr>
              <a:cxnSpLocks noChangeShapeType="1"/>
            </p:cNvCxnSpPr>
            <p:nvPr/>
          </p:nvCxnSpPr>
          <p:spPr bwMode="auto">
            <a:xfrm>
              <a:off x="547489" y="927768"/>
              <a:ext cx="0" cy="5949283"/>
            </a:xfrm>
            <a:prstGeom prst="line">
              <a:avLst/>
            </a:prstGeom>
            <a:noFill/>
            <a:ln w="9525">
              <a:solidFill>
                <a:schemeClr val="accent4"/>
              </a:solidFill>
              <a:round/>
              <a:headEnd/>
              <a:tailEnd/>
            </a:ln>
            <a:extLst>
              <a:ext uri="{909E8E84-426E-40dd-AFC4-6F175D3DCCD1}"/>
            </a:extLst>
          </p:spPr>
        </p:cxnSp>
        <p:cxnSp>
          <p:nvCxnSpPr>
            <p:cNvPr id="5" name="Gerade Verbindung 9"/>
            <p:cNvCxnSpPr>
              <a:cxnSpLocks noChangeShapeType="1"/>
            </p:cNvCxnSpPr>
            <p:nvPr/>
          </p:nvCxnSpPr>
          <p:spPr bwMode="auto">
            <a:xfrm>
              <a:off x="8690783" y="908720"/>
              <a:ext cx="0" cy="5974680"/>
            </a:xfrm>
            <a:prstGeom prst="line">
              <a:avLst/>
            </a:prstGeom>
            <a:noFill/>
            <a:ln w="9525">
              <a:solidFill>
                <a:schemeClr val="accent4"/>
              </a:solidFill>
              <a:round/>
              <a:headEnd/>
              <a:tailEnd/>
            </a:ln>
            <a:extLst>
              <a:ext uri="{909E8E84-426E-40dd-AFC4-6F175D3DCCD1}"/>
            </a:extLst>
          </p:spPr>
        </p:cxnSp>
        <p:cxnSp>
          <p:nvCxnSpPr>
            <p:cNvPr id="6" name="Gerade Verbindung 19"/>
            <p:cNvCxnSpPr>
              <a:cxnSpLocks noChangeShapeType="1"/>
            </p:cNvCxnSpPr>
            <p:nvPr/>
          </p:nvCxnSpPr>
          <p:spPr bwMode="auto">
            <a:xfrm>
              <a:off x="553839" y="1162692"/>
              <a:ext cx="8141706" cy="0"/>
            </a:xfrm>
            <a:prstGeom prst="line">
              <a:avLst/>
            </a:prstGeom>
            <a:noFill/>
            <a:ln w="9525">
              <a:solidFill>
                <a:schemeClr val="accent4"/>
              </a:solidFill>
              <a:prstDash val="dash"/>
              <a:round/>
              <a:headEnd/>
              <a:tailEnd/>
            </a:ln>
            <a:extLst>
              <a:ext uri="{909E8E84-426E-40dd-AFC4-6F175D3DCCD1}"/>
            </a:extLst>
          </p:spPr>
        </p:cxnSp>
        <p:cxnSp>
          <p:nvCxnSpPr>
            <p:cNvPr id="7" name="Gerade Verbindung 20"/>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extLst>
          </p:spPr>
        </p:cxnSp>
        <p:cxnSp>
          <p:nvCxnSpPr>
            <p:cNvPr id="8" name="Gerade Verbindung 12"/>
            <p:cNvCxnSpPr>
              <a:cxnSpLocks noChangeShapeType="1"/>
            </p:cNvCxnSpPr>
            <p:nvPr userDrawn="1"/>
          </p:nvCxnSpPr>
          <p:spPr bwMode="auto">
            <a:xfrm>
              <a:off x="553839" y="6331012"/>
              <a:ext cx="8130595" cy="0"/>
            </a:xfrm>
            <a:prstGeom prst="line">
              <a:avLst/>
            </a:prstGeom>
            <a:noFill/>
            <a:ln w="9525">
              <a:solidFill>
                <a:schemeClr val="accent4"/>
              </a:solidFill>
              <a:prstDash val="solid"/>
              <a:round/>
              <a:headEnd/>
              <a:tailEnd/>
            </a:ln>
            <a:extLst>
              <a:ext uri="{909E8E84-426E-40dd-AFC4-6F175D3DCCD1}"/>
            </a:extLst>
          </p:spPr>
        </p:cxnSp>
        <p:cxnSp>
          <p:nvCxnSpPr>
            <p:cNvPr id="9" name="Gerade Verbindung 12"/>
            <p:cNvCxnSpPr>
              <a:cxnSpLocks noChangeShapeType="1"/>
            </p:cNvCxnSpPr>
            <p:nvPr userDrawn="1"/>
          </p:nvCxnSpPr>
          <p:spPr bwMode="auto">
            <a:xfrm>
              <a:off x="547489" y="1515077"/>
              <a:ext cx="8143294" cy="0"/>
            </a:xfrm>
            <a:prstGeom prst="line">
              <a:avLst/>
            </a:prstGeom>
            <a:noFill/>
            <a:ln w="9525">
              <a:solidFill>
                <a:schemeClr val="accent4"/>
              </a:solidFill>
              <a:prstDash val="solid"/>
              <a:round/>
              <a:headEnd/>
              <a:tailEnd/>
            </a:ln>
            <a:extLst>
              <a:ext uri="{909E8E84-426E-40dd-AFC4-6F175D3DCCD1}"/>
            </a:extLst>
          </p:spPr>
        </p:cxnSp>
      </p:grpSp>
      <p:sp>
        <p:nvSpPr>
          <p:cNvPr id="15"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de-DE" smtClean="0"/>
              <a:t>Titelmasterformat durch Klicken bearbeiten</a:t>
            </a:r>
            <a:endParaRPr lang="de-DE"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4" name="Rechteck 14"/>
          <p:cNvSpPr/>
          <p:nvPr userDrawn="1"/>
        </p:nvSpPr>
        <p:spPr bwMode="auto">
          <a:xfrm>
            <a:off x="0" y="0"/>
            <a:ext cx="9180513" cy="6911975"/>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hangingPunct="0">
              <a:spcBef>
                <a:spcPct val="50000"/>
              </a:spcBef>
              <a:defRPr/>
            </a:pPr>
            <a:endParaRPr lang="de-DE" b="0" dirty="0" smtClean="0">
              <a:solidFill>
                <a:srgbClr val="5F5F5F"/>
              </a:solidFill>
              <a:latin typeface="Calibri"/>
            </a:endParaRPr>
          </a:p>
        </p:txBody>
      </p:sp>
      <p:pic>
        <p:nvPicPr>
          <p:cNvPr id="5"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6" name="Bild 11" descr="verlauf.png"/>
          <p:cNvPicPr>
            <a:picLocks noChangeAspect="1"/>
          </p:cNvPicPr>
          <p:nvPr userDrawn="1"/>
        </p:nvPicPr>
        <p:blipFill>
          <a:blip r:embed="rId3" cstate="print"/>
          <a:srcRect/>
          <a:stretch>
            <a:fillRect/>
          </a:stretch>
        </p:blipFill>
        <p:spPr bwMode="auto">
          <a:xfrm>
            <a:off x="3779838" y="2889250"/>
            <a:ext cx="5410200" cy="1016000"/>
          </a:xfrm>
          <a:prstGeom prst="rect">
            <a:avLst/>
          </a:prstGeom>
          <a:noFill/>
          <a:ln w="9525">
            <a:noFill/>
            <a:miter lim="800000"/>
            <a:headEnd/>
            <a:tailEnd/>
          </a:ln>
        </p:spPr>
      </p:pic>
      <p:pic>
        <p:nvPicPr>
          <p:cNvPr id="7" name="Bild 21" descr="Springer_cmyk.eps"/>
          <p:cNvPicPr>
            <a:picLocks noChangeAspect="1"/>
          </p:cNvPicPr>
          <p:nvPr userDrawn="1"/>
        </p:nvPicPr>
        <p:blipFill>
          <a:blip r:embed="rId4" cstate="print"/>
          <a:srcRect/>
          <a:stretch>
            <a:fillRect/>
          </a:stretch>
        </p:blipFill>
        <p:spPr bwMode="auto">
          <a:xfrm>
            <a:off x="4068763" y="3132138"/>
            <a:ext cx="1885950" cy="514350"/>
          </a:xfrm>
          <a:prstGeom prst="rect">
            <a:avLst/>
          </a:prstGeom>
          <a:noFill/>
          <a:ln w="9525">
            <a:noFill/>
            <a:miter lim="800000"/>
            <a:headEnd/>
            <a:tailEnd/>
          </a:ln>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dirty="0"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dirty="0" smtClean="0"/>
              <a:t>Click to edit Master title style</a:t>
            </a:r>
            <a:endParaRPr lang="de-DE"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550863" y="896938"/>
            <a:ext cx="8135937" cy="3095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7" name="Rectangle 6"/>
          <p:cNvSpPr>
            <a:spLocks noGrp="1" noChangeArrowheads="1"/>
          </p:cNvSpPr>
          <p:nvPr>
            <p:ph type="body" idx="1"/>
          </p:nvPr>
        </p:nvSpPr>
        <p:spPr bwMode="auto">
          <a:xfrm>
            <a:off x="546100" y="1439863"/>
            <a:ext cx="8135938" cy="18716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8" name="Bild 1" descr="Kopfbalken.png"/>
          <p:cNvPicPr>
            <a:picLocks/>
          </p:cNvPicPr>
          <p:nvPr userDrawn="1"/>
        </p:nvPicPr>
        <p:blipFill>
          <a:blip r:embed="rId31" cstate="print"/>
          <a:srcRect/>
          <a:stretch>
            <a:fillRect/>
          </a:stretch>
        </p:blipFill>
        <p:spPr bwMode="auto">
          <a:xfrm>
            <a:off x="203200" y="0"/>
            <a:ext cx="8940800" cy="612775"/>
          </a:xfrm>
          <a:prstGeom prst="rect">
            <a:avLst/>
          </a:prstGeom>
          <a:noFill/>
          <a:ln w="9525">
            <a:noFill/>
            <a:miter lim="800000"/>
            <a:headEnd/>
            <a:tailEnd/>
          </a:ln>
        </p:spPr>
      </p:pic>
      <p:pic>
        <p:nvPicPr>
          <p:cNvPr id="1030" name="Bild 33" descr="Springer_cmyk.eps"/>
          <p:cNvPicPr>
            <a:picLocks noChangeAspect="1"/>
          </p:cNvPicPr>
          <p:nvPr/>
        </p:nvPicPr>
        <p:blipFill>
          <a:blip r:embed="rId32" cstate="print"/>
          <a:srcRect/>
          <a:stretch>
            <a:fillRect/>
          </a:stretch>
        </p:blipFill>
        <p:spPr bwMode="auto">
          <a:xfrm>
            <a:off x="7613650" y="146050"/>
            <a:ext cx="1055688" cy="287338"/>
          </a:xfrm>
          <a:prstGeom prst="rect">
            <a:avLst/>
          </a:prstGeom>
          <a:noFill/>
          <a:ln w="9525">
            <a:noFill/>
            <a:miter lim="800000"/>
            <a:headEnd/>
            <a:tailEnd/>
          </a:ln>
        </p:spPr>
      </p:pic>
      <p:cxnSp>
        <p:nvCxnSpPr>
          <p:cNvPr id="12" name="Gerade Verbindung 11"/>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3" name="Abgerundetes Rechteck 8"/>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defRPr/>
            </a:pPr>
            <a:endParaRPr lang="de-DE" dirty="0">
              <a:latin typeface="Calibri"/>
              <a:ea typeface="Geneva" charset="0"/>
              <a:cs typeface="Geneva" charset="0"/>
            </a:endParaRPr>
          </a:p>
        </p:txBody>
      </p:sp>
      <p:pic>
        <p:nvPicPr>
          <p:cNvPr id="1035" name="Bild 33" descr="Springer_cmyk.eps"/>
          <p:cNvPicPr>
            <a:picLocks noChangeAspect="1"/>
          </p:cNvPicPr>
          <p:nvPr userDrawn="1"/>
        </p:nvPicPr>
        <p:blipFill>
          <a:blip r:embed="rId32" cstate="print"/>
          <a:srcRect/>
          <a:stretch>
            <a:fillRect/>
          </a:stretch>
        </p:blipFill>
        <p:spPr bwMode="auto">
          <a:xfrm>
            <a:off x="7613650" y="146050"/>
            <a:ext cx="1055688" cy="287338"/>
          </a:xfrm>
          <a:prstGeom prst="rect">
            <a:avLst/>
          </a:prstGeom>
          <a:noFill/>
          <a:ln w="9525">
            <a:noFill/>
            <a:miter lim="800000"/>
            <a:headEnd/>
            <a:tailEnd/>
          </a:ln>
        </p:spPr>
      </p:pic>
      <p:cxnSp>
        <p:nvCxnSpPr>
          <p:cNvPr id="16" name="Gerade Verbindung 15"/>
          <p:cNvCxnSpPr/>
          <p:nvPr userDrawn="1"/>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7" name="Abgerundetes Rechteck 8"/>
          <p:cNvSpPr/>
          <p:nvPr userDrawn="1"/>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de-DE" b="0" dirty="0">
              <a:solidFill>
                <a:srgbClr val="5F5F5F"/>
              </a:solidFill>
              <a:latin typeface="Calibri"/>
              <a:ea typeface="Geneva" charset="0"/>
              <a:cs typeface="Geneva" charset="0"/>
            </a:endParaRPr>
          </a:p>
        </p:txBody>
      </p:sp>
      <p:sp>
        <p:nvSpPr>
          <p:cNvPr id="11" name="Textfeld 10"/>
          <p:cNvSpPr txBox="1"/>
          <p:nvPr userDrawn="1"/>
        </p:nvSpPr>
        <p:spPr>
          <a:xfrm>
            <a:off x="7467600" y="6553200"/>
            <a:ext cx="1676400" cy="228600"/>
          </a:xfrm>
          <a:prstGeom prst="rect">
            <a:avLst/>
          </a:prstGeom>
          <a:noFill/>
        </p:spPr>
        <p:txBody>
          <a:bodyPr wrap="none" lIns="0" tIns="0" rIns="0" bIns="0" rtlCol="0">
            <a:noAutofit/>
          </a:bodyPr>
          <a:lstStyle/>
          <a:p>
            <a:r>
              <a:rPr lang="de-DE" sz="1000" dirty="0" smtClean="0"/>
              <a:t>Banja Luka, </a:t>
            </a:r>
            <a:r>
              <a:rPr lang="de-DE" sz="1000" dirty="0" err="1" smtClean="0"/>
              <a:t>February</a:t>
            </a:r>
            <a:r>
              <a:rPr lang="de-DE" sz="1000" dirty="0" smtClean="0"/>
              <a:t> 2013</a:t>
            </a:r>
            <a:endParaRPr lang="de-DE" sz="1000" dirty="0"/>
          </a:p>
        </p:txBody>
      </p:sp>
    </p:spTree>
  </p:cSld>
  <p:clrMap bg1="lt1" tx1="dk1" bg2="lt2" tx2="dk2" accent1="accent1" accent2="accent2" accent3="accent3" accent4="accent4" accent5="accent5" accent6="accent6" hlink="hlink" folHlink="folHlink"/>
  <p:sldLayoutIdLst>
    <p:sldLayoutId id="2147484334" r:id="rId1"/>
    <p:sldLayoutId id="2147484328" r:id="rId2"/>
    <p:sldLayoutId id="2147484329" r:id="rId3"/>
    <p:sldLayoutId id="2147484330" r:id="rId4"/>
    <p:sldLayoutId id="2147484331" r:id="rId5"/>
    <p:sldLayoutId id="2147484332" r:id="rId6"/>
    <p:sldLayoutId id="2147484335" r:id="rId7"/>
    <p:sldLayoutId id="2147484336" r:id="rId8"/>
    <p:sldLayoutId id="2147484333" r:id="rId9"/>
    <p:sldLayoutId id="2147484337" r:id="rId10"/>
    <p:sldLayoutId id="2147484338" r:id="rId11"/>
    <p:sldLayoutId id="2147484339" r:id="rId12"/>
    <p:sldLayoutId id="2147484341" r:id="rId13"/>
    <p:sldLayoutId id="2147484342" r:id="rId14"/>
    <p:sldLayoutId id="2147484346" r:id="rId15"/>
    <p:sldLayoutId id="2147484348" r:id="rId16"/>
    <p:sldLayoutId id="2147484362" r:id="rId17"/>
    <p:sldLayoutId id="2147484363" r:id="rId18"/>
    <p:sldLayoutId id="2147484364" r:id="rId19"/>
    <p:sldLayoutId id="2147484365" r:id="rId20"/>
    <p:sldLayoutId id="2147484366" r:id="rId21"/>
    <p:sldLayoutId id="2147484367" r:id="rId22"/>
    <p:sldLayoutId id="2147484368" r:id="rId23"/>
    <p:sldLayoutId id="2147484369" r:id="rId24"/>
    <p:sldLayoutId id="2147484370" r:id="rId25"/>
    <p:sldLayoutId id="2147484371" r:id="rId26"/>
    <p:sldLayoutId id="2147484372" r:id="rId27"/>
    <p:sldLayoutId id="2147484373" r:id="rId28"/>
    <p:sldLayoutId id="2147484375" r:id="rId29"/>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22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22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22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22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22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77800" indent="-177800" algn="l" rtl="0" eaLnBrk="0" fontAlgn="base" hangingPunct="0">
        <a:lnSpc>
          <a:spcPts val="2200"/>
        </a:lnSpc>
        <a:spcBef>
          <a:spcPts val="900"/>
        </a:spcBef>
        <a:spcAft>
          <a:spcPct val="0"/>
        </a:spcAft>
        <a:buClr>
          <a:srgbClr val="005BB9"/>
        </a:buClr>
        <a:buSzPct val="100000"/>
        <a:buFont typeface="Arial" pitchFamily="34" charset="0"/>
        <a:buChar char="•"/>
        <a:defRPr lang="de-DE" dirty="0">
          <a:solidFill>
            <a:schemeClr val="tx2"/>
          </a:solidFill>
          <a:latin typeface="Calibri"/>
          <a:ea typeface="ヒラギノ角ゴ Pro W3" pitchFamily="-65" charset="-128"/>
          <a:cs typeface="ヒラギノ角ゴ Pro W3" pitchFamily="-65" charset="-128"/>
        </a:defRPr>
      </a:lvl1pPr>
      <a:lvl2pPr marL="371475" indent="-179388" algn="l" rtl="0" eaLnBrk="0" fontAlgn="base" hangingPunct="0">
        <a:lnSpc>
          <a:spcPts val="2200"/>
        </a:lnSpc>
        <a:spcBef>
          <a:spcPts val="900"/>
        </a:spcBef>
        <a:spcAft>
          <a:spcPct val="0"/>
        </a:spcAft>
        <a:buClr>
          <a:srgbClr val="005BB9"/>
        </a:buClr>
        <a:buSzPct val="100000"/>
        <a:buFont typeface="Arial" pitchFamily="34" charset="0"/>
        <a:buChar char="•"/>
        <a:defRPr lang="de-DE" dirty="0">
          <a:solidFill>
            <a:schemeClr val="tx2"/>
          </a:solidFill>
          <a:latin typeface="Calibri"/>
          <a:ea typeface="ヒラギノ角ゴ Pro W3" charset="-128"/>
          <a:cs typeface="ヒラギノ角ゴ Pro W3" charset="0"/>
        </a:defRPr>
      </a:lvl2pPr>
      <a:lvl3pPr marL="563563" indent="-190500" algn="l" rtl="0" eaLnBrk="0" fontAlgn="base" hangingPunct="0">
        <a:lnSpc>
          <a:spcPts val="2200"/>
        </a:lnSpc>
        <a:spcBef>
          <a:spcPts val="900"/>
        </a:spcBef>
        <a:spcAft>
          <a:spcPct val="0"/>
        </a:spcAft>
        <a:buClr>
          <a:srgbClr val="005BB9"/>
        </a:buClr>
        <a:buSzPct val="100000"/>
        <a:buFont typeface="Arial" pitchFamily="34" charset="0"/>
        <a:buChar char="•"/>
        <a:defRPr lang="de-DE" dirty="0">
          <a:solidFill>
            <a:schemeClr val="tx2"/>
          </a:solidFill>
          <a:latin typeface="Calibri"/>
          <a:ea typeface="MS PGothic" pitchFamily="34" charset="-128"/>
          <a:cs typeface="Geneva" charset="-128"/>
        </a:defRPr>
      </a:lvl3pPr>
      <a:lvl4pPr marL="760413" indent="-195263" algn="l" rtl="0" eaLnBrk="0" fontAlgn="base" hangingPunct="0">
        <a:lnSpc>
          <a:spcPts val="2200"/>
        </a:lnSpc>
        <a:spcBef>
          <a:spcPts val="900"/>
        </a:spcBef>
        <a:spcAft>
          <a:spcPct val="0"/>
        </a:spcAft>
        <a:buClr>
          <a:srgbClr val="005BB9"/>
        </a:buClr>
        <a:buSzPct val="100000"/>
        <a:buFont typeface="Arial" pitchFamily="34" charset="0"/>
        <a:buChar char="•"/>
        <a:defRPr lang="de-DE" dirty="0">
          <a:solidFill>
            <a:schemeClr val="tx2"/>
          </a:solidFill>
          <a:latin typeface="Calibri"/>
          <a:ea typeface="Geneva" charset="-128"/>
          <a:cs typeface="Geneva" charset="0"/>
        </a:defRPr>
      </a:lvl4pPr>
      <a:lvl5pPr marL="941388" indent="-174625" algn="l" rtl="0" eaLnBrk="0" fontAlgn="base" hangingPunct="0">
        <a:lnSpc>
          <a:spcPts val="2200"/>
        </a:lnSpc>
        <a:spcBef>
          <a:spcPts val="900"/>
        </a:spcBef>
        <a:spcAft>
          <a:spcPct val="0"/>
        </a:spcAft>
        <a:buClr>
          <a:srgbClr val="005BB9"/>
        </a:buClr>
        <a:buSzPct val="100000"/>
        <a:buFont typeface="Arial" pitchFamily="34" charset="0"/>
        <a:buChar char="•"/>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54.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2.jpeg"/><Relationship Id="rId3" Type="http://schemas.openxmlformats.org/officeDocument/2006/relationships/image" Target="../media/image55.jpeg"/><Relationship Id="rId7" Type="http://schemas.openxmlformats.org/officeDocument/2006/relationships/hyperlink" Target="http://wiki.mobileread.com/wiki/Image:Hanlin_V9.jpg" TargetMode="External"/><Relationship Id="rId12"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60.jpeg"/><Relationship Id="rId5" Type="http://schemas.openxmlformats.org/officeDocument/2006/relationships/hyperlink" Target="http://www.irextechnologies.com/irexdr1000" TargetMode="External"/><Relationship Id="rId10" Type="http://schemas.openxmlformats.org/officeDocument/2006/relationships/hyperlink" Target="http://images.google.com/imgres?imgurl=http://www.ubergizmo.com/photos/2007/11/amazon-kindle_468.jpg&amp;imgrefurl=http://www.ubergizmo.com/15/archives/2008/07/kindle-2.html&amp;h=408&amp;w=468&amp;sz=42&amp;hl=en&amp;start=5&amp;um=1&amp;usg=__bmEV0lGZBmgGmLJu1kEFkDmGp_U=&amp;tbnid=xnPOPH_p6Z2fOM:&amp;tbnh=112&amp;tbnw=128&amp;prev=/images?q=kindle&amp;um=1&amp;hl=en&amp;rls=com.microsoft:en-us:IE-SearchBox&amp;rlz=1I7RNWE&amp;sa=N" TargetMode="External"/><Relationship Id="rId4" Type="http://schemas.openxmlformats.org/officeDocument/2006/relationships/image" Target="../media/image56.png"/><Relationship Id="rId9" Type="http://schemas.openxmlformats.org/officeDocument/2006/relationships/image" Target="../media/image59.jpeg"/><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springerlink.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8.png"/><Relationship Id="rId21" Type="http://schemas.openxmlformats.org/officeDocument/2006/relationships/image" Target="../media/image5.png"/><Relationship Id="rId7" Type="http://schemas.openxmlformats.org/officeDocument/2006/relationships/hyperlink" Target="http://images.google.com/imgres?imgurl=http://southmed.usouthal.edu/library/bf/bf56/images56/main.jpg&amp;imgrefurl=http://southmed.usouthal.edu/library/bf/bf56/biof56.htm&amp;h=150&amp;w=206&amp;sz=7&amp;hl=en&amp;start=8&amp;um=1&amp;tbnid=OqMUszifqkq_xM:&amp;tbnh=76&amp;tbnw=105&amp;prev=/images?q=web+of+science&amp;svnum=10&amp;um=1&amp;hl=en&amp;rls=GGLJ,GGLJ:2007-15,GGLJ:en" TargetMode="External"/><Relationship Id="rId12" Type="http://schemas.openxmlformats.org/officeDocument/2006/relationships/image" Target="../media/image73.jpeg"/><Relationship Id="rId17" Type="http://schemas.openxmlformats.org/officeDocument/2006/relationships/image" Target="../media/image78.png"/><Relationship Id="rId2" Type="http://schemas.openxmlformats.org/officeDocument/2006/relationships/image" Target="../media/image67.png"/><Relationship Id="rId16" Type="http://schemas.openxmlformats.org/officeDocument/2006/relationships/image" Target="../media/image77.png"/><Relationship Id="rId20" Type="http://schemas.openxmlformats.org/officeDocument/2006/relationships/image" Target="../media/image81.jpeg"/><Relationship Id="rId1" Type="http://schemas.openxmlformats.org/officeDocument/2006/relationships/slideLayout" Target="../slideLayouts/slideLayout11.xml"/><Relationship Id="rId6" Type="http://schemas.openxmlformats.org/officeDocument/2006/relationships/image" Target="../media/image70.jpeg"/><Relationship Id="rId11" Type="http://schemas.openxmlformats.org/officeDocument/2006/relationships/hyperlink" Target="http://images.google.com/imgres?imgurl=http://hospitalservices.senylrc.org/_images/resources/pubmed_logo.gif&amp;imgrefurl=http://hospitalservices.senylrc.org/hospital_resources.php?h=19&amp;p=7&amp;h=100&amp;w=200&amp;sz=2&amp;hl=en&amp;start=1&amp;um=1&amp;tbnid=GSmssT2U7RhmFM:&amp;tbnh=52&amp;tbnw=104&amp;prev=/images?q=pubmed+logo&amp;svnum=10&amp;um=1&amp;hl=en&amp;rls=GGLJ,GGLJ:2007-15,GGLJ:en" TargetMode="External"/><Relationship Id="rId5" Type="http://schemas.openxmlformats.org/officeDocument/2006/relationships/hyperlink" Target="http://images.google.com/imgres?imgurl=http://www.daltondefendersbowl.com/Pictures/amazon%20logo.jpg&amp;imgrefurl=http://www.mediachannel.org/wordpress/topics/media-savvy/ownership/aapl/&amp;h=200&amp;w=450&amp;sz=9&amp;hl=en&amp;start=44&amp;um=1&amp;tbnid=YJxUTsNIlPBgaM:&amp;tbnh=56&amp;tbnw=127&amp;prev=/images?q=amazon+logo&amp;start=36&amp;ndsp=18&amp;svnum=10&amp;um=1&amp;hl=en&amp;rls=GGLJ,GGLJ:2007-15,GGLJ:en&amp;sa=N" TargetMode="External"/><Relationship Id="rId15" Type="http://schemas.openxmlformats.org/officeDocument/2006/relationships/image" Target="../media/image76.png"/><Relationship Id="rId10" Type="http://schemas.openxmlformats.org/officeDocument/2006/relationships/image" Target="../media/image72.jpeg"/><Relationship Id="rId19" Type="http://schemas.openxmlformats.org/officeDocument/2006/relationships/image" Target="../media/image80.png"/><Relationship Id="rId4" Type="http://schemas.openxmlformats.org/officeDocument/2006/relationships/image" Target="../media/image69.png"/><Relationship Id="rId9" Type="http://schemas.openxmlformats.org/officeDocument/2006/relationships/hyperlink" Target="http://images.google.com/imgres?imgurl=http://www.bu.edu/library/sel/images/scifind.gif&amp;imgrefurl=http://www.bu.edu/library/sel/scifinder/scifind.html&amp;h=180&amp;w=192&amp;sz=9&amp;hl=en&amp;start=1&amp;um=1&amp;tbnid=SFtyryTAvRWgIM:&amp;tbnh=97&amp;tbnw=103&amp;prev=/images?q=chemical+abstracts+logo&amp;svnum=10&amp;um=1&amp;hl=en&amp;rls=GGLJ,GGLJ:2007-15,GGLJ:en" TargetMode="External"/><Relationship Id="rId1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3.jpeg"/><Relationship Id="rId7"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89.jpe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93.jpeg"/><Relationship Id="rId4" Type="http://schemas.openxmlformats.org/officeDocument/2006/relationships/image" Target="../media/image92.jpe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3.xml"/><Relationship Id="rId7" Type="http://schemas.openxmlformats.org/officeDocument/2006/relationships/notesSlide" Target="../notesSlides/notesSlide2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1.xml"/><Relationship Id="rId5" Type="http://schemas.openxmlformats.org/officeDocument/2006/relationships/tags" Target="../tags/tag5.xml"/><Relationship Id="rId10" Type="http://schemas.openxmlformats.org/officeDocument/2006/relationships/image" Target="../media/image101.png"/><Relationship Id="rId4" Type="http://schemas.openxmlformats.org/officeDocument/2006/relationships/tags" Target="../tags/tag4.xml"/><Relationship Id="rId9"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jpeg"/><Relationship Id="rId3" Type="http://schemas.openxmlformats.org/officeDocument/2006/relationships/image" Target="../media/image104.jpeg"/><Relationship Id="rId7" Type="http://schemas.openxmlformats.org/officeDocument/2006/relationships/image" Target="../media/image108.png"/><Relationship Id="rId12" Type="http://schemas.openxmlformats.org/officeDocument/2006/relationships/image" Target="../media/image113.jpeg"/><Relationship Id="rId2" Type="http://schemas.openxmlformats.org/officeDocument/2006/relationships/notesSlide" Target="../notesSlides/notesSlide31.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107.png"/><Relationship Id="rId11" Type="http://schemas.openxmlformats.org/officeDocument/2006/relationships/image" Target="../media/image112.jpe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jpeg"/></Relationships>
</file>

<file path=ppt/slides/_rels/slide4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8.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jpeg"/><Relationship Id="rId34" Type="http://schemas.openxmlformats.org/officeDocument/2006/relationships/image" Target="../media/image39.gif"/><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jpeg"/><Relationship Id="rId29"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jpe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5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hyperlink" Target="mailto:tiberius@scientificknowledgeservices.com"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27.png"/><Relationship Id="rId4" Type="http://schemas.openxmlformats.org/officeDocument/2006/relationships/hyperlink" Target="mailto:szanto.peter1@upcmail.h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8.wmf"/><Relationship Id="rId4" Type="http://schemas.openxmlformats.org/officeDocument/2006/relationships/image" Target="../media/image47.wmf"/></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2736" y="6394065"/>
            <a:ext cx="2057400" cy="265714"/>
          </a:xfrm>
        </p:spPr>
        <p:txBody>
          <a:bodyPr/>
          <a:lstStyle/>
          <a:p>
            <a:pPr algn="ctr"/>
            <a:r>
              <a:rPr lang="en-US" sz="1600" dirty="0" smtClean="0"/>
              <a:t>TIBERIUS IGNAT</a:t>
            </a:r>
            <a:endParaRPr lang="en-US" sz="1600" dirty="0"/>
          </a:p>
        </p:txBody>
      </p:sp>
      <p:sp>
        <p:nvSpPr>
          <p:cNvPr id="4" name="Title 5"/>
          <p:cNvSpPr txBox="1">
            <a:spLocks/>
          </p:cNvSpPr>
          <p:nvPr/>
        </p:nvSpPr>
        <p:spPr bwMode="auto">
          <a:xfrm>
            <a:off x="1447800" y="4038600"/>
            <a:ext cx="7086600" cy="18835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3400" kern="0" spc="30" noProof="0" dirty="0" smtClean="0">
                <a:solidFill>
                  <a:schemeClr val="bg1"/>
                </a:solidFill>
                <a:latin typeface="+mj-lt"/>
                <a:ea typeface="Calibri"/>
                <a:cs typeface="Cambria"/>
              </a:rPr>
              <a:t>New Springer Products in Hungary</a:t>
            </a:r>
            <a:endParaRPr kumimoji="0" lang="en-US" sz="3400" b="1" i="0" u="none" strike="noStrike" kern="0" cap="none" spc="30" normalizeH="0" baseline="0" noProof="0" dirty="0" smtClean="0">
              <a:ln>
                <a:noFill/>
              </a:ln>
              <a:solidFill>
                <a:schemeClr val="bg1"/>
              </a:solidFill>
              <a:effectLst/>
              <a:uLnTx/>
              <a:uFillTx/>
              <a:latin typeface="+mj-lt"/>
              <a:ea typeface="Calibri"/>
              <a:cs typeface="Cambria"/>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30" normalizeH="0" baseline="0" noProof="0" dirty="0" smtClean="0">
                <a:ln>
                  <a:noFill/>
                </a:ln>
                <a:solidFill>
                  <a:schemeClr val="bg1"/>
                </a:solidFill>
                <a:effectLst/>
                <a:uLnTx/>
                <a:uFillTx/>
                <a:latin typeface="+mj-lt"/>
                <a:ea typeface="Calibri"/>
                <a:cs typeface="Cambria"/>
              </a:rPr>
              <a:t/>
            </a:r>
            <a:br>
              <a:rPr kumimoji="0" lang="en-US" sz="3400" b="0" i="0" u="none" strike="noStrike" kern="0" cap="none" spc="30" normalizeH="0" baseline="0" noProof="0" dirty="0" smtClean="0">
                <a:ln>
                  <a:noFill/>
                </a:ln>
                <a:solidFill>
                  <a:schemeClr val="bg1"/>
                </a:solidFill>
                <a:effectLst/>
                <a:uLnTx/>
                <a:uFillTx/>
                <a:latin typeface="+mj-lt"/>
                <a:ea typeface="Calibri"/>
                <a:cs typeface="Cambria"/>
              </a:rPr>
            </a:br>
            <a:r>
              <a:rPr kumimoji="0" lang="en-US" sz="3400" b="1" i="0" u="none" strike="noStrike" kern="0" cap="none" spc="30" normalizeH="0" baseline="0" noProof="0" dirty="0" smtClean="0">
                <a:ln>
                  <a:noFill/>
                </a:ln>
                <a:solidFill>
                  <a:schemeClr val="bg1"/>
                </a:solidFill>
                <a:effectLst/>
                <a:uLnTx/>
                <a:uFillTx/>
                <a:latin typeface="+mj-lt"/>
                <a:ea typeface="Calibri"/>
                <a:cs typeface="Cambria"/>
              </a:rPr>
              <a:t>Springer in Facts and Strategy</a:t>
            </a:r>
            <a:r>
              <a:rPr kumimoji="0" lang="en-US" sz="3400" b="0" i="0" u="none" strike="noStrike" kern="0" cap="none" spc="30" normalizeH="0" baseline="0" noProof="0" dirty="0" smtClean="0">
                <a:ln>
                  <a:noFill/>
                </a:ln>
                <a:solidFill>
                  <a:schemeClr val="bg1"/>
                </a:solidFill>
                <a:effectLst/>
                <a:uLnTx/>
                <a:uFillTx/>
                <a:latin typeface="+mj-lt"/>
                <a:ea typeface="Calibri"/>
                <a:cs typeface="Cambria"/>
              </a:rPr>
              <a:t/>
            </a:r>
            <a:br>
              <a:rPr kumimoji="0" lang="en-US" sz="3400" b="0" i="0" u="none" strike="noStrike" kern="0" cap="none" spc="30" normalizeH="0" baseline="0" noProof="0" dirty="0" smtClean="0">
                <a:ln>
                  <a:noFill/>
                </a:ln>
                <a:solidFill>
                  <a:schemeClr val="bg1"/>
                </a:solidFill>
                <a:effectLst/>
                <a:uLnTx/>
                <a:uFillTx/>
                <a:latin typeface="+mj-lt"/>
                <a:ea typeface="Calibri"/>
                <a:cs typeface="Cambria"/>
              </a:rPr>
            </a:br>
            <a:endParaRPr kumimoji="0" lang="en-US" sz="3400" b="0" i="0" u="none" strike="noStrike" kern="0" cap="none" spc="30" normalizeH="0" baseline="0" noProof="0" dirty="0">
              <a:ln>
                <a:noFill/>
              </a:ln>
              <a:solidFill>
                <a:schemeClr val="bg1"/>
              </a:solidFill>
              <a:effectLst/>
              <a:uLnTx/>
              <a:uFillTx/>
              <a:latin typeface="+mj-lt"/>
              <a:ea typeface="Calibri"/>
              <a:cs typeface="Cambria"/>
            </a:endParaRPr>
          </a:p>
        </p:txBody>
      </p:sp>
      <p:sp>
        <p:nvSpPr>
          <p:cNvPr id="5122" name="AutoShape 2" descr="data:image/jpeg;base64,/9j/4AAQSkZJRgABAQAAAQABAAD/2wCEAAkGBhQSERUUEhQWFRUWGBcXGBgYFxkYHRgbHBodGBsYFxgYHSgeGhojHBgXHy8gIycpLCwsGB8xNTAqNSYrLCkBCQoKDgwOGg8PGiwlHCQpLCwsLCwqLCwsLCwsKiwsLCksLCwsLCksLCwsLCwsLCwsLCwsLCwsKSwsLCwsLCwsLP/AABEIAMcA/QMBIgACEQEDEQH/xAAbAAACAgMBAAAAAAAAAAAAAAAABQMEAQIGB//EAEsQAAECBAMFBAYFCAcIAwAAAAECEQADITEEEkEFIlFhcQYTgZEyQqGxwdEjUmKS8BQVFkNTstLhJHKTosLi8QczY3OCg6PDNNPy/8QAGAEBAQEBAQAAAAAAAAAAAAAAAAECAwT/xAAsEQACAgIBAwEHBQEBAAAAAAAAAQIREiEDMUFRIgQTYZGh4fAyUnGxwdEU/9oADAMBAAIRAxEAPwD3CCCCACCCCACCCCACCCCACCCCACCCCACMRmCAMRgiNjHFbW/2oyZSymXJnTgksVICUpJ+yVkZuoDRUrB2REYhR2b7VSsalRlhaVIbMiYnKoPY6ggsagm0OIgMQQRmAAGNo0jZMAZaMFMbQQBq0ZAgIjMADRhozBABBBBAAYiMSGNcsAbwQQQAQQQQAQQQQAQQQQAQQQQAQQQQARz/AOmEhM+aiZOlpQkAJJCg6gVCYMxoWZNucdBHmGKXNM1aiUoKlLB1DZnZgOQ8ojaXUqVm/aftp3zplzAmXwBYq/rHnw98cFjMU5u/t0+cdlMwBVdaD4K+UV/zIOKK/jhGY80F3XzK+NvscnhNpTJSgqWtSFCxBIPs8I9a7C9tRi091NYTkh3sJg4gaKGo8Rq3GHs+4I3PvDj05RiVsDKQQhBII9YcX/l4x0fNCXj5mPdtHreOxglJCiFF1IRuhy61BI8HIeJ2jyvGhJb+jhFfVmqWDS2Vz1tpHo3Z3EBeFlEBQGQDed6brual2d9YlrsXZeAjYQRgwBl4zGsbQAQQQQAQQQQAQQQQARqTG0YgDMEEEAEEEEAEEEEAEEEEAEEEEAYUpg5jSRPStIUghSTUEFwehEc72g7STZS1S0SULDAZlTFD0hV0hBoOteUR7E2jiUSEJGGllKUhKSmeEuBR8qkUPjADrbuOMqSpSWzOkB+agD7Hjz7HznmuCCCTbWpL+TQ87Sz8TMCHkrSlJLpTOlEKNGd68RpeOY21iJhZZwygpIZjMl1BI9FKVMAGGr3jlyRytM6RdF9JjYAfggVY0rTSFCNrTAP/AI0zwUT/AOyMzNoKUzy5yfWZkli2u8/nHjXs3G3ps7vkkuxdTi0uNA5BVmS3Xo9PHhWJJU4Kt/p5QhmYJBDBM1Icv9GNS5FFWieXiUy3IEwBnIEpVhwu0dZeywktaMLlkuo1mqa147fstjgqSmWxBly5bkihzAmnlHm0rbUiYoBRWkHVaVADVyEDMenOHHZvtJJk4h+/T3JSJbqzhAIJU4UoUIsElqkx09nhhGupjllk7PS4IWo7T4U2xMj+1R8TFLbvaaWiTmk4iRmzIutKt0qAVQHg8eg5D8RmIcNjETA6FpWCHBSoGnGkTQAQQQQAQQQQAQQQQARhozBABBBBABBHOT+28pClJ7qcWJDhKWLUcOp/MRp+n0n9lP8AuJ/iiZLyWmdNBHMr7eyQKS55PDu/i8byu3cggEpnJPDulFvEQteRTOjghAntthj+1HWTM+UErtthyS/eJGhMpdfJJikH8EJD2ywrPnV07qa/7kYl9tMKQ5mFPJSFg/uwByu2JBXOWpc0EhSgxK0sA+UbpCXYDzipKwRctOowNFzNR4jl4RcxeJRNmzFoIKFFRSfY9ecYlOEESwby/Rf9m5tzMeaPM8W/Do6ygrSIDg1/t3/7q/iiIZuAmZHMzM5IH0jilakooKecX0zJrj/eXHGK+2W4Oe8mBuAC3fq7eUSHM5Xa+n3EoUQI2dMb00HouX8UxkYCc4qkt9qUf8Q4Q6mg5ldToPlEBKvqA/cj0Yv4HOxccFO+qD4IP/sjRWBn/U0+r8lw0b7A8kxof+X/AHR8DEp+BfxFsnC4hDEILgXyr4No8SSMbiJZMzIMxJFUrqeDXdoZIlJIG6ByYg++K21kEJASogCZMDA0YKB6u1OhMT9Pb8+RepJ+kOI9aQg9Ur/hipi9qlbPh5YILgpSQqzFjk84szsSEqUACwJHpK0PWLWCnOUHe9JSWzKUPQcUjEfaE5Y9/wA+Bp8bSsh7D45EvEKR3QSqYGcAO4OZlMAbEnwj0GOH7KziMWUFThlvRt6hJbrHcR2TuzDVBBBBFIEEEEAEEEEAEEEEAEU9p7UTIRnW7O1Guz6nlFyKm1cMiZJWmYAUlJd+VX8GgDg5u0ZSnU13J+kRwzfW4V6VjUYuVqni/wBInRn9bmPMcY2OCwh0l/2g+caHAYJ7yunfJ+cZ91B9kXOS7s3l4iUdFeCknVvrcadYyMTh82V1gsDpq7MbGx8o0GycH/w/7VPXjxjI2FhNMvQTU/Pn7ecT3EP2oe9l5ZJnl8Fkcm6wfR8Jn3REf6M4Y6H76eDceFOlIwrs1h+Kq/8AETUuDxqXAPUCM/8An4/2oe9l5LCky2/W/c/lEOJKEpd13DukpA5kkMANYXzdn4RMzu+8mBYIpm1fMGNndRNNSY3n9lpYDAzRpfll48KRh8HG+kTa5ZeSp+U5WloBWwD92Ulquo1S+oN6u1Ixg9tITNCVoNAygpSQXPogGnLq9o2wm1pOGlSF5e8mFASopUMwoCSsEMHbzhecVhsTNXNVlBUQ4WsJVQAVtw0jpGMa6IzJuzoZ228PlOVLFt3fSal2NF2ofKEx2uFVOdhQkIBHpFzd6XPWjmMLwOFa6PCan5xtg+0eGlSVYfebeDpyqTv/AGnf8Ui4xvoiW6HOx9roUh196C5ZibaUCjzhn+VytJk7++fhHL4TY2GUKF+kxPMceo8TFxHZmQoUzkclpPI68AB4DhFwXgzkPTipQDmdNA5pWf8ABAnFSjaevxQfiiFA7LS7jvXd3fV8z3vmr1jH6LAWVPHnwI9xI8YYflsuQ2nYmUm+IA5qQke0phFtHbaXyOkuorClEjNn4MhhZ76iJJ3Zst/vJzcwTw+Q/BL4wuHw8gET1JdR3TMBFABQMm34EZx392avRLs3aCJ7krkixJLFya8jF1eIRLZWeWQnMshLD1SCSVKYCscxL2arOpUqeoIKlFLAs2Zw3EacxBO2ZMJAVOKg4cEOSLRPdxW6GTeiwraZClGUpUuYD6QUjiMzEltQD1HEQ1k7Vx7P+UTehlSz/ghZtnZ8nugrCmX3iVAgCYlRU3qtpp5Rrs+bjEpYJWzmygNbszO3ti4O9MmQ7G3MeP1x8ZKPgmNk9pMcLzEn/sj5xQRtHGC6Jn3knhxT/W9nNpPzxih+rmf3Of2OnmeFZhP930Rco+PqXf0uxoN5XjKP/wBkSfprix6sg/8ASsf4zC/8/YjWXM+4k/DhGv6RTtZS/wCzB4fM/d5wx5P3fT7i4+PqNB27xP7KSf8AqWPnDDY/bKZNnIlrlIAVR0rJY9FJFPGOYPaRXrSj/Y/5oxK7UZVBQl7wLhpJvWzKerD7w5sSn5Xy+4uPhnqkEVNl4iYuWFTEZFGuWrgaODY8otx1MhC7tFNy4WeeEpf7pEMYSdtZjYGf/VbzUB8Yj6FXU8cKeXs/ywYbZkoy5k1aJaj3iEgzHADu75Q9hEZHL2f5IfdncaJMoLJytNvw3FgHo5jjBJy2enmdR0KDsvDqlLUBJSpOQBUtSixUSK5rUB9sVJexJRmnvilUtKVKG9QltDxLARntF2qVMly0qcFFCEsHrdje8c3KxKlKAHB94hIIvXi/nBv1VFaPJm+51aNmYIsFCSAQSSicV5aagI4sLwoxKEpAZd+fl+OUUdszlJWpCllarnuyDYFwW0SB7DC1EsKoczqsxYdDTxjM0/4GTa2XJ+LQCXUtx6NQw+Y6QywGJ3DUg6jMej+lS0Jpk9KCMqAo1ucwfjWJJOKSgPUZbB6VFa30jOOlRrjljI7DYeCEyYoKFBKJ/dH1efGNtmbPCVYgs7EtumYfSSlwgVUWJoIq9kMdmmTC36rThmRctq0PNl4hKZk4qUBvalv1iH9gMdYrS/k6Tkm214IJfdrK0AhRShZIOGXKKSGbeVQmtucKsPsd8LMNXCpgA6Q6RiU99iDmDETWL0LhDN5HyjXCj+ir6zffHRxS5KXg5xk3Dfk862LKK8RMQHuXHQ5YXrxJc75FTqY6DsnJbHTuqv3oWSNgzZ0xSJLFaiQlyAPS4mgo8RvsaopjHLFpp8zAra80frl/ePwi7J7KYsIMyYkCWla5SqocLS4IYVuL2ijiNllvGI3TplStWh3traE6Xh5SxMWBMAL5iNM1OHhD/Ymz1TioqJLS0qSVPxFjf1oTdqMM+z8LyCf3DHadlRu/9lP+CKQj2bs5QlpZah6Qbv8AuwGLboJr4RR7RJmJlApmzalQIMwrG6cuhIUIdzpKDhlFSEqKM5GYAsy0qo/GKWNKVYaWUpCUlc5gBQVBpTj74OFQUu+v7MqfqcROvDrkCXNSWKgH8U5iD1hphe02JUCpEvD5QwJWpSKl2AJI4Rtt6U+HlHkj90jhEXZZJMubkVlVuF8qVfW0UCIK8kkzbpQbaJ8R2yxUtOYyJBS4SSiYpTHhRV4sSO2uIW+TDIIDOTNUhntUnrFfFYcqw80rOYkyl+ilN0KFkgD1YubOwIWhYBCXSkvkCxQ/VNI07UsbOfpccqNcR24nywCvCMklnE8kewRLK7dTFncwq1NdptntdPXyhbhNiiVhZiSrO65S7AM6TSnQVi3I2fmTMCAkFkK3k5xRxZxWsS5ZY2PTjlRZmdtloKc+FnJBLOVob3RLL7by3ByLFRV0UreFmMwBRhjmyvnSsZE5QApA0c/VhEo08PxrHOc5RlR34+OEo3R7vjNuIQ+XePF2SOqvlCqfjJiqlbcBnMseDX8Y55HaIKZMgKmTCkUDKy0Dgk7iB1JPKNZWxsROdU2Z3ZegSlK6c1Lv4ADlHOftFfA1HiPSkLBAIqDUGOa/2jTWwEzmqWP74PwjmexnbFUgpkYk7igChfB7eEOP9qmIAwSGNFTUeWVSvgI9EuhyUakjywqHLyH8MMtjbO7yTmUmm89mpr6XCEi5tL+0fxRPtJzh8OEu+WcuiiLFOgvQH2xyjFO78HTmbS0c/tLDGXMICiUGqCWro9CeY8IUiUpZoVEOxZ6aVOnUwzxuEEtJ7xQC3cId6EPUi3BuUKMNPecCkZXLMHFGr4cYRVWeUsJkkKAFGcHeNQaM/OJUOFlWZwLAOGaIcRjiFEJatcw9zxWXiMxcBidAOHHjBJvqQmmoPpUD6E35xEuUQL04X6UvFfFlnKip+r+0wYfFEi3jHStFOg2TK+kZaigKGX6M6k0zfZdo7PZWznVMSWKUFgVHmxzEgu5AjzzBbQKFBSWNjWO2RtJ8HiJuRJOZLpVvAEzGYjleo0ESk6T8/wCGlLq0O8TslkqUEpLAlgRpX6sR7OWfyUuztMPJ8x9kcp2HP0syg/3E2uvq0tzjpNmr+gWOUz94xYwUZUvBXJtbEGwpTY1dQXr8Wi/sqQZU3vKEBRO6R9Z7mKGxT/S1dT8Isysb3SFlYdMtRL5lkspZAAAoGdukZVWjTumXppUrvUi0yfMmgOLKcgEaqD6Qhx2AKU1y3FAa8LQyw3aOXOWmWHJUWAJmM/iCIo46aVqzGlAAnNmA8SBeJy1kr6l47ppG+3y+CkjgB7jHT9k1UHOR/BHNbWD4SV4fGH3ZBdE/8k+5MdDJPL2eVlZZTZ1Bnp1FdQxintDAzJZck93ZKa0JuSbaWp4xb2ntaXIlpVME0hU6Ykd0soL5EKqyg4vEWG2knEYWYtHeZBOAHeKKiNyrEk0d9Yy4JJyCk26Jdsh8JK/qo97cDCzs9PWM4QRXK+rEFxxpcQz2jXCI5JHsW3Awv7NTG75ToBTLBeZVI30gvvc+I0g08lRtNe7bZbXLWiVMBqFAEkvTIC1xQMYtYXEKAAQzlIe7hlAg0elGPWNRje+TNQo4dbSisGVUghSRvOoteMbNmsgrZJKJSyM/o0ymp0EMZJ03vX9nO043WjCULlomg7wWQokknLleg3QyQC3QRYw2PVLW6EpU6ahT8QxpEeF2kMQJstScOWlKWDKLlwUivAVjWVMAClkJJRKURmtQpNToIYyUqb3oKScemg2ljphklKkpZkVBNAgEV8DCD8fikOpG0U4lE5BRLGWXnBQp7KArQcYSN+G/yxx5E09uz1cLTjo9B7J4k91hgAjKROzkvmdJOUJAoa1JOghvsyYxm1UTnepJowYDgBwjluyKiZKdO7mzPaH8t6HCZyASXLm7OfNo4qK2vzqVt2UexOGROxSAtIUES1BiHFgKg9YY/wC1ub9BISm3eKtoyGahHGOBxHaJWHaZLWuWpRSjcNbM3i3ujKdpTcQSZiVzC9TMVahqwsTa9eUe1eq0cZapimc+U0Njr/mixiV5pcgoUNyWXqRUkuAQLt74vLkkpIOHTUHU9AL3ihjcAsyijIwAFXDjjXgNTBJw2jE5KaOX2nhd41oa8ejGIcPs8pDks9g7HqYs4qYUkpBoC17Aa84rpxIUVPVtaCOW6OOyKdKCQrJUtU8W4RRkzSQwcKrdurRIqYUqATUc/jFlICWIAzK4aj5x06IpXRX0g/4t741SHJqGewpTwi9icTluEkP7fx7oX4mayqajpFTsEqpLVDjRuXyjpNkyynDzEkumZkKgGIYKcVBcHwjmJOKU2p48uMMtn7VKHAYZiCXfpxioh0HZ1pK1kuXlzE0SRfKHr0jotly2kkZV7wU5ZNMxJtmrCrYstWISSgS3AYneu9/SqDDWcubKKEFaEDK7Kzg3Zs2ZrOXbSN/Et9hJsnDkYlanDJIfxAIpGNqSD3OISKqOXKBrvg0flDzZ5mJUtSUOVsSbPlDalxTiYkxWEXMzFSDUAFms92e76RzxWn4N5dTiNhYKYjEyVKSQkKBUS1L1vDSdJPCHcvY6kkKEs5h0blrG6tmE3QvyT8Tp7dIzOGTT8GozpMTbVwyjhE5GKkh2cWudeDw37LEICC+Y93UJGb0gOFosYmfNKCjIcpSUm1iG43r4atGOz/eg92lLhKUoa3opZ6Au9HroW57M2Uu1snNKloS7idn3gU0KMtyKlxaIuzyu7wc2WpsxmJUGqGykVIDC4jqcRs6bMAzyXItvKDF62TZrfCIxsdSQ3ca/XLtpRr8R74242qMppOxepGfDhFbKrlUR6ebQGEeFDycWm/8AR5lOikn4R1uERPCBklkgFWouFkEeha/lYQmBlpmKBzpIKklNVC9RRPD1Yy01TNRl6cRV2HI77FCzyHtaiTDnBIeRMB9aROH/AIyfhEWeXvNQmjhDbpFiQKg8baQyO18P3eXuQDlZwioNnt+NYidu2h0VCHsIfppgZnw3BvVBL+UM8maTMDUVInD/AMZPwiNE+UCopCgSGDIajMQCA9fbF07YwuTL3GjOE6kXeJF3K6HRUIuwyN/EBmzSBp9kE+6ISn8N/KGMnFyUuQCkkMCElNCGIJ1Hk2sLfzhIzELK2DMQhJ0q4Kgb+ccp+p3VfL/p145qC2y/svGKQkgFh3qCpw7ggC3Gl2jfbc5PelSsxcADeIAZ3p4iOXxe0HU6SwBsKOxoWGsXUbVRMH0ylZgTYU93KJGk9mXPJlmXNAGR91aktT6qwsXNnAjOOxqkK+jmZXcnKWq+tYpYXFZSAQ5Lh+HOMzAVGlaaFtT9qOivsdNXsF7Ynj9cv7/84z2g7QzgVSXGXu5bneckoSoup214RErDLax8/wDNCztBs5QmrUAVS3DK40Hsdx4RpN1s5claooKQAVF3oG5fWasUpigEtS+nx5xvtCaQWDUsBFdUwJSCwvUcesRI5I2UgUoX/HARrh1+lctQCNFTCpVDQa/jSN+8yga8usaKbqmJJIL3d7VPKKs93OrROtTENfnaIlSV5WZ+kVAzh5ta+NYsd0DR2IaK0nBEh3HRw/kaw/2Vh0qkzUnL3hCchLBjmcsomlHgWi/sfHGYVhJOZMpSlUSxZk+qHuXflF+XMVqT5n+GIOz+ze670qKHXKUgELQakpIDZuRrFxGDP1k/eR/HEmdONpdTMnb+ITQTlsDxHzi8Nv4jIlQnKDk8P4oWLwUwAnIsitQCR4EBiIZ7AwgCpClkZUkqIrRw4elnbziKyycTfF7cxMnL308IK7JUpAUHspSasmMYzbOLlNmmOFB0qGVSVDilQNY5k7FxMyYubNlzCuYrMd1RN3azANQQ32fh1DCYiVMSpACkLkpUCGUXCgnl8400YUl4LOO7QYlKynveGieHOK2F21PWo5ph8CE+75RjaOGJW6TncAOlyxF9OsQYHDKC2Zn40/eZ45yu9HaONHRbHxkxU+UlUxRBWkMVqILnUaiKuwu1U44iWmcpGQqq0p1GrUID3bWLOx5eSfKWpglK0klxQA19eKXZnZqpWJlrWpOVEwk76SWKne+gjrDKtnHkxvRj85zgsgTDlClVCzd3tzJd+ca4TtHNE0IIQRnAJKVElyxJL1NbxYnYZ1rys2YtvJHvUIUTMGpM5yn1kqoxo/EPw4xzeSbOixcUdFhe2CVYgSO6AJmd3mzJ+tldr+EV19qJtdyUWf1VQvRIIx2bLuieshTFmzghT+dYjxWGOdbJ9ZWnM/ZjpyN9jnxxXceYrtrLlz1SVSg6VJSVOkAu1QDXW0Q7Q27MRMmIySzlUpI3VaGkJ9pyicZmyukqkqfK4H0IeraKA8Yn2+tPfzVaFZLsCK1u0SdpaHGleyxtbtalClS+63so3qNvICnY19aOOxe0HqoubPbkH4xNtpZVOSpLEFEqo4iWEnm4Ihasgmorb8cI5z2c6LAmBQ6da+MRne4J5E+0REmbWlh+KPGxOapBPSOdEG8raSU7igcykgJqzAFy/G0bz5nenMwFhRzQC8KVzgVJ5C8MsKQUC3s+UdX0PUupjuA9vZG+0NjgJUO8l5g7jMHcaM94kkSwVpFKqTw4jlC/aM9f5ROAIYzli3FZjUVZnkb6CxWDWSrMliKWvyraKkzCKOV0kOWdh7PZ5x1W3k/0ib/WI00YQr2gnKiSRqqaD0dI+cRMw40rFwkEuAWan+rRmahks26Bf4xYSWrYVs/BorKxJfetZz8YpzK4lkhx+BE2GmkXMRyFEFtNI2mqpT/WKWrLGFOcqPOH+ytmd4lSlKCEoyuS+pIGvEQi2Oih6/jSOp2aVJw88oLKeS33jyETqzp0jom/NcsJUUzUrypKiEkuwYOz8SPOKiUfj8GN9lY2ZME7vC47hRFG9dAjMpwoEFiCCCP/AMxJpI1xybWyocpzAM4JcC4rrSLeysIleQKFOQ5HlC0P3k12ueA9Yw37PElaQ1GoWvQxK2XLVlD8+yf2Mz76f4YllT5c+XNKULSUBJ3lBTuW0TyhXNAyo8H8oY7JTuYn+qg+0x0cUc1JmuJl1TTQ6N8IMAkGY9/P5CDEKNHDM7UvavODZz5nNyTp/IxyrR2vY7w+GzrSkCqlJTY6luPOGCdlys+T8ok53y5cwfM7M2a70irs6k2WeExGn2h9mF6yUY5TMP6SvThNeNccItOzHJNpqmW58gpWtKvVOXypoeUKcROUlagFKAd2BI90djtTYilflM/1ETVp0vm89eHCOMxyd9XT4dIy9SdG4/oQ3OypwoZrHh3pB8ooYhMxKikrW6Sx3lXHhGNsz1mfMAys6Lpc1QFO8WNs/wDyJvNZNuLHhG5Kkc4Nt7NDgV5QTNAcBQCprFjyMK9rSlozJJU4bU6h/JjEu2sGFLlmj9zKuH9ZSeXCJu05AmClTLl3FPQAu0SSpEy8nMLmlxX2+6J/ykUevW/z9sbzsBmVKDhIUFFwHspvjFKfKKX6kfD4RMbVnOiSZiUkMQx1evtv74CprMroRFfKKe2MCZ+G+UKFDXFzUJASHKiQonRqsA3Uw1wTFANQ9bH5xzAJK1BR3bOPg8dmmSlISnKi1A6vnHWSvobUq6mJKkpUlWYnKQWY1YvxiovBIMwrzmq87ZebtfnFqYUC4QL+srTxhTL20CvKZaQHIfOrQO8ZporlFjDGlK1qW7ZiSzKo+l4qY3CpmJljM2TN6pL5iDr0iL89I/ZhuOZXSJJ2MCW3BX7R+cZplyiyOZh2QEBbgEmoIqfDlCrHYYBOjmjVp5/CHaVAgHKKgH0zFbG4fM1gzn0nhTsjx7FNOyUj0pjgaZTEWIwyQKKe3qkaw17t2cCqQr0tD/pEE7Dp/Bhsvp7G2yMGjL6bVPqmH+ECUy1ozemUF8qqZS9ucVNmYaWJabOQ53jxi1OmIQhSgASkO2ZQfk8XZG41Ts32fgkS0qHeZsyCj0VBnUFP/d9sSfkiP2n91fzhdhNupVmzS8rWZai9/K3thjInIU26ah7zIO31ClGPSyqrBy945wCXfdVxi52flHMipY2vzrFbZSicYEKknIVKDkLUC7t6QZtXjp07ICVHKhmVu3a70q2sMb2HNdDzeYpwkcIb7CqjE/8ALR7zDGb2KYUUT0SdfHnEuz+zi5ZWAFK7xIBDNYnnGtktFKZh0kgKURfQnQUvEcjDISsAKo9WQR43rpHSq2ClTZkZKsS9R1r0LQqk7FmpxCkKlJygqCVZqKSLKAzv8jGMWkazVkqpktAz51OliNzUWfes7RSwK0zlmavMFZyssAxUo5iA5doYTNmKdu6SUlw5Ve73XyigrDz0lKZciUU7typw9/XaJUk9f6ZdSds7WVjETMFinfemlVuOQlq8jrHB49EvvDVdh6o+cX5aJhVMCUIBASSlRysFEhJAKqvEE3ZMxRJWmSnK4N2LaAtU1i0+5c1VKyvip8srUsqUCQkWDbqcvHhFbG7ZlrmFRcBVXYXZuPKN8Z2amrqFyUAVqojxoK2itL7JLas1AqA2WYoVHBvCK7MXT0TnFSppSXU6EBAbKKBRWHHFyRG205yZ5GYGiUpsLJtBh+yBSrN34I5S1G76KIq9IYS9hkMDMcuxaSKWFN7mLRNmk13QiIS6L7hLVFiQSD5CINob6t7SlGFjHQHYucEd4sEh6S0DwFT5wL7OIKazJo3qUQHBrrwrEpmsl4OQXhAAo/jyiLDSw1XvweO0T2eSkFWdRYVBUl6jUARpJ7NSG3u8I03/AHboaN0jLp9i9N2TKAJQiWQNChIJ6axJKkygAyEFTOcyBR2N2Z3fzi0EuWNArWocEg3UfCMGWlKiFKSwYUzcHcVatraRujNlWZgJZYBEok1LoTatuNNCeEWU4eWyZYlyxLG8rcQQSElILPVQqH5mJZQTQpcgigU7APTLUG3ONpGWxUAQWTXUOGVvFk6uNT5qBDK2ZLakuUHP7NBZrN1aLEjCJFDKQ9AfoxRiz0NbiJZmGQgMyi7VAID0LboLDx0Frxq1SRY5i4UCQH+0dbVFkjrDEllY4Q1yhBYhvohyASW41iWThCEtMQlwSkbgHpMa7psKRNNw7pYKrRVQWpugggWYOA+qebZThAUUJys9gznUK1NKG1CNaMS2ZmYJQsAEhJciXLvqllB6BmbnxjTuCAxUxan0aRQauBX+YjMqWxyLIWGf0QxqHzKJOYmvSj8I3TLABBUAEeiF3qWJZt43ZJ4Ja8KBgylKNSRUJ9EBy4PqgEanpEeGwK8wUZhLgsAdGrTj4xtjp3dsCWS7OwUSCzKOUs59hagjTLUBJo4CnAI3R9ZOrlO6CS4N6xKFkyUKKbrLJBBzWcsHrbTw88HapGZClL3AlTKUn6rs4d2ZoxkQlKwhlkLZySAHSCwzC5YAeJFyIXyEzAsoCfoTTOlIBUaAZquWJUOLKI6KFlqSFlOZCyFGj5zSrDVuIY8YDLdqKPCpoPQPv0eM4CQETZiJaiUsc1STnG6XBFHDGG4BazFw7J1Lvf3ikKFimRhgoDdUmtQQU0qPVFBYdRxiFUoEhn19EKzBy5dTuXNB1h3KSAUpUpPHmC1HelTccYzMlUJcJJKd4ijAu1aVtChYtXhUlLkqDKDh1gA2BqWLkAwHCpKQySp2BbMLHrfSG0iUkuVA7wajkXuz0cAeURS5aXoHIqKVJBNDTn7YULFsvCklJy0ToXIBzGprdm84hmrCd4oszilNHfNR+fAcYYIw7rBS3rNyLPe4cufPlFuZhEqYNQ0Py5gCJQs56bsqbJxal7qUTEBPpMSwJFH4g2OsWJAzOlGbdUpKhVNWboQaDqYp7QwQBQqUEqCAQUkqIDaZTQWdobygkhwApRBNC1R6LjN0HhFoFNKKkBiol2cuAVaBnIYeyNRLN8vUOXctRmawIfpE6CwDA13iCKh6hyLxYmSigBid4BwOLv8AE2+UKFi0zBYEUNtbudA/weM5A2ln+L0J89GrF2esOMtQXFKgjR25gAdQIh76jvYFVAPZl1HFuMWhZApLpyml1OzkMSW18OsCUhJyFQcud4Bzq5poW0i4vEFSgDdtB4vwNvYYhxMjKkLsaMWehf5xKBXmYLMhyWcMGDcVDda0YAa7OwOhp5cXi3Ll5lBmcBwdL2TqOvOIZ0p2oa1DXqdaxQRGSpwAp0rIBoKCoo9j5wTMOhO6SzJIcAg09VwXarv7IzBGjJvhZoAYAEDdFTUEm4IuXFesSsJjKyB1AEWoAHb3ecEECmUoIKUuQrQUsLVrlppWsbJSUhnN3e1EpsSLm4Dg30gggiMzOKglgAmWK0bkkmgcaUY9eGTjVJYqJplCTu0IbQBgAzeIpSCCJZTKcce8Lk5lML1VqxoyaPY6WrEcvaTguRXViKFxpzZ+lDwxBFBjGYtHeIlzGyqUKJfdAaoJT0GvGJBMTMKgKZVElRcJOUhIDJ3nAblTnBBErZUYkTFFeZBJoEqLJDEAsljRTgHeU5AF4mw8qYASEjNUMCBmGUGruCKC5BcnxIIEM4EoC1ODLCgQ6Sd42dRLkkMoPSLM1KznL0q1SCRQBzxB60ggikIcPhafSOctHBdyGDswuX+MXJkkqSggtmqbgWNgLQQRCldM5quWSNLMp6jVqih4RlBTmIq9aO1G5UrfjSCCJ3BoucSlJSBUAcXsOWjtArNmYkBNxS9CQSBqQOVoIIoKm0MOoLcBIdJJvyqeJ0b2xvNlKAzk3diLihIa9DShe0EEQGkudlCXJUS4ci9X0tQE8KRKZmablLlgAxsb141BEEEUIqidlzN6JAA8S3sy31iM7VQCAVEFmdi+rjhrekEEQE6EPVhQAj+X1ecVl4hUxBSoMAqgdx48wfdSMQQBmfLPeAuAkAk3cc+lQKRiRiAXfjSgNONfGCCBo//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24" name="AutoShape 4" descr="data:image/jpeg;base64,/9j/4AAQSkZJRgABAQAAAQABAAD/2wCEAAkGBhQSERUUEhQWFRUWGBcXGBgYFxkYHRgbHBodGBsYFxgYHSgeGhojHBgXHy8gIycpLCwsGB8xNTAqNSYrLCkBCQoKDgwOGg8PGiwlHCQpLCwsLCwqLCwsLCwsKiwsLCksLCwsLCksLCwsLCwsLCwsLCwsLCwsKSwsLCwsLCwsLP/AABEIAMcA/QMBIgACEQEDEQH/xAAbAAACAgMBAAAAAAAAAAAAAAAABQMEAQIGB//EAEsQAAECBAMFBAYFCAcIAwAAAAECEQADITEEEkEFIlFhcQYTgZEyQqGxwdEjUmKS8BQVFkNTstLhJHKTosLi8QczY3OCg6PDNNPy/8QAGAEBAQEBAQAAAAAAAAAAAAAAAAECAwT/xAAsEQACAgIBAwEHBQEBAAAAAAAAAQIREiEDMUFRIgQTYZGh4fAyUnGxwdEU/9oADAMBAAIRAxEAPwD3CCCCACCCCACCCCACCCCACCCCACCCCACMRmCAMRgiNjHFbW/2oyZSymXJnTgksVICUpJ+yVkZuoDRUrB2REYhR2b7VSsalRlhaVIbMiYnKoPY6ggsagm0OIgMQQRmAAGNo0jZMAZaMFMbQQBq0ZAgIjMADRhozBABBBBAAYiMSGNcsAbwQQQAQQQQAQQQQAQQQQAQQQQAQQQQARz/AOmEhM+aiZOlpQkAJJCg6gVCYMxoWZNucdBHmGKXNM1aiUoKlLB1DZnZgOQ8ojaXUqVm/aftp3zplzAmXwBYq/rHnw98cFjMU5u/t0+cdlMwBVdaD4K+UV/zIOKK/jhGY80F3XzK+NvscnhNpTJSgqWtSFCxBIPs8I9a7C9tRi091NYTkh3sJg4gaKGo8Rq3GHs+4I3PvDj05RiVsDKQQhBII9YcX/l4x0fNCXj5mPdtHreOxglJCiFF1IRuhy61BI8HIeJ2jyvGhJb+jhFfVmqWDS2Vz1tpHo3Z3EBeFlEBQGQDed6brual2d9YlrsXZeAjYQRgwBl4zGsbQAQQQQAQQQQAQQQQARqTG0YgDMEEEAEEEEAEEEEAEEEEAEEEEAYUpg5jSRPStIUghSTUEFwehEc72g7STZS1S0SULDAZlTFD0hV0hBoOteUR7E2jiUSEJGGllKUhKSmeEuBR8qkUPjADrbuOMqSpSWzOkB+agD7Hjz7HznmuCCCTbWpL+TQ87Sz8TMCHkrSlJLpTOlEKNGd68RpeOY21iJhZZwygpIZjMl1BI9FKVMAGGr3jlyRytM6RdF9JjYAfggVY0rTSFCNrTAP/AI0zwUT/AOyMzNoKUzy5yfWZkli2u8/nHjXs3G3ps7vkkuxdTi0uNA5BVmS3Xo9PHhWJJU4Kt/p5QhmYJBDBM1Icv9GNS5FFWieXiUy3IEwBnIEpVhwu0dZeywktaMLlkuo1mqa147fstjgqSmWxBly5bkihzAmnlHm0rbUiYoBRWkHVaVADVyEDMenOHHZvtJJk4h+/T3JSJbqzhAIJU4UoUIsElqkx09nhhGupjllk7PS4IWo7T4U2xMj+1R8TFLbvaaWiTmk4iRmzIutKt0qAVQHg8eg5D8RmIcNjETA6FpWCHBSoGnGkTQAQQQQAQQQQAQQQQARhozBABBBBABBHOT+28pClJ7qcWJDhKWLUcOp/MRp+n0n9lP8AuJ/iiZLyWmdNBHMr7eyQKS55PDu/i8byu3cggEpnJPDulFvEQteRTOjghAntthj+1HWTM+UErtthyS/eJGhMpdfJJikH8EJD2ywrPnV07qa/7kYl9tMKQ5mFPJSFg/uwByu2JBXOWpc0EhSgxK0sA+UbpCXYDzipKwRctOowNFzNR4jl4RcxeJRNmzFoIKFFRSfY9ecYlOEESwby/Rf9m5tzMeaPM8W/Do6ygrSIDg1/t3/7q/iiIZuAmZHMzM5IH0jilakooKecX0zJrj/eXHGK+2W4Oe8mBuAC3fq7eUSHM5Xa+n3EoUQI2dMb00HouX8UxkYCc4qkt9qUf8Q4Q6mg5ldToPlEBKvqA/cj0Yv4HOxccFO+qD4IP/sjRWBn/U0+r8lw0b7A8kxof+X/AHR8DEp+BfxFsnC4hDEILgXyr4No8SSMbiJZMzIMxJFUrqeDXdoZIlJIG6ByYg++K21kEJASogCZMDA0YKB6u1OhMT9Pb8+RepJ+kOI9aQg9Ur/hipi9qlbPh5YILgpSQqzFjk84szsSEqUACwJHpK0PWLWCnOUHe9JSWzKUPQcUjEfaE5Y9/wA+Bp8bSsh7D45EvEKR3QSqYGcAO4OZlMAbEnwj0GOH7KziMWUFThlvRt6hJbrHcR2TuzDVBBBBFIEEEEAEEEEAEEEEAEU9p7UTIRnW7O1Guz6nlFyKm1cMiZJWmYAUlJd+VX8GgDg5u0ZSnU13J+kRwzfW4V6VjUYuVqni/wBInRn9bmPMcY2OCwh0l/2g+caHAYJ7yunfJ+cZ91B9kXOS7s3l4iUdFeCknVvrcadYyMTh82V1gsDpq7MbGx8o0GycH/w/7VPXjxjI2FhNMvQTU/Pn7ecT3EP2oe9l5ZJnl8Fkcm6wfR8Jn3REf6M4Y6H76eDceFOlIwrs1h+Kq/8AETUuDxqXAPUCM/8An4/2oe9l5LCky2/W/c/lEOJKEpd13DukpA5kkMANYXzdn4RMzu+8mBYIpm1fMGNndRNNSY3n9lpYDAzRpfll48KRh8HG+kTa5ZeSp+U5WloBWwD92Ulquo1S+oN6u1Ixg9tITNCVoNAygpSQXPogGnLq9o2wm1pOGlSF5e8mFASopUMwoCSsEMHbzhecVhsTNXNVlBUQ4WsJVQAVtw0jpGMa6IzJuzoZ228PlOVLFt3fSal2NF2ofKEx2uFVOdhQkIBHpFzd6XPWjmMLwOFa6PCan5xtg+0eGlSVYfebeDpyqTv/AGnf8Ui4xvoiW6HOx9roUh196C5ZibaUCjzhn+VytJk7++fhHL4TY2GUKF+kxPMceo8TFxHZmQoUzkclpPI68AB4DhFwXgzkPTipQDmdNA5pWf8ABAnFSjaevxQfiiFA7LS7jvXd3fV8z3vmr1jH6LAWVPHnwI9xI8YYflsuQ2nYmUm+IA5qQke0phFtHbaXyOkuorClEjNn4MhhZ76iJJ3Zst/vJzcwTw+Q/BL4wuHw8gET1JdR3TMBFABQMm34EZx392avRLs3aCJ7krkixJLFya8jF1eIRLZWeWQnMshLD1SCSVKYCscxL2arOpUqeoIKlFLAs2Zw3EacxBO2ZMJAVOKg4cEOSLRPdxW6GTeiwraZClGUpUuYD6QUjiMzEltQD1HEQ1k7Vx7P+UTehlSz/ghZtnZ8nugrCmX3iVAgCYlRU3qtpp5Rrs+bjEpYJWzmygNbszO3ti4O9MmQ7G3MeP1x8ZKPgmNk9pMcLzEn/sj5xQRtHGC6Jn3knhxT/W9nNpPzxih+rmf3Of2OnmeFZhP930Rco+PqXf0uxoN5XjKP/wBkSfprix6sg/8ASsf4zC/8/YjWXM+4k/DhGv6RTtZS/wCzB4fM/d5wx5P3fT7i4+PqNB27xP7KSf8AqWPnDDY/bKZNnIlrlIAVR0rJY9FJFPGOYPaRXrSj/Y/5oxK7UZVBQl7wLhpJvWzKerD7w5sSn5Xy+4uPhnqkEVNl4iYuWFTEZFGuWrgaODY8otx1MhC7tFNy4WeeEpf7pEMYSdtZjYGf/VbzUB8Yj6FXU8cKeXs/ywYbZkoy5k1aJaj3iEgzHADu75Q9hEZHL2f5IfdncaJMoLJytNvw3FgHo5jjBJy2enmdR0KDsvDqlLUBJSpOQBUtSixUSK5rUB9sVJexJRmnvilUtKVKG9QltDxLARntF2qVMly0qcFFCEsHrdje8c3KxKlKAHB94hIIvXi/nBv1VFaPJm+51aNmYIsFCSAQSSicV5aagI4sLwoxKEpAZd+fl+OUUdszlJWpCllarnuyDYFwW0SB7DC1EsKoczqsxYdDTxjM0/4GTa2XJ+LQCXUtx6NQw+Y6QywGJ3DUg6jMej+lS0Jpk9KCMqAo1ucwfjWJJOKSgPUZbB6VFa30jOOlRrjljI7DYeCEyYoKFBKJ/dH1efGNtmbPCVYgs7EtumYfSSlwgVUWJoIq9kMdmmTC36rThmRctq0PNl4hKZk4qUBvalv1iH9gMdYrS/k6Tkm214IJfdrK0AhRShZIOGXKKSGbeVQmtucKsPsd8LMNXCpgA6Q6RiU99iDmDETWL0LhDN5HyjXCj+ir6zffHRxS5KXg5xk3Dfk862LKK8RMQHuXHQ5YXrxJc75FTqY6DsnJbHTuqv3oWSNgzZ0xSJLFaiQlyAPS4mgo8RvsaopjHLFpp8zAra80frl/ePwi7J7KYsIMyYkCWla5SqocLS4IYVuL2ijiNllvGI3TplStWh3traE6Xh5SxMWBMAL5iNM1OHhD/Ymz1TioqJLS0qSVPxFjf1oTdqMM+z8LyCf3DHadlRu/9lP+CKQj2bs5QlpZah6Qbv8AuwGLboJr4RR7RJmJlApmzalQIMwrG6cuhIUIdzpKDhlFSEqKM5GYAsy0qo/GKWNKVYaWUpCUlc5gBQVBpTj74OFQUu+v7MqfqcROvDrkCXNSWKgH8U5iD1hphe02JUCpEvD5QwJWpSKl2AJI4Rtt6U+HlHkj90jhEXZZJMubkVlVuF8qVfW0UCIK8kkzbpQbaJ8R2yxUtOYyJBS4SSiYpTHhRV4sSO2uIW+TDIIDOTNUhntUnrFfFYcqw80rOYkyl+ilN0KFkgD1YubOwIWhYBCXSkvkCxQ/VNI07UsbOfpccqNcR24nywCvCMklnE8kewRLK7dTFncwq1NdptntdPXyhbhNiiVhZiSrO65S7AM6TSnQVi3I2fmTMCAkFkK3k5xRxZxWsS5ZY2PTjlRZmdtloKc+FnJBLOVob3RLL7by3ByLFRV0UreFmMwBRhjmyvnSsZE5QApA0c/VhEo08PxrHOc5RlR34+OEo3R7vjNuIQ+XePF2SOqvlCqfjJiqlbcBnMseDX8Y55HaIKZMgKmTCkUDKy0Dgk7iB1JPKNZWxsROdU2Z3ZegSlK6c1Lv4ADlHOftFfA1HiPSkLBAIqDUGOa/2jTWwEzmqWP74PwjmexnbFUgpkYk7igChfB7eEOP9qmIAwSGNFTUeWVSvgI9EuhyUakjywqHLyH8MMtjbO7yTmUmm89mpr6XCEi5tL+0fxRPtJzh8OEu+WcuiiLFOgvQH2xyjFO78HTmbS0c/tLDGXMICiUGqCWro9CeY8IUiUpZoVEOxZ6aVOnUwzxuEEtJ7xQC3cId6EPUi3BuUKMNPecCkZXLMHFGr4cYRVWeUsJkkKAFGcHeNQaM/OJUOFlWZwLAOGaIcRjiFEJatcw9zxWXiMxcBidAOHHjBJvqQmmoPpUD6E35xEuUQL04X6UvFfFlnKip+r+0wYfFEi3jHStFOg2TK+kZaigKGX6M6k0zfZdo7PZWznVMSWKUFgVHmxzEgu5AjzzBbQKFBSWNjWO2RtJ8HiJuRJOZLpVvAEzGYjleo0ESk6T8/wCGlLq0O8TslkqUEpLAlgRpX6sR7OWfyUuztMPJ8x9kcp2HP0syg/3E2uvq0tzjpNmr+gWOUz94xYwUZUvBXJtbEGwpTY1dQXr8Wi/sqQZU3vKEBRO6R9Z7mKGxT/S1dT8Isysb3SFlYdMtRL5lkspZAAAoGdukZVWjTumXppUrvUi0yfMmgOLKcgEaqD6Qhx2AKU1y3FAa8LQyw3aOXOWmWHJUWAJmM/iCIo46aVqzGlAAnNmA8SBeJy1kr6l47ppG+3y+CkjgB7jHT9k1UHOR/BHNbWD4SV4fGH3ZBdE/8k+5MdDJPL2eVlZZTZ1Bnp1FdQxintDAzJZck93ZKa0JuSbaWp4xb2ntaXIlpVME0hU6Ykd0soL5EKqyg4vEWG2knEYWYtHeZBOAHeKKiNyrEk0d9Yy4JJyCk26Jdsh8JK/qo97cDCzs9PWM4QRXK+rEFxxpcQz2jXCI5JHsW3Awv7NTG75ToBTLBeZVI30gvvc+I0g08lRtNe7bZbXLWiVMBqFAEkvTIC1xQMYtYXEKAAQzlIe7hlAg0elGPWNRje+TNQo4dbSisGVUghSRvOoteMbNmsgrZJKJSyM/o0ymp0EMZJ03vX9nO043WjCULlomg7wWQokknLleg3QyQC3QRYw2PVLW6EpU6ahT8QxpEeF2kMQJstScOWlKWDKLlwUivAVjWVMAClkJJRKURmtQpNToIYyUqb3oKScemg2ljphklKkpZkVBNAgEV8DCD8fikOpG0U4lE5BRLGWXnBQp7KArQcYSN+G/yxx5E09uz1cLTjo9B7J4k91hgAjKROzkvmdJOUJAoa1JOghvsyYxm1UTnepJowYDgBwjluyKiZKdO7mzPaH8t6HCZyASXLm7OfNo4qK2vzqVt2UexOGROxSAtIUES1BiHFgKg9YY/wC1ub9BISm3eKtoyGahHGOBxHaJWHaZLWuWpRSjcNbM3i3ujKdpTcQSZiVzC9TMVahqwsTa9eUe1eq0cZapimc+U0Njr/mixiV5pcgoUNyWXqRUkuAQLt74vLkkpIOHTUHU9AL3ihjcAsyijIwAFXDjjXgNTBJw2jE5KaOX2nhd41oa8ejGIcPs8pDks9g7HqYs4qYUkpBoC17Aa84rpxIUVPVtaCOW6OOyKdKCQrJUtU8W4RRkzSQwcKrdurRIqYUqATUc/jFlICWIAzK4aj5x06IpXRX0g/4t741SHJqGewpTwi9icTluEkP7fx7oX4mayqajpFTsEqpLVDjRuXyjpNkyynDzEkumZkKgGIYKcVBcHwjmJOKU2p48uMMtn7VKHAYZiCXfpxioh0HZ1pK1kuXlzE0SRfKHr0jotly2kkZV7wU5ZNMxJtmrCrYstWISSgS3AYneu9/SqDDWcubKKEFaEDK7Kzg3Zs2ZrOXbSN/Et9hJsnDkYlanDJIfxAIpGNqSD3OISKqOXKBrvg0flDzZ5mJUtSUOVsSbPlDalxTiYkxWEXMzFSDUAFms92e76RzxWn4N5dTiNhYKYjEyVKSQkKBUS1L1vDSdJPCHcvY6kkKEs5h0blrG6tmE3QvyT8Tp7dIzOGTT8GozpMTbVwyjhE5GKkh2cWudeDw37LEICC+Y93UJGb0gOFosYmfNKCjIcpSUm1iG43r4atGOz/eg92lLhKUoa3opZ6Au9HroW57M2Uu1snNKloS7idn3gU0KMtyKlxaIuzyu7wc2WpsxmJUGqGykVIDC4jqcRs6bMAzyXItvKDF62TZrfCIxsdSQ3ca/XLtpRr8R74242qMppOxepGfDhFbKrlUR6ebQGEeFDycWm/8AR5lOikn4R1uERPCBklkgFWouFkEeha/lYQmBlpmKBzpIKklNVC9RRPD1Yy01TNRl6cRV2HI77FCzyHtaiTDnBIeRMB9aROH/AIyfhEWeXvNQmjhDbpFiQKg8baQyO18P3eXuQDlZwioNnt+NYidu2h0VCHsIfppgZnw3BvVBL+UM8maTMDUVInD/AMZPwiNE+UCopCgSGDIajMQCA9fbF07YwuTL3GjOE6kXeJF3K6HRUIuwyN/EBmzSBp9kE+6ISn8N/KGMnFyUuQCkkMCElNCGIJ1Hk2sLfzhIzELK2DMQhJ0q4Kgb+ccp+p3VfL/p145qC2y/svGKQkgFh3qCpw7ggC3Gl2jfbc5PelSsxcADeIAZ3p4iOXxe0HU6SwBsKOxoWGsXUbVRMH0ylZgTYU93KJGk9mXPJlmXNAGR91aktT6qwsXNnAjOOxqkK+jmZXcnKWq+tYpYXFZSAQ5Lh+HOMzAVGlaaFtT9qOivsdNXsF7Ynj9cv7/84z2g7QzgVSXGXu5bneckoSoup214RErDLax8/wDNCztBs5QmrUAVS3DK40Hsdx4RpN1s5claooKQAVF3oG5fWasUpigEtS+nx5xvtCaQWDUsBFdUwJSCwvUcesRI5I2UgUoX/HARrh1+lctQCNFTCpVDQa/jSN+8yga8usaKbqmJJIL3d7VPKKs93OrROtTENfnaIlSV5WZ+kVAzh5ta+NYsd0DR2IaK0nBEh3HRw/kaw/2Vh0qkzUnL3hCchLBjmcsomlHgWi/sfHGYVhJOZMpSlUSxZk+qHuXflF+XMVqT5n+GIOz+ze670qKHXKUgELQakpIDZuRrFxGDP1k/eR/HEmdONpdTMnb+ITQTlsDxHzi8Nv4jIlQnKDk8P4oWLwUwAnIsitQCR4EBiIZ7AwgCpClkZUkqIrRw4elnbziKyycTfF7cxMnL308IK7JUpAUHspSasmMYzbOLlNmmOFB0qGVSVDilQNY5k7FxMyYubNlzCuYrMd1RN3azANQQ32fh1DCYiVMSpACkLkpUCGUXCgnl8400YUl4LOO7QYlKynveGieHOK2F21PWo5ph8CE+75RjaOGJW6TncAOlyxF9OsQYHDKC2Zn40/eZ45yu9HaONHRbHxkxU+UlUxRBWkMVqILnUaiKuwu1U44iWmcpGQqq0p1GrUID3bWLOx5eSfKWpglK0klxQA19eKXZnZqpWJlrWpOVEwk76SWKne+gjrDKtnHkxvRj85zgsgTDlClVCzd3tzJd+ca4TtHNE0IIQRnAJKVElyxJL1NbxYnYZ1rys2YtvJHvUIUTMGpM5yn1kqoxo/EPw4xzeSbOixcUdFhe2CVYgSO6AJmd3mzJ+tldr+EV19qJtdyUWf1VQvRIIx2bLuieshTFmzghT+dYjxWGOdbJ9ZWnM/ZjpyN9jnxxXceYrtrLlz1SVSg6VJSVOkAu1QDXW0Q7Q27MRMmIySzlUpI3VaGkJ9pyicZmyukqkqfK4H0IeraKA8Yn2+tPfzVaFZLsCK1u0SdpaHGleyxtbtalClS+63so3qNvICnY19aOOxe0HqoubPbkH4xNtpZVOSpLEFEqo4iWEnm4Ihasgmorb8cI5z2c6LAmBQ6da+MRne4J5E+0REmbWlh+KPGxOapBPSOdEG8raSU7igcykgJqzAFy/G0bz5nenMwFhRzQC8KVzgVJ5C8MsKQUC3s+UdX0PUupjuA9vZG+0NjgJUO8l5g7jMHcaM94kkSwVpFKqTw4jlC/aM9f5ROAIYzli3FZjUVZnkb6CxWDWSrMliKWvyraKkzCKOV0kOWdh7PZ5x1W3k/0ib/WI00YQr2gnKiSRqqaD0dI+cRMw40rFwkEuAWan+rRmahks26Bf4xYSWrYVs/BorKxJfetZz8YpzK4lkhx+BE2GmkXMRyFEFtNI2mqpT/WKWrLGFOcqPOH+ytmd4lSlKCEoyuS+pIGvEQi2Oih6/jSOp2aVJw88oLKeS33jyETqzp0jom/NcsJUUzUrypKiEkuwYOz8SPOKiUfj8GN9lY2ZME7vC47hRFG9dAjMpwoEFiCCCP/AMxJpI1xybWyocpzAM4JcC4rrSLeysIleQKFOQ5HlC0P3k12ueA9Yw37PElaQ1GoWvQxK2XLVlD8+yf2Mz76f4YllT5c+XNKULSUBJ3lBTuW0TyhXNAyo8H8oY7JTuYn+qg+0x0cUc1JmuJl1TTQ6N8IMAkGY9/P5CDEKNHDM7UvavODZz5nNyTp/IxyrR2vY7w+GzrSkCqlJTY6luPOGCdlys+T8ok53y5cwfM7M2a70irs6k2WeExGn2h9mF6yUY5TMP6SvThNeNccItOzHJNpqmW58gpWtKvVOXypoeUKcROUlagFKAd2BI90djtTYilflM/1ETVp0vm89eHCOMxyd9XT4dIy9SdG4/oQ3OypwoZrHh3pB8ooYhMxKikrW6Sx3lXHhGNsz1mfMAys6Lpc1QFO8WNs/wDyJvNZNuLHhG5Kkc4Nt7NDgV5QTNAcBQCprFjyMK9rSlozJJU4bU6h/JjEu2sGFLlmj9zKuH9ZSeXCJu05AmClTLl3FPQAu0SSpEy8nMLmlxX2+6J/ykUevW/z9sbzsBmVKDhIUFFwHspvjFKfKKX6kfD4RMbVnOiSZiUkMQx1evtv74CprMroRFfKKe2MCZ+G+UKFDXFzUJASHKiQonRqsA3Uw1wTFANQ9bH5xzAJK1BR3bOPg8dmmSlISnKi1A6vnHWSvobUq6mJKkpUlWYnKQWY1YvxiovBIMwrzmq87ZebtfnFqYUC4QL+srTxhTL20CvKZaQHIfOrQO8ZporlFjDGlK1qW7ZiSzKo+l4qY3CpmJljM2TN6pL5iDr0iL89I/ZhuOZXSJJ2MCW3BX7R+cZplyiyOZh2QEBbgEmoIqfDlCrHYYBOjmjVp5/CHaVAgHKKgH0zFbG4fM1gzn0nhTsjx7FNOyUj0pjgaZTEWIwyQKKe3qkaw17t2cCqQr0tD/pEE7Dp/Bhsvp7G2yMGjL6bVPqmH+ECUy1ozemUF8qqZS9ucVNmYaWJabOQ53jxi1OmIQhSgASkO2ZQfk8XZG41Ts32fgkS0qHeZsyCj0VBnUFP/d9sSfkiP2n91fzhdhNupVmzS8rWZai9/K3thjInIU26ah7zIO31ClGPSyqrBy945wCXfdVxi52flHMipY2vzrFbZSicYEKknIVKDkLUC7t6QZtXjp07ICVHKhmVu3a70q2sMb2HNdDzeYpwkcIb7CqjE/8ALR7zDGb2KYUUT0SdfHnEuz+zi5ZWAFK7xIBDNYnnGtktFKZh0kgKURfQnQUvEcjDISsAKo9WQR43rpHSq2ClTZkZKsS9R1r0LQqk7FmpxCkKlJygqCVZqKSLKAzv8jGMWkazVkqpktAz51OliNzUWfes7RSwK0zlmavMFZyssAxUo5iA5doYTNmKdu6SUlw5Ve73XyigrDz0lKZciUU7typw9/XaJUk9f6ZdSds7WVjETMFinfemlVuOQlq8jrHB49EvvDVdh6o+cX5aJhVMCUIBASSlRysFEhJAKqvEE3ZMxRJWmSnK4N2LaAtU1i0+5c1VKyvip8srUsqUCQkWDbqcvHhFbG7ZlrmFRcBVXYXZuPKN8Z2amrqFyUAVqojxoK2itL7JLas1AqA2WYoVHBvCK7MXT0TnFSppSXU6EBAbKKBRWHHFyRG205yZ5GYGiUpsLJtBh+yBSrN34I5S1G76KIq9IYS9hkMDMcuxaSKWFN7mLRNmk13QiIS6L7hLVFiQSD5CINob6t7SlGFjHQHYucEd4sEh6S0DwFT5wL7OIKazJo3qUQHBrrwrEpmsl4OQXhAAo/jyiLDSw1XvweO0T2eSkFWdRYVBUl6jUARpJ7NSG3u8I03/AHboaN0jLp9i9N2TKAJQiWQNChIJ6axJKkygAyEFTOcyBR2N2Z3fzi0EuWNArWocEg3UfCMGWlKiFKSwYUzcHcVatraRujNlWZgJZYBEok1LoTatuNNCeEWU4eWyZYlyxLG8rcQQSElILPVQqH5mJZQTQpcgigU7APTLUG3ONpGWxUAQWTXUOGVvFk6uNT5qBDK2ZLakuUHP7NBZrN1aLEjCJFDKQ9AfoxRiz0NbiJZmGQgMyi7VAID0LboLDx0Frxq1SRY5i4UCQH+0dbVFkjrDEllY4Q1yhBYhvohyASW41iWThCEtMQlwSkbgHpMa7psKRNNw7pYKrRVQWpugggWYOA+qebZThAUUJys9gznUK1NKG1CNaMS2ZmYJQsAEhJciXLvqllB6BmbnxjTuCAxUxan0aRQauBX+YjMqWxyLIWGf0QxqHzKJOYmvSj8I3TLABBUAEeiF3qWJZt43ZJ4Ja8KBgylKNSRUJ9EBy4PqgEanpEeGwK8wUZhLgsAdGrTj4xtjp3dsCWS7OwUSCzKOUs59hagjTLUBJo4CnAI3R9ZOrlO6CS4N6xKFkyUKKbrLJBBzWcsHrbTw88HapGZClL3AlTKUn6rs4d2ZoxkQlKwhlkLZySAHSCwzC5YAeJFyIXyEzAsoCfoTTOlIBUaAZquWJUOLKI6KFlqSFlOZCyFGj5zSrDVuIY8YDLdqKPCpoPQPv0eM4CQETZiJaiUsc1STnG6XBFHDGG4BazFw7J1Lvf3ikKFimRhgoDdUmtQQU0qPVFBYdRxiFUoEhn19EKzBy5dTuXNB1h3KSAUpUpPHmC1HelTccYzMlUJcJJKd4ijAu1aVtChYtXhUlLkqDKDh1gA2BqWLkAwHCpKQySp2BbMLHrfSG0iUkuVA7wajkXuz0cAeURS5aXoHIqKVJBNDTn7YULFsvCklJy0ToXIBzGprdm84hmrCd4oszilNHfNR+fAcYYIw7rBS3rNyLPe4cufPlFuZhEqYNQ0Py5gCJQs56bsqbJxal7qUTEBPpMSwJFH4g2OsWJAzOlGbdUpKhVNWboQaDqYp7QwQBQqUEqCAQUkqIDaZTQWdobygkhwApRBNC1R6LjN0HhFoFNKKkBiol2cuAVaBnIYeyNRLN8vUOXctRmawIfpE6CwDA13iCKh6hyLxYmSigBid4BwOLv8AE2+UKFi0zBYEUNtbudA/weM5A2ln+L0J89GrF2esOMtQXFKgjR25gAdQIh76jvYFVAPZl1HFuMWhZApLpyml1OzkMSW18OsCUhJyFQcud4Bzq5poW0i4vEFSgDdtB4vwNvYYhxMjKkLsaMWehf5xKBXmYLMhyWcMGDcVDda0YAa7OwOhp5cXi3Ll5lBmcBwdL2TqOvOIZ0p2oa1DXqdaxQRGSpwAp0rIBoKCoo9j5wTMOhO6SzJIcAg09VwXarv7IzBGjJvhZoAYAEDdFTUEm4IuXFesSsJjKyB1AEWoAHb3ecEECmUoIKUuQrQUsLVrlppWsbJSUhnN3e1EpsSLm4Dg30gggiMzOKglgAmWK0bkkmgcaUY9eGTjVJYqJplCTu0IbQBgAzeIpSCCJZTKcce8Lk5lML1VqxoyaPY6WrEcvaTguRXViKFxpzZ+lDwxBFBjGYtHeIlzGyqUKJfdAaoJT0GvGJBMTMKgKZVElRcJOUhIDJ3nAblTnBBErZUYkTFFeZBJoEqLJDEAsljRTgHeU5AF4mw8qYASEjNUMCBmGUGruCKC5BcnxIIEM4EoC1ODLCgQ6Sd42dRLkkMoPSLM1KznL0q1SCRQBzxB60ggikIcPhafSOctHBdyGDswuX+MXJkkqSggtmqbgWNgLQQRCldM5quWSNLMp6jVqih4RlBTmIq9aO1G5UrfjSCCJ3BoucSlJSBUAcXsOWjtArNmYkBNxS9CQSBqQOVoIIoKm0MOoLcBIdJJvyqeJ0b2xvNlKAzk3diLihIa9DShe0EEQGkudlCXJUS4ci9X0tQE8KRKZmablLlgAxsb141BEEEUIqidlzN6JAA8S3sy31iM7VQCAVEFmdi+rjhrekEEQE6EPVhQAj+X1ecVl4hUxBSoMAqgdx48wfdSMQQBmfLPeAuAkAk3cc+lQKRiRiAXfjSgNONfGCCBo//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9154" name="AutoShape 2" descr="data:image/jpeg;base64,/9j/4AAQSkZJRgABAQAAAQABAAD/2wCEAAkGBhQSERQUEhMVFRUWGRsYGBcWGBweIBsZGhgeGBseGBocGyYfGhwjGhoYHy8gIycqLCwtGB8xNTAqNicrLCkBCQoKDgwOGg8PGiwlHyQsKiwqKSwpKSwsKS8pLCwsLCwqKSwsLCksLCksLCwsLCwsLCwsLCwpLCwsLCwsLCwpLP/AABEIALcBEwMBIgACEQEDEQH/xAAbAAACAwEBAQAAAAAAAAAAAAAEBQADBgIBB//EAEcQAAIBAgQEAwUEBggFAwUAAAECEQMhAAQSMQUiQVETYXEGMoGRoUKxwdEjUmJy0vAUFRYzQ4KS4SRTc7LxosLiNFRjk7P/xAAaAQADAQEBAQAAAAAAAAAAAAABAgMABAUG/8QALhEAAgIBAwIEBgICAwAAAAAAAAECEQMSITETQQQiUWEycZGhwfAUgSPhUmKx/9oADAMBAAIRAxEAPwCmpllOo0adzUbXU0MoHM87agzGARpAiQMD5TMUhzoWYB5VDG2kAlwQZJP0HxwnfiTJ4+hmGosrKJ0mHJEgG5kGcG5vw6YpMGmaetgzidRaIIEEMNxvM/ZAx41STuLOltUaKjxN5NZahFMcvhjzESuqwOpo1AgCw6jCLO8Yc5mqazFgvKdMgW6spNunW5Ezg0VxUyrIoZCxlGpzuSAVaPlbowsYxfk+BqaelIpPOl+V5BBk9NN1mSwv8cdrxrLG0t+7IKWl7ntHjwNEogHiNZIP2bmWHcHpvBxbmKFRwppqiOreHXQAEapkaZ5SSQJnvIvsDmeD+DV0U2epqQNMDni0A9SVBBIi2GmSyi1aboGhngkRAgGYBPMSo5ZIE6TvjmyQlKahLeth4tKLku5zkDdVIbVJVgdRWQZWCTyztJEQcO8uDVppI0z9ki4IHy3BEEDpjM52g1HTo8TSZpkESp1WJgnlB96drjD/ACvGEdyPEBUCdJF9UWhiBuBPr9H8Hl6GXTPhgzw6kbXKBc3SdOVU1qoU6dILaQY5WjmAMcpEgMIPTA+Wd111NFR6Z5veQgDVt78tDDaAQLYZU8y9Vm/RCmU/WcEupPNCruICmeu2L6ZVHOowtRA3kWUNriOpXS0dYJvfHp9OGSepf0c2txjTEvigXBYFoJPOVDE6RbcSIIAvYExIw1yvEgpCaGjSDOkiJOk67cpm89ZxdlcqCSdTVFcKUNoUdAvYCxmLwN4xzmcpqfQLsLlhKhYEqLGYPxEg2NxgY8eSFyTNKUJ7UEPTpVAAQCATHk3l53O3njqnSKnctMJJMwb9CfUnvbAVU+GxUsTyh9htJEqZlYtIvA2OL6dAsxkg60kN7wHY22H3iJwks7TpxV+378gxgmtnsMKdIdhIMelo39LYsNPyx5RQwsxtftPWLyB1AvgincTf7vpj0MUtkcs47g+nE04tK4mnFyQPUyyt7ygxMSAdxB32kWxFoKpJCgE7kDyj7gB8MEacQrbGCV6cVMYPl1/PHfixv8/zx1pDefpfGAeTGOa1Ox+7+djOOGokWFwOk/d3+PzxS2YF91IEjWWj0mSPLAbGoXcRqaNL9rHzGxIPWASfQz6je0WTVhQ1WHiqGtHLpYv59CCBhrnsiKqEKYLAiL9REm/Sdx6bWxl+IVS9XLs5YHWJTcbBZgC51zA3sfLEpt6dikeRrkaV1mwZ2LKOiK50j01MojqScce0fif0curCBZwYMgtAkR9Zsdh2V5fjwNaiEGlKylSSDZyWZyu9g3Se3ljRpXDKVA1Wgz8Ppa3ecczyLLFpbFaaFHAOCqjiDY6NI2mIZma282EduxGH2aqKC0kRKj5A3HmWAjHtNAKiKtjDeVrXA8tVvXHHEcuhYAAElLbESGXef3v/ABg4cSxRajyCT1PcQ546qag1LhipWSOXX7xg2Ok7RvPYYZ5GlKzII0q5PWUJZryAZDGAZFr74zLVNUo4Kquq24BEqFmJ3IiBfqIxdleKwQKivTpqmgkNuZBYJfbTpJuIIWYGPPln80kzt0UluOMpnYfmJYahzMO4m8De8eUYLNdmUAidyR3Ou4iTa48rYUZquNOpKZXTdhqU94mNrbx5i+OeEcX8ZzoBBuNR9JI6gnVBE/XrFZNKcH3f19R3Takhx/Wgp8ktK2MEgT1geuJhJmAxZiIN9+S/ntiYpXsLZh+KIlNqgLP4niPuPeljHWwW4Pw84d+xuQo1qgBprUXmNQuSGAtoI0mVg3sftGTGLm9niXNSqgZdZACRqK6iTIJ89pggHHPC1pjM6EU0VY6TynrO41bCYMkTvOODJktbclUjTZng75dH8NnSnc8pAIUD7JJ/SCZkCCCZEja/K5WqCHVRUV7O6MqliOXU6mxYQZi0k4W8crVldRq1UaTBY1E8oIUVF3Onmgxtsd5xdw/iS5SotJygpmSrKxJFwRKnoQSJjznHd4TJJJKXBzZY38wrMcHcO7vVJBbcF7JIVVgXAM82n9bc46qcKKM3ho0qViGsV1SBf3rWv8+7RjTrKWSqrKdBIRxK3m4jUJiDIveMFV8sr++JGx3jvfuMd38eOT4fn+8kOq4KpGb4ZltaVqDsQRrWCp2I5SjNBsZMR3jHmU4FmKKGKsrBBAEHSdhzKYIMmfM40FDJpRBgBVBkXMCfUnoPv2nBbUASD1E/UR8d8L/BU41LlB/kaXa4EfDM4dDqdLsunSQBzU6gkMDMkXupusdceCizg0XMGSw02IklgQdIFiYnqD2sW1ei0WCmD1tyxeAFMmRtF8A8MqNUcnqsAmSJETYCPtdx9k94wV4dwqLd+huopWwGvnasamTT4c6qaEWtykFtoHUdCbYZ8PZ3CGKenpBJtFiD33Hbc4v4lw0VlggGLi5F7ibdptbC2nlmp6gTpU8vvFJCmGYcxCkgrHpaLDBljljne7XzFU1ONcDDieWLLK6tQ20iTcjcH3gN48sUeC2gGmRpKDlZriGBLLYiSp2Ntu+Cc9mFVAoU1AxCQt+0zO/p/viujmSNAcGWJUECW9689Ppa5t0plUJytiwcorYlGuwfSSoNoFySomPnc+YjDXLUjEk9iD3t1EW+GOKVALe0Ei9zcnebwLj0x3QrgFpcHsBciLdJ74OKDiactR6yY80Y5q5wXgE/IfecVf08dVcfI/c2OxHOX6Me6cU/09JjmH+VvvjHQz9P9YD1kfeMGxSVSBgaplxqsuo9Z7HYg+uOqvEqR2qI3xkYWvxNPE0U35gpMQ0QDeJWT0Np9MLuMg5MkhHuifMT9DtiqtklkciA7ghFg+Uwd/PHL8TRmEsyuDEaZm14NtQ66TB7gWOPKvEhbkMiCGAt2MiZFvvxrCeHKoxMEL1lZWPgOUx6YynGqDpUJ18yVqaghY5aqsw6mX8SRIsIv2xp6meUHVTVr3B5YJ877EYQ8ezsVUYKYd6G5G9KqTc9ocj1GEk0UhyG0OCBRU5ACsgEgcqlAZVd7/rG/lhZX4lUSoDRRioHiMBsbRJ62Bv5lcGZ7ibnxAeTlFgwvIYCeW+wtimjnwj0iqgnSQQYgzCge6Ntuu8Y58sFJUnRSDaKeH+0BZalXnBZGUk7ITEGBsNzFyTF74KpcSpqlECtqcAliwKgtKwoBiAYJ3Nl88UZLOGoKxhVDsVUiQZFpHe9xtttjO56qVYimCzSZJmx6segJuL7T5Y87NknhaS32e50xgpbhlLOxpZmAJYhokmSvQg/aP8AN8eVsyXaQLbbgQWYTpPYDpaIn1V5WjqJFQkvIEkCRAlu5EA+WLfAd2NtFPlkTEwYuesgTHfHFle1y7l+NjQ5fhz0qDXDQJC94MarXAEgRbcdRgvh9ZVbUy6WjTsQSRaLdpAnztacKshnfDQKHNzPmTaYPoPqcc5muwqLDKCdTlbbkajIEalLKbDcmemDiljuNPfcDXIRnTqcnwuw5iAbADue3fEwNmM1XLSmllMEEqTuJiYvBtPlsMTHR1svqHRAZKWoiq6kVKSuwNVgAZPMFCtfZoBuDB3nHnCuL0+ZmpM+vSdLiVUwASJ7bRYwevQWrm1c1aKnWFdmMIF2qRpnZjsQT1MWjBOY0kGpTLUQ5UlIJUBFK3UXu3WLaiN8eZODUmvQdPZM64qQKaNC5gqAtNCpmJli3NBW2wnzsJBGX4NSzFGmDFEltcBQPPYgWiYJm2PeHcSSpTZtYlTqYEDSUJM6RvMEg2Ju09zdUerRFU0qcry1BIVehZhsLi5jeD2ierw/iEpKL4fJKeN1a5GqcGoCdJCcxb9GQp5lgg7yOo7dMMqdRQIBJ+Z/DGOPt3WayUUSI1HXri1+VRtPabd8UVfbnNJ7woSRYQ5jzIAG/STtj6OE8SlS5PMlHI+TbTfYkH9k9u+LNR/Vb6fnj5lmfbXOswiooU7lacEb7A7/ADxH9qM2yaTXqbQStNFJ/wA0ziye+1/QDg/b6n0jMZnQpZkaBFxfcxsJPXCxKfhEVUp1D4kErO07kgwV6W6EdJOPn7cSrmJrZgkbHWAR8d8DZnM1HEO1RhJPM4NzufdmcCUZSa2f0DGNbWfRM97ZUaT1EYkske4jtqkTYgRI23wmzXtmtRgRRq8slToYbjaLgzbGT4dTLzJaAY94npODjw4evqTjPDknFqVbhWiLtD/Ie1BQGaRBJuWMTA5TeTsQNpsMe/2zcQBTVUANzUBKzIWVUiwPmbfLCQZBdHuzBFyBax+PbHi5Jew+WEx+GnXxfYeWSN3Qxq+21dW2ypEdSx2Nri/wxXmPbXMN7tSin7qM30YYEGVGOxlxjoWB/wDL7EtUfQ7X2rzMf3wPpQ+6TGKX47XY3rVf8qKv3HFoy4x0KIw3Q/7MGtegIvE63/NzO8++v5TihlJMkVD61APuXDMUx5Y9AHlg9GPq/qbW/QXKjERpMdi5xw2RiDEf53sR8cOBQ2kx/PoceGjawPyJxKWPGnz9ykZSfYCSNIUHTBlgwdhq96Rc3jqMT+tawsKrVOsaTMeVxPfmvbfBtGgDq2BkSCOsD0xW1Er1j90H8++DLB5biwLJvTRSuecjlqVInokSRuLtY/dfzwr4iXhSrsSrgtIG20i5vsY64MZmR7EX36hvKLc337dsTPOGouZGoLqsR9nm+MgY5JRTtXuXTregbMVGmNdUzHKxGw626XFvPHGeGhSZqWHVhvboF8p+GCacGtEGAkn1LAfSI9cd5pC7QAYWx/zLpAHex+7B6Sd7m112OKVPSQJYgAddjsYHz+ePKBCkcmuTIHUjST8LCb4tzIjSxACtaJ3B5jA+g+AwM7sFaBEyWttc2HTY3Pf0GPHzwi3pbf4O6LdWkJg7+LUfmhDqK+WoA2M2kid9zvhq7saQdZXy8+b3OpiIM9TgvIZAnmZbka2NvtDUs3FyLgeXrjysCxKyRYnp8iN5m2/3RiMIa+eAN7nNLOW2tpIMi1xE22Npt+eBq9TUw0gKSs8x3IkG/wC684YZTKF1VmUSw933QIUb9DJEwNsC5rhdlMgK2pQDFpXTNjcElYv0ti0Y4tVRB5ktxnSAIGrSTsTPa3622PcU0GXQmsQ2lSRpcRKg3hgJ74mJuW/CGpnfF+FuGqNYgS+mZ3MLAv13vaCMDZSi7MHqqRMc2rTCg6eUbgAxcXucE552XxEpAMzmSuxCq7iR0Y+Xn1OBqeYcOrKiMptzQRIXVpI1WuRfrgZ4SlertVV6f6J42H8O4VTDJ4VVJDc5OpdMQLgxMrLCN9UY0mQ40rUyyKTTRSSQ07Ey0EgFAPIRfGYbgorNUaw1rK3BsTyhiJGkQDETbFvi1QJaRWVCVADMIspCxIAgg+oxB+Fnaf3H6i4KquQio1TxQqVQeZQTAJhgJGpGMGd4mCRGCM5kiSzGGEDQRsVFgRvIgffgzJFXVA55m5WV4A5FEKgiAfdtIO4jaLc3SCUdC8qgiB0HwOPT8DOWrV34d/ghmSqhCuVkwIOPHpgWwacs6eJzzFSF5wNI2vHWem+GuSplaag3N7n1PU49ePjNV7HLLBpRnDTnYH4A/lgatStcR62+/BPH8upFVmOmKglubaDI5AT28rYAyuRBrVFRrFmkaDaDMDXII2921sPLxEtVJdhY41VjHgvCmLODCwR57g+eHP8AUX7f0/3xVwKiQXLMWJO58lgbYcj44i8833H6cTNcUp+DrgFgqhjzATJA2KxuR1wuo8SJcL4cSgqTrBsYIsvr6Yd8cfSKxsIpr7wUj+8To3L88IqWadmAZ5HgoYhAJsLaR+MDpjPJLqRjfNfcKgtLdGibhyitTXmgq5IJO4KR95ws4qlRJNIAw5WNDNaJGwbt5Ye1z/xNL9yp96YQ+0FblYB9J8boxFtJF9LAxONOT6bft+QQitSAq+YqoaeuF16LGlF294AlNxf0xquE0A1JSwDGWBJA6MR27RjJZuuGrUgHDiiqqrBpkzLv70zbr0C9hjXcEb9Cvq3/AHHEcU24u/Utlgo0CcYystCEpyEjSdNxNzsPnhW2TIKFqrHlMqaoMmWuADfpsYthrx2uFILECUcX76TG474UJml0pJWVBBhpiWMbAdx88PKaUo2/2ySTpmi4cSaNPryiZPwxRXcg9Dvbc/Tf0jBPC70EvFo+ROPMyp09JOxHf/zhMi3YYPZA3C86B4jNSBk6uhIBQEQN/phPxPOlixpEKBABhYuI2iSJO+G3DsuHNQKCQCgKi32e2xiIg73wq9oaahWLaCABplRvtEdLDbpfAblTV9hklYNmaDknUzMNhEeo903+nrjrJhVcrGksCGRuoce63UTI5unibxIwvygRmhQhkX5RY28j9e2O/aXhhGXNRAvIQxHQqQIU2B6nb9rviO8o2ivDo54Dmg6ySEWAIepeBIMTzNdSbd74Oy+YK6SY1k6rMd9xIC+gjyxneD1R4YUAgF9QuLoApMTPp6nrh944RYBhyRDAk823XyuZ/CMc7l5lXJTTsd1cyapWAJUWiI5TsSd9jYR7m2AYK69RixJAIsDtEe97s+X1w04fSdC6jo4uAYgqApjYHck9Z88ZvMBnqkAC2gHe6lFmQdyTYDrqtiE05tp7FFwM8hmGLaXbTCrDXMwI6/ESO2GFXLSg2BBAI5rLGwFyDIP1+AP9GlATzEGCZHTcqewjpYbXxdnKvhtpZTKfaUDmmLSWkGCbeQteTHoyTuMtvkC6C67K5hXjSRAQKYmSJi4MArfb4YEzQCJUKjV7rDqVYMVE9dMwDuROA6eb0M5gcx1dr36dQQfpi01wabE61lCpkbn3hAF41KPmMXxRUI6XuK7bsbZStVFNNKow0ggsYNxN+bEwr4Txap4SwTEtEAH7R6xfExunH9sOpmhTLqS+sSLLBFt2c37yfhIwk43XKUadKmxQRUMAwASbSN9+m1zjT53lpWNy1Y/9q/8AtxnsvwJIl2Dar6exPnMjYRtjqzbwuiMOQ7gtZ6VNqtQqyVNAB66p0yDte4j44MzuYA1rIBdQE/a2NvhilqUUXVWYDUGhVmSpFgrdbR3x7/VyVZdmIZGFgpG495VMsBJIv1nHOpPGtPqUpSdnHCswGqnSZUTAEjSQsfGZNvrg3ijAKCdpE+m/4YGymRWmwCA6YJv0J7+dzgnM0A4AIkTt5enXHRj8itLkSXmYpPFleWEw9SVibi9433JNsO8q0op7ifngerkVCwiXgwTFp3m84voCFUHcAA4ph8qbYuV3sjK8c4sabPTFNnLuDI2ADGfM2wLwHipq5h9SFTcwSO0dh2xqEyY1FmUEySDJt9MC1cl+l8SFFogbnznHQpNzvt/olSUaD+FH3j5/gMMdWFvCtj6n8MMIwGZGb47kateqyUnK8omDEi1jHScBp7LPllLtULTaJttfGqNBNRawY7nUdvnjmq9I2Yof3mB+84zVzUv3Y11FoqzB/wCIp/uVPvTGczfsouYq1WLQQ5uT3JMelsaOqP8AiKX7lT70x3VztBSQz0wZvMTPn54abuNe35BHZmeyvsWlIMfEERtIvA63+7D7gVqCx3b/ALjjw8ay4/xaY+ODMvmFqLqQyNpv09cTgtKaQ0m5PcVcc4atZ6YedMGTBMflj2hwWlTV9AkkQtjM/LDDOZ9KUaybzEAnbfYYV1faijI5mBJ5eU83SPrjTim1J9gRbVpDDhUpTVXEb7/vHfti6o5BggQfh+HXHuTzi1FDLsSRcR5bY8r5QRymPS4+WGk3bsCWwNw2p4dd5BgqpO28ss/QfPzxR7QUUZ+YiCBBNxN4jfftgrJZaXYE3KAjYzDsIE+RtOxjAmcreGdWuJvp0wLbwYOm469OmFYyYjqZOjTMqTMdjBHcjob/AJYKer4tIjSQrUwJPkCLDcntOLDxVHsZIYmAYsdzBEdp2+/FFTNmmFqUxpW8idhuSB5QDaLXtGIraNIo93bMp7PV1RtdRvsHl31kNKrFwZmB6bjfGiy+S1KztSIY2VBsgN4JP2jYk+kCMZ3L5fRmtYHLrYgE/ZbUszsY1g/A41eTzK7nxCSJN5Btvp6CNvTHHlpSTLq6JqKVDBPOENyN7gW6iNJ+Bwg4QQTVqMASKjCTsBpAsLAgAD54M4xnECltLtIYxt01SpG1wN4Pywr9n85UFNQQb1HeSTEkKJYASdu/Q7Xw0l5WaI9/pBJ2YgLyjckDcgR1g28hgrLUaT0l01DpkqwiJghhJmxsbGbgA9cDUM6U1nSSw3MncGJB6W7mNojfA9WsCzEtAYDWYO+1iDJZgNxaMImkjNEy4KsNIWao67BySDq6L073wbW4ZA8R9RYC0gaRA1W7e7AtcRfAdEaZi6gkLaLzMgEQLjaN8GPmSwOx6eZvYHm3nrHynG1Jy5NTSF6+HT5BQ1BZAbUL33xMB5t9TSARIWxK76RM/GcTDVH9s259HzJQU6bVS5BFQlVA1GatS9z6GOuF9TMoNcDkBCqDGo7m42j088We0DwoWY5EB+IDH6scJc8g8SpGiQyDdiZA6qDaPQbYroaXxEk7fA6XPI6q8MASB1IsTcjcCw+eOg+k2hgTYgi0WMyZm23mMUcPTTTUeU/jilDC6v1mPyEbfC+DOOm9L2DHzPcJy2akkQZ6bbA6dum0xi3MV9GlVEltpMbCbkA4CyQ/SEnYCB6jcCBuPxwRUM1FO1mI8zH074ZVy/QD9CtuKMbaBcm+roNzYb4MFSQOnp1t0GM9mc2xCktuGkd+2w2w+pmANth92Hxxem2LkaukKM7xOqCgTRDHSZBMRHYx1+mBuG8UqVSdYUWNgD3HfHlXMspo85ALMTEgHaAe4wPwitqLEsWMbkkncdSTjogqm0JLhM0fCmsfU/hg4P54A4UeU+p/DB4OFbFEXFsgKrVhEmEMgMTYr+pzbdsKFpU9UoQeQCNLDaATLW3Hrhpxbi6UalQMTqYKBAm40m9xhLls+rSFm47EbNJ+/DNrrR/ewUv8bNjXf/iKf7lT70xmvajMUkVmq648W2hFb7DEzqYAW6+WNHmF/wCIpn9ip96YyHtfXp1NdEtpbxNW020Mvl1b0w866bv0/IsU3Lb92FX9e5es6FRWJUKJNOleDbqT1G3bH0PgP90f3mH1x8w4T7OjVUCuWIAI5N4MkXOPpnAX/Rn99vwxHE46HXsPO7VlnFvep+reXQdcZVcwjimQjXdhesDB5Oy82+3S/fGg9pOI+GEYKWIY2HWwxmUzBJRNNRebUpJJBsJm/wCzafljZpqOk0I8s03BabeHIgwzWPr0P+2GP9NPVWHwn7umF/AmY0jGkcx3nsPPB9SjO7fIfiScUyPzMRcEyFTXmLAH9G1p3hhb64WcZplKhaz03B2nUvLBLWvNrgW6zc4Po0h4ySSZWpuAdgh6i3rOF3GKD0QrI5eSxPiSQZgwGsw7SZNt8GKv6AbM7meLWQLRZjqKqC8mfeM8oB3+E4BHHW02VVNwQasRcgg0zbudjgRqrsAuiCtQFIIiTA3YGYjriqnUKjTqpqVZhDlZF++g2P8APTC4scXApOTTPM5xHSZIuYslUdJIlQva1+kY7X2xcggIIIiNRtPb5dcD5sq4hnpmJICmL/CkMDHK01+0Pk5+sDFVixd0DXLsxnR9oCw0MqgGSTN7DqT0w9Sn4awokBRpPlG/qR9+MtSp0ww0nUSY2Ybgjqe5GHeSzTPQUAaiIEwNl2ib+7G3bHH4vHFNaVRXDJvkbUUg6RcwTBjeIhZ2kwbiL+mOGCamVhOognSNJJAg9bDVtHQCe2AaecqISHMFVAEgj32UbdTAMHrJxcK78hVWY6iRYQQTEX7wtu4Bx56TjyXYtr5hm06lCsZlRqsVJJIk9TaJsT54MOXfX7igxaPesTJtYxDHYG7CLyZncozk6PeaG7AGIlezWF/ScAZjKkUtasVZSdQ17NcEJ2JI23Nxinl2YQpKpMxSkSYOphaTFgtvTExmk41VpcgYjSTYqO8mfjiYt02JqR9Z9tMyUqVNIkhwo+AA/DGWjNTqc2J1sSIPYAkWY3PTGl40aLZiszOt6jm7/tHpNsCouXNg6f6/yOOt470s5ozatB1Ajw1kD3R5dMZ9kzTlfDdQk/a7iAevaDPXDkZmgR71IgDqwNvnit/AJENSMxbUDIO0X74TJC1wNCVMtyJVNSzeZ3nckAD4g4F4tULsKeuJBJIMeUekT8/XFqCmTAC6hby94zfyiY3vj189lVjU1OY63P3d5HzxOEb2oaTa3FOZyASHNTVACgaxEn3rC5+ONG+cSPfW3mML34tlerU7/sn8setxPLgdI/6bfwY6oY9MUqZGcm3YmzHCqFemDUqQ17atvh0x7w6lRoM6ow0wIN4JtMThgeP5bo0+lNv4cUtxqk86NTR+rTb8sMo+ZsF7JDbhedTR9prn3VJwX/T+yVP9OBOCV9VMGGG9iIO56YZq2J2l2CITly1Z3ei7A+7YW27nyxMzw8kfo6LKZm8fhg/Ocdp0i2vUNMAkLIvtt64H/tTR1aQKhMBvdixgi5MbEYza1p1ubfT7HWbzbmvTimRy1LSP2MLK3AGesaj0pEkgah174d1//qKX7tT/ANmB+Ie0S0dWpHIU6ZEbxNr+RxSTWndbV+RY87HVLLEXFBQe+sflj3IU6tNCuhTcn3u8eWFdb26promm8OupdtpK/C4OHmQzviKW06bkRM7R5eeJwpJ6VsNK+4Nm8tVqFDpQaTO5M/zGLGo1CPdpD4G3pizPZwoFhdWoxvH4HGcq+3sIX8GwbQQXXeCfwODJ7LUjRXNGg4fl6lJSo8My2qTq6gD8MXMtT/8AH8m/PFXDM61UPKgaTFjPTBuk+WDKTvcWijJ0qi16RIQyWFpESkmb+Q+WLON8PeqfsLBkkSZttijOM4ej4ZUMXIlgSP7tjcAidj1xVxipmUUNrpG4HuN2P7Z+7FIbpcCvkQe12Wfwk5Uu6gFQVJYmBLGet8ZU1GplwXCEMSQQWmQCSCqm5nbyw243xqrXoMKnhkKwWBAveJIYwLG2ExptTZ1L6DqM6dTAz3KsYYxscbHVbFH7nT12beqZEEALU62tcd8cLSJGlmcgEQPDqkWBG2rptiPfeoTYH+7q7bjdhaTvixKTA2qVN4AFOpv8Ww5iKqoy9DII/RkTcdS2D+A0mIZUqwF1yWAtHmZuQAAMK864UKZYtaA9OOxME+eCOF16lN6vhLI1nUZgi9tPlG97zjl8UrimUxOrHiZBndzrHKFMtuY1EAx1ggn4HBPDsgxU9Abx7oYFYuReQw62sbXuEM7qGoFjqZiwWQRbSFedioCcvSYwdwjL6xzsexljAnyJgfKN/XHnc7F3ZceBPq1U6jrBPKHAF5iCCrW27nY3nGY4xlHKkBWBIBSkuoAAXkl4LdCPU9Yl9m8o9J5pO2m4WG3EAnUYAgmTGOKPDnAJQaXZdS6YDSDrgAAkCBNrwuA3LG/N/RlUlsZKp7GVZvUpKSASrPBBIm4viYOrcdzAYj9H8NvURIvvviYbVl9jaYm04pw6m+YUaFu7k8ovee2Mzl8sv6OGDSX+w4nbuIEee82xpuM8RFGuGIYwakBRJkyBbGX4VTJalKsNOoGVi7PP6vbz+GPTfxRRypbM2mZpKEaw91pt5dcI8xlETRb/AAi9kYjrexiR264d594pufI4x3EeM+I2lEqAil4QMC52MWNt/wAsSn8H9hh8Rq+G5hpUxqLU1byghhqbcC5HqdsC8Qy66qmqTppSTEmZF4kXv3xz7HADL9SxPMT5WCi1gIIjvijjuf0NUUKzNUQIAom8qb/AHC4NoyfsPlfmSA6VBPGRlJkqtigFiwMyGn4RjVZpuR/3T92Mfw2k4rIXRlAVFuALgj9kY1mcP6N/3T92Kx4iSkt2Yrjmco0mpGork6D7oQjmLrfVcEYO9mGU0pSdMW1AA+8d9NvlhR7T5KpVVWVG0oAJixuxt88NfZakUo6TuANxHVjt8cHbVL97jNbI1vDP7sR5/ecGhsA8MHJ/Pc4MxMAg44wiuWUOJp8pZl6jqt+mFb1lNUgUwpFNDIZybokC9ovvvbBnH6b1DVp01nUVJM7ab9+/nhSuTqpUNR0jlVJ9AoHU7hZw8n/mX9f+Biv8bNXns+i5inqYDlqb/wCX8sZ/j1VKupZaDUDSjLNgR9oi1z57Y7zVTL6jro0yTJOsOSfP3tvpgWpWpq0LlctG8soG8RdvUYR51p0/19wrG7sGqZKnVWkGDhqaaQddO9y1+beSR0jGw4XnKaIQ1WmCWJ99diBvfyxkxxmlzRQycKYNh5x9ny2wyTPUVCl6FAAk7UgdgD288DHNLypPf5BnHa2zQ5x1dEZWDL4gEgyOvUYxlfizqlWFojTW0/3FLaKm9zJtub798a+pxmm+VVaaquhliE0zZug+/GYbgrN4g8JpZ9ZMwC0na3ugOfXGzz0xjq9wYlbdGn9n961/tL9x/LDUiev1wo9n+VqwPQr9NQw8qqLWjlX7sPOVv6CJbAOZbmo3/wAUfWnUGLeOCafowxTn7eF5Vqf11L+OLOPt+haPL7xh4S4Fkj5NnPaCrUepSqEFV1iIAkrO8R5/M4sGWNNnBN7Gaetpkfah7G3XpfthnW9i6t6sKS17DfVJM9pnBvBPZRS+mprU6eYK0XG3fYGIwuLLFWkVmntZnqgn7dU2P+E/l1L98dFWuT4xjf8ARjYTFye3rjXcY9lqFOkxXWW/aeZuJt1wqp+yT6QzyZOw6iJBPUXw088YK2BRb4Mnmc2STsReJUTHy7Y0XCM2pZlG4IeDG5ALGNj0iRbAPHuGeBTUjTOsq1lI9wMBtvvhfwnMN4uoCT7pPabCLdsTyZYZYqlsNGLjY2y9EVAalQFXLEtDe9IBBJ1TuY67Y0PDKCKDPKk3E6Z1AtBY/ZOn6Yp/skCDrZphSAnVjcCAL9+3njrg/D3d9MkIsGCL6RyiQdjeZ6Tjg0yd19CjaVBWbzIfRy8qatIlfdjoNxt17HCqi5dKTimkKSdR0yOeB7oJm5iIHLh7xTI6ELKxs+oCNhBsepvHy+SHJ5CSIUpM++Igm4YdY6jrIjpOFyRlCKcjRknaRhc6kVKgPRm39TiYu4/T05msJnnN+83xMdiugUfWaKCvmGqKAyoWS7KOaTtJvuNu4wzzfAKj6NIpKFYMZqLt5RhDo0kaaKsNTvMge85JuTYiB8/LGh4LnQDDACb3aQYhdye14xxZvFyi7jWx1fxoae5TxbgtUUrhQHsDqESIO/pgEMlBV1UjMC40mTHrhlxHOGspy5hUp6akxeWBMR2AjGf4tRZMuHBDBmphd5CzaRB6MfTyxTFnc0up9Ay8LUXSd1d/qBuA11p1MwWJ5jIUbAgKSe0nURuNxgylnkWs1RlJkALtY/8AjFvstn0XO100KV22BEaQCbzvInpYYE9p0XwHajZgVjRvzbiIO09sdGLNDVOEkS8R4WUIQyJ8oJz/ABRXZIUjS0nbHma4qrIwAaSCOn54XcAEvV8S4Ap6dXmstFh1w4ajS/VXHVGWNJJI4XGV8gtHjCLTVWQmBe4jvgJuIANUfSQGIta1tjhbxaVzNiwpkCdNwCbWEb+U43J9m3zQXw0VnIV2DELZhCtBPTSQT3xPVFTtLnkfS9PO4pyXHESjqIPX6X+O4wS/GwDBRgexj64znH1ajVXL6YZG/Sqp7nSokDY7+cDDPgro9HUy6iHcF2Hv3kEAxC3KgQICjBUoauNgOD03e5ZQ4sEqO+mdXSdvpicYzjVKVMlAA5Yjmn3DpMiLXOBPaOnFBjRhXBWCANiwmxmYEnbC32NovVdFerKhnkG87zvsAQGnsMGU4OWquAxjKmg6tUpuSzU5J3Jbyj7sAZvKePVWmgjVEDf3WQx9Mak06Y3VR8MZziNdVzEwSulogEbgRFu9/hiOXTp8iopivV5hZR9nWWlXqVkqKocw6rKllZgIJIBBJPMDaNjjT5OgmkCpTDxtJI3Anb0w+4I1CtwZkqhTV8OuwBMGadX9GIkEnS1h1xRwjNIKcOIYke8vcenr8sLCVSTkGauLSBzkwyRTpaRM8smYkdfXDA1au3hT8D+WGPspxKm+XquGhKdWpqJIgAXm3SL4Z1s8gomtqmmF16hsVibYM88Xs4irG1wzG0Hei7sy3fcG3Xp88W57jrLo5AZUddrf+flh1R41RqprDrpcKy6iBYi+/YyPUYF4jmqRQ/pEHLbmX+fLFHli1wJoa7iDNcVcqDA5Xpf/ANB8On1wwzeceohUix7A95x5xbO09FnUw1I2IO1emfunDehnQ0gEWiQWC2P7xE/DD9eEVx9xXjbewjHEqiiAdrbdsC067irrElmBvG9xtjL5jMmrUzNRtANWQswBIdCN1PRSZuJw59l+MqaVLW0GiKgYxaCREQPPtiXVjeyRRwfqNMxVqupVlMH9nznAb8aKSpqhdNiJUEdL9vjhm3tRQ/5g+R/LGJ4pVV62ZYOumrGk33lTcafIjc74q8yrhCKDfcYcVyDZmhVKc7Ky1FI68rT8x+GMRw/PeG4YAGCDGPoPs1xRaNJy1wFprYTdTHrGPn+fVRmKnhghdbFQRBiSR+WIakyqXY3lPjyqrHxoAieY2my7dwBhhk6DuoqJMMPemJB+uMVkxqDIAxDqsHmMQQwAAa9pFojGw4RxZqdFENKqxURKob4rHxNehOWJBb8OqkGb+RbCLOcQRDUD6yUdQSFMqRIGk9Rv5Yetx1//ALav/oP5Yzmf4Y1V6pFCr+lIJApgwQepK3O+/fC5c8ZVdGjCjH+0NRTmahg3IPzUHHuKOKg+M4YEFTpINiNI03HTbHmGUth6PomZzJDuIsC30YjHdHjBUe6GSOveB2uOtwemFCs3ivJX33mTaNZt8vvxZwqKj+HcXj+Y6/TfHiSx77lepJcBg4yaWTqOtYU6pimqq12QBV0kM2qNJY6hJOGHDeNJnKNMZp1ZYJeSykuNrg97mMNMx7HZRwq1WqtFwCyiDEWKqD5b9MF0vZvKqoVdWkCAATbHS600uSuufqZLKJQTPVFp6hRZR7rsNlDMJmSDBGJkEoVVZqg5lYKmom4Bg6uhAW1+2NQfZDLhtYdhO4J8iI7xBOIPZLKRc27ajH1OJ6Xd2UySUoQinwcce4Bw6kKPJpLIWOh2vzRJg+R+WFB4fw/9V/8AW354fHhOWsBVNhYeKY+jbeWKv6mo9K4//Y34nGcZt3qaOdw9zKcWbK0qbNl0LMYEM5kAENIk3IiI7McabJe2MeCVDrUQKIHX3ZVjblJUWHfHnE+DDwX8N3qNayuWtqEkiTygSSdsD8H9n4V1rEHTVcU2JHMliCBrEbxt0xRqXTq+4FGmCe2nDRW0kwtWrXGuoDJlw28GIhRboNsL+AZWi1BBX8Sqab1EUU2jlD3JgSZJPXbDrinCqfjUFU3LFiJvCo0EDWZEz6YF4RwogVYLAeM5Ug/ZMQZDd5th1tDTYdO5ok4lT8A0KWWWijG5YTuRMBrzA3JxgPZigpzf6QOVaixAQ6SSxKEie4Bn1xrxkv26wP7x+lyY+GA+C+y8eG9R2Woqup0VCIBaQFGmR1nvODGo3bDXoGr7M5Y/YzMdRqQD/wBUn+dsC1fZbLgn++jp7v54bf2eU/41af8AqPPzxXU9m52r1Y861TA1e4aAk9kMtZoqsO2pR08sW0uE5ehzU1ZO814mx94BTIv9Tjit7MGblm9a7/nOPaXs4g95WPpWf7sZv3MI+H+1D5fL1MnTdQj6lYkBrEbKSNrj644o+1VROGmijKzOxDKwnkNyN7N5+eNLS9lcpEGmB5am/IYh9lMp+oBHWW/EYCaM1ZkeC8U05dVenRME6dYJIBvHvC04Ir8XVhHg0DItCH07nqcaan7K5f1n9pv4hjMcWqU6VZqMAbECD9DJ37YhKLe4ukt/r2khl8vSHQHSN9+04aZjjIpKxolTVK7AaiQQY2u1x5xhZQqjcqNuvafL+d8DZyghe1135QAQYkxuDf8AC4wsdNNSBdcE9nuMmirMGCljctvO5i073wVw3PjxHc6W5Xc2BnlJI228sKc9w5yikMze9DA3HMCoMk8on5TingdMzUS+vwqi73JNNvvPXFenG7TAnaH1T2pW/KgHkgn4Yn9sl3WD090DfGTo5YuXWVkAgmbn62sJPaDJicDZjh5pvpLTazRykd5PTYxjLw0Hyw2a3L+1Grx6tpVACB/1FA9d/pjG8d4r49cVDuFUf6bfgMH5GhFLNKbHwzI/dOqZFjYdMJuIKvIVkSLz38u4tvjpx44xdoUf8A4gaRLhtJDGJ8xMfI7eWNDU9p80DZlMgkEkxG3pOMbwmkwqAMjw1ogzt6djj6BwPjSrKMiqBMETsLiREQR1npBxzZsUNVsZCDNe1tcHnYeRXafx/wBsTJ+0lRgSKkHe/wDIuIw29q1XMqqpCsCZmbgbab7/AITjOZPgtRGI0KwI7rBlR1MXF7feNl6eGuxnyKKuTQsS1QSSSbjc3O+Jhw3s5W6VVUdrW7zJBmd8THR1I/8AI1M21b2QqtVZ1oGmCxmRA06pGmYuepIO/TfA2X9h6uXYszJB6BoOn91du2/U4NzHEKgZyykrqO/YExH1xUvGCNqQg3kifPvjnWOXBVqJVWzIpgmizuegcWWTYAwSetjHwx2nG8wVug+Fvwx03GmPQj0EYrqcc/e+ROKxi0Ztdi6lxGqN6SfGP4cD1c25P92noQv8OK/65aftf6cXpxOoP1r/ALM4ohHZSa7EQaKeoVfyxwldlFqQP+UfgMGLxFuob/T/AL48PFm/Ub6jBFoEo5yoplaQG9gT1EG0xcWI649/ptUf4a/AR92CDxGd5HxP54oqZvrznzKscYNFa5txdaQ+tvSRbFZ4nX/VPwb88FrmD9oMY/Zb8sdDNjoCD5KfywbXoamDUuL1QZNOT5gH8cXf2kqDaj8gRjsM8mNXxOO9FQfaj1/2wraGpgb+1Fab02+H/jHH9qKh3Rz63wxWm3cfLfHp4eh95voPzwNS9DUxf/a5/wBRx/ln8ce0/bJvtIx9Ej8ThjSy1IH3p+X5YuK0t4WfhfAco+gaYuX28pj3lcfDHVL29pH/AHMfSMTifC6DqQafSxAP0jGKzC0QzotFpBI1FyR8tI+/44aKjLgDtG0zHtxR2pgtU6ASPnaIxjeNVq9Wv4lWmdQGwVgAB3t88L2zJSoNC6BsdJbY7gkkmDhxUasrBgakC4nUR8j0wzhp4EuzzL56LEabgb9Olt+8WwXU4lJAG+383+uEHFqZ8Ut7rMxOxABJ9wz1H3288EcIqgxrTULixiLHeLWJmDiE8S+JB9h0hLqVsDMr1+Y69T5XwRw/KmnVVqjliSZAkjmBuo2Fug/DCzI5EKwck6RFx8j1uYiRPbB1CtqYiCAl5bfte5B6W9cc7tPbgyW45FNQZVfeMtYbwOvTbc9zt0IXMK7hCIK3i3W9rkGdgBv2wrIkAWMCCRa0k9/Mi/liZix1MpZWEdbH8ABB32+GI0u42wfTq09a6VUmXBhRcGm1tp3ERjzM5ai7aKlFIK8pdYibi/STO3cYGyaQ1NQsENBvN9JFiBtcX7kYuVSWgqNtiSe15mPdn0+GDWlKmzUkWLlkAAWnTlLqJ90WFrm3KP8AY4laoAzN4Yk32G/r1xTm+IOgKgKINwQbxyzOx9fLCqlnj1IHnEnCaW92ZujQ/wBYKdJ8KG9evccv0xwM6gu1o32vfC6pXQx+kvHX/bpv88e0tFityIBEW899/lhdKF1B7ZmgTzPJ62/+OJjinnWAgagP2VgfAYmNoQ2xbmKtTW8UftN9pf1j+1ilhW/5RHoU/ixMTHt6UT1MrNN/tI3+pf4sceE/Sm3xZf4sTExqQbJNUf4f/b/Hj3+j1292j83X88TEwaQLZbT4NmT7yLHqPwOLf6vqqLUwT6r+Jx5iYFbgsG/o1djGkj4r+BwTS4bWGwcejL/FiYmM0G2eZnh9br4nprX88D0slWGwYfFf4sTEwEjWy9KOYGyse8sv8WC0GYFyjD0Zf4sTEwHFG1M7VK56VI/fT88VGnWH2Cf8y/niYmBpQ9nQWqRGiPUj88CvnaymNII/y/niYmCoI2pgmb47mFBCUpPmV/PGdrU6xJJoGSSbVF/PHmJiiglwLKTAM3w3MNtRI7y6Gf8A1YIr5TMsgBRiQBEsp8urxt5YmJh2kImL6nAq5n9FJ6cy26/rX3wRTyOZka6ZYDuyW9Ib598TEwtKjWxtS4ZWfm8Iqw0zJQ2MCPe2JBPl5413BvZ81SKbSl4LGDFiwMA3lonExMceWCKRYBmuD1kaGQmdQPMu4HTm2Iv3vi5uGVWEmlBQ2BZSC0b+91k4mJiLxqyrdQB04ZWYhlQo3KD7m5t3tc7jvj18tXTXNPm2iU73Kw0KPLHuJg6FwS1MFrZfOE/3cf5k8iJhjiqh7N1WQtVBJCkwCoPoDqjv/O0xMFxS4J6mzvJcEqA+6RAkgld4AIsSCLkyIM+uCaq1xsjd4DKPInfr69MTEwemmP2Bv6Pmf1Pmyz8YaMTExMHpRE1M/9k="/>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9156" name="AutoShape 4" descr="data:image/jpeg;base64,/9j/4AAQSkZJRgABAQAAAQABAAD/2wCEAAkGBhQSERQUEhMVFRUWGRsYGBcWGBweIBsZGhgeGBseGBocGyYfGhwjGhoYHy8gIycqLCwtGB8xNTAqNicrLCkBCQoKDgwOGg8PGiwlHyQsKiwqKSwpKSwsKS8pLCwsLCwqKSwsLCksLCksLCwsLCwsLCwsLCwpLCwsLCwsLCwpLP/AABEIALcBEwMBIgACEQEDEQH/xAAbAAACAwEBAQAAAAAAAAAAAAAEBQADBgIBB//EAEcQAAIBAgQEAwUEBggFAwUAAAECEQMhAAQSMQUiQVETYXEGMoGRoUKxwdEjUmJy0vAUFRYzQ4KS4SRTc7LxosLiNFRjk7P/xAAaAQADAQEBAQAAAAAAAAAAAAABAgMABAUG/8QALhEAAgIBAwIEBgICAwAAAAAAAAECEQMSITETQQQiUWEycZGhwfAUgSPhUmKx/9oADAMBAAIRAxEAPwCmpllOo0adzUbXU0MoHM87agzGARpAiQMD5TMUhzoWYB5VDG2kAlwQZJP0HxwnfiTJ4+hmGosrKJ0mHJEgG5kGcG5vw6YpMGmaetgzidRaIIEEMNxvM/ZAx41STuLOltUaKjxN5NZahFMcvhjzESuqwOpo1AgCw6jCLO8Yc5mqazFgvKdMgW6spNunW5Ezg0VxUyrIoZCxlGpzuSAVaPlbowsYxfk+BqaelIpPOl+V5BBk9NN1mSwv8cdrxrLG0t+7IKWl7ntHjwNEogHiNZIP2bmWHcHpvBxbmKFRwppqiOreHXQAEapkaZ5SSQJnvIvsDmeD+DV0U2epqQNMDni0A9SVBBIi2GmSyi1aboGhngkRAgGYBPMSo5ZIE6TvjmyQlKahLeth4tKLku5zkDdVIbVJVgdRWQZWCTyztJEQcO8uDVppI0z9ki4IHy3BEEDpjM52g1HTo8TSZpkESp1WJgnlB96drjD/ACvGEdyPEBUCdJF9UWhiBuBPr9H8Hl6GXTPhgzw6kbXKBc3SdOVU1qoU6dILaQY5WjmAMcpEgMIPTA+Wd111NFR6Z5veQgDVt78tDDaAQLYZU8y9Vm/RCmU/WcEupPNCruICmeu2L6ZVHOowtRA3kWUNriOpXS0dYJvfHp9OGSepf0c2txjTEvigXBYFoJPOVDE6RbcSIIAvYExIw1yvEgpCaGjSDOkiJOk67cpm89ZxdlcqCSdTVFcKUNoUdAvYCxmLwN4xzmcpqfQLsLlhKhYEqLGYPxEg2NxgY8eSFyTNKUJ7UEPTpVAAQCATHk3l53O3njqnSKnctMJJMwb9CfUnvbAVU+GxUsTyh9htJEqZlYtIvA2OL6dAsxkg60kN7wHY22H3iJwks7TpxV+378gxgmtnsMKdIdhIMelo39LYsNPyx5RQwsxtftPWLyB1AvgincTf7vpj0MUtkcs47g+nE04tK4mnFyQPUyyt7ygxMSAdxB32kWxFoKpJCgE7kDyj7gB8MEacQrbGCV6cVMYPl1/PHfixv8/zx1pDefpfGAeTGOa1Ox+7+djOOGokWFwOk/d3+PzxS2YF91IEjWWj0mSPLAbGoXcRqaNL9rHzGxIPWASfQz6je0WTVhQ1WHiqGtHLpYv59CCBhrnsiKqEKYLAiL9REm/Sdx6bWxl+IVS9XLs5YHWJTcbBZgC51zA3sfLEpt6dikeRrkaV1mwZ2LKOiK50j01MojqScce0fif0curCBZwYMgtAkR9Zsdh2V5fjwNaiEGlKylSSDZyWZyu9g3Se3ljRpXDKVA1Wgz8Ppa3ecczyLLFpbFaaFHAOCqjiDY6NI2mIZma282EduxGH2aqKC0kRKj5A3HmWAjHtNAKiKtjDeVrXA8tVvXHHEcuhYAAElLbESGXef3v/ABg4cSxRajyCT1PcQ546qag1LhipWSOXX7xg2Ok7RvPYYZ5GlKzII0q5PWUJZryAZDGAZFr74zLVNUo4Kquq24BEqFmJ3IiBfqIxdleKwQKivTpqmgkNuZBYJfbTpJuIIWYGPPln80kzt0UluOMpnYfmJYahzMO4m8De8eUYLNdmUAidyR3Ou4iTa48rYUZquNOpKZXTdhqU94mNrbx5i+OeEcX8ZzoBBuNR9JI6gnVBE/XrFZNKcH3f19R3Takhx/Wgp8ktK2MEgT1geuJhJmAxZiIN9+S/ntiYpXsLZh+KIlNqgLP4niPuPeljHWwW4Pw84d+xuQo1qgBprUXmNQuSGAtoI0mVg3sftGTGLm9niXNSqgZdZACRqK6iTIJ89pggHHPC1pjM6EU0VY6TynrO41bCYMkTvOODJktbclUjTZng75dH8NnSnc8pAIUD7JJ/SCZkCCCZEja/K5WqCHVRUV7O6MqliOXU6mxYQZi0k4W8crVldRq1UaTBY1E8oIUVF3Onmgxtsd5xdw/iS5SotJygpmSrKxJFwRKnoQSJjznHd4TJJJKXBzZY38wrMcHcO7vVJBbcF7JIVVgXAM82n9bc46qcKKM3ho0qViGsV1SBf3rWv8+7RjTrKWSqrKdBIRxK3m4jUJiDIveMFV8sr++JGx3jvfuMd38eOT4fn+8kOq4KpGb4ZltaVqDsQRrWCp2I5SjNBsZMR3jHmU4FmKKGKsrBBAEHSdhzKYIMmfM40FDJpRBgBVBkXMCfUnoPv2nBbUASD1E/UR8d8L/BU41LlB/kaXa4EfDM4dDqdLsunSQBzU6gkMDMkXupusdceCizg0XMGSw02IklgQdIFiYnqD2sW1ei0WCmD1tyxeAFMmRtF8A8MqNUcnqsAmSJETYCPtdx9k94wV4dwqLd+huopWwGvnasamTT4c6qaEWtykFtoHUdCbYZ8PZ3CGKenpBJtFiD33Hbc4v4lw0VlggGLi5F7ibdptbC2nlmp6gTpU8vvFJCmGYcxCkgrHpaLDBljljne7XzFU1ONcDDieWLLK6tQ20iTcjcH3gN48sUeC2gGmRpKDlZriGBLLYiSp2Ntu+Cc9mFVAoU1AxCQt+0zO/p/viujmSNAcGWJUECW9689Ppa5t0plUJytiwcorYlGuwfSSoNoFySomPnc+YjDXLUjEk9iD3t1EW+GOKVALe0Ei9zcnebwLj0x3QrgFpcHsBciLdJ74OKDiactR6yY80Y5q5wXgE/IfecVf08dVcfI/c2OxHOX6Me6cU/09JjmH+VvvjHQz9P9YD1kfeMGxSVSBgaplxqsuo9Z7HYg+uOqvEqR2qI3xkYWvxNPE0U35gpMQ0QDeJWT0Np9MLuMg5MkhHuifMT9DtiqtklkciA7ghFg+Uwd/PHL8TRmEsyuDEaZm14NtQ66TB7gWOPKvEhbkMiCGAt2MiZFvvxrCeHKoxMEL1lZWPgOUx6YynGqDpUJ18yVqaghY5aqsw6mX8SRIsIv2xp6meUHVTVr3B5YJ877EYQ8ezsVUYKYd6G5G9KqTc9ocj1GEk0UhyG0OCBRU5ACsgEgcqlAZVd7/rG/lhZX4lUSoDRRioHiMBsbRJ62Bv5lcGZ7ibnxAeTlFgwvIYCeW+wtimjnwj0iqgnSQQYgzCge6Ntuu8Y58sFJUnRSDaKeH+0BZalXnBZGUk7ITEGBsNzFyTF74KpcSpqlECtqcAliwKgtKwoBiAYJ3Nl88UZLOGoKxhVDsVUiQZFpHe9xtttjO56qVYimCzSZJmx6segJuL7T5Y87NknhaS32e50xgpbhlLOxpZmAJYhokmSvQg/aP8AN8eVsyXaQLbbgQWYTpPYDpaIn1V5WjqJFQkvIEkCRAlu5EA+WLfAd2NtFPlkTEwYuesgTHfHFle1y7l+NjQ5fhz0qDXDQJC94MarXAEgRbcdRgvh9ZVbUy6WjTsQSRaLdpAnztacKshnfDQKHNzPmTaYPoPqcc5muwqLDKCdTlbbkajIEalLKbDcmemDiljuNPfcDXIRnTqcnwuw5iAbADue3fEwNmM1XLSmllMEEqTuJiYvBtPlsMTHR1svqHRAZKWoiq6kVKSuwNVgAZPMFCtfZoBuDB3nHnCuL0+ZmpM+vSdLiVUwASJ7bRYwevQWrm1c1aKnWFdmMIF2qRpnZjsQT1MWjBOY0kGpTLUQ5UlIJUBFK3UXu3WLaiN8eZODUmvQdPZM64qQKaNC5gqAtNCpmJli3NBW2wnzsJBGX4NSzFGmDFEltcBQPPYgWiYJm2PeHcSSpTZtYlTqYEDSUJM6RvMEg2Ju09zdUerRFU0qcry1BIVehZhsLi5jeD2ierw/iEpKL4fJKeN1a5GqcGoCdJCcxb9GQp5lgg7yOo7dMMqdRQIBJ+Z/DGOPt3WayUUSI1HXri1+VRtPabd8UVfbnNJ7woSRYQ5jzIAG/STtj6OE8SlS5PMlHI+TbTfYkH9k9u+LNR/Vb6fnj5lmfbXOswiooU7lacEb7A7/ADxH9qM2yaTXqbQStNFJ/wA0ziye+1/QDg/b6n0jMZnQpZkaBFxfcxsJPXCxKfhEVUp1D4kErO07kgwV6W6EdJOPn7cSrmJrZgkbHWAR8d8DZnM1HEO1RhJPM4NzufdmcCUZSa2f0DGNbWfRM97ZUaT1EYkske4jtqkTYgRI23wmzXtmtRgRRq8slToYbjaLgzbGT4dTLzJaAY94npODjw4evqTjPDknFqVbhWiLtD/Ie1BQGaRBJuWMTA5TeTsQNpsMe/2zcQBTVUANzUBKzIWVUiwPmbfLCQZBdHuzBFyBax+PbHi5Jew+WEx+GnXxfYeWSN3Qxq+21dW2ypEdSx2Nri/wxXmPbXMN7tSin7qM30YYEGVGOxlxjoWB/wDL7EtUfQ7X2rzMf3wPpQ+6TGKX47XY3rVf8qKv3HFoy4x0KIw3Q/7MGtegIvE63/NzO8++v5TihlJMkVD61APuXDMUx5Y9AHlg9GPq/qbW/QXKjERpMdi5xw2RiDEf53sR8cOBQ2kx/PoceGjawPyJxKWPGnz9ykZSfYCSNIUHTBlgwdhq96Rc3jqMT+tawsKrVOsaTMeVxPfmvbfBtGgDq2BkSCOsD0xW1Er1j90H8++DLB5biwLJvTRSuecjlqVInokSRuLtY/dfzwr4iXhSrsSrgtIG20i5vsY64MZmR7EX36hvKLc337dsTPOGouZGoLqsR9nm+MgY5JRTtXuXTregbMVGmNdUzHKxGw626XFvPHGeGhSZqWHVhvboF8p+GCacGtEGAkn1LAfSI9cd5pC7QAYWx/zLpAHex+7B6Sd7m112OKVPSQJYgAddjsYHz+ePKBCkcmuTIHUjST8LCb4tzIjSxACtaJ3B5jA+g+AwM7sFaBEyWttc2HTY3Pf0GPHzwi3pbf4O6LdWkJg7+LUfmhDqK+WoA2M2kid9zvhq7saQdZXy8+b3OpiIM9TgvIZAnmZbka2NvtDUs3FyLgeXrjysCxKyRYnp8iN5m2/3RiMIa+eAN7nNLOW2tpIMi1xE22Npt+eBq9TUw0gKSs8x3IkG/wC684YZTKF1VmUSw933QIUb9DJEwNsC5rhdlMgK2pQDFpXTNjcElYv0ti0Y4tVRB5ktxnSAIGrSTsTPa3622PcU0GXQmsQ2lSRpcRKg3hgJ74mJuW/CGpnfF+FuGqNYgS+mZ3MLAv13vaCMDZSi7MHqqRMc2rTCg6eUbgAxcXucE552XxEpAMzmSuxCq7iR0Y+Xn1OBqeYcOrKiMptzQRIXVpI1WuRfrgZ4SlertVV6f6J42H8O4VTDJ4VVJDc5OpdMQLgxMrLCN9UY0mQ40rUyyKTTRSSQ07Ey0EgFAPIRfGYbgorNUaw1rK3BsTyhiJGkQDETbFvi1QJaRWVCVADMIspCxIAgg+oxB+Fnaf3H6i4KquQio1TxQqVQeZQTAJhgJGpGMGd4mCRGCM5kiSzGGEDQRsVFgRvIgffgzJFXVA55m5WV4A5FEKgiAfdtIO4jaLc3SCUdC8qgiB0HwOPT8DOWrV34d/ghmSqhCuVkwIOPHpgWwacs6eJzzFSF5wNI2vHWem+GuSplaag3N7n1PU49ePjNV7HLLBpRnDTnYH4A/lgatStcR62+/BPH8upFVmOmKglubaDI5AT28rYAyuRBrVFRrFmkaDaDMDXII2921sPLxEtVJdhY41VjHgvCmLODCwR57g+eHP8AUX7f0/3xVwKiQXLMWJO58lgbYcj44i8833H6cTNcUp+DrgFgqhjzATJA2KxuR1wuo8SJcL4cSgqTrBsYIsvr6Yd8cfSKxsIpr7wUj+8To3L88IqWadmAZ5HgoYhAJsLaR+MDpjPJLqRjfNfcKgtLdGibhyitTXmgq5IJO4KR95ws4qlRJNIAw5WNDNaJGwbt5Ye1z/xNL9yp96YQ+0FblYB9J8boxFtJF9LAxONOT6bft+QQitSAq+YqoaeuF16LGlF294AlNxf0xquE0A1JSwDGWBJA6MR27RjJZuuGrUgHDiiqqrBpkzLv70zbr0C9hjXcEb9Cvq3/AHHEcU24u/Utlgo0CcYystCEpyEjSdNxNzsPnhW2TIKFqrHlMqaoMmWuADfpsYthrx2uFILECUcX76TG474UJml0pJWVBBhpiWMbAdx88PKaUo2/2ySTpmi4cSaNPryiZPwxRXcg9Dvbc/Tf0jBPC70EvFo+ROPMyp09JOxHf/zhMi3YYPZA3C86B4jNSBk6uhIBQEQN/phPxPOlixpEKBABhYuI2iSJO+G3DsuHNQKCQCgKi32e2xiIg73wq9oaahWLaCABplRvtEdLDbpfAblTV9hklYNmaDknUzMNhEeo903+nrjrJhVcrGksCGRuoce63UTI5unibxIwvygRmhQhkX5RY28j9e2O/aXhhGXNRAvIQxHQqQIU2B6nb9rviO8o2ivDo54Dmg6ySEWAIepeBIMTzNdSbd74Oy+YK6SY1k6rMd9xIC+gjyxneD1R4YUAgF9QuLoApMTPp6nrh944RYBhyRDAk823XyuZ/CMc7l5lXJTTsd1cyapWAJUWiI5TsSd9jYR7m2AYK69RixJAIsDtEe97s+X1w04fSdC6jo4uAYgqApjYHck9Z88ZvMBnqkAC2gHe6lFmQdyTYDrqtiE05tp7FFwM8hmGLaXbTCrDXMwI6/ESO2GFXLSg2BBAI5rLGwFyDIP1+AP9GlATzEGCZHTcqewjpYbXxdnKvhtpZTKfaUDmmLSWkGCbeQteTHoyTuMtvkC6C67K5hXjSRAQKYmSJi4MArfb4YEzQCJUKjV7rDqVYMVE9dMwDuROA6eb0M5gcx1dr36dQQfpi01wabE61lCpkbn3hAF41KPmMXxRUI6XuK7bsbZStVFNNKow0ggsYNxN+bEwr4Txap4SwTEtEAH7R6xfExunH9sOpmhTLqS+sSLLBFt2c37yfhIwk43XKUadKmxQRUMAwASbSN9+m1zjT53lpWNy1Y/9q/8AtxnsvwJIl2Dar6exPnMjYRtjqzbwuiMOQ7gtZ6VNqtQqyVNAB66p0yDte4j44MzuYA1rIBdQE/a2NvhilqUUXVWYDUGhVmSpFgrdbR3x7/VyVZdmIZGFgpG495VMsBJIv1nHOpPGtPqUpSdnHCswGqnSZUTAEjSQsfGZNvrg3ijAKCdpE+m/4YGymRWmwCA6YJv0J7+dzgnM0A4AIkTt5enXHRj8itLkSXmYpPFleWEw9SVibi9433JNsO8q0op7ifngerkVCwiXgwTFp3m84voCFUHcAA4ph8qbYuV3sjK8c4sabPTFNnLuDI2ADGfM2wLwHipq5h9SFTcwSO0dh2xqEyY1FmUEySDJt9MC1cl+l8SFFogbnznHQpNzvt/olSUaD+FH3j5/gMMdWFvCtj6n8MMIwGZGb47kateqyUnK8omDEi1jHScBp7LPllLtULTaJttfGqNBNRawY7nUdvnjmq9I2Yof3mB+84zVzUv3Y11FoqzB/wCIp/uVPvTGczfsouYq1WLQQ5uT3JMelsaOqP8AiKX7lT70x3VztBSQz0wZvMTPn54abuNe35BHZmeyvsWlIMfEERtIvA63+7D7gVqCx3b/ALjjw8ay4/xaY+ODMvmFqLqQyNpv09cTgtKaQ0m5PcVcc4atZ6YedMGTBMflj2hwWlTV9AkkQtjM/LDDOZ9KUaybzEAnbfYYV1faijI5mBJ5eU83SPrjTim1J9gRbVpDDhUpTVXEb7/vHfti6o5BggQfh+HXHuTzi1FDLsSRcR5bY8r5QRymPS4+WGk3bsCWwNw2p4dd5BgqpO28ss/QfPzxR7QUUZ+YiCBBNxN4jfftgrJZaXYE3KAjYzDsIE+RtOxjAmcreGdWuJvp0wLbwYOm469OmFYyYjqZOjTMqTMdjBHcjob/AJYKer4tIjSQrUwJPkCLDcntOLDxVHsZIYmAYsdzBEdp2+/FFTNmmFqUxpW8idhuSB5QDaLXtGIraNIo93bMp7PV1RtdRvsHl31kNKrFwZmB6bjfGiy+S1KztSIY2VBsgN4JP2jYk+kCMZ3L5fRmtYHLrYgE/ZbUszsY1g/A41eTzK7nxCSJN5Btvp6CNvTHHlpSTLq6JqKVDBPOENyN7gW6iNJ+Bwg4QQTVqMASKjCTsBpAsLAgAD54M4xnECltLtIYxt01SpG1wN4Pywr9n85UFNQQb1HeSTEkKJYASdu/Q7Xw0l5WaI9/pBJ2YgLyjckDcgR1g28hgrLUaT0l01DpkqwiJghhJmxsbGbgA9cDUM6U1nSSw3MncGJB6W7mNojfA9WsCzEtAYDWYO+1iDJZgNxaMImkjNEy4KsNIWao67BySDq6L073wbW4ZA8R9RYC0gaRA1W7e7AtcRfAdEaZi6gkLaLzMgEQLjaN8GPmSwOx6eZvYHm3nrHynG1Jy5NTSF6+HT5BQ1BZAbUL33xMB5t9TSARIWxK76RM/GcTDVH9s259HzJQU6bVS5BFQlVA1GatS9z6GOuF9TMoNcDkBCqDGo7m42j088We0DwoWY5EB+IDH6scJc8g8SpGiQyDdiZA6qDaPQbYroaXxEk7fA6XPI6q8MASB1IsTcjcCw+eOg+k2hgTYgi0WMyZm23mMUcPTTTUeU/jilDC6v1mPyEbfC+DOOm9L2DHzPcJy2akkQZ6bbA6dum0xi3MV9GlVEltpMbCbkA4CyQ/SEnYCB6jcCBuPxwRUM1FO1mI8zH074ZVy/QD9CtuKMbaBcm+roNzYb4MFSQOnp1t0GM9mc2xCktuGkd+2w2w+pmANth92Hxxem2LkaukKM7xOqCgTRDHSZBMRHYx1+mBuG8UqVSdYUWNgD3HfHlXMspo85ALMTEgHaAe4wPwitqLEsWMbkkncdSTjogqm0JLhM0fCmsfU/hg4P54A4UeU+p/DB4OFbFEXFsgKrVhEmEMgMTYr+pzbdsKFpU9UoQeQCNLDaATLW3Hrhpxbi6UalQMTqYKBAm40m9xhLls+rSFm47EbNJ+/DNrrR/ewUv8bNjXf/iKf7lT70xmvajMUkVmq648W2hFb7DEzqYAW6+WNHmF/wCIpn9ip96YyHtfXp1NdEtpbxNW020Mvl1b0w866bv0/IsU3Lb92FX9e5es6FRWJUKJNOleDbqT1G3bH0PgP90f3mH1x8w4T7OjVUCuWIAI5N4MkXOPpnAX/Rn99vwxHE46HXsPO7VlnFvep+reXQdcZVcwjimQjXdhesDB5Oy82+3S/fGg9pOI+GEYKWIY2HWwxmUzBJRNNRebUpJJBsJm/wCzafljZpqOk0I8s03BabeHIgwzWPr0P+2GP9NPVWHwn7umF/AmY0jGkcx3nsPPB9SjO7fIfiScUyPzMRcEyFTXmLAH9G1p3hhb64WcZplKhaz03B2nUvLBLWvNrgW6zc4Po0h4ySSZWpuAdgh6i3rOF3GKD0QrI5eSxPiSQZgwGsw7SZNt8GKv6AbM7meLWQLRZjqKqC8mfeM8oB3+E4BHHW02VVNwQasRcgg0zbudjgRqrsAuiCtQFIIiTA3YGYjriqnUKjTqpqVZhDlZF++g2P8APTC4scXApOTTPM5xHSZIuYslUdJIlQva1+kY7X2xcggIIIiNRtPb5dcD5sq4hnpmJICmL/CkMDHK01+0Pk5+sDFVixd0DXLsxnR9oCw0MqgGSTN7DqT0w9Sn4awokBRpPlG/qR9+MtSp0ww0nUSY2Ybgjqe5GHeSzTPQUAaiIEwNl2ib+7G3bHH4vHFNaVRXDJvkbUUg6RcwTBjeIhZ2kwbiL+mOGCamVhOognSNJJAg9bDVtHQCe2AaecqISHMFVAEgj32UbdTAMHrJxcK78hVWY6iRYQQTEX7wtu4Bx56TjyXYtr5hm06lCsZlRqsVJJIk9TaJsT54MOXfX7igxaPesTJtYxDHYG7CLyZncozk6PeaG7AGIlezWF/ScAZjKkUtasVZSdQ17NcEJ2JI23Nxinl2YQpKpMxSkSYOphaTFgtvTExmk41VpcgYjSTYqO8mfjiYt02JqR9Z9tMyUqVNIkhwo+AA/DGWjNTqc2J1sSIPYAkWY3PTGl40aLZiszOt6jm7/tHpNsCouXNg6f6/yOOt470s5ozatB1Ajw1kD3R5dMZ9kzTlfDdQk/a7iAevaDPXDkZmgR71IgDqwNvnit/AJENSMxbUDIO0X74TJC1wNCVMtyJVNSzeZ3nckAD4g4F4tULsKeuJBJIMeUekT8/XFqCmTAC6hby94zfyiY3vj189lVjU1OY63P3d5HzxOEb2oaTa3FOZyASHNTVACgaxEn3rC5+ONG+cSPfW3mML34tlerU7/sn8setxPLgdI/6bfwY6oY9MUqZGcm3YmzHCqFemDUqQ17atvh0x7w6lRoM6ow0wIN4JtMThgeP5bo0+lNv4cUtxqk86NTR+rTb8sMo+ZsF7JDbhedTR9prn3VJwX/T+yVP9OBOCV9VMGGG9iIO56YZq2J2l2CITly1Z3ei7A+7YW27nyxMzw8kfo6LKZm8fhg/Ocdp0i2vUNMAkLIvtt64H/tTR1aQKhMBvdixgi5MbEYza1p1ubfT7HWbzbmvTimRy1LSP2MLK3AGesaj0pEkgah174d1//qKX7tT/ANmB+Ie0S0dWpHIU6ZEbxNr+RxSTWndbV+RY87HVLLEXFBQe+sflj3IU6tNCuhTcn3u8eWFdb26promm8OupdtpK/C4OHmQzviKW06bkRM7R5eeJwpJ6VsNK+4Nm8tVqFDpQaTO5M/zGLGo1CPdpD4G3pizPZwoFhdWoxvH4HGcq+3sIX8GwbQQXXeCfwODJ7LUjRXNGg4fl6lJSo8My2qTq6gD8MXMtT/8AH8m/PFXDM61UPKgaTFjPTBuk+WDKTvcWijJ0qi16RIQyWFpESkmb+Q+WLON8PeqfsLBkkSZttijOM4ej4ZUMXIlgSP7tjcAidj1xVxipmUUNrpG4HuN2P7Z+7FIbpcCvkQe12Wfwk5Uu6gFQVJYmBLGet8ZU1GplwXCEMSQQWmQCSCqm5nbyw243xqrXoMKnhkKwWBAveJIYwLG2ExptTZ1L6DqM6dTAz3KsYYxscbHVbFH7nT12beqZEEALU62tcd8cLSJGlmcgEQPDqkWBG2rptiPfeoTYH+7q7bjdhaTvixKTA2qVN4AFOpv8Ww5iKqoy9DII/RkTcdS2D+A0mIZUqwF1yWAtHmZuQAAMK864UKZYtaA9OOxME+eCOF16lN6vhLI1nUZgi9tPlG97zjl8UrimUxOrHiZBndzrHKFMtuY1EAx1ggn4HBPDsgxU9Abx7oYFYuReQw62sbXuEM7qGoFjqZiwWQRbSFedioCcvSYwdwjL6xzsexljAnyJgfKN/XHnc7F3ZceBPq1U6jrBPKHAF5iCCrW27nY3nGY4xlHKkBWBIBSkuoAAXkl4LdCPU9Yl9m8o9J5pO2m4WG3EAnUYAgmTGOKPDnAJQaXZdS6YDSDrgAAkCBNrwuA3LG/N/RlUlsZKp7GVZvUpKSASrPBBIm4viYOrcdzAYj9H8NvURIvvviYbVl9jaYm04pw6m+YUaFu7k8ovee2Mzl8sv6OGDSX+w4nbuIEee82xpuM8RFGuGIYwakBRJkyBbGX4VTJalKsNOoGVi7PP6vbz+GPTfxRRypbM2mZpKEaw91pt5dcI8xlETRb/AAi9kYjrexiR264d594pufI4x3EeM+I2lEqAil4QMC52MWNt/wAsSn8H9hh8Rq+G5hpUxqLU1byghhqbcC5HqdsC8Qy66qmqTppSTEmZF4kXv3xz7HADL9SxPMT5WCi1gIIjvijjuf0NUUKzNUQIAom8qb/AHC4NoyfsPlfmSA6VBPGRlJkqtigFiwMyGn4RjVZpuR/3T92Mfw2k4rIXRlAVFuALgj9kY1mcP6N/3T92Kx4iSkt2Yrjmco0mpGork6D7oQjmLrfVcEYO9mGU0pSdMW1AA+8d9NvlhR7T5KpVVWVG0oAJixuxt88NfZakUo6TuANxHVjt8cHbVL97jNbI1vDP7sR5/ecGhsA8MHJ/Pc4MxMAg44wiuWUOJp8pZl6jqt+mFb1lNUgUwpFNDIZybokC9ovvvbBnH6b1DVp01nUVJM7ab9+/nhSuTqpUNR0jlVJ9AoHU7hZw8n/mX9f+Biv8bNXns+i5inqYDlqb/wCX8sZ/j1VKupZaDUDSjLNgR9oi1z57Y7zVTL6jro0yTJOsOSfP3tvpgWpWpq0LlctG8soG8RdvUYR51p0/19wrG7sGqZKnVWkGDhqaaQddO9y1+beSR0jGw4XnKaIQ1WmCWJ99diBvfyxkxxmlzRQycKYNh5x9ny2wyTPUVCl6FAAk7UgdgD288DHNLypPf5BnHa2zQ5x1dEZWDL4gEgyOvUYxlfizqlWFojTW0/3FLaKm9zJtub798a+pxmm+VVaaquhliE0zZug+/GYbgrN4g8JpZ9ZMwC0na3ugOfXGzz0xjq9wYlbdGn9n961/tL9x/LDUiev1wo9n+VqwPQr9NQw8qqLWjlX7sPOVv6CJbAOZbmo3/wAUfWnUGLeOCafowxTn7eF5Vqf11L+OLOPt+haPL7xh4S4Fkj5NnPaCrUepSqEFV1iIAkrO8R5/M4sGWNNnBN7Gaetpkfah7G3XpfthnW9i6t6sKS17DfVJM9pnBvBPZRS+mprU6eYK0XG3fYGIwuLLFWkVmntZnqgn7dU2P+E/l1L98dFWuT4xjf8ARjYTFye3rjXcY9lqFOkxXWW/aeZuJt1wqp+yT6QzyZOw6iJBPUXw088YK2BRb4Mnmc2STsReJUTHy7Y0XCM2pZlG4IeDG5ALGNj0iRbAPHuGeBTUjTOsq1lI9wMBtvvhfwnMN4uoCT7pPabCLdsTyZYZYqlsNGLjY2y9EVAalQFXLEtDe9IBBJ1TuY67Y0PDKCKDPKk3E6Z1AtBY/ZOn6Yp/skCDrZphSAnVjcCAL9+3njrg/D3d9MkIsGCL6RyiQdjeZ6Tjg0yd19CjaVBWbzIfRy8qatIlfdjoNxt17HCqi5dKTimkKSdR0yOeB7oJm5iIHLh7xTI6ELKxs+oCNhBsepvHy+SHJ5CSIUpM++Igm4YdY6jrIjpOFyRlCKcjRknaRhc6kVKgPRm39TiYu4/T05msJnnN+83xMdiugUfWaKCvmGqKAyoWS7KOaTtJvuNu4wzzfAKj6NIpKFYMZqLt5RhDo0kaaKsNTvMge85JuTYiB8/LGh4LnQDDACb3aQYhdye14xxZvFyi7jWx1fxoae5TxbgtUUrhQHsDqESIO/pgEMlBV1UjMC40mTHrhlxHOGspy5hUp6akxeWBMR2AjGf4tRZMuHBDBmphd5CzaRB6MfTyxTFnc0up9Ay8LUXSd1d/qBuA11p1MwWJ5jIUbAgKSe0nURuNxgylnkWs1RlJkALtY/8AjFvstn0XO100KV22BEaQCbzvInpYYE9p0XwHajZgVjRvzbiIO09sdGLNDVOEkS8R4WUIQyJ8oJz/ABRXZIUjS0nbHma4qrIwAaSCOn54XcAEvV8S4Ap6dXmstFh1w4ajS/VXHVGWNJJI4XGV8gtHjCLTVWQmBe4jvgJuIANUfSQGIta1tjhbxaVzNiwpkCdNwCbWEb+U43J9m3zQXw0VnIV2DELZhCtBPTSQT3xPVFTtLnkfS9PO4pyXHESjqIPX6X+O4wS/GwDBRgexj64znH1ajVXL6YZG/Sqp7nSokDY7+cDDPgro9HUy6iHcF2Hv3kEAxC3KgQICjBUoauNgOD03e5ZQ4sEqO+mdXSdvpicYzjVKVMlAA5Yjmn3DpMiLXOBPaOnFBjRhXBWCANiwmxmYEnbC32NovVdFerKhnkG87zvsAQGnsMGU4OWquAxjKmg6tUpuSzU5J3Jbyj7sAZvKePVWmgjVEDf3WQx9Mak06Y3VR8MZziNdVzEwSulogEbgRFu9/hiOXTp8iopivV5hZR9nWWlXqVkqKocw6rKllZgIJIBBJPMDaNjjT5OgmkCpTDxtJI3Anb0w+4I1CtwZkqhTV8OuwBMGadX9GIkEnS1h1xRwjNIKcOIYke8vcenr8sLCVSTkGauLSBzkwyRTpaRM8smYkdfXDA1au3hT8D+WGPspxKm+XquGhKdWpqJIgAXm3SL4Z1s8gomtqmmF16hsVibYM88Xs4irG1wzG0Hei7sy3fcG3Xp88W57jrLo5AZUddrf+flh1R41RqprDrpcKy6iBYi+/YyPUYF4jmqRQ/pEHLbmX+fLFHli1wJoa7iDNcVcqDA5Xpf/ANB8On1wwzeceohUix7A95x5xbO09FnUw1I2IO1emfunDehnQ0gEWiQWC2P7xE/DD9eEVx9xXjbewjHEqiiAdrbdsC067irrElmBvG9xtjL5jMmrUzNRtANWQswBIdCN1PRSZuJw59l+MqaVLW0GiKgYxaCREQPPtiXVjeyRRwfqNMxVqupVlMH9nznAb8aKSpqhdNiJUEdL9vjhm3tRQ/5g+R/LGJ4pVV62ZYOumrGk33lTcafIjc74q8yrhCKDfcYcVyDZmhVKc7Ky1FI68rT8x+GMRw/PeG4YAGCDGPoPs1xRaNJy1wFprYTdTHrGPn+fVRmKnhghdbFQRBiSR+WIakyqXY3lPjyqrHxoAieY2my7dwBhhk6DuoqJMMPemJB+uMVkxqDIAxDqsHmMQQwAAa9pFojGw4RxZqdFENKqxURKob4rHxNehOWJBb8OqkGb+RbCLOcQRDUD6yUdQSFMqRIGk9Rv5Yetx1//ALav/oP5Yzmf4Y1V6pFCr+lIJApgwQepK3O+/fC5c8ZVdGjCjH+0NRTmahg3IPzUHHuKOKg+M4YEFTpINiNI03HTbHmGUth6PomZzJDuIsC30YjHdHjBUe6GSOveB2uOtwemFCs3ivJX33mTaNZt8vvxZwqKj+HcXj+Y6/TfHiSx77lepJcBg4yaWTqOtYU6pimqq12QBV0kM2qNJY6hJOGHDeNJnKNMZp1ZYJeSykuNrg97mMNMx7HZRwq1WqtFwCyiDEWKqD5b9MF0vZvKqoVdWkCAATbHS600uSuufqZLKJQTPVFp6hRZR7rsNlDMJmSDBGJkEoVVZqg5lYKmom4Bg6uhAW1+2NQfZDLhtYdhO4J8iI7xBOIPZLKRc27ajH1OJ6Xd2UySUoQinwcce4Bw6kKPJpLIWOh2vzRJg+R+WFB4fw/9V/8AW354fHhOWsBVNhYeKY+jbeWKv6mo9K4//Y34nGcZt3qaOdw9zKcWbK0qbNl0LMYEM5kAENIk3IiI7McabJe2MeCVDrUQKIHX3ZVjblJUWHfHnE+DDwX8N3qNayuWtqEkiTygSSdsD8H9n4V1rEHTVcU2JHMliCBrEbxt0xRqXTq+4FGmCe2nDRW0kwtWrXGuoDJlw28GIhRboNsL+AZWi1BBX8Sqab1EUU2jlD3JgSZJPXbDrinCqfjUFU3LFiJvCo0EDWZEz6YF4RwogVYLAeM5Ug/ZMQZDd5th1tDTYdO5ok4lT8A0KWWWijG5YTuRMBrzA3JxgPZigpzf6QOVaixAQ6SSxKEie4Bn1xrxkv26wP7x+lyY+GA+C+y8eG9R2Woqup0VCIBaQFGmR1nvODGo3bDXoGr7M5Y/YzMdRqQD/wBUn+dsC1fZbLgn++jp7v54bf2eU/41af8AqPPzxXU9m52r1Y861TA1e4aAk9kMtZoqsO2pR08sW0uE5ehzU1ZO814mx94BTIv9Tjit7MGblm9a7/nOPaXs4g95WPpWf7sZv3MI+H+1D5fL1MnTdQj6lYkBrEbKSNrj644o+1VROGmijKzOxDKwnkNyN7N5+eNLS9lcpEGmB5am/IYh9lMp+oBHWW/EYCaM1ZkeC8U05dVenRME6dYJIBvHvC04Ir8XVhHg0DItCH07nqcaan7K5f1n9pv4hjMcWqU6VZqMAbECD9DJ37YhKLe4ukt/r2khl8vSHQHSN9+04aZjjIpKxolTVK7AaiQQY2u1x5xhZQqjcqNuvafL+d8DZyghe1135QAQYkxuDf8AC4wsdNNSBdcE9nuMmirMGCljctvO5i073wVw3PjxHc6W5Xc2BnlJI228sKc9w5yikMze9DA3HMCoMk8on5TingdMzUS+vwqi73JNNvvPXFenG7TAnaH1T2pW/KgHkgn4Yn9sl3WD090DfGTo5YuXWVkAgmbn62sJPaDJicDZjh5pvpLTazRykd5PTYxjLw0Hyw2a3L+1Grx6tpVACB/1FA9d/pjG8d4r49cVDuFUf6bfgMH5GhFLNKbHwzI/dOqZFjYdMJuIKvIVkSLz38u4tvjpx44xdoUf8A4gaRLhtJDGJ8xMfI7eWNDU9p80DZlMgkEkxG3pOMbwmkwqAMjw1ogzt6djj6BwPjSrKMiqBMETsLiREQR1npBxzZsUNVsZCDNe1tcHnYeRXafx/wBsTJ+0lRgSKkHe/wDIuIw29q1XMqqpCsCZmbgbab7/AITjOZPgtRGI0KwI7rBlR1MXF7feNl6eGuxnyKKuTQsS1QSSSbjc3O+Jhw3s5W6VVUdrW7zJBmd8THR1I/8AI1M21b2QqtVZ1oGmCxmRA06pGmYuepIO/TfA2X9h6uXYszJB6BoOn91du2/U4NzHEKgZyykrqO/YExH1xUvGCNqQg3kifPvjnWOXBVqJVWzIpgmizuegcWWTYAwSetjHwx2nG8wVug+Fvwx03GmPQj0EYrqcc/e+ROKxi0Ztdi6lxGqN6SfGP4cD1c25P92noQv8OK/65aftf6cXpxOoP1r/ALM4ohHZSa7EQaKeoVfyxwldlFqQP+UfgMGLxFuob/T/AL48PFm/Ub6jBFoEo5yoplaQG9gT1EG0xcWI649/ptUf4a/AR92CDxGd5HxP54oqZvrznzKscYNFa5txdaQ+tvSRbFZ4nX/VPwb88FrmD9oMY/Zb8sdDNjoCD5KfywbXoamDUuL1QZNOT5gH8cXf2kqDaj8gRjsM8mNXxOO9FQfaj1/2wraGpgb+1Fab02+H/jHH9qKh3Rz63wxWm3cfLfHp4eh95voPzwNS9DUxf/a5/wBRx/ln8ce0/bJvtIx9Ej8ThjSy1IH3p+X5YuK0t4WfhfAco+gaYuX28pj3lcfDHVL29pH/AHMfSMTifC6DqQafSxAP0jGKzC0QzotFpBI1FyR8tI+/44aKjLgDtG0zHtxR2pgtU6ASPnaIxjeNVq9Wv4lWmdQGwVgAB3t88L2zJSoNC6BsdJbY7gkkmDhxUasrBgakC4nUR8j0wzhp4EuzzL56LEabgb9Olt+8WwXU4lJAG+383+uEHFqZ8Ut7rMxOxABJ9wz1H3288EcIqgxrTULixiLHeLWJmDiE8S+JB9h0hLqVsDMr1+Y69T5XwRw/KmnVVqjliSZAkjmBuo2Fug/DCzI5EKwck6RFx8j1uYiRPbB1CtqYiCAl5bfte5B6W9cc7tPbgyW45FNQZVfeMtYbwOvTbc9zt0IXMK7hCIK3i3W9rkGdgBv2wrIkAWMCCRa0k9/Mi/liZix1MpZWEdbH8ABB32+GI0u42wfTq09a6VUmXBhRcGm1tp3ERjzM5ai7aKlFIK8pdYibi/STO3cYGyaQ1NQsENBvN9JFiBtcX7kYuVSWgqNtiSe15mPdn0+GDWlKmzUkWLlkAAWnTlLqJ90WFrm3KP8AY4laoAzN4Yk32G/r1xTm+IOgKgKINwQbxyzOx9fLCqlnj1IHnEnCaW92ZujQ/wBYKdJ8KG9evccv0xwM6gu1o32vfC6pXQx+kvHX/bpv88e0tFityIBEW899/lhdKF1B7ZmgTzPJ62/+OJjinnWAgagP2VgfAYmNoQ2xbmKtTW8UftN9pf1j+1ilhW/5RHoU/ixMTHt6UT1MrNN/tI3+pf4sceE/Sm3xZf4sTExqQbJNUf4f/b/Hj3+j1292j83X88TEwaQLZbT4NmT7yLHqPwOLf6vqqLUwT6r+Jx5iYFbgsG/o1djGkj4r+BwTS4bWGwcejL/FiYmM0G2eZnh9br4nprX88D0slWGwYfFf4sTEwEjWy9KOYGyse8sv8WC0GYFyjD0Zf4sTEwHFG1M7VK56VI/fT88VGnWH2Cf8y/niYmBpQ9nQWqRGiPUj88CvnaymNII/y/niYmCoI2pgmb47mFBCUpPmV/PGdrU6xJJoGSSbVF/PHmJiiglwLKTAM3w3MNtRI7y6Gf8A1YIr5TMsgBRiQBEsp8urxt5YmJh2kImL6nAq5n9FJ6cy26/rX3wRTyOZka6ZYDuyW9Ib598TEwtKjWxtS4ZWfm8Iqw0zJQ2MCPe2JBPl5413BvZ81SKbSl4LGDFiwMA3lonExMceWCKRYBmuD1kaGQmdQPMu4HTm2Iv3vi5uGVWEmlBQ2BZSC0b+91k4mJiLxqyrdQB04ZWYhlQo3KD7m5t3tc7jvj18tXTXNPm2iU73Kw0KPLHuJg6FwS1MFrZfOE/3cf5k8iJhjiqh7N1WQtVBJCkwCoPoDqjv/O0xMFxS4J6mzvJcEqA+6RAkgld4AIsSCLkyIM+uCaq1xsjd4DKPInfr69MTEwemmP2Bv6Pmf1Pmyz8YaMTExMHpRE1M/9k="/>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6258178"/>
            <a:ext cx="2880792" cy="537489"/>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558800" y="868026"/>
            <a:ext cx="8013700" cy="304699"/>
          </a:xfrm>
        </p:spPr>
        <p:txBody>
          <a:bodyPr/>
          <a:lstStyle/>
          <a:p>
            <a:r>
              <a:rPr lang="en-US" dirty="0" smtClean="0"/>
              <a:t>Book Market Positions by Disciplines</a:t>
            </a:r>
            <a:endParaRPr lang="en-US" sz="1900" dirty="0"/>
          </a:p>
        </p:txBody>
      </p:sp>
      <p:graphicFrame>
        <p:nvGraphicFramePr>
          <p:cNvPr id="213508" name="Group 516"/>
          <p:cNvGraphicFramePr>
            <a:graphicFrameLocks noGrp="1"/>
          </p:cNvGraphicFramePr>
          <p:nvPr>
            <p:ph type="tbl" idx="1"/>
          </p:nvPr>
        </p:nvGraphicFramePr>
        <p:xfrm>
          <a:off x="558183" y="1539918"/>
          <a:ext cx="7921624" cy="4271964"/>
        </p:xfrm>
        <a:graphic>
          <a:graphicData uri="http://schemas.openxmlformats.org/drawingml/2006/table">
            <a:tbl>
              <a:tblPr/>
              <a:tblGrid>
                <a:gridCol w="2368360"/>
                <a:gridCol w="1388316"/>
                <a:gridCol w="1388316"/>
                <a:gridCol w="1388316"/>
                <a:gridCol w="1388316"/>
              </a:tblGrid>
              <a:tr h="328673">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1" i="0" u="none" strike="noStrike" cap="none" normalizeH="0" baseline="0" noProof="0" dirty="0" smtClean="0">
                          <a:ln>
                            <a:noFill/>
                          </a:ln>
                          <a:solidFill>
                            <a:schemeClr val="bg1"/>
                          </a:solidFill>
                          <a:effectLst/>
                          <a:latin typeface="+mn-lt"/>
                        </a:rPr>
                        <a:t>Discipline</a:t>
                      </a:r>
                    </a:p>
                  </a:txBody>
                  <a:tcPr marL="110490" marR="110490" marT="38100" marB="0" anchor="ctr" horzOverflow="overflow">
                    <a:lnL cap="flat">
                      <a:noFill/>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1" i="0" u="none" strike="noStrike" cap="none" normalizeH="0" baseline="0" noProof="0" dirty="0" smtClean="0">
                          <a:ln>
                            <a:noFill/>
                          </a:ln>
                          <a:solidFill>
                            <a:schemeClr val="bg1"/>
                          </a:solidFill>
                          <a:effectLst/>
                          <a:latin typeface="+mn-lt"/>
                        </a:rPr>
                        <a:t>#1 Publisher</a:t>
                      </a:r>
                    </a:p>
                  </a:txBody>
                  <a:tcPr marL="110490" marR="110490" marT="3810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1" i="0" u="none" strike="noStrike" cap="none" normalizeH="0" baseline="0" noProof="0" dirty="0" smtClean="0">
                          <a:ln>
                            <a:noFill/>
                          </a:ln>
                          <a:solidFill>
                            <a:schemeClr val="bg1"/>
                          </a:solidFill>
                          <a:effectLst/>
                          <a:latin typeface="+mn-lt"/>
                        </a:rPr>
                        <a:t>#2 Publisher</a:t>
                      </a:r>
                    </a:p>
                  </a:txBody>
                  <a:tcPr marL="110490" marR="110490" marT="3810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1" i="0" u="none" strike="noStrike" cap="none" normalizeH="0" baseline="0" noProof="0" dirty="0" smtClean="0">
                          <a:ln>
                            <a:noFill/>
                          </a:ln>
                          <a:solidFill>
                            <a:schemeClr val="bg1"/>
                          </a:solidFill>
                          <a:effectLst/>
                          <a:latin typeface="+mn-lt"/>
                        </a:rPr>
                        <a:t>#3 Publisher</a:t>
                      </a:r>
                    </a:p>
                  </a:txBody>
                  <a:tcPr marL="110490" marR="110490" marT="3810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1" i="0" u="none" strike="noStrike" cap="none" normalizeH="0" baseline="0" noProof="0" dirty="0" smtClean="0">
                        <a:ln>
                          <a:noFill/>
                        </a:ln>
                        <a:solidFill>
                          <a:schemeClr val="bg1"/>
                        </a:solidFill>
                        <a:effectLst/>
                        <a:latin typeface="+mn-lt"/>
                      </a:endParaRPr>
                    </a:p>
                  </a:txBody>
                  <a:tcPr marL="110490" marR="110490" marT="38100" marB="0" anchor="ctr" horzOverflow="overflow">
                    <a:lnL w="28575" cap="flat" cmpd="sng" algn="ctr">
                      <a:solidFill>
                        <a:schemeClr val="bg1"/>
                      </a:solidFill>
                      <a:prstDash val="solid"/>
                      <a:round/>
                      <a:headEnd type="none" w="med" len="med"/>
                      <a:tailEnd type="none" w="med" len="med"/>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r>
              <a:tr h="376561">
                <a:tc>
                  <a:txBody>
                    <a:bodyPr/>
                    <a:lstStyle/>
                    <a:p>
                      <a:pPr algn="l" fontAlgn="b"/>
                      <a:r>
                        <a:rPr lang="en-US" sz="1100" b="0" i="0" u="none" strike="noStrike" dirty="0">
                          <a:latin typeface="+mn-lt"/>
                        </a:rPr>
                        <a:t>Clinical Medicine</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Lippincott W&amp;W</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Elsevier Health</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McGraw-Hill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r>
                        <a:rPr kumimoji="0" lang="en-US" sz="1100" b="0" i="0" u="none" strike="noStrike" kern="1200" cap="none" normalizeH="0" baseline="0" noProof="0" dirty="0" smtClean="0">
                          <a:ln>
                            <a:noFill/>
                          </a:ln>
                          <a:solidFill>
                            <a:schemeClr val="tx2"/>
                          </a:solidFill>
                          <a:effectLst/>
                          <a:latin typeface="+mn-lt"/>
                          <a:ea typeface="+mn-ea"/>
                          <a:cs typeface="+mn-cs"/>
                        </a:rPr>
                        <a:t>#4/5</a:t>
                      </a: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a:latin typeface="+mn-lt"/>
                        </a:rPr>
                        <a:t>Biomedical &amp; Life Sciences</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Wiley-Blackwell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Elsevier</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a:latin typeface="+mn-lt"/>
                        </a:rPr>
                        <a:t>Earth &amp; Environmental Science</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CUP</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Wiley-Blackwell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a:latin typeface="+mn-lt"/>
                        </a:rPr>
                        <a:t>Chemistry &amp; Materials Science</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Wiley-Blackwell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Taylor &amp; Francis</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a:latin typeface="+mn-lt"/>
                        </a:rPr>
                        <a:t>Physics &amp; Astronomy</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CUP</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Wiley-Blackwell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smtClean="0">
                          <a:latin typeface="+mn-lt"/>
                        </a:rPr>
                        <a:t>Engineering</a:t>
                      </a:r>
                      <a:endParaRPr lang="en-US" sz="1100" b="0" i="0" u="none" strike="noStrike" dirty="0">
                        <a:latin typeface="+mn-lt"/>
                      </a:endParaRP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Wiley-Blackwell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Taylor &amp; Francis</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a:latin typeface="+mn-lt"/>
                        </a:rPr>
                        <a:t>Computer </a:t>
                      </a:r>
                      <a:r>
                        <a:rPr lang="en-US" sz="1100" b="0" i="0" u="none" strike="noStrike" dirty="0" smtClean="0">
                          <a:latin typeface="+mn-lt"/>
                        </a:rPr>
                        <a:t>Science (research-level)</a:t>
                      </a:r>
                      <a:endParaRPr lang="en-US" sz="1100" b="0" i="0" u="none" strike="noStrike" dirty="0">
                        <a:latin typeface="+mn-lt"/>
                      </a:endParaRP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IEEE</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IGI Global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401944">
                <a:tc>
                  <a:txBody>
                    <a:bodyPr/>
                    <a:lstStyle/>
                    <a:p>
                      <a:pPr algn="l" fontAlgn="b"/>
                      <a:r>
                        <a:rPr lang="en-US" sz="1100" b="0" i="0" u="none" strike="noStrike" dirty="0">
                          <a:latin typeface="+mn-lt"/>
                        </a:rPr>
                        <a:t>Mathematics &amp; Statistics</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Wiley-Blackwell</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Taylor &amp; Francis</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376561">
                <a:tc>
                  <a:txBody>
                    <a:bodyPr/>
                    <a:lstStyle/>
                    <a:p>
                      <a:pPr algn="l" fontAlgn="b"/>
                      <a:r>
                        <a:rPr lang="en-US" sz="1100" b="0" i="0" u="none" strike="noStrike" dirty="0">
                          <a:latin typeface="+mn-lt"/>
                        </a:rPr>
                        <a:t>Business &amp; Economics</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Taylor &amp; Francis</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Palgrave Macmillan</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Edwin Elgar</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r>
                        <a:rPr kumimoji="0" lang="en-US" sz="1100" b="0" i="0" u="none" strike="noStrike" kern="1200" cap="none" normalizeH="0" baseline="0" noProof="0" dirty="0" smtClean="0">
                          <a:ln>
                            <a:noFill/>
                          </a:ln>
                          <a:solidFill>
                            <a:schemeClr val="tx2"/>
                          </a:solidFill>
                          <a:effectLst/>
                          <a:latin typeface="+mn-lt"/>
                          <a:ea typeface="+mn-ea"/>
                          <a:cs typeface="+mn-cs"/>
                        </a:rPr>
                        <a:t>#4/5</a:t>
                      </a:r>
                      <a:endParaRPr kumimoji="0" lang="en-US" sz="1100" b="0" i="0" u="none" strike="noStrike" cap="none" normalizeH="0" baseline="0" noProof="0" dirty="0" smtClean="0">
                        <a:ln>
                          <a:noFill/>
                        </a:ln>
                        <a:solidFill>
                          <a:schemeClr val="tx2"/>
                        </a:solidFill>
                        <a:effectLst/>
                        <a:latin typeface="+mn-lt"/>
                      </a:endParaRP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solidFill>
                  </a:tcPr>
                </a:tc>
              </a:tr>
              <a:tr h="376561">
                <a:tc>
                  <a:txBody>
                    <a:bodyPr/>
                    <a:lstStyle/>
                    <a:p>
                      <a:pPr algn="l" fontAlgn="b"/>
                      <a:r>
                        <a:rPr lang="en-US" sz="1100" b="0" i="0" u="none" strike="noStrike" dirty="0">
                          <a:latin typeface="+mn-lt"/>
                        </a:rPr>
                        <a:t>Social Sciences &amp; Humanities</a:t>
                      </a:r>
                    </a:p>
                  </a:txBody>
                  <a:tcPr marL="45720" marR="45720" anchor="ctr">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Taylor &amp; Francis</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OUP</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1100" b="0" i="0" u="none" strike="noStrike" cap="none" normalizeH="0" baseline="0" noProof="0" dirty="0" smtClean="0">
                          <a:ln>
                            <a:noFill/>
                          </a:ln>
                          <a:solidFill>
                            <a:schemeClr val="tx2"/>
                          </a:solidFill>
                          <a:effectLst/>
                          <a:latin typeface="+mn-lt"/>
                        </a:rPr>
                        <a:t>Palgrave Macmillan</a:t>
                      </a:r>
                    </a:p>
                  </a:txBody>
                  <a:tcPr marL="45720" marR="4572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chemeClr val="bg2"/>
                    </a:solidFill>
                  </a:tcPr>
                </a:tc>
                <a:tc>
                  <a:txBody>
                    <a:bodyPr/>
                    <a:lstStyle/>
                    <a:p>
                      <a:pPr marL="0" marR="0" lvl="0" indent="0" algn="l" defTabSz="914400" rtl="0" eaLnBrk="0" fontAlgn="base" latinLnBrk="0" hangingPunct="0">
                        <a:lnSpc>
                          <a:spcPct val="120000"/>
                        </a:lnSpc>
                        <a:spcBef>
                          <a:spcPct val="40000"/>
                        </a:spcBef>
                        <a:spcAft>
                          <a:spcPct val="0"/>
                        </a:spcAft>
                        <a:buClr>
                          <a:schemeClr val="hlink"/>
                        </a:buClr>
                        <a:buSzPct val="130000"/>
                        <a:buFont typeface="Wingdings" pitchFamily="2" charset="2"/>
                        <a:buNone/>
                        <a:tabLst/>
                      </a:pPr>
                      <a:r>
                        <a:rPr kumimoji="0" lang="en-US" sz="1100" b="0" i="0" u="none" strike="noStrike" cap="none" normalizeH="0" baseline="0" noProof="0" dirty="0" smtClean="0">
                          <a:ln>
                            <a:noFill/>
                          </a:ln>
                          <a:solidFill>
                            <a:schemeClr val="tx2"/>
                          </a:solidFill>
                          <a:effectLst/>
                          <a:latin typeface="+mn-lt"/>
                        </a:rPr>
                        <a:t>#8/10</a:t>
                      </a:r>
                    </a:p>
                  </a:txBody>
                  <a:tcPr marL="45720" marR="4572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cap="flat">
                      <a:noFill/>
                    </a:lnB>
                    <a:lnTlToBr>
                      <a:noFill/>
                    </a:lnTlToBr>
                    <a:lnBlToTr>
                      <a:noFill/>
                    </a:lnBlToTr>
                    <a:solidFill>
                      <a:schemeClr val="bg2"/>
                    </a:solidFill>
                  </a:tcPr>
                </a:tc>
              </a:tr>
            </a:tbl>
          </a:graphicData>
        </a:graphic>
      </p:graphicFrame>
      <p:sp>
        <p:nvSpPr>
          <p:cNvPr id="213505" name="Rectangle 513"/>
          <p:cNvSpPr>
            <a:spLocks noChangeArrowheads="1"/>
          </p:cNvSpPr>
          <p:nvPr/>
        </p:nvSpPr>
        <p:spPr bwMode="auto">
          <a:xfrm>
            <a:off x="8534400" y="6251575"/>
            <a:ext cx="184150" cy="311150"/>
          </a:xfrm>
          <a:prstGeom prst="rect">
            <a:avLst/>
          </a:prstGeom>
          <a:noFill/>
          <a:ln w="9525">
            <a:noFill/>
            <a:miter lim="800000"/>
            <a:headEnd/>
            <a:tailEnd/>
          </a:ln>
          <a:effectLst/>
        </p:spPr>
        <p:txBody>
          <a:bodyPr wrap="none">
            <a:spAutoFit/>
          </a:bodyPr>
          <a:lstStyle/>
          <a:p>
            <a:pPr algn="l">
              <a:lnSpc>
                <a:spcPct val="120000"/>
              </a:lnSpc>
              <a:spcBef>
                <a:spcPct val="40000"/>
              </a:spcBef>
              <a:buClr>
                <a:schemeClr val="accent2"/>
              </a:buClr>
              <a:buSzPct val="130000"/>
              <a:buFont typeface="Times" pitchFamily="18" charset="0"/>
              <a:buNone/>
            </a:pPr>
            <a:endParaRPr lang="de-DE" sz="1200" b="1">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7535965" y="1928569"/>
            <a:ext cx="916956" cy="259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3" cstate="print"/>
          <a:srcRect/>
          <a:stretch>
            <a:fillRect/>
          </a:stretch>
        </p:blipFill>
        <p:spPr bwMode="auto">
          <a:xfrm>
            <a:off x="3017736" y="2296122"/>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noChangeArrowheads="1"/>
          </p:cNvPicPr>
          <p:nvPr/>
        </p:nvPicPr>
        <p:blipFill>
          <a:blip r:embed="rId3" cstate="print"/>
          <a:srcRect/>
          <a:stretch>
            <a:fillRect/>
          </a:stretch>
        </p:blipFill>
        <p:spPr bwMode="auto">
          <a:xfrm>
            <a:off x="3017736" y="2690577"/>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p:cNvPicPr>
            <a:picLocks noChangeAspect="1" noChangeArrowheads="1"/>
          </p:cNvPicPr>
          <p:nvPr/>
        </p:nvPicPr>
        <p:blipFill>
          <a:blip r:embed="rId3" cstate="print"/>
          <a:srcRect/>
          <a:stretch>
            <a:fillRect/>
          </a:stretch>
        </p:blipFill>
        <p:spPr bwMode="auto">
          <a:xfrm>
            <a:off x="4452131" y="3093997"/>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p:cNvPicPr>
            <a:picLocks noChangeAspect="1" noChangeArrowheads="1"/>
          </p:cNvPicPr>
          <p:nvPr/>
        </p:nvPicPr>
        <p:blipFill>
          <a:blip r:embed="rId3" cstate="print"/>
          <a:srcRect/>
          <a:stretch>
            <a:fillRect/>
          </a:stretch>
        </p:blipFill>
        <p:spPr bwMode="auto">
          <a:xfrm>
            <a:off x="3017736" y="3497417"/>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p:cNvPicPr>
            <a:picLocks noChangeAspect="1" noChangeArrowheads="1"/>
          </p:cNvPicPr>
          <p:nvPr/>
        </p:nvPicPr>
        <p:blipFill>
          <a:blip r:embed="rId3" cstate="print"/>
          <a:srcRect/>
          <a:stretch>
            <a:fillRect/>
          </a:stretch>
        </p:blipFill>
        <p:spPr bwMode="auto">
          <a:xfrm>
            <a:off x="4452131" y="3900837"/>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p:cNvPicPr>
            <a:picLocks noChangeAspect="1" noChangeArrowheads="1"/>
          </p:cNvPicPr>
          <p:nvPr/>
        </p:nvPicPr>
        <p:blipFill>
          <a:blip r:embed="rId3" cstate="print"/>
          <a:srcRect/>
          <a:stretch>
            <a:fillRect/>
          </a:stretch>
        </p:blipFill>
        <p:spPr bwMode="auto">
          <a:xfrm>
            <a:off x="3017736" y="4304257"/>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p:cNvPicPr>
            <a:picLocks noChangeAspect="1" noChangeArrowheads="1"/>
          </p:cNvPicPr>
          <p:nvPr/>
        </p:nvPicPr>
        <p:blipFill>
          <a:blip r:embed="rId3" cstate="print"/>
          <a:srcRect/>
          <a:stretch>
            <a:fillRect/>
          </a:stretch>
        </p:blipFill>
        <p:spPr bwMode="auto">
          <a:xfrm>
            <a:off x="3017736" y="4716642"/>
            <a:ext cx="1066533" cy="3016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p:cNvPicPr>
            <a:picLocks noChangeAspect="1" noChangeArrowheads="1"/>
          </p:cNvPicPr>
          <p:nvPr/>
        </p:nvPicPr>
        <p:blipFill>
          <a:blip r:embed="rId2" cstate="print"/>
          <a:srcRect/>
          <a:stretch>
            <a:fillRect/>
          </a:stretch>
        </p:blipFill>
        <p:spPr bwMode="auto">
          <a:xfrm>
            <a:off x="7535965" y="5128969"/>
            <a:ext cx="916956" cy="259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2"/>
          <p:cNvPicPr>
            <a:picLocks noChangeAspect="1" noChangeArrowheads="1"/>
          </p:cNvPicPr>
          <p:nvPr/>
        </p:nvPicPr>
        <p:blipFill>
          <a:blip r:embed="rId2" cstate="print"/>
          <a:srcRect/>
          <a:stretch>
            <a:fillRect/>
          </a:stretch>
        </p:blipFill>
        <p:spPr bwMode="auto">
          <a:xfrm>
            <a:off x="7535965" y="5487559"/>
            <a:ext cx="916956" cy="259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oup 15"/>
          <p:cNvGrpSpPr/>
          <p:nvPr/>
        </p:nvGrpSpPr>
        <p:grpSpPr>
          <a:xfrm>
            <a:off x="6172200" y="6114758"/>
            <a:ext cx="2985655" cy="743242"/>
            <a:chOff x="6172200" y="6114758"/>
            <a:chExt cx="2985655" cy="743242"/>
          </a:xfrm>
        </p:grpSpPr>
        <p:sp>
          <p:nvSpPr>
            <p:cNvPr id="17" name="Rectangle 16"/>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914400"/>
          <a:ext cx="8856984" cy="5518167"/>
        </p:xfrm>
        <a:graphic>
          <a:graphicData uri="http://schemas.openxmlformats.org/drawingml/2006/table">
            <a:tbl>
              <a:tblPr/>
              <a:tblGrid>
                <a:gridCol w="6834745"/>
                <a:gridCol w="2022239"/>
              </a:tblGrid>
              <a:tr h="867327">
                <a:tc>
                  <a:txBody>
                    <a:bodyPr/>
                    <a:lstStyle/>
                    <a:p>
                      <a:pPr algn="l" fontAlgn="b"/>
                      <a:r>
                        <a:rPr lang="de-DE" sz="1600" b="1" i="0" u="none" strike="noStrike" dirty="0">
                          <a:solidFill>
                            <a:srgbClr val="000000"/>
                          </a:solidFill>
                          <a:latin typeface="Calibri"/>
                        </a:rPr>
                        <a:t>Springer </a:t>
                      </a:r>
                      <a:r>
                        <a:rPr lang="de-DE" sz="1600" b="1" i="0" u="none" strike="noStrike" dirty="0" err="1">
                          <a:solidFill>
                            <a:srgbClr val="000000"/>
                          </a:solidFill>
                          <a:latin typeface="Calibri"/>
                        </a:rPr>
                        <a:t>eBooks</a:t>
                      </a:r>
                      <a:r>
                        <a:rPr lang="de-DE" sz="1600" b="1" i="0" u="none" strike="noStrike" dirty="0">
                          <a:solidFill>
                            <a:srgbClr val="000000"/>
                          </a:solidFill>
                          <a:latin typeface="Calibri"/>
                        </a:rPr>
                        <a:t> 2012</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6600"/>
                    </a:solidFill>
                  </a:tcPr>
                </a:tc>
                <a:tc>
                  <a:txBody>
                    <a:bodyPr/>
                    <a:lstStyle/>
                    <a:p>
                      <a:pPr algn="l" fontAlgn="b"/>
                      <a:r>
                        <a:rPr lang="de-DE" sz="1100" b="1" i="0" u="none" strike="noStrike">
                          <a:solidFill>
                            <a:srgbClr val="000000"/>
                          </a:solidFill>
                          <a:latin typeface="Calibri"/>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6600"/>
                    </a:solidFill>
                  </a:tcPr>
                </a:tc>
              </a:tr>
              <a:tr h="291260">
                <a:tc>
                  <a:txBody>
                    <a:bodyPr/>
                    <a:lstStyle/>
                    <a:p>
                      <a:pPr algn="l" fontAlgn="b"/>
                      <a:r>
                        <a:rPr lang="de-DE" sz="1600" b="1" i="0" u="none" strike="noStrike" dirty="0">
                          <a:solidFill>
                            <a:srgbClr val="000000"/>
                          </a:solidFill>
                          <a:latin typeface="Calibri"/>
                        </a:rPr>
                        <a:t>Springer </a:t>
                      </a:r>
                      <a:r>
                        <a:rPr lang="de-DE" sz="1600" b="1" i="0" u="none" strike="noStrike" dirty="0" err="1">
                          <a:solidFill>
                            <a:srgbClr val="000000"/>
                          </a:solidFill>
                          <a:latin typeface="Calibri"/>
                        </a:rPr>
                        <a:t>eBook</a:t>
                      </a:r>
                      <a:r>
                        <a:rPr lang="de-DE" sz="1600" b="1" i="0" u="none" strike="noStrike" dirty="0">
                          <a:solidFill>
                            <a:srgbClr val="000000"/>
                          </a:solidFill>
                          <a:latin typeface="Calibri"/>
                        </a:rPr>
                        <a:t> </a:t>
                      </a:r>
                      <a:r>
                        <a:rPr lang="de-DE" sz="1600" b="1" i="0" u="none" strike="noStrike" dirty="0" err="1">
                          <a:solidFill>
                            <a:srgbClr val="000000"/>
                          </a:solidFill>
                          <a:latin typeface="Calibri"/>
                        </a:rPr>
                        <a:t>Collection</a:t>
                      </a:r>
                      <a:endParaRPr lang="de-DE" sz="16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6600"/>
                    </a:solidFill>
                  </a:tcPr>
                </a:tc>
                <a:tc>
                  <a:txBody>
                    <a:bodyPr/>
                    <a:lstStyle/>
                    <a:p>
                      <a:pPr algn="l" fontAlgn="b"/>
                      <a:r>
                        <a:rPr lang="de-DE" sz="1800" b="1" i="0" u="none" strike="noStrike" dirty="0" err="1">
                          <a:solidFill>
                            <a:srgbClr val="000000"/>
                          </a:solidFill>
                          <a:latin typeface="Calibri"/>
                        </a:rPr>
                        <a:t>Number</a:t>
                      </a:r>
                      <a:r>
                        <a:rPr lang="de-DE" sz="1800" b="1" i="0" u="none" strike="noStrike" dirty="0">
                          <a:solidFill>
                            <a:srgbClr val="000000"/>
                          </a:solidFill>
                          <a:latin typeface="Calibri"/>
                        </a:rPr>
                        <a:t> </a:t>
                      </a:r>
                      <a:r>
                        <a:rPr lang="de-DE" sz="1800" b="1" i="0" u="none" strike="noStrike" dirty="0" err="1">
                          <a:solidFill>
                            <a:srgbClr val="000000"/>
                          </a:solidFill>
                          <a:latin typeface="Calibri"/>
                        </a:rPr>
                        <a:t>of</a:t>
                      </a:r>
                      <a:r>
                        <a:rPr lang="de-DE" sz="1800" b="1" i="0" u="none" strike="noStrike" dirty="0">
                          <a:solidFill>
                            <a:srgbClr val="000000"/>
                          </a:solidFill>
                          <a:latin typeface="Calibri"/>
                        </a:rPr>
                        <a:t> </a:t>
                      </a:r>
                      <a:r>
                        <a:rPr lang="de-DE" sz="1800" b="1" i="0" u="none" strike="noStrike" dirty="0" err="1">
                          <a:solidFill>
                            <a:srgbClr val="000000"/>
                          </a:solidFill>
                          <a:latin typeface="Calibri"/>
                        </a:rPr>
                        <a:t>titles</a:t>
                      </a:r>
                      <a:endParaRPr lang="de-DE" sz="1800" b="1" i="0" u="none" strike="noStrike" dirty="0">
                        <a:solidFill>
                          <a:srgbClr val="000000"/>
                        </a:solidFill>
                        <a:latin typeface="Calibri"/>
                      </a:endParaRP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6600"/>
                    </a:solidFill>
                  </a:tcPr>
                </a:tc>
              </a:tr>
              <a:tr h="291260">
                <a:tc>
                  <a:txBody>
                    <a:bodyPr/>
                    <a:lstStyle/>
                    <a:p>
                      <a:pPr algn="l" fontAlgn="b"/>
                      <a:r>
                        <a:rPr lang="de-DE" sz="1600" b="1" i="0" u="none" strike="noStrike" dirty="0" err="1">
                          <a:solidFill>
                            <a:srgbClr val="000000"/>
                          </a:solidFill>
                          <a:latin typeface="Calibri"/>
                        </a:rPr>
                        <a:t>Subject</a:t>
                      </a:r>
                      <a:r>
                        <a:rPr lang="de-DE" sz="1600" b="1" i="0" u="none" strike="noStrike" dirty="0">
                          <a:solidFill>
                            <a:srgbClr val="000000"/>
                          </a:solidFill>
                          <a:latin typeface="Calibri"/>
                        </a:rPr>
                        <a:t> </a:t>
                      </a:r>
                      <a:r>
                        <a:rPr lang="de-DE" sz="1600" b="1" i="0" u="none" strike="noStrike" dirty="0" err="1">
                          <a:solidFill>
                            <a:srgbClr val="000000"/>
                          </a:solidFill>
                          <a:latin typeface="Calibri"/>
                        </a:rPr>
                        <a:t>Collections</a:t>
                      </a:r>
                      <a:endParaRPr lang="de-DE" sz="16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6600"/>
                    </a:solidFill>
                  </a:tcPr>
                </a:tc>
                <a:tc>
                  <a:txBody>
                    <a:bodyPr/>
                    <a:lstStyle/>
                    <a:p>
                      <a:pPr algn="l" fontAlgn="b"/>
                      <a:r>
                        <a:rPr lang="de-DE" sz="1800" b="1" i="0" u="none" strike="noStrike" dirty="0">
                          <a:solidFill>
                            <a:srgbClr val="000000"/>
                          </a:solidFill>
                          <a:latin typeface="Calibri"/>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6600"/>
                    </a:solidFill>
                  </a:tcPr>
                </a:tc>
              </a:tr>
              <a:tr h="291260">
                <a:tc>
                  <a:txBody>
                    <a:bodyPr/>
                    <a:lstStyle/>
                    <a:p>
                      <a:pPr algn="l" fontAlgn="b"/>
                      <a:r>
                        <a:rPr lang="de-DE" sz="1600" b="0" i="0" u="none" strike="noStrike" dirty="0" err="1">
                          <a:solidFill>
                            <a:srgbClr val="000000"/>
                          </a:solidFill>
                          <a:latin typeface="Calibri"/>
                        </a:rPr>
                        <a:t>Behavioral</a:t>
                      </a:r>
                      <a:r>
                        <a:rPr lang="de-DE" sz="1600" b="0" i="0" u="none" strike="noStrike" dirty="0">
                          <a:solidFill>
                            <a:srgbClr val="000000"/>
                          </a:solidFill>
                          <a:latin typeface="Calibri"/>
                        </a:rPr>
                        <a:t> Science</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6600"/>
                    </a:solidFill>
                  </a:tcPr>
                </a:tc>
                <a:tc>
                  <a:txBody>
                    <a:bodyPr/>
                    <a:lstStyle/>
                    <a:p>
                      <a:pPr algn="r" fontAlgn="b"/>
                      <a:r>
                        <a:rPr lang="de-DE" sz="1800" b="0" i="0" u="none" strike="noStrike" dirty="0">
                          <a:solidFill>
                            <a:srgbClr val="000000"/>
                          </a:solidFill>
                          <a:latin typeface="Calibri"/>
                        </a:rPr>
                        <a:t>65</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6600"/>
                    </a:solidFill>
                  </a:tcPr>
                </a:tc>
              </a:tr>
              <a:tr h="291260">
                <a:tc>
                  <a:txBody>
                    <a:bodyPr/>
                    <a:lstStyle/>
                    <a:p>
                      <a:pPr algn="l" fontAlgn="b"/>
                      <a:r>
                        <a:rPr lang="de-DE" sz="1600" b="0" i="0" u="none" strike="noStrike" dirty="0">
                          <a:solidFill>
                            <a:srgbClr val="000000"/>
                          </a:solidFill>
                          <a:latin typeface="Calibri"/>
                        </a:rPr>
                        <a:t>Biomedical </a:t>
                      </a:r>
                      <a:r>
                        <a:rPr lang="de-DE" sz="1600" b="0" i="0" u="none" strike="noStrike" dirty="0" err="1">
                          <a:solidFill>
                            <a:srgbClr val="000000"/>
                          </a:solidFill>
                          <a:latin typeface="Calibri"/>
                        </a:rPr>
                        <a:t>and</a:t>
                      </a:r>
                      <a:r>
                        <a:rPr lang="de-DE" sz="1600" b="0" i="0" u="none" strike="noStrike" dirty="0">
                          <a:solidFill>
                            <a:srgbClr val="000000"/>
                          </a:solidFill>
                          <a:latin typeface="Calibri"/>
                        </a:rPr>
                        <a:t> Life Science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475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a:solidFill>
                            <a:srgbClr val="000000"/>
                          </a:solidFill>
                          <a:latin typeface="Calibri"/>
                        </a:rPr>
                        <a:t>Business </a:t>
                      </a:r>
                      <a:r>
                        <a:rPr lang="de-DE" sz="1600" b="0" i="0" u="none" strike="noStrike" dirty="0" err="1">
                          <a:solidFill>
                            <a:srgbClr val="000000"/>
                          </a:solidFill>
                          <a:latin typeface="Calibri"/>
                        </a:rPr>
                        <a:t>and</a:t>
                      </a:r>
                      <a:r>
                        <a:rPr lang="de-DE" sz="1600" b="0" i="0" u="none" strike="noStrike" dirty="0">
                          <a:solidFill>
                            <a:srgbClr val="000000"/>
                          </a:solidFill>
                          <a:latin typeface="Calibri"/>
                        </a:rPr>
                        <a:t> Economics</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260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a:solidFill>
                            <a:srgbClr val="000000"/>
                          </a:solidFill>
                          <a:latin typeface="Calibri"/>
                        </a:rPr>
                        <a:t>Chemistry </a:t>
                      </a:r>
                      <a:r>
                        <a:rPr lang="de-DE" sz="1600" b="0" i="0" u="none" strike="noStrike" dirty="0" err="1">
                          <a:solidFill>
                            <a:srgbClr val="000000"/>
                          </a:solidFill>
                          <a:latin typeface="Calibri"/>
                        </a:rPr>
                        <a:t>and</a:t>
                      </a:r>
                      <a:r>
                        <a:rPr lang="de-DE" sz="1600" b="0" i="0" u="none" strike="noStrike" dirty="0">
                          <a:solidFill>
                            <a:srgbClr val="000000"/>
                          </a:solidFill>
                          <a:latin typeface="Calibri"/>
                        </a:rPr>
                        <a:t> Materials Science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225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a:solidFill>
                            <a:srgbClr val="000000"/>
                          </a:solidFill>
                          <a:latin typeface="Calibri"/>
                        </a:rPr>
                        <a:t>Computer Science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935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a:solidFill>
                            <a:srgbClr val="000000"/>
                          </a:solidFill>
                          <a:latin typeface="Calibri"/>
                        </a:rPr>
                        <a:t>Earth </a:t>
                      </a:r>
                      <a:r>
                        <a:rPr lang="de-DE" sz="1600" b="0" i="0" u="none" strike="noStrike" dirty="0" err="1">
                          <a:solidFill>
                            <a:srgbClr val="000000"/>
                          </a:solidFill>
                          <a:latin typeface="Calibri"/>
                        </a:rPr>
                        <a:t>and</a:t>
                      </a:r>
                      <a:r>
                        <a:rPr lang="de-DE" sz="1600" b="0" i="0" u="none" strike="noStrike" dirty="0">
                          <a:solidFill>
                            <a:srgbClr val="000000"/>
                          </a:solidFill>
                          <a:latin typeface="Calibri"/>
                        </a:rPr>
                        <a:t> Environmental Science</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230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a:solidFill>
                            <a:srgbClr val="000000"/>
                          </a:solidFill>
                          <a:latin typeface="Calibri"/>
                        </a:rPr>
                        <a:t>Engineering</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650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err="1">
                          <a:solidFill>
                            <a:srgbClr val="000000"/>
                          </a:solidFill>
                          <a:latin typeface="Calibri"/>
                        </a:rPr>
                        <a:t>Humanities</a:t>
                      </a:r>
                      <a:r>
                        <a:rPr lang="de-DE" sz="1600" b="0" i="0" u="none" strike="noStrike" dirty="0">
                          <a:solidFill>
                            <a:srgbClr val="000000"/>
                          </a:solidFill>
                          <a:latin typeface="Calibri"/>
                        </a:rPr>
                        <a:t>, </a:t>
                      </a:r>
                      <a:r>
                        <a:rPr lang="de-DE" sz="1600" b="0" i="0" u="none" strike="noStrike" dirty="0" err="1">
                          <a:solidFill>
                            <a:srgbClr val="000000"/>
                          </a:solidFill>
                          <a:latin typeface="Calibri"/>
                        </a:rPr>
                        <a:t>Social</a:t>
                      </a:r>
                      <a:r>
                        <a:rPr lang="de-DE" sz="1600" b="0" i="0" u="none" strike="noStrike" dirty="0">
                          <a:solidFill>
                            <a:srgbClr val="000000"/>
                          </a:solidFill>
                          <a:latin typeface="Calibri"/>
                        </a:rPr>
                        <a:t> Science &amp; Law</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490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err="1">
                          <a:solidFill>
                            <a:srgbClr val="000000"/>
                          </a:solidFill>
                          <a:latin typeface="Calibri"/>
                        </a:rPr>
                        <a:t>Mathematics</a:t>
                      </a:r>
                      <a:r>
                        <a:rPr lang="de-DE" sz="1600" b="0" i="0" u="none" strike="noStrike" dirty="0">
                          <a:solidFill>
                            <a:srgbClr val="000000"/>
                          </a:solidFill>
                          <a:latin typeface="Calibri"/>
                        </a:rPr>
                        <a:t> </a:t>
                      </a:r>
                      <a:r>
                        <a:rPr lang="de-DE" sz="1600" b="0" i="0" u="none" strike="noStrike" dirty="0" err="1">
                          <a:solidFill>
                            <a:srgbClr val="000000"/>
                          </a:solidFill>
                          <a:latin typeface="Calibri"/>
                        </a:rPr>
                        <a:t>and</a:t>
                      </a:r>
                      <a:r>
                        <a:rPr lang="de-DE" sz="1600" b="0" i="0" u="none" strike="noStrike" dirty="0">
                          <a:solidFill>
                            <a:srgbClr val="000000"/>
                          </a:solidFill>
                          <a:latin typeface="Calibri"/>
                        </a:rPr>
                        <a:t> </a:t>
                      </a:r>
                      <a:r>
                        <a:rPr lang="de-DE" sz="1600" b="0" i="0" u="none" strike="noStrike" dirty="0" err="1">
                          <a:solidFill>
                            <a:srgbClr val="000000"/>
                          </a:solidFill>
                          <a:latin typeface="Calibri"/>
                        </a:rPr>
                        <a:t>Statistics</a:t>
                      </a:r>
                      <a:endParaRPr lang="de-DE" sz="16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425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err="1">
                          <a:solidFill>
                            <a:srgbClr val="000000"/>
                          </a:solidFill>
                          <a:latin typeface="Calibri"/>
                        </a:rPr>
                        <a:t>Medicine</a:t>
                      </a:r>
                      <a:endParaRPr lang="de-DE" sz="16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490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0" i="0" u="none" strike="noStrike" dirty="0" err="1">
                          <a:solidFill>
                            <a:srgbClr val="000000"/>
                          </a:solidFill>
                          <a:latin typeface="Calibri"/>
                        </a:rPr>
                        <a:t>Physics</a:t>
                      </a:r>
                      <a:r>
                        <a:rPr lang="de-DE" sz="1600" b="0" i="0" u="none" strike="noStrike" dirty="0">
                          <a:solidFill>
                            <a:srgbClr val="000000"/>
                          </a:solidFill>
                          <a:latin typeface="Calibri"/>
                        </a:rPr>
                        <a:t> </a:t>
                      </a:r>
                      <a:r>
                        <a:rPr lang="de-DE" sz="1600" b="0" i="0" u="none" strike="noStrike" dirty="0" err="1">
                          <a:solidFill>
                            <a:srgbClr val="000000"/>
                          </a:solidFill>
                          <a:latin typeface="Calibri"/>
                        </a:rPr>
                        <a:t>and</a:t>
                      </a:r>
                      <a:r>
                        <a:rPr lang="de-DE" sz="1600" b="0" i="0" u="none" strike="noStrike" dirty="0">
                          <a:solidFill>
                            <a:srgbClr val="000000"/>
                          </a:solidFill>
                          <a:latin typeface="Calibri"/>
                        </a:rPr>
                        <a:t> </a:t>
                      </a:r>
                      <a:r>
                        <a:rPr lang="de-DE" sz="1600" b="0" i="0" u="none" strike="noStrike" dirty="0" err="1">
                          <a:solidFill>
                            <a:srgbClr val="000000"/>
                          </a:solidFill>
                          <a:latin typeface="Calibri"/>
                        </a:rPr>
                        <a:t>Astronomy</a:t>
                      </a:r>
                      <a:endParaRPr lang="de-DE" sz="16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320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en-US" sz="1600" b="0" i="0" u="none" strike="noStrike" dirty="0">
                          <a:solidFill>
                            <a:srgbClr val="000000"/>
                          </a:solidFill>
                          <a:latin typeface="Calibri"/>
                        </a:rPr>
                        <a:t>Professional Computing and applied Computing</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0" i="0" u="none" strike="noStrike" dirty="0">
                          <a:solidFill>
                            <a:srgbClr val="000000"/>
                          </a:solidFill>
                          <a:latin typeface="Calibri"/>
                        </a:rPr>
                        <a:t>160</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91260">
                <a:tc>
                  <a:txBody>
                    <a:bodyPr/>
                    <a:lstStyle/>
                    <a:p>
                      <a:pPr algn="l" fontAlgn="b"/>
                      <a:r>
                        <a:rPr lang="de-DE" sz="1600" b="1" i="0" u="none" strike="noStrike" dirty="0">
                          <a:solidFill>
                            <a:srgbClr val="000000"/>
                          </a:solidFill>
                          <a:latin typeface="Calibri"/>
                        </a:rPr>
                        <a:t>Total</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de-DE" sz="1800" b="1" i="0" u="none" strike="noStrike" dirty="0">
                          <a:solidFill>
                            <a:srgbClr val="000000"/>
                          </a:solidFill>
                          <a:latin typeface="Calibri"/>
                        </a:rPr>
                        <a:t>4725</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267635">
                <a:tc>
                  <a:txBody>
                    <a:bodyPr/>
                    <a:lstStyle/>
                    <a:p>
                      <a:pPr algn="l" fontAlgn="b"/>
                      <a:endParaRPr lang="en-US" sz="1600" b="1"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6600"/>
                    </a:solidFill>
                  </a:tcPr>
                </a:tc>
                <a:tc>
                  <a:txBody>
                    <a:bodyPr/>
                    <a:lstStyle/>
                    <a:p>
                      <a:pPr algn="r" fontAlgn="b"/>
                      <a:r>
                        <a:rPr lang="de-DE" sz="1800" b="1" i="0" u="none" strike="noStrike" dirty="0">
                          <a:solidFill>
                            <a:srgbClr val="000000"/>
                          </a:solidFill>
                          <a:latin typeface="Calibri"/>
                        </a:rPr>
                        <a:t>4725</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6600"/>
                    </a:solidFill>
                  </a:tcPr>
                </a:tc>
              </a:tr>
            </a:tbl>
          </a:graphicData>
        </a:graphic>
      </p:graphicFrame>
      <p:sp>
        <p:nvSpPr>
          <p:cNvPr id="2" name="Rectangle 1"/>
          <p:cNvSpPr/>
          <p:nvPr/>
        </p:nvSpPr>
        <p:spPr bwMode="auto">
          <a:xfrm>
            <a:off x="7010400" y="6553200"/>
            <a:ext cx="21336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96900" y="1119188"/>
            <a:ext cx="7861300" cy="554037"/>
          </a:xfrm>
          <a:noFill/>
          <a:ln>
            <a:miter lim="800000"/>
            <a:headEnd/>
            <a:tailEnd/>
          </a:ln>
        </p:spPr>
        <p:txBody>
          <a:bodyPr vert="horz" wrap="square" lIns="91440" tIns="45720" rIns="91440" bIns="45720" numCol="1" anchor="t" anchorCtr="0" compatLnSpc="1">
            <a:prstTxWarp prst="textNoShape">
              <a:avLst/>
            </a:prstTxWarp>
          </a:bodyPr>
          <a:lstStyle/>
          <a:p>
            <a:r>
              <a:rPr lang="en-US" smtClean="0"/>
              <a:t>And, eBooks can be purchased in 5 annual Subject Collections (German)</a:t>
            </a:r>
          </a:p>
        </p:txBody>
      </p:sp>
      <p:graphicFrame>
        <p:nvGraphicFramePr>
          <p:cNvPr id="3" name="Table 2"/>
          <p:cNvGraphicFramePr>
            <a:graphicFrameLocks noGrp="1"/>
          </p:cNvGraphicFramePr>
          <p:nvPr/>
        </p:nvGraphicFramePr>
        <p:xfrm>
          <a:off x="684213" y="1916113"/>
          <a:ext cx="7416824" cy="4176465"/>
        </p:xfrm>
        <a:graphic>
          <a:graphicData uri="http://schemas.openxmlformats.org/drawingml/2006/table">
            <a:tbl>
              <a:tblPr/>
              <a:tblGrid>
                <a:gridCol w="6322271"/>
                <a:gridCol w="1094553"/>
              </a:tblGrid>
              <a:tr h="609068">
                <a:tc>
                  <a:txBody>
                    <a:bodyPr/>
                    <a:lstStyle/>
                    <a:p>
                      <a:pPr algn="l" fontAlgn="b"/>
                      <a:r>
                        <a:rPr lang="en-US" sz="1800" b="1" i="0" u="none" strike="noStrike" dirty="0">
                          <a:solidFill>
                            <a:srgbClr val="000000"/>
                          </a:solidFill>
                          <a:latin typeface="Calibri" pitchFamily="34" charset="0"/>
                          <a:cs typeface="Calibri" pitchFamily="34" charset="0"/>
                        </a:rPr>
                        <a:t>Subject Collection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800" b="1" i="0" u="none" strike="noStrike">
                          <a:solidFill>
                            <a:srgbClr val="000000"/>
                          </a:solidFill>
                          <a:latin typeface="Calibri" pitchFamily="34" charset="0"/>
                          <a:cs typeface="Calibri" pitchFamily="34" charset="0"/>
                        </a:rPr>
                        <a:t># titles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585865">
                <a:tc>
                  <a:txBody>
                    <a:bodyPr/>
                    <a:lstStyle/>
                    <a:p>
                      <a:pPr algn="l" fontAlgn="t"/>
                      <a:r>
                        <a:rPr lang="en-US" sz="1800" b="0" i="0" u="none" strike="noStrike" dirty="0">
                          <a:solidFill>
                            <a:srgbClr val="000000"/>
                          </a:solidFill>
                          <a:latin typeface="Calibri" pitchFamily="34" charset="0"/>
                          <a:cs typeface="Calibri" pitchFamily="34" charset="0"/>
                        </a:rPr>
                        <a:t>Medizin</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t"/>
                      <a:r>
                        <a:rPr lang="en-US" sz="1800" b="0" i="0" u="none" strike="noStrike">
                          <a:solidFill>
                            <a:srgbClr val="000000"/>
                          </a:solidFill>
                          <a:latin typeface="Calibri" pitchFamily="34" charset="0"/>
                          <a:cs typeface="Calibri" pitchFamily="34" charset="0"/>
                        </a:rPr>
                        <a:t>145</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85865">
                <a:tc>
                  <a:txBody>
                    <a:bodyPr/>
                    <a:lstStyle/>
                    <a:p>
                      <a:pPr algn="l" fontAlgn="t"/>
                      <a:r>
                        <a:rPr lang="en-US" sz="1800" b="0" i="0" u="none" strike="noStrike" dirty="0" err="1">
                          <a:solidFill>
                            <a:srgbClr val="000000"/>
                          </a:solidFill>
                          <a:latin typeface="Calibri" pitchFamily="34" charset="0"/>
                          <a:cs typeface="Calibri" pitchFamily="34" charset="0"/>
                        </a:rPr>
                        <a:t>Technik</a:t>
                      </a:r>
                      <a:r>
                        <a:rPr lang="en-US" sz="1800" b="0" i="0" u="none" strike="noStrike" dirty="0">
                          <a:solidFill>
                            <a:srgbClr val="000000"/>
                          </a:solidFill>
                          <a:latin typeface="Calibri" pitchFamily="34" charset="0"/>
                          <a:cs typeface="Calibri" pitchFamily="34" charset="0"/>
                        </a:rPr>
                        <a:t> &amp; </a:t>
                      </a:r>
                      <a:r>
                        <a:rPr lang="en-US" sz="1800" b="0" i="0" u="none" strike="noStrike" dirty="0" err="1">
                          <a:solidFill>
                            <a:srgbClr val="000000"/>
                          </a:solidFill>
                          <a:latin typeface="Calibri" pitchFamily="34" charset="0"/>
                          <a:cs typeface="Calibri" pitchFamily="34" charset="0"/>
                        </a:rPr>
                        <a:t>Informatik</a:t>
                      </a:r>
                      <a:endParaRPr lang="en-US" sz="1800" b="0" i="0" u="none" strike="noStrike" dirty="0">
                        <a:solidFill>
                          <a:srgbClr val="000000"/>
                        </a:solidFill>
                        <a:latin typeface="Calibri" pitchFamily="34" charset="0"/>
                        <a:cs typeface="Calibri"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t"/>
                      <a:r>
                        <a:rPr lang="en-US" sz="1800" b="0" i="0" u="none" strike="noStrike">
                          <a:solidFill>
                            <a:srgbClr val="000000"/>
                          </a:solidFill>
                          <a:latin typeface="Calibri" pitchFamily="34" charset="0"/>
                          <a:cs typeface="Calibri" pitchFamily="34" charset="0"/>
                        </a:rPr>
                        <a:t>245</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85865">
                <a:tc>
                  <a:txBody>
                    <a:bodyPr/>
                    <a:lstStyle/>
                    <a:p>
                      <a:pPr algn="l" fontAlgn="t"/>
                      <a:r>
                        <a:rPr lang="de-DE" sz="1800" b="0" i="0" u="none" strike="noStrike" dirty="0">
                          <a:solidFill>
                            <a:srgbClr val="000000"/>
                          </a:solidFill>
                          <a:latin typeface="Calibri" pitchFamily="34" charset="0"/>
                          <a:cs typeface="Calibri" pitchFamily="34" charset="0"/>
                        </a:rPr>
                        <a:t>Natur- und Basiswissenschaften incl. Mathematik</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t"/>
                      <a:r>
                        <a:rPr lang="en-US" sz="1800" b="0" i="0" u="none" strike="noStrike">
                          <a:solidFill>
                            <a:srgbClr val="000000"/>
                          </a:solidFill>
                          <a:latin typeface="Calibri" pitchFamily="34" charset="0"/>
                          <a:cs typeface="Calibri" pitchFamily="34" charset="0"/>
                        </a:rPr>
                        <a:t>130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85865">
                <a:tc>
                  <a:txBody>
                    <a:bodyPr/>
                    <a:lstStyle/>
                    <a:p>
                      <a:pPr algn="l" fontAlgn="t"/>
                      <a:r>
                        <a:rPr lang="en-US" sz="1800" b="0" i="0" u="none" strike="noStrike" dirty="0" err="1">
                          <a:solidFill>
                            <a:srgbClr val="000000"/>
                          </a:solidFill>
                          <a:latin typeface="Calibri" pitchFamily="34" charset="0"/>
                          <a:cs typeface="Calibri" pitchFamily="34" charset="0"/>
                        </a:rPr>
                        <a:t>Wirtschaftswissenschaften</a:t>
                      </a:r>
                      <a:endParaRPr lang="en-US" sz="1800" b="0" i="0" u="none" strike="noStrike" dirty="0">
                        <a:solidFill>
                          <a:srgbClr val="000000"/>
                        </a:solidFill>
                        <a:latin typeface="Calibri" pitchFamily="34" charset="0"/>
                        <a:cs typeface="Calibri"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t"/>
                      <a:r>
                        <a:rPr lang="en-US" sz="1800" b="0" i="0" u="none" strike="noStrike">
                          <a:solidFill>
                            <a:srgbClr val="000000"/>
                          </a:solidFill>
                          <a:latin typeface="Calibri" pitchFamily="34" charset="0"/>
                          <a:cs typeface="Calibri" pitchFamily="34" charset="0"/>
                        </a:rPr>
                        <a:t>510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85865">
                <a:tc>
                  <a:txBody>
                    <a:bodyPr/>
                    <a:lstStyle/>
                    <a:p>
                      <a:pPr algn="l" fontAlgn="t"/>
                      <a:r>
                        <a:rPr lang="en-US" sz="1800" b="0" i="0" u="none" strike="noStrike" dirty="0" err="1">
                          <a:solidFill>
                            <a:srgbClr val="000000"/>
                          </a:solidFill>
                          <a:latin typeface="Calibri" pitchFamily="34" charset="0"/>
                          <a:cs typeface="Calibri" pitchFamily="34" charset="0"/>
                        </a:rPr>
                        <a:t>Geistes</a:t>
                      </a:r>
                      <a:r>
                        <a:rPr lang="en-US" sz="1800" b="0" i="0" u="none" strike="noStrike" dirty="0">
                          <a:solidFill>
                            <a:srgbClr val="000000"/>
                          </a:solidFill>
                          <a:latin typeface="Calibri" pitchFamily="34" charset="0"/>
                          <a:cs typeface="Calibri" pitchFamily="34" charset="0"/>
                        </a:rPr>
                        <a:t>- und </a:t>
                      </a:r>
                      <a:r>
                        <a:rPr lang="en-US" sz="1800" b="0" i="0" u="none" strike="noStrike" dirty="0" err="1">
                          <a:solidFill>
                            <a:srgbClr val="000000"/>
                          </a:solidFill>
                          <a:latin typeface="Calibri" pitchFamily="34" charset="0"/>
                          <a:cs typeface="Calibri" pitchFamily="34" charset="0"/>
                        </a:rPr>
                        <a:t>Sozialwissenschaften</a:t>
                      </a:r>
                      <a:endParaRPr lang="en-US" sz="1800" b="0" i="0" u="none" strike="noStrike" dirty="0">
                        <a:solidFill>
                          <a:srgbClr val="000000"/>
                        </a:solidFill>
                        <a:latin typeface="Calibri" pitchFamily="34" charset="0"/>
                        <a:cs typeface="Calibri"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t"/>
                      <a:r>
                        <a:rPr lang="en-US" sz="1800" b="0" i="0" u="none" strike="noStrike">
                          <a:solidFill>
                            <a:srgbClr val="000000"/>
                          </a:solidFill>
                          <a:latin typeface="Calibri" pitchFamily="34" charset="0"/>
                          <a:cs typeface="Calibri" pitchFamily="34" charset="0"/>
                        </a:rPr>
                        <a:t>620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638072">
                <a:tc>
                  <a:txBody>
                    <a:bodyPr/>
                    <a:lstStyle/>
                    <a:p>
                      <a:pPr algn="l" fontAlgn="t"/>
                      <a:r>
                        <a:rPr lang="en-US" sz="1800" b="1" i="0" u="none" strike="noStrike">
                          <a:solidFill>
                            <a:srgbClr val="000000"/>
                          </a:solidFill>
                          <a:latin typeface="Calibri" pitchFamily="34" charset="0"/>
                          <a:cs typeface="Calibri" pitchFamily="34" charset="0"/>
                        </a:rPr>
                        <a:t>Total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fontAlgn="t"/>
                      <a:r>
                        <a:rPr lang="en-US" sz="1800" b="1" i="0" u="none" strike="noStrike" dirty="0">
                          <a:solidFill>
                            <a:srgbClr val="000000"/>
                          </a:solidFill>
                          <a:latin typeface="Calibri" pitchFamily="34" charset="0"/>
                          <a:cs typeface="Calibri" pitchFamily="34" charset="0"/>
                        </a:rPr>
                        <a:t>1650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bl>
          </a:graphicData>
        </a:graphic>
      </p:graphicFrame>
      <p:grpSp>
        <p:nvGrpSpPr>
          <p:cNvPr id="4" name="Group 3"/>
          <p:cNvGrpSpPr/>
          <p:nvPr/>
        </p:nvGrpSpPr>
        <p:grpSpPr>
          <a:xfrm>
            <a:off x="6172200" y="6114758"/>
            <a:ext cx="2985655" cy="743242"/>
            <a:chOff x="6172200" y="6114758"/>
            <a:chExt cx="2985655" cy="743242"/>
          </a:xfrm>
        </p:grpSpPr>
        <p:sp>
          <p:nvSpPr>
            <p:cNvPr id="5" name="Rectangle 4"/>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50825" y="908050"/>
            <a:ext cx="7861300" cy="274638"/>
          </a:xfrm>
          <a:noFill/>
          <a:ln>
            <a:miter lim="800000"/>
            <a:headEnd/>
            <a:tailEnd/>
          </a:ln>
        </p:spPr>
        <p:txBody>
          <a:bodyPr vert="horz" wrap="square" lIns="91440" tIns="45720" rIns="91440" bIns="45720" numCol="1" anchor="t" anchorCtr="0" compatLnSpc="1">
            <a:prstTxWarp prst="textNoShape">
              <a:avLst/>
            </a:prstTxWarp>
          </a:bodyPr>
          <a:lstStyle/>
          <a:p>
            <a:r>
              <a:rPr lang="en-US" smtClean="0"/>
              <a:t>eBook Collection</a:t>
            </a:r>
          </a:p>
        </p:txBody>
      </p:sp>
      <p:sp>
        <p:nvSpPr>
          <p:cNvPr id="11267" name="Rectangle 4"/>
          <p:cNvSpPr>
            <a:spLocks noChangeArrowheads="1"/>
          </p:cNvSpPr>
          <p:nvPr/>
        </p:nvSpPr>
        <p:spPr bwMode="auto">
          <a:xfrm rot="-766254">
            <a:off x="6483350" y="1963738"/>
            <a:ext cx="1790700" cy="558800"/>
          </a:xfrm>
          <a:prstGeom prst="rect">
            <a:avLst/>
          </a:prstGeom>
          <a:noFill/>
          <a:ln w="9525">
            <a:noFill/>
            <a:miter lim="800000"/>
            <a:headEnd/>
            <a:tailEnd/>
          </a:ln>
        </p:spPr>
        <p:txBody>
          <a:bodyPr wrap="none">
            <a:spAutoFit/>
          </a:bodyPr>
          <a:lstStyle/>
          <a:p>
            <a:pPr algn="ctr" eaLnBrk="0" hangingPunct="0">
              <a:lnSpc>
                <a:spcPct val="85000"/>
              </a:lnSpc>
              <a:spcBef>
                <a:spcPct val="25000"/>
              </a:spcBef>
              <a:buClr>
                <a:schemeClr val="accent2"/>
              </a:buClr>
              <a:buSzPct val="130000"/>
            </a:pPr>
            <a:r>
              <a:rPr lang="en-US" sz="1800" b="1" i="1">
                <a:solidFill>
                  <a:schemeClr val="accent2"/>
                </a:solidFill>
              </a:rPr>
              <a:t>~ Available on </a:t>
            </a:r>
            <a:br>
              <a:rPr lang="en-US" sz="1800" b="1" i="1">
                <a:solidFill>
                  <a:schemeClr val="accent2"/>
                </a:solidFill>
              </a:rPr>
            </a:br>
            <a:r>
              <a:rPr lang="en-US" sz="1800" b="1" i="1">
                <a:solidFill>
                  <a:schemeClr val="accent2"/>
                </a:solidFill>
              </a:rPr>
              <a:t>SpringerLink</a:t>
            </a:r>
          </a:p>
        </p:txBody>
      </p:sp>
      <p:pic>
        <p:nvPicPr>
          <p:cNvPr id="11268" name="Picture 5" descr="72047CHEM"/>
          <p:cNvPicPr>
            <a:picLocks noChangeAspect="1" noChangeArrowheads="1"/>
          </p:cNvPicPr>
          <p:nvPr/>
        </p:nvPicPr>
        <p:blipFill>
          <a:blip r:embed="rId3" cstate="print"/>
          <a:srcRect/>
          <a:stretch>
            <a:fillRect/>
          </a:stretch>
        </p:blipFill>
        <p:spPr bwMode="auto">
          <a:xfrm>
            <a:off x="990600" y="4881563"/>
            <a:ext cx="2322513" cy="1571625"/>
          </a:xfrm>
          <a:prstGeom prst="rect">
            <a:avLst/>
          </a:prstGeom>
          <a:noFill/>
          <a:ln w="9525">
            <a:solidFill>
              <a:schemeClr val="tx1"/>
            </a:solidFill>
            <a:miter lim="800000"/>
            <a:headEnd/>
            <a:tailEnd/>
          </a:ln>
        </p:spPr>
      </p:pic>
      <p:pic>
        <p:nvPicPr>
          <p:cNvPr id="11269" name="Picture 6" descr="72156"/>
          <p:cNvPicPr>
            <a:picLocks noChangeAspect="1" noChangeArrowheads="1"/>
          </p:cNvPicPr>
          <p:nvPr/>
        </p:nvPicPr>
        <p:blipFill>
          <a:blip r:embed="rId4" cstate="print"/>
          <a:srcRect/>
          <a:stretch>
            <a:fillRect/>
          </a:stretch>
        </p:blipFill>
        <p:spPr bwMode="auto">
          <a:xfrm>
            <a:off x="6096000" y="4878388"/>
            <a:ext cx="2211388" cy="1574800"/>
          </a:xfrm>
          <a:prstGeom prst="rect">
            <a:avLst/>
          </a:prstGeom>
          <a:noFill/>
          <a:ln w="9525">
            <a:solidFill>
              <a:schemeClr val="tx1"/>
            </a:solidFill>
            <a:miter lim="800000"/>
            <a:headEnd/>
            <a:tailEnd/>
          </a:ln>
        </p:spPr>
      </p:pic>
      <p:pic>
        <p:nvPicPr>
          <p:cNvPr id="11270" name="Picture 7" descr="rocks"/>
          <p:cNvPicPr>
            <a:picLocks noChangeAspect="1" noChangeArrowheads="1"/>
          </p:cNvPicPr>
          <p:nvPr/>
        </p:nvPicPr>
        <p:blipFill>
          <a:blip r:embed="rId5" cstate="print"/>
          <a:srcRect/>
          <a:stretch>
            <a:fillRect/>
          </a:stretch>
        </p:blipFill>
        <p:spPr bwMode="auto">
          <a:xfrm>
            <a:off x="3505200" y="4881563"/>
            <a:ext cx="2376488" cy="1571625"/>
          </a:xfrm>
          <a:prstGeom prst="rect">
            <a:avLst/>
          </a:prstGeom>
          <a:noFill/>
          <a:ln w="9525">
            <a:solidFill>
              <a:schemeClr val="tx1"/>
            </a:solidFill>
            <a:miter lim="800000"/>
            <a:headEnd/>
            <a:tailEnd/>
          </a:ln>
        </p:spPr>
      </p:pic>
      <p:sp>
        <p:nvSpPr>
          <p:cNvPr id="11271" name="Rectangle 3"/>
          <p:cNvSpPr>
            <a:spLocks noGrp="1" noChangeArrowheads="1"/>
          </p:cNvSpPr>
          <p:nvPr>
            <p:ph type="body" idx="1"/>
          </p:nvPr>
        </p:nvSpPr>
        <p:spPr>
          <a:xfrm>
            <a:off x="900113" y="1268413"/>
            <a:ext cx="7343775" cy="3448050"/>
          </a:xfrm>
        </p:spPr>
        <p:txBody>
          <a:bodyPr/>
          <a:lstStyle/>
          <a:p>
            <a:r>
              <a:rPr lang="en-US" dirty="0" smtClean="0"/>
              <a:t>Springer’s eBook Collection includes the following content types:</a:t>
            </a:r>
          </a:p>
          <a:p>
            <a:pPr lvl="1"/>
            <a:r>
              <a:rPr lang="en-US" dirty="0" smtClean="0"/>
              <a:t>eBooks</a:t>
            </a:r>
          </a:p>
          <a:p>
            <a:pPr lvl="2"/>
            <a:r>
              <a:rPr lang="en-US" dirty="0" smtClean="0"/>
              <a:t>Textbooks, Monographs, Atlases, and more</a:t>
            </a:r>
          </a:p>
          <a:p>
            <a:pPr lvl="1"/>
            <a:r>
              <a:rPr lang="en-US" dirty="0" err="1" smtClean="0"/>
              <a:t>eReference</a:t>
            </a:r>
            <a:r>
              <a:rPr lang="en-US" dirty="0" smtClean="0"/>
              <a:t> Works</a:t>
            </a:r>
          </a:p>
          <a:p>
            <a:pPr lvl="2"/>
            <a:r>
              <a:rPr lang="en-US" dirty="0" smtClean="0"/>
              <a:t>Handbooks and Major Reference Works</a:t>
            </a:r>
          </a:p>
          <a:p>
            <a:pPr lvl="1"/>
            <a:r>
              <a:rPr lang="en-US" dirty="0" smtClean="0"/>
              <a:t>eBook Series</a:t>
            </a:r>
          </a:p>
          <a:p>
            <a:r>
              <a:rPr lang="en-US" dirty="0" smtClean="0"/>
              <a:t>Organized into 13 + 5 Subject Collections </a:t>
            </a:r>
          </a:p>
          <a:p>
            <a:r>
              <a:rPr lang="en-US" dirty="0" smtClean="0"/>
              <a:t>Annual subject specific packages, available per package (Subject Collection)</a:t>
            </a:r>
          </a:p>
          <a:p>
            <a:r>
              <a:rPr lang="en-US" dirty="0" smtClean="0"/>
              <a:t>Prices tailored to size of institution (research intensity)</a:t>
            </a:r>
          </a:p>
        </p:txBody>
      </p:sp>
      <p:grpSp>
        <p:nvGrpSpPr>
          <p:cNvPr id="8" name="Group 7"/>
          <p:cNvGrpSpPr/>
          <p:nvPr/>
        </p:nvGrpSpPr>
        <p:grpSpPr>
          <a:xfrm>
            <a:off x="6443737" y="6310313"/>
            <a:ext cx="2743200" cy="609600"/>
            <a:chOff x="6172200" y="6114758"/>
            <a:chExt cx="2985655" cy="743242"/>
          </a:xfrm>
        </p:grpSpPr>
        <p:sp>
          <p:nvSpPr>
            <p:cNvPr id="9" name="Rectangle 8"/>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395536" y="980728"/>
            <a:ext cx="5562600" cy="290849"/>
          </a:xfrm>
        </p:spPr>
        <p:txBody>
          <a:bodyPr/>
          <a:lstStyle/>
          <a:p>
            <a:r>
              <a:rPr lang="en-US" altLang="ja-JP" dirty="0" smtClean="0">
                <a:ea typeface="ＭＳ Ｐゴシック" charset="-128"/>
              </a:rPr>
              <a:t>Springer eBook Business Model</a:t>
            </a:r>
            <a:endParaRPr lang="en-US" dirty="0" smtClean="0">
              <a:ea typeface="ＭＳ Ｐゴシック" charset="-128"/>
            </a:endParaRPr>
          </a:p>
        </p:txBody>
      </p:sp>
      <p:sp>
        <p:nvSpPr>
          <p:cNvPr id="157699" name="Rectangle 3"/>
          <p:cNvSpPr>
            <a:spLocks noGrp="1" noChangeArrowheads="1"/>
          </p:cNvSpPr>
          <p:nvPr>
            <p:ph type="body" idx="4294967295"/>
          </p:nvPr>
        </p:nvSpPr>
        <p:spPr>
          <a:xfrm>
            <a:off x="971550" y="1330325"/>
            <a:ext cx="7558088" cy="5060360"/>
          </a:xfrm>
        </p:spPr>
        <p:txBody>
          <a:bodyPr/>
          <a:lstStyle/>
          <a:p>
            <a:pPr marL="342900" indent="-342900">
              <a:lnSpc>
                <a:spcPct val="150000"/>
              </a:lnSpc>
            </a:pPr>
            <a:endParaRPr lang="en-US" dirty="0" smtClean="0">
              <a:solidFill>
                <a:schemeClr val="tx2"/>
              </a:solidFill>
            </a:endParaRPr>
          </a:p>
          <a:p>
            <a:pPr marL="342900" indent="-342900">
              <a:lnSpc>
                <a:spcPct val="150000"/>
              </a:lnSpc>
            </a:pPr>
            <a:r>
              <a:rPr lang="en-US" dirty="0" smtClean="0">
                <a:solidFill>
                  <a:schemeClr val="tx2"/>
                </a:solidFill>
              </a:rPr>
              <a:t>13 Subject Specific Collections</a:t>
            </a:r>
          </a:p>
          <a:p>
            <a:pPr marL="342900" indent="-342900">
              <a:lnSpc>
                <a:spcPct val="150000"/>
              </a:lnSpc>
            </a:pPr>
            <a:r>
              <a:rPr lang="en-US" dirty="0" smtClean="0">
                <a:solidFill>
                  <a:schemeClr val="tx2"/>
                </a:solidFill>
              </a:rPr>
              <a:t>Ownership model/Perpetual access to acquired content </a:t>
            </a:r>
          </a:p>
          <a:p>
            <a:pPr marL="342900" indent="-342900">
              <a:lnSpc>
                <a:spcPct val="150000"/>
              </a:lnSpc>
            </a:pPr>
            <a:r>
              <a:rPr lang="en-US" dirty="0" smtClean="0">
                <a:solidFill>
                  <a:schemeClr val="tx2"/>
                </a:solidFill>
              </a:rPr>
              <a:t>Unlimited Use</a:t>
            </a:r>
          </a:p>
          <a:p>
            <a:pPr marL="342900" indent="-342900">
              <a:lnSpc>
                <a:spcPct val="150000"/>
              </a:lnSpc>
            </a:pPr>
            <a:r>
              <a:rPr lang="en-US" dirty="0" smtClean="0">
                <a:solidFill>
                  <a:schemeClr val="tx2"/>
                </a:solidFill>
              </a:rPr>
              <a:t>100% DRM Free</a:t>
            </a:r>
          </a:p>
          <a:p>
            <a:pPr marL="342900" indent="-342900">
              <a:lnSpc>
                <a:spcPct val="150000"/>
              </a:lnSpc>
            </a:pPr>
            <a:r>
              <a:rPr lang="en-US" altLang="ja-JP" dirty="0" smtClean="0">
                <a:solidFill>
                  <a:schemeClr val="tx2"/>
                </a:solidFill>
                <a:ea typeface="ＭＳ Ｐゴシック" charset="-128"/>
              </a:rPr>
              <a:t>Integrated Access on </a:t>
            </a:r>
            <a:r>
              <a:rPr lang="en-US" altLang="ja-JP" dirty="0" err="1" smtClean="0">
                <a:solidFill>
                  <a:schemeClr val="tx2"/>
                </a:solidFill>
                <a:ea typeface="ＭＳ Ｐゴシック" charset="-128"/>
              </a:rPr>
              <a:t>SpringerLINK</a:t>
            </a:r>
            <a:endParaRPr lang="en-US" altLang="ja-JP" dirty="0" smtClean="0">
              <a:solidFill>
                <a:schemeClr val="tx2"/>
              </a:solidFill>
              <a:ea typeface="ＭＳ Ｐゴシック" charset="-128"/>
            </a:endParaRPr>
          </a:p>
          <a:p>
            <a:pPr marL="342900" indent="-342900">
              <a:lnSpc>
                <a:spcPct val="150000"/>
              </a:lnSpc>
            </a:pPr>
            <a:r>
              <a:rPr lang="en-US" altLang="ja-JP" dirty="0" smtClean="0">
                <a:solidFill>
                  <a:schemeClr val="tx2"/>
                </a:solidFill>
                <a:ea typeface="ＭＳ Ｐゴシック" charset="-128"/>
              </a:rPr>
              <a:t>Lower title cost than list price</a:t>
            </a:r>
          </a:p>
          <a:p>
            <a:pPr marL="342900" indent="-342900">
              <a:lnSpc>
                <a:spcPct val="150000"/>
              </a:lnSpc>
            </a:pPr>
            <a:r>
              <a:rPr lang="en-US" altLang="ja-JP" dirty="0" smtClean="0">
                <a:ea typeface="ＭＳ Ｐゴシック" charset="-128"/>
              </a:rPr>
              <a:t>Working towards simultaneous release</a:t>
            </a:r>
            <a:endParaRPr lang="en-US" altLang="ja-JP" dirty="0" smtClean="0">
              <a:solidFill>
                <a:schemeClr val="tx2"/>
              </a:solidFill>
              <a:ea typeface="ＭＳ Ｐゴシック" charset="-128"/>
            </a:endParaRPr>
          </a:p>
          <a:p>
            <a:pPr marL="342900" indent="-342900">
              <a:lnSpc>
                <a:spcPct val="150000"/>
              </a:lnSpc>
            </a:pPr>
            <a:endParaRPr lang="en-US" altLang="ja-JP" dirty="0" smtClean="0">
              <a:solidFill>
                <a:schemeClr val="tx2"/>
              </a:solidFill>
              <a:ea typeface="ＭＳ Ｐゴシック" charset="-128"/>
            </a:endParaRPr>
          </a:p>
          <a:p>
            <a:pPr marL="342900" indent="-342900"/>
            <a:endParaRPr lang="en-US" altLang="ja-JP" dirty="0" smtClean="0">
              <a:solidFill>
                <a:schemeClr val="tx2"/>
              </a:solidFill>
              <a:ea typeface="ＭＳ Ｐゴシック" charset="-128"/>
            </a:endParaRPr>
          </a:p>
        </p:txBody>
      </p:sp>
      <p:grpSp>
        <p:nvGrpSpPr>
          <p:cNvPr id="4" name="Group 3"/>
          <p:cNvGrpSpPr/>
          <p:nvPr/>
        </p:nvGrpSpPr>
        <p:grpSpPr>
          <a:xfrm>
            <a:off x="6172200" y="6114758"/>
            <a:ext cx="2985655" cy="743242"/>
            <a:chOff x="6172200" y="6114758"/>
            <a:chExt cx="2985655" cy="743242"/>
          </a:xfrm>
        </p:grpSpPr>
        <p:sp>
          <p:nvSpPr>
            <p:cNvPr id="5" name="Rectangle 4"/>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 calcmode="lin" valueType="num">
                                      <p:cBhvr additive="base">
                                        <p:cTn id="7"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anim calcmode="lin" valueType="num">
                                      <p:cBhvr additive="base">
                                        <p:cTn id="13"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anim calcmode="lin" valueType="num">
                                      <p:cBhvr additive="base">
                                        <p:cTn id="19" dur="5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7699">
                                            <p:txEl>
                                              <p:pRg st="4" end="4"/>
                                            </p:txEl>
                                          </p:spTgt>
                                        </p:tgtEl>
                                        <p:attrNameLst>
                                          <p:attrName>style.visibility</p:attrName>
                                        </p:attrNameLst>
                                      </p:cBhvr>
                                      <p:to>
                                        <p:strVal val="visible"/>
                                      </p:to>
                                    </p:set>
                                    <p:anim calcmode="lin" valueType="num">
                                      <p:cBhvr additive="base">
                                        <p:cTn id="25" dur="5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7699">
                                            <p:txEl>
                                              <p:pRg st="5" end="5"/>
                                            </p:txEl>
                                          </p:spTgt>
                                        </p:tgtEl>
                                        <p:attrNameLst>
                                          <p:attrName>style.visibility</p:attrName>
                                        </p:attrNameLst>
                                      </p:cBhvr>
                                      <p:to>
                                        <p:strVal val="visible"/>
                                      </p:to>
                                    </p:set>
                                    <p:anim calcmode="lin" valueType="num">
                                      <p:cBhvr additive="base">
                                        <p:cTn id="31" dur="5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7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7699">
                                            <p:txEl>
                                              <p:pRg st="6" end="6"/>
                                            </p:txEl>
                                          </p:spTgt>
                                        </p:tgtEl>
                                        <p:attrNameLst>
                                          <p:attrName>style.visibility</p:attrName>
                                        </p:attrNameLst>
                                      </p:cBhvr>
                                      <p:to>
                                        <p:strVal val="visible"/>
                                      </p:to>
                                    </p:set>
                                    <p:anim calcmode="lin" valueType="num">
                                      <p:cBhvr additive="base">
                                        <p:cTn id="37" dur="5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7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7699">
                                            <p:txEl>
                                              <p:pRg st="7" end="7"/>
                                            </p:txEl>
                                          </p:spTgt>
                                        </p:tgtEl>
                                        <p:attrNameLst>
                                          <p:attrName>style.visibility</p:attrName>
                                        </p:attrNameLst>
                                      </p:cBhvr>
                                      <p:to>
                                        <p:strVal val="visible"/>
                                      </p:to>
                                    </p:set>
                                    <p:anim calcmode="lin" valueType="num">
                                      <p:cBhvr additive="base">
                                        <p:cTn id="43" dur="500" fill="hold"/>
                                        <p:tgtEl>
                                          <p:spTgt spid="1576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76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611188" y="836613"/>
            <a:ext cx="5557837" cy="274637"/>
          </a:xfrm>
          <a:prstGeom prst="rect">
            <a:avLst/>
          </a:prstGeom>
          <a:noFill/>
          <a:ln>
            <a:miter lim="800000"/>
            <a:headEnd/>
            <a:tailEnd/>
          </a:ln>
        </p:spPr>
        <p:txBody>
          <a:bodyPr/>
          <a:lstStyle/>
          <a:p>
            <a:r>
              <a:rPr lang="en-US" smtClean="0"/>
              <a:t>eReaders – the future of reading?</a:t>
            </a:r>
          </a:p>
        </p:txBody>
      </p:sp>
      <p:pic>
        <p:nvPicPr>
          <p:cNvPr id="4099" name="Picture 4"/>
          <p:cNvPicPr>
            <a:picLocks noChangeAspect="1" noChangeArrowheads="1"/>
          </p:cNvPicPr>
          <p:nvPr/>
        </p:nvPicPr>
        <p:blipFill>
          <a:blip r:embed="rId3" cstate="print"/>
          <a:srcRect/>
          <a:stretch>
            <a:fillRect/>
          </a:stretch>
        </p:blipFill>
        <p:spPr bwMode="auto">
          <a:xfrm>
            <a:off x="539750" y="1557338"/>
            <a:ext cx="1905000" cy="2276475"/>
          </a:xfrm>
          <a:prstGeom prst="rect">
            <a:avLst/>
          </a:prstGeom>
          <a:noFill/>
          <a:ln w="9525">
            <a:noFill/>
            <a:miter lim="800000"/>
            <a:headEnd/>
            <a:tailEnd/>
          </a:ln>
        </p:spPr>
      </p:pic>
      <p:pic>
        <p:nvPicPr>
          <p:cNvPr id="4100" name="Picture 5"/>
          <p:cNvPicPr>
            <a:picLocks noChangeAspect="1" noChangeArrowheads="1"/>
          </p:cNvPicPr>
          <p:nvPr/>
        </p:nvPicPr>
        <p:blipFill>
          <a:blip r:embed="rId4" cstate="print"/>
          <a:srcRect/>
          <a:stretch>
            <a:fillRect/>
          </a:stretch>
        </p:blipFill>
        <p:spPr bwMode="auto">
          <a:xfrm>
            <a:off x="5795963" y="3500438"/>
            <a:ext cx="3095625" cy="3074987"/>
          </a:xfrm>
          <a:prstGeom prst="rect">
            <a:avLst/>
          </a:prstGeom>
          <a:noFill/>
          <a:ln w="9525">
            <a:noFill/>
            <a:miter lim="800000"/>
            <a:headEnd/>
            <a:tailEnd/>
          </a:ln>
        </p:spPr>
      </p:pic>
      <p:pic>
        <p:nvPicPr>
          <p:cNvPr id="4101" name="Picture 7" descr="1000">
            <a:hlinkClick r:id="rId5"/>
          </p:cNvPr>
          <p:cNvPicPr>
            <a:picLocks noChangeAspect="1" noChangeArrowheads="1"/>
          </p:cNvPicPr>
          <p:nvPr/>
        </p:nvPicPr>
        <p:blipFill>
          <a:blip r:embed="rId6" cstate="print"/>
          <a:srcRect/>
          <a:stretch>
            <a:fillRect/>
          </a:stretch>
        </p:blipFill>
        <p:spPr bwMode="auto">
          <a:xfrm>
            <a:off x="7000875" y="1571625"/>
            <a:ext cx="1914525" cy="2552700"/>
          </a:xfrm>
          <a:prstGeom prst="rect">
            <a:avLst/>
          </a:prstGeom>
          <a:noFill/>
          <a:ln w="9525">
            <a:noFill/>
            <a:miter lim="800000"/>
            <a:headEnd/>
            <a:tailEnd/>
          </a:ln>
        </p:spPr>
      </p:pic>
      <p:pic>
        <p:nvPicPr>
          <p:cNvPr id="4102" name="Picture 9" descr="Cybook-in-hand">
            <a:hlinkClick r:id="rId7"/>
          </p:cNvPr>
          <p:cNvPicPr>
            <a:picLocks noChangeAspect="1" noChangeArrowheads="1"/>
          </p:cNvPicPr>
          <p:nvPr/>
        </p:nvPicPr>
        <p:blipFill>
          <a:blip r:embed="rId8" cstate="print"/>
          <a:srcRect/>
          <a:stretch>
            <a:fillRect/>
          </a:stretch>
        </p:blipFill>
        <p:spPr bwMode="auto">
          <a:xfrm>
            <a:off x="3786188" y="1643063"/>
            <a:ext cx="2190750" cy="2190750"/>
          </a:xfrm>
          <a:prstGeom prst="rect">
            <a:avLst/>
          </a:prstGeom>
          <a:noFill/>
          <a:ln w="9525">
            <a:noFill/>
            <a:miter lim="800000"/>
            <a:headEnd/>
            <a:tailEnd/>
          </a:ln>
        </p:spPr>
      </p:pic>
      <p:pic>
        <p:nvPicPr>
          <p:cNvPr id="4103" name="Picture 11" descr="Hanlin V9">
            <a:hlinkClick r:id="rId7" tooltip="Hanlin V9"/>
          </p:cNvPr>
          <p:cNvPicPr>
            <a:picLocks noChangeAspect="1" noChangeArrowheads="1"/>
          </p:cNvPicPr>
          <p:nvPr/>
        </p:nvPicPr>
        <p:blipFill>
          <a:blip r:embed="rId9" cstate="print"/>
          <a:srcRect/>
          <a:stretch>
            <a:fillRect/>
          </a:stretch>
        </p:blipFill>
        <p:spPr bwMode="auto">
          <a:xfrm>
            <a:off x="1547813" y="4221163"/>
            <a:ext cx="1427162" cy="2109787"/>
          </a:xfrm>
          <a:prstGeom prst="rect">
            <a:avLst/>
          </a:prstGeom>
          <a:noFill/>
          <a:ln w="9525">
            <a:noFill/>
            <a:miter lim="800000"/>
            <a:headEnd/>
            <a:tailEnd/>
          </a:ln>
        </p:spPr>
      </p:pic>
      <p:pic>
        <p:nvPicPr>
          <p:cNvPr id="4104" name="Picture 13" descr="amazon-kindle_468">
            <a:hlinkClick r:id="rId10"/>
          </p:cNvPr>
          <p:cNvPicPr>
            <a:picLocks noChangeAspect="1" noChangeArrowheads="1"/>
          </p:cNvPicPr>
          <p:nvPr/>
        </p:nvPicPr>
        <p:blipFill>
          <a:blip r:embed="rId11" cstate="print"/>
          <a:srcRect/>
          <a:stretch>
            <a:fillRect/>
          </a:stretch>
        </p:blipFill>
        <p:spPr bwMode="auto">
          <a:xfrm>
            <a:off x="3929063" y="4572000"/>
            <a:ext cx="1800225" cy="1574800"/>
          </a:xfrm>
          <a:prstGeom prst="rect">
            <a:avLst/>
          </a:prstGeom>
          <a:noFill/>
          <a:ln w="9525">
            <a:noFill/>
            <a:miter lim="800000"/>
            <a:headEnd/>
            <a:tailEnd/>
          </a:ln>
        </p:spPr>
      </p:pic>
      <p:pic>
        <p:nvPicPr>
          <p:cNvPr id="4105" name="Picture 9"/>
          <p:cNvPicPr>
            <a:picLocks noChangeAspect="1" noChangeArrowheads="1"/>
          </p:cNvPicPr>
          <p:nvPr/>
        </p:nvPicPr>
        <p:blipFill>
          <a:blip r:embed="rId12" cstate="print"/>
          <a:srcRect/>
          <a:stretch>
            <a:fillRect/>
          </a:stretch>
        </p:blipFill>
        <p:spPr bwMode="auto">
          <a:xfrm>
            <a:off x="5857875" y="1643063"/>
            <a:ext cx="1039813" cy="1938337"/>
          </a:xfrm>
          <a:prstGeom prst="rect">
            <a:avLst/>
          </a:prstGeom>
          <a:noFill/>
          <a:ln w="9525">
            <a:noFill/>
            <a:miter lim="800000"/>
            <a:headEnd/>
            <a:tailEnd/>
          </a:ln>
        </p:spPr>
      </p:pic>
      <p:pic>
        <p:nvPicPr>
          <p:cNvPr id="4106" name="Picture 10"/>
          <p:cNvPicPr>
            <a:picLocks noChangeAspect="1" noChangeArrowheads="1"/>
          </p:cNvPicPr>
          <p:nvPr/>
        </p:nvPicPr>
        <p:blipFill>
          <a:blip r:embed="rId13" cstate="print"/>
          <a:srcRect/>
          <a:stretch>
            <a:fillRect/>
          </a:stretch>
        </p:blipFill>
        <p:spPr bwMode="auto">
          <a:xfrm>
            <a:off x="2500313" y="1714500"/>
            <a:ext cx="1624012" cy="1905000"/>
          </a:xfrm>
          <a:prstGeom prst="rect">
            <a:avLst/>
          </a:prstGeom>
          <a:noFill/>
          <a:ln w="9525">
            <a:noFill/>
            <a:miter lim="800000"/>
            <a:headEnd/>
            <a:tailEnd/>
          </a:ln>
        </p:spPr>
      </p:pic>
      <p:grpSp>
        <p:nvGrpSpPr>
          <p:cNvPr id="11" name="Group 10"/>
          <p:cNvGrpSpPr/>
          <p:nvPr/>
        </p:nvGrpSpPr>
        <p:grpSpPr>
          <a:xfrm>
            <a:off x="6172200" y="6114758"/>
            <a:ext cx="2985655" cy="743242"/>
            <a:chOff x="6172200" y="6114758"/>
            <a:chExt cx="2985655" cy="743242"/>
          </a:xfrm>
        </p:grpSpPr>
        <p:sp>
          <p:nvSpPr>
            <p:cNvPr id="12" name="Rectangle 11"/>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06"/>
                                        </p:tgtEl>
                                        <p:attrNameLst>
                                          <p:attrName>style.visibility</p:attrName>
                                        </p:attrNameLst>
                                      </p:cBhvr>
                                      <p:to>
                                        <p:strVal val="visible"/>
                                      </p:to>
                                    </p:set>
                                    <p:anim calcmode="lin" valueType="num">
                                      <p:cBhvr additive="base">
                                        <p:cTn id="12" dur="500" fill="hold"/>
                                        <p:tgtEl>
                                          <p:spTgt spid="4106"/>
                                        </p:tgtEl>
                                        <p:attrNameLst>
                                          <p:attrName>ppt_x</p:attrName>
                                        </p:attrNameLst>
                                      </p:cBhvr>
                                      <p:tavLst>
                                        <p:tav tm="0">
                                          <p:val>
                                            <p:strVal val="#ppt_x"/>
                                          </p:val>
                                        </p:tav>
                                        <p:tav tm="100000">
                                          <p:val>
                                            <p:strVal val="#ppt_x"/>
                                          </p:val>
                                        </p:tav>
                                      </p:tavLst>
                                    </p:anim>
                                    <p:anim calcmode="lin" valueType="num">
                                      <p:cBhvr additive="base">
                                        <p:cTn id="13" dur="500" fill="hold"/>
                                        <p:tgtEl>
                                          <p:spTgt spid="410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 fill="hold"/>
                                        <p:tgtEl>
                                          <p:spTgt spid="4102"/>
                                        </p:tgtEl>
                                        <p:attrNameLst>
                                          <p:attrName>ppt_x</p:attrName>
                                        </p:attrNameLst>
                                      </p:cBhvr>
                                      <p:tavLst>
                                        <p:tav tm="0">
                                          <p:val>
                                            <p:strVal val="#ppt_x"/>
                                          </p:val>
                                        </p:tav>
                                        <p:tav tm="100000">
                                          <p:val>
                                            <p:strVal val="#ppt_x"/>
                                          </p:val>
                                        </p:tav>
                                      </p:tavLst>
                                    </p:anim>
                                    <p:anim calcmode="lin" valueType="num">
                                      <p:cBhvr additive="base">
                                        <p:cTn id="18" dur="500" fill="hold"/>
                                        <p:tgtEl>
                                          <p:spTgt spid="410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105"/>
                                        </p:tgtEl>
                                        <p:attrNameLst>
                                          <p:attrName>style.visibility</p:attrName>
                                        </p:attrNameLst>
                                      </p:cBhvr>
                                      <p:to>
                                        <p:strVal val="visible"/>
                                      </p:to>
                                    </p:set>
                                    <p:anim calcmode="lin" valueType="num">
                                      <p:cBhvr additive="base">
                                        <p:cTn id="22" dur="500" fill="hold"/>
                                        <p:tgtEl>
                                          <p:spTgt spid="4105"/>
                                        </p:tgtEl>
                                        <p:attrNameLst>
                                          <p:attrName>ppt_x</p:attrName>
                                        </p:attrNameLst>
                                      </p:cBhvr>
                                      <p:tavLst>
                                        <p:tav tm="0">
                                          <p:val>
                                            <p:strVal val="#ppt_x"/>
                                          </p:val>
                                        </p:tav>
                                        <p:tav tm="100000">
                                          <p:val>
                                            <p:strVal val="#ppt_x"/>
                                          </p:val>
                                        </p:tav>
                                      </p:tavLst>
                                    </p:anim>
                                    <p:anim calcmode="lin" valueType="num">
                                      <p:cBhvr additive="base">
                                        <p:cTn id="23" dur="500" fill="hold"/>
                                        <p:tgtEl>
                                          <p:spTgt spid="410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500" fill="hold"/>
                                        <p:tgtEl>
                                          <p:spTgt spid="4101"/>
                                        </p:tgtEl>
                                        <p:attrNameLst>
                                          <p:attrName>ppt_x</p:attrName>
                                        </p:attrNameLst>
                                      </p:cBhvr>
                                      <p:tavLst>
                                        <p:tav tm="0">
                                          <p:val>
                                            <p:strVal val="#ppt_x"/>
                                          </p:val>
                                        </p:tav>
                                        <p:tav tm="100000">
                                          <p:val>
                                            <p:strVal val="#ppt_x"/>
                                          </p:val>
                                        </p:tav>
                                      </p:tavLst>
                                    </p:anim>
                                    <p:anim calcmode="lin" valueType="num">
                                      <p:cBhvr additive="base">
                                        <p:cTn id="28" dur="500" fill="hold"/>
                                        <p:tgtEl>
                                          <p:spTgt spid="410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additive="base">
                                        <p:cTn id="32" dur="500" fill="hold"/>
                                        <p:tgtEl>
                                          <p:spTgt spid="4100"/>
                                        </p:tgtEl>
                                        <p:attrNameLst>
                                          <p:attrName>ppt_x</p:attrName>
                                        </p:attrNameLst>
                                      </p:cBhvr>
                                      <p:tavLst>
                                        <p:tav tm="0">
                                          <p:val>
                                            <p:strVal val="#ppt_x"/>
                                          </p:val>
                                        </p:tav>
                                        <p:tav tm="100000">
                                          <p:val>
                                            <p:strVal val="#ppt_x"/>
                                          </p:val>
                                        </p:tav>
                                      </p:tavLst>
                                    </p:anim>
                                    <p:anim calcmode="lin" valueType="num">
                                      <p:cBhvr additive="base">
                                        <p:cTn id="33" dur="500" fill="hold"/>
                                        <p:tgtEl>
                                          <p:spTgt spid="410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additive="base">
                                        <p:cTn id="37" dur="500" fill="hold"/>
                                        <p:tgtEl>
                                          <p:spTgt spid="4104"/>
                                        </p:tgtEl>
                                        <p:attrNameLst>
                                          <p:attrName>ppt_x</p:attrName>
                                        </p:attrNameLst>
                                      </p:cBhvr>
                                      <p:tavLst>
                                        <p:tav tm="0">
                                          <p:val>
                                            <p:strVal val="#ppt_x"/>
                                          </p:val>
                                        </p:tav>
                                        <p:tav tm="100000">
                                          <p:val>
                                            <p:strVal val="#ppt_x"/>
                                          </p:val>
                                        </p:tav>
                                      </p:tavLst>
                                    </p:anim>
                                    <p:anim calcmode="lin" valueType="num">
                                      <p:cBhvr additive="base">
                                        <p:cTn id="38" dur="500" fill="hold"/>
                                        <p:tgtEl>
                                          <p:spTgt spid="410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103"/>
                                        </p:tgtEl>
                                        <p:attrNameLst>
                                          <p:attrName>style.visibility</p:attrName>
                                        </p:attrNameLst>
                                      </p:cBhvr>
                                      <p:to>
                                        <p:strVal val="visible"/>
                                      </p:to>
                                    </p:set>
                                    <p:anim calcmode="lin" valueType="num">
                                      <p:cBhvr additive="base">
                                        <p:cTn id="42" dur="500" fill="hold"/>
                                        <p:tgtEl>
                                          <p:spTgt spid="4103"/>
                                        </p:tgtEl>
                                        <p:attrNameLst>
                                          <p:attrName>ppt_x</p:attrName>
                                        </p:attrNameLst>
                                      </p:cBhvr>
                                      <p:tavLst>
                                        <p:tav tm="0">
                                          <p:val>
                                            <p:strVal val="#ppt_x"/>
                                          </p:val>
                                        </p:tav>
                                        <p:tav tm="100000">
                                          <p:val>
                                            <p:strVal val="#ppt_x"/>
                                          </p:val>
                                        </p:tav>
                                      </p:tavLst>
                                    </p:anim>
                                    <p:anim calcmode="lin" valueType="num">
                                      <p:cBhvr additive="base">
                                        <p:cTn id="43"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randinfection.com/wp-content/uploads/2007/10/apple_infection.jpg"/>
          <p:cNvPicPr>
            <a:picLocks noChangeAspect="1" noChangeArrowheads="1"/>
          </p:cNvPicPr>
          <p:nvPr/>
        </p:nvPicPr>
        <p:blipFill>
          <a:blip r:embed="rId3" cstate="print"/>
          <a:srcRect/>
          <a:stretch>
            <a:fillRect/>
          </a:stretch>
        </p:blipFill>
        <p:spPr bwMode="auto">
          <a:xfrm>
            <a:off x="107950" y="908050"/>
            <a:ext cx="8951913" cy="57610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914775" y="4573588"/>
            <a:ext cx="1231900" cy="101600"/>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a:p>
        </p:txBody>
      </p:sp>
      <p:sp>
        <p:nvSpPr>
          <p:cNvPr id="33796" name="Rectangle 4"/>
          <p:cNvSpPr>
            <a:spLocks noGrp="1" noChangeArrowheads="1"/>
          </p:cNvSpPr>
          <p:nvPr>
            <p:ph type="title"/>
          </p:nvPr>
        </p:nvSpPr>
        <p:spPr>
          <a:xfrm>
            <a:off x="596900" y="1220788"/>
            <a:ext cx="8305800" cy="301625"/>
          </a:xfrm>
        </p:spPr>
        <p:txBody>
          <a:bodyPr/>
          <a:lstStyle/>
          <a:p>
            <a:r>
              <a:rPr lang="en-US" sz="2100" smtClean="0"/>
              <a:t>What is Springer’s “MyCopy”?</a:t>
            </a:r>
          </a:p>
        </p:txBody>
      </p:sp>
      <p:sp>
        <p:nvSpPr>
          <p:cNvPr id="33797" name="Text Box 5"/>
          <p:cNvSpPr txBox="1">
            <a:spLocks noChangeArrowheads="1"/>
          </p:cNvSpPr>
          <p:nvPr/>
        </p:nvSpPr>
        <p:spPr bwMode="auto">
          <a:xfrm>
            <a:off x="1933575" y="5584825"/>
            <a:ext cx="1019175" cy="214313"/>
          </a:xfrm>
          <a:prstGeom prst="rect">
            <a:avLst/>
          </a:prstGeom>
          <a:noFill/>
          <a:ln w="9525">
            <a:noFill/>
            <a:miter lim="800000"/>
            <a:headEnd/>
            <a:tailEnd/>
          </a:ln>
        </p:spPr>
        <p:txBody>
          <a:bodyPr>
            <a:spAutoFit/>
          </a:bodyPr>
          <a:lstStyle/>
          <a:p>
            <a:pPr algn="ctr" eaLnBrk="0" hangingPunct="0">
              <a:spcBef>
                <a:spcPct val="50000"/>
              </a:spcBef>
            </a:pPr>
            <a:r>
              <a:rPr lang="de-DE" sz="800" b="1"/>
              <a:t> </a:t>
            </a:r>
          </a:p>
        </p:txBody>
      </p:sp>
      <p:sp>
        <p:nvSpPr>
          <p:cNvPr id="33798" name="Rectangle 6"/>
          <p:cNvSpPr>
            <a:spLocks noChangeArrowheads="1"/>
          </p:cNvSpPr>
          <p:nvPr/>
        </p:nvSpPr>
        <p:spPr bwMode="auto">
          <a:xfrm>
            <a:off x="4521200" y="2311400"/>
            <a:ext cx="965200" cy="76200"/>
          </a:xfrm>
          <a:prstGeom prst="rect">
            <a:avLst/>
          </a:prstGeom>
          <a:solidFill>
            <a:schemeClr val="bg1"/>
          </a:solidFill>
          <a:ln w="9525">
            <a:solidFill>
              <a:schemeClr val="bg1"/>
            </a:solidFill>
            <a:miter lim="800000"/>
            <a:headEnd/>
            <a:tailEnd/>
          </a:ln>
        </p:spPr>
        <p:txBody>
          <a:bodyPr anchor="ctr">
            <a:spAutoFit/>
          </a:bodyPr>
          <a:lstStyle/>
          <a:p>
            <a:pPr algn="ctr" eaLnBrk="0" hangingPunct="0">
              <a:spcBef>
                <a:spcPct val="50000"/>
              </a:spcBef>
            </a:pPr>
            <a:endParaRPr lang="fr-FR"/>
          </a:p>
        </p:txBody>
      </p:sp>
      <p:sp>
        <p:nvSpPr>
          <p:cNvPr id="33799" name="Rectangle 7"/>
          <p:cNvSpPr>
            <a:spLocks noChangeArrowheads="1"/>
          </p:cNvSpPr>
          <p:nvPr/>
        </p:nvSpPr>
        <p:spPr bwMode="auto">
          <a:xfrm>
            <a:off x="500063" y="1571625"/>
            <a:ext cx="8204200" cy="1871282"/>
          </a:xfrm>
          <a:prstGeom prst="rect">
            <a:avLst/>
          </a:prstGeom>
          <a:noFill/>
          <a:ln w="9525">
            <a:noFill/>
            <a:miter lim="800000"/>
            <a:headEnd/>
            <a:tailEnd/>
          </a:ln>
        </p:spPr>
        <p:txBody>
          <a:bodyPr lIns="0" tIns="0" rIns="0" bIns="0">
            <a:spAutoFit/>
          </a:bodyPr>
          <a:lstStyle/>
          <a:p>
            <a:pPr algn="l" eaLnBrk="0" hangingPunct="0">
              <a:lnSpc>
                <a:spcPct val="120000"/>
              </a:lnSpc>
              <a:spcBef>
                <a:spcPct val="40000"/>
              </a:spcBef>
              <a:buClr>
                <a:schemeClr val="accent2"/>
              </a:buClr>
              <a:buFont typeface="Webdings" pitchFamily="18" charset="2"/>
              <a:buNone/>
            </a:pPr>
            <a:r>
              <a:rPr lang="en-US" dirty="0"/>
              <a:t>SpringerLink-users with access to Springer’s eBooks can order</a:t>
            </a:r>
          </a:p>
          <a:p>
            <a:pPr algn="l" eaLnBrk="0" hangingPunct="0">
              <a:lnSpc>
                <a:spcPct val="120000"/>
              </a:lnSpc>
              <a:spcBef>
                <a:spcPct val="40000"/>
              </a:spcBef>
              <a:buClr>
                <a:schemeClr val="accent2"/>
              </a:buClr>
              <a:buFont typeface="Webdings" pitchFamily="18" charset="2"/>
              <a:buChar char="4"/>
            </a:pPr>
            <a:r>
              <a:rPr lang="en-US" dirty="0"/>
              <a:t>print book from that collection</a:t>
            </a:r>
          </a:p>
          <a:p>
            <a:pPr algn="l" eaLnBrk="0" hangingPunct="0">
              <a:lnSpc>
                <a:spcPct val="120000"/>
              </a:lnSpc>
              <a:spcBef>
                <a:spcPct val="40000"/>
              </a:spcBef>
              <a:buClr>
                <a:schemeClr val="accent2"/>
              </a:buClr>
              <a:buFont typeface="Webdings" pitchFamily="18" charset="2"/>
              <a:buChar char="4"/>
            </a:pPr>
            <a:r>
              <a:rPr lang="en-US" dirty="0" smtClean="0"/>
              <a:t>only </a:t>
            </a:r>
            <a:r>
              <a:rPr lang="en-US" dirty="0"/>
              <a:t>from SpringerLink  </a:t>
            </a:r>
          </a:p>
          <a:p>
            <a:pPr algn="l" eaLnBrk="0" hangingPunct="0">
              <a:lnSpc>
                <a:spcPct val="120000"/>
              </a:lnSpc>
              <a:spcBef>
                <a:spcPct val="40000"/>
              </a:spcBef>
              <a:buClr>
                <a:schemeClr val="accent2"/>
              </a:buClr>
              <a:buFont typeface="Webdings" pitchFamily="18" charset="2"/>
              <a:buChar char="4"/>
            </a:pPr>
            <a:r>
              <a:rPr lang="en-US" dirty="0" smtClean="0"/>
              <a:t>For only 24.95 EUR / USD (including shipping)</a:t>
            </a:r>
            <a:endParaRPr lang="en-US" dirty="0"/>
          </a:p>
          <a:p>
            <a:pPr algn="l" eaLnBrk="0" hangingPunct="0">
              <a:lnSpc>
                <a:spcPct val="120000"/>
              </a:lnSpc>
              <a:spcBef>
                <a:spcPct val="40000"/>
              </a:spcBef>
              <a:buClr>
                <a:schemeClr val="accent2"/>
              </a:buClr>
              <a:buFont typeface="Webdings" pitchFamily="18" charset="2"/>
              <a:buChar char="4"/>
            </a:pPr>
            <a:r>
              <a:rPr lang="en-US" dirty="0" smtClean="0"/>
              <a:t>No </a:t>
            </a:r>
            <a:r>
              <a:rPr lang="en-US" dirty="0"/>
              <a:t>extra charge and no extra work for the library</a:t>
            </a:r>
          </a:p>
        </p:txBody>
      </p:sp>
      <p:pic>
        <p:nvPicPr>
          <p:cNvPr id="33801" name="Picture 8" descr="929512811@12092008-1199"/>
          <p:cNvPicPr>
            <a:picLocks noChangeAspect="1" noChangeArrowheads="1"/>
          </p:cNvPicPr>
          <p:nvPr/>
        </p:nvPicPr>
        <p:blipFill>
          <a:blip r:embed="rId3" cstate="print"/>
          <a:srcRect/>
          <a:stretch>
            <a:fillRect/>
          </a:stretch>
        </p:blipFill>
        <p:spPr bwMode="auto">
          <a:xfrm>
            <a:off x="6096000" y="609600"/>
            <a:ext cx="2801938" cy="1000125"/>
          </a:xfrm>
          <a:prstGeom prst="rect">
            <a:avLst/>
          </a:prstGeom>
          <a:noFill/>
          <a:ln w="9525">
            <a:noFill/>
            <a:miter lim="800000"/>
            <a:headEnd/>
            <a:tailEnd/>
          </a:ln>
        </p:spPr>
      </p:pic>
      <p:grpSp>
        <p:nvGrpSpPr>
          <p:cNvPr id="9" name="Group 8"/>
          <p:cNvGrpSpPr/>
          <p:nvPr/>
        </p:nvGrpSpPr>
        <p:grpSpPr>
          <a:xfrm>
            <a:off x="6172200" y="6114758"/>
            <a:ext cx="2985655" cy="743242"/>
            <a:chOff x="6172200" y="6114758"/>
            <a:chExt cx="2985655" cy="743242"/>
          </a:xfrm>
        </p:grpSpPr>
        <p:sp>
          <p:nvSpPr>
            <p:cNvPr id="10" name="Rectangle 9"/>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914775" y="4573588"/>
            <a:ext cx="1231900" cy="101600"/>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a:p>
        </p:txBody>
      </p:sp>
      <p:sp>
        <p:nvSpPr>
          <p:cNvPr id="34819" name="Rectangle 4"/>
          <p:cNvSpPr>
            <a:spLocks noGrp="1" noChangeArrowheads="1"/>
          </p:cNvSpPr>
          <p:nvPr>
            <p:ph type="title"/>
          </p:nvPr>
        </p:nvSpPr>
        <p:spPr>
          <a:xfrm>
            <a:off x="596900" y="1220788"/>
            <a:ext cx="8305800" cy="301625"/>
          </a:xfrm>
        </p:spPr>
        <p:txBody>
          <a:bodyPr/>
          <a:lstStyle/>
          <a:p>
            <a:r>
              <a:rPr lang="en-US" sz="2100" smtClean="0"/>
              <a:t>What is Springer’s “MyCopy”?</a:t>
            </a:r>
          </a:p>
        </p:txBody>
      </p:sp>
      <p:sp>
        <p:nvSpPr>
          <p:cNvPr id="34820" name="Text Box 5"/>
          <p:cNvSpPr txBox="1">
            <a:spLocks noChangeArrowheads="1"/>
          </p:cNvSpPr>
          <p:nvPr/>
        </p:nvSpPr>
        <p:spPr bwMode="auto">
          <a:xfrm>
            <a:off x="1933575" y="5584825"/>
            <a:ext cx="1019175" cy="214313"/>
          </a:xfrm>
          <a:prstGeom prst="rect">
            <a:avLst/>
          </a:prstGeom>
          <a:noFill/>
          <a:ln w="9525">
            <a:noFill/>
            <a:miter lim="800000"/>
            <a:headEnd/>
            <a:tailEnd/>
          </a:ln>
        </p:spPr>
        <p:txBody>
          <a:bodyPr>
            <a:spAutoFit/>
          </a:bodyPr>
          <a:lstStyle/>
          <a:p>
            <a:pPr algn="ctr" eaLnBrk="0" hangingPunct="0">
              <a:spcBef>
                <a:spcPct val="50000"/>
              </a:spcBef>
            </a:pPr>
            <a:r>
              <a:rPr lang="de-DE" sz="800" b="1"/>
              <a:t> </a:t>
            </a:r>
          </a:p>
        </p:txBody>
      </p:sp>
      <p:sp>
        <p:nvSpPr>
          <p:cNvPr id="34821" name="Rectangle 6"/>
          <p:cNvSpPr>
            <a:spLocks noChangeArrowheads="1"/>
          </p:cNvSpPr>
          <p:nvPr/>
        </p:nvSpPr>
        <p:spPr bwMode="auto">
          <a:xfrm>
            <a:off x="4521200" y="2311400"/>
            <a:ext cx="965200" cy="76200"/>
          </a:xfrm>
          <a:prstGeom prst="rect">
            <a:avLst/>
          </a:prstGeom>
          <a:solidFill>
            <a:schemeClr val="bg1"/>
          </a:solidFill>
          <a:ln w="9525">
            <a:solidFill>
              <a:schemeClr val="bg1"/>
            </a:solidFill>
            <a:miter lim="800000"/>
            <a:headEnd/>
            <a:tailEnd/>
          </a:ln>
        </p:spPr>
        <p:txBody>
          <a:bodyPr anchor="ctr">
            <a:spAutoFit/>
          </a:bodyPr>
          <a:lstStyle/>
          <a:p>
            <a:pPr algn="ctr" eaLnBrk="0" hangingPunct="0">
              <a:spcBef>
                <a:spcPct val="50000"/>
              </a:spcBef>
            </a:pPr>
            <a:endParaRPr lang="fr-FR"/>
          </a:p>
        </p:txBody>
      </p:sp>
      <p:sp>
        <p:nvSpPr>
          <p:cNvPr id="34822" name="Rectangle 7"/>
          <p:cNvSpPr>
            <a:spLocks noChangeArrowheads="1"/>
          </p:cNvSpPr>
          <p:nvPr/>
        </p:nvSpPr>
        <p:spPr bwMode="auto">
          <a:xfrm>
            <a:off x="500063" y="1857375"/>
            <a:ext cx="8204200" cy="1769715"/>
          </a:xfrm>
          <a:prstGeom prst="rect">
            <a:avLst/>
          </a:prstGeom>
          <a:noFill/>
          <a:ln w="9525">
            <a:noFill/>
            <a:miter lim="800000"/>
            <a:headEnd/>
            <a:tailEnd/>
          </a:ln>
        </p:spPr>
        <p:txBody>
          <a:bodyPr lIns="0" tIns="0" rIns="0" bIns="0">
            <a:spAutoFit/>
          </a:bodyPr>
          <a:lstStyle/>
          <a:p>
            <a:pPr marL="266700" indent="-266700" algn="l" eaLnBrk="0" hangingPunct="0">
              <a:spcBef>
                <a:spcPct val="50000"/>
              </a:spcBef>
              <a:buFont typeface="Arial" pitchFamily="34" charset="0"/>
              <a:buChar char="•"/>
              <a:tabLst>
                <a:tab pos="266700" algn="l"/>
                <a:tab pos="508000" algn="l"/>
              </a:tabLst>
            </a:pPr>
            <a:r>
              <a:rPr lang="en-US" dirty="0" smtClean="0"/>
              <a:t>Over 25.000 </a:t>
            </a:r>
            <a:r>
              <a:rPr lang="en-US" dirty="0"/>
              <a:t>eBooks will be offered as MyCopy (and growing)</a:t>
            </a:r>
          </a:p>
          <a:p>
            <a:pPr marL="723900" lvl="1" indent="-277813" algn="l" eaLnBrk="0" hangingPunct="0">
              <a:buClr>
                <a:schemeClr val="tx1"/>
              </a:buClr>
              <a:buFont typeface="Arial" pitchFamily="34" charset="0"/>
              <a:buChar char="•"/>
              <a:tabLst>
                <a:tab pos="266700" algn="l"/>
                <a:tab pos="508000" algn="l"/>
              </a:tabLst>
            </a:pPr>
            <a:r>
              <a:rPr lang="en-US" sz="1400" dirty="0"/>
              <a:t>POD-suitable eBooks </a:t>
            </a:r>
            <a:r>
              <a:rPr lang="en-US" sz="1400" dirty="0" smtClean="0"/>
              <a:t>(limited page number)</a:t>
            </a:r>
            <a:endParaRPr lang="en-US" sz="1400" dirty="0"/>
          </a:p>
          <a:p>
            <a:pPr marL="723900" lvl="1" indent="-277813" algn="l" eaLnBrk="0" hangingPunct="0">
              <a:buClr>
                <a:schemeClr val="tx1"/>
              </a:buClr>
              <a:buFont typeface="Arial" pitchFamily="34" charset="0"/>
              <a:buChar char="•"/>
              <a:tabLst>
                <a:tab pos="266700" algn="l"/>
                <a:tab pos="508000" algn="l"/>
              </a:tabLst>
            </a:pPr>
            <a:r>
              <a:rPr lang="en-US" sz="1400" dirty="0"/>
              <a:t>copyright year &gt; </a:t>
            </a:r>
            <a:r>
              <a:rPr lang="en-US" sz="1400" dirty="0" smtClean="0"/>
              <a:t>2005 (but book archives coming soon)</a:t>
            </a:r>
            <a:endParaRPr lang="en-US" sz="1400" dirty="0"/>
          </a:p>
          <a:p>
            <a:pPr marL="723900" lvl="1" indent="-277813" algn="l" eaLnBrk="0" hangingPunct="0">
              <a:spcAft>
                <a:spcPct val="30000"/>
              </a:spcAft>
              <a:buClr>
                <a:schemeClr val="tx1"/>
              </a:buClr>
              <a:buFont typeface="Arial" pitchFamily="34" charset="0"/>
              <a:buChar char="•"/>
              <a:tabLst>
                <a:tab pos="266700" algn="l"/>
                <a:tab pos="508000" algn="l"/>
              </a:tabLst>
            </a:pPr>
            <a:r>
              <a:rPr lang="en-US" sz="1400" dirty="0" smtClean="0"/>
              <a:t>English language titles</a:t>
            </a:r>
            <a:endParaRPr lang="en-US" sz="1400" dirty="0"/>
          </a:p>
          <a:p>
            <a:pPr marL="266700" indent="-266700" algn="l" eaLnBrk="0" hangingPunct="0">
              <a:spcBef>
                <a:spcPct val="50000"/>
              </a:spcBef>
              <a:spcAft>
                <a:spcPct val="30000"/>
              </a:spcAft>
              <a:buFont typeface="Arial" pitchFamily="34" charset="0"/>
              <a:buChar char="•"/>
              <a:tabLst>
                <a:tab pos="266700" algn="l"/>
                <a:tab pos="508000" algn="l"/>
              </a:tabLst>
            </a:pPr>
            <a:r>
              <a:rPr lang="en-US" dirty="0"/>
              <a:t>Soft cover is 4-color and inner work is black and white</a:t>
            </a:r>
          </a:p>
          <a:p>
            <a:pPr marL="266700" indent="-266700" algn="l" eaLnBrk="0" hangingPunct="0">
              <a:spcBef>
                <a:spcPct val="50000"/>
              </a:spcBef>
              <a:buFont typeface="Arial" pitchFamily="34" charset="0"/>
              <a:buChar char="•"/>
              <a:tabLst>
                <a:tab pos="266700" algn="l"/>
                <a:tab pos="508000" algn="l"/>
              </a:tabLst>
            </a:pPr>
            <a:r>
              <a:rPr lang="en-US" dirty="0" smtClean="0"/>
              <a:t>Available in most of Europe, USA and Canada</a:t>
            </a:r>
          </a:p>
        </p:txBody>
      </p:sp>
      <p:pic>
        <p:nvPicPr>
          <p:cNvPr id="34823" name="Picture 8" descr="929512811@12092008-1199"/>
          <p:cNvPicPr>
            <a:picLocks noChangeAspect="1" noChangeArrowheads="1"/>
          </p:cNvPicPr>
          <p:nvPr/>
        </p:nvPicPr>
        <p:blipFill>
          <a:blip r:embed="rId3" cstate="print"/>
          <a:srcRect/>
          <a:stretch>
            <a:fillRect/>
          </a:stretch>
        </p:blipFill>
        <p:spPr bwMode="auto">
          <a:xfrm>
            <a:off x="2627784" y="5157192"/>
            <a:ext cx="2801938" cy="1000125"/>
          </a:xfrm>
          <a:prstGeom prst="rect">
            <a:avLst/>
          </a:prstGeom>
          <a:noFill/>
          <a:ln w="9525">
            <a:noFill/>
            <a:miter lim="800000"/>
            <a:headEnd/>
            <a:tailEnd/>
          </a:ln>
        </p:spPr>
      </p:pic>
      <p:grpSp>
        <p:nvGrpSpPr>
          <p:cNvPr id="8" name="Group 7"/>
          <p:cNvGrpSpPr/>
          <p:nvPr/>
        </p:nvGrpSpPr>
        <p:grpSpPr>
          <a:xfrm>
            <a:off x="6172200" y="6114758"/>
            <a:ext cx="2985655" cy="743242"/>
            <a:chOff x="6172200" y="6114758"/>
            <a:chExt cx="2985655" cy="743242"/>
          </a:xfrm>
        </p:grpSpPr>
        <p:sp>
          <p:nvSpPr>
            <p:cNvPr id="9" name="Rectangle 8"/>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87375" y="1092200"/>
            <a:ext cx="8305800" cy="288925"/>
          </a:xfrm>
        </p:spPr>
        <p:txBody>
          <a:bodyPr/>
          <a:lstStyle/>
          <a:p>
            <a:r>
              <a:rPr lang="de-DE" smtClean="0"/>
              <a:t>Branding MyCopy Books</a:t>
            </a:r>
          </a:p>
        </p:txBody>
      </p:sp>
      <p:cxnSp>
        <p:nvCxnSpPr>
          <p:cNvPr id="35843" name="AutoShape 31"/>
          <p:cNvCxnSpPr>
            <a:cxnSpLocks noChangeShapeType="1"/>
          </p:cNvCxnSpPr>
          <p:nvPr/>
        </p:nvCxnSpPr>
        <p:spPr bwMode="auto">
          <a:xfrm>
            <a:off x="6938963" y="2759075"/>
            <a:ext cx="0" cy="0"/>
          </a:xfrm>
          <a:prstGeom prst="straightConnector1">
            <a:avLst/>
          </a:prstGeom>
          <a:noFill/>
          <a:ln w="9525">
            <a:solidFill>
              <a:schemeClr val="hlink"/>
            </a:solidFill>
            <a:round/>
            <a:headEnd/>
            <a:tailEnd/>
          </a:ln>
        </p:spPr>
      </p:cxnSp>
      <p:pic>
        <p:nvPicPr>
          <p:cNvPr id="35844" name="Picture 20"/>
          <p:cNvPicPr>
            <a:picLocks noChangeAspect="1" noChangeArrowheads="1"/>
          </p:cNvPicPr>
          <p:nvPr/>
        </p:nvPicPr>
        <p:blipFill>
          <a:blip r:embed="rId3" cstate="print"/>
          <a:srcRect/>
          <a:stretch>
            <a:fillRect/>
          </a:stretch>
        </p:blipFill>
        <p:spPr bwMode="auto">
          <a:xfrm>
            <a:off x="617538" y="1978025"/>
            <a:ext cx="6172200" cy="4403725"/>
          </a:xfrm>
          <a:prstGeom prst="rect">
            <a:avLst/>
          </a:prstGeom>
          <a:noFill/>
          <a:ln w="9525">
            <a:noFill/>
            <a:miter lim="800000"/>
            <a:headEnd/>
            <a:tailEnd/>
          </a:ln>
        </p:spPr>
      </p:pic>
      <p:grpSp>
        <p:nvGrpSpPr>
          <p:cNvPr id="2" name="Group 55"/>
          <p:cNvGrpSpPr>
            <a:grpSpLocks/>
          </p:cNvGrpSpPr>
          <p:nvPr/>
        </p:nvGrpSpPr>
        <p:grpSpPr bwMode="auto">
          <a:xfrm>
            <a:off x="4498975" y="4508500"/>
            <a:ext cx="4492625" cy="1797050"/>
            <a:chOff x="2834" y="2840"/>
            <a:chExt cx="2830" cy="1132"/>
          </a:xfrm>
        </p:grpSpPr>
        <p:sp>
          <p:nvSpPr>
            <p:cNvPr id="35850" name="Rectangle 7"/>
            <p:cNvSpPr>
              <a:spLocks noChangeArrowheads="1"/>
            </p:cNvSpPr>
            <p:nvPr/>
          </p:nvSpPr>
          <p:spPr bwMode="auto">
            <a:xfrm>
              <a:off x="4413" y="2840"/>
              <a:ext cx="1251" cy="778"/>
            </a:xfrm>
            <a:prstGeom prst="rect">
              <a:avLst/>
            </a:prstGeom>
            <a:solidFill>
              <a:schemeClr val="bg1"/>
            </a:solidFill>
            <a:ln w="28575">
              <a:solidFill>
                <a:schemeClr val="tx1"/>
              </a:solidFill>
              <a:miter lim="800000"/>
              <a:headEnd/>
              <a:tailEnd/>
            </a:ln>
          </p:spPr>
          <p:txBody>
            <a:bodyPr lIns="54000" tIns="46800" rIns="54000" bIns="46800" anchor="ctr"/>
            <a:lstStyle/>
            <a:p>
              <a:pPr eaLnBrk="0" hangingPunct="0">
                <a:spcAft>
                  <a:spcPct val="90000"/>
                </a:spcAft>
              </a:pPr>
              <a:endParaRPr lang="de-DE"/>
            </a:p>
            <a:p>
              <a:pPr eaLnBrk="0" hangingPunct="0">
                <a:spcAft>
                  <a:spcPct val="90000"/>
                </a:spcAft>
              </a:pPr>
              <a:r>
                <a:rPr lang="de-DE"/>
                <a:t>MyCopy wordmark </a:t>
              </a:r>
              <a:br>
                <a:rPr lang="de-DE"/>
              </a:br>
              <a:r>
                <a:rPr lang="de-DE"/>
                <a:t>and SpringerLink logo on front cover</a:t>
              </a:r>
            </a:p>
            <a:p>
              <a:pPr eaLnBrk="0" hangingPunct="0">
                <a:spcAft>
                  <a:spcPct val="90000"/>
                </a:spcAft>
              </a:pPr>
              <a:endParaRPr lang="de-DE"/>
            </a:p>
          </p:txBody>
        </p:sp>
        <p:sp>
          <p:nvSpPr>
            <p:cNvPr id="35851" name="Rectangle 28"/>
            <p:cNvSpPr>
              <a:spLocks noChangeArrowheads="1"/>
            </p:cNvSpPr>
            <p:nvPr/>
          </p:nvSpPr>
          <p:spPr bwMode="auto">
            <a:xfrm>
              <a:off x="2834" y="3670"/>
              <a:ext cx="1338" cy="302"/>
            </a:xfrm>
            <a:prstGeom prst="rect">
              <a:avLst/>
            </a:prstGeom>
            <a:noFill/>
            <a:ln w="28575">
              <a:solidFill>
                <a:schemeClr val="tx1"/>
              </a:solidFill>
              <a:miter lim="800000"/>
              <a:headEnd/>
              <a:tailEnd/>
            </a:ln>
          </p:spPr>
          <p:txBody>
            <a:bodyPr wrap="none" lIns="90000" tIns="46800" rIns="90000" bIns="46800" anchor="ctr"/>
            <a:lstStyle/>
            <a:p>
              <a:pPr algn="ctr" eaLnBrk="0" hangingPunct="0">
                <a:spcBef>
                  <a:spcPct val="50000"/>
                </a:spcBef>
              </a:pPr>
              <a:endParaRPr lang="de-DE">
                <a:solidFill>
                  <a:schemeClr val="tx1"/>
                </a:solidFill>
              </a:endParaRPr>
            </a:p>
          </p:txBody>
        </p:sp>
        <p:sp>
          <p:nvSpPr>
            <p:cNvPr id="35852" name="Line 50"/>
            <p:cNvSpPr>
              <a:spLocks noChangeShapeType="1"/>
            </p:cNvSpPr>
            <p:nvPr/>
          </p:nvSpPr>
          <p:spPr bwMode="auto">
            <a:xfrm flipV="1">
              <a:off x="4173" y="3614"/>
              <a:ext cx="234" cy="207"/>
            </a:xfrm>
            <a:prstGeom prst="line">
              <a:avLst/>
            </a:prstGeom>
            <a:noFill/>
            <a:ln w="28575">
              <a:solidFill>
                <a:schemeClr val="tx1"/>
              </a:solidFill>
              <a:round/>
              <a:headEnd/>
              <a:tailEnd/>
            </a:ln>
          </p:spPr>
          <p:txBody>
            <a:bodyPr wrap="none" lIns="90000" tIns="46800" rIns="90000" bIns="46800" anchor="ctr"/>
            <a:lstStyle/>
            <a:p>
              <a:endParaRPr lang="en-US"/>
            </a:p>
          </p:txBody>
        </p:sp>
      </p:grpSp>
      <p:grpSp>
        <p:nvGrpSpPr>
          <p:cNvPr id="3" name="Group 56"/>
          <p:cNvGrpSpPr>
            <a:grpSpLocks/>
          </p:cNvGrpSpPr>
          <p:nvPr/>
        </p:nvGrpSpPr>
        <p:grpSpPr bwMode="auto">
          <a:xfrm>
            <a:off x="3455988" y="3340100"/>
            <a:ext cx="5535612" cy="2957513"/>
            <a:chOff x="2177" y="2104"/>
            <a:chExt cx="3487" cy="1863"/>
          </a:xfrm>
        </p:grpSpPr>
        <p:sp>
          <p:nvSpPr>
            <p:cNvPr id="35847" name="Rectangle 29"/>
            <p:cNvSpPr>
              <a:spLocks noChangeArrowheads="1"/>
            </p:cNvSpPr>
            <p:nvPr/>
          </p:nvSpPr>
          <p:spPr bwMode="auto">
            <a:xfrm>
              <a:off x="2177" y="3673"/>
              <a:ext cx="315" cy="294"/>
            </a:xfrm>
            <a:prstGeom prst="rect">
              <a:avLst/>
            </a:prstGeom>
            <a:noFill/>
            <a:ln w="28575">
              <a:solidFill>
                <a:schemeClr val="tx1"/>
              </a:solidFill>
              <a:miter lim="800000"/>
              <a:headEnd/>
              <a:tailEnd/>
            </a:ln>
          </p:spPr>
          <p:txBody>
            <a:bodyPr wrap="none" lIns="90000" tIns="46800" rIns="90000" bIns="46800" anchor="ctr"/>
            <a:lstStyle/>
            <a:p>
              <a:pPr algn="ctr" eaLnBrk="0" hangingPunct="0">
                <a:spcBef>
                  <a:spcPct val="50000"/>
                </a:spcBef>
              </a:pPr>
              <a:endParaRPr lang="de-DE">
                <a:solidFill>
                  <a:schemeClr val="tx1"/>
                </a:solidFill>
              </a:endParaRPr>
            </a:p>
          </p:txBody>
        </p:sp>
        <p:sp>
          <p:nvSpPr>
            <p:cNvPr id="35848" name="Rectangle 21"/>
            <p:cNvSpPr>
              <a:spLocks noChangeArrowheads="1"/>
            </p:cNvSpPr>
            <p:nvPr/>
          </p:nvSpPr>
          <p:spPr bwMode="auto">
            <a:xfrm>
              <a:off x="4408" y="2104"/>
              <a:ext cx="1256" cy="608"/>
            </a:xfrm>
            <a:prstGeom prst="rect">
              <a:avLst/>
            </a:prstGeom>
            <a:solidFill>
              <a:schemeClr val="bg1"/>
            </a:solidFill>
            <a:ln w="28575">
              <a:solidFill>
                <a:schemeClr val="tx1"/>
              </a:solidFill>
              <a:miter lim="800000"/>
              <a:headEnd/>
              <a:tailEnd/>
            </a:ln>
          </p:spPr>
          <p:txBody>
            <a:bodyPr lIns="90000" tIns="46800" rIns="90000" bIns="46800" anchor="ctr"/>
            <a:lstStyle/>
            <a:p>
              <a:pPr eaLnBrk="0" hangingPunct="0">
                <a:spcBef>
                  <a:spcPct val="50000"/>
                </a:spcBef>
              </a:pPr>
              <a:r>
                <a:rPr lang="de-DE">
                  <a:solidFill>
                    <a:schemeClr val="tx1"/>
                  </a:solidFill>
                </a:rPr>
                <a:t>MyCopy visual </a:t>
              </a:r>
              <a:br>
                <a:rPr lang="de-DE">
                  <a:solidFill>
                    <a:schemeClr val="tx1"/>
                  </a:solidFill>
                </a:rPr>
              </a:br>
              <a:r>
                <a:rPr lang="de-DE">
                  <a:solidFill>
                    <a:schemeClr val="tx1"/>
                  </a:solidFill>
                </a:rPr>
                <a:t>on book spine</a:t>
              </a:r>
            </a:p>
          </p:txBody>
        </p:sp>
        <p:sp>
          <p:nvSpPr>
            <p:cNvPr id="35849" name="Line 52"/>
            <p:cNvSpPr>
              <a:spLocks noChangeShapeType="1"/>
            </p:cNvSpPr>
            <p:nvPr/>
          </p:nvSpPr>
          <p:spPr bwMode="auto">
            <a:xfrm flipV="1">
              <a:off x="2486" y="2443"/>
              <a:ext cx="1925" cy="1373"/>
            </a:xfrm>
            <a:prstGeom prst="line">
              <a:avLst/>
            </a:prstGeom>
            <a:noFill/>
            <a:ln w="28575">
              <a:solidFill>
                <a:schemeClr val="tx1"/>
              </a:solidFill>
              <a:round/>
              <a:headEnd/>
              <a:tailEnd/>
            </a:ln>
          </p:spPr>
          <p:txBody>
            <a:bodyPr wrap="none" lIns="90000" tIns="46800" rIns="90000" bIns="46800" anchor="ctr"/>
            <a:lstStyle/>
            <a:p>
              <a:endParaRPr lang="en-US"/>
            </a:p>
          </p:txBody>
        </p:sp>
      </p:grpSp>
      <p:grpSp>
        <p:nvGrpSpPr>
          <p:cNvPr id="13" name="Group 12"/>
          <p:cNvGrpSpPr/>
          <p:nvPr/>
        </p:nvGrpSpPr>
        <p:grpSpPr>
          <a:xfrm>
            <a:off x="6324600" y="6146800"/>
            <a:ext cx="2833255" cy="711199"/>
            <a:chOff x="6172200" y="6114758"/>
            <a:chExt cx="2985655" cy="743242"/>
          </a:xfrm>
        </p:grpSpPr>
        <p:sp>
          <p:nvSpPr>
            <p:cNvPr id="14" name="Rectangle 13"/>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538163" y="896938"/>
            <a:ext cx="8050212" cy="310341"/>
          </a:xfrm>
        </p:spPr>
        <p:txBody>
          <a:bodyPr/>
          <a:lstStyle/>
          <a:p>
            <a:r>
              <a:rPr lang="en-US" dirty="0" smtClean="0">
                <a:latin typeface="Calibri" charset="0"/>
                <a:ea typeface="Calibri" charset="0"/>
              </a:rPr>
              <a:t>Key facts</a:t>
            </a:r>
            <a:endParaRPr lang="en-US" b="1" dirty="0">
              <a:latin typeface="Calibri" charset="0"/>
              <a:ea typeface="Calibri" charset="0"/>
            </a:endParaRPr>
          </a:p>
        </p:txBody>
      </p:sp>
      <p:sp>
        <p:nvSpPr>
          <p:cNvPr id="4099" name="Rectangle 3"/>
          <p:cNvSpPr>
            <a:spLocks noGrp="1" noChangeArrowheads="1"/>
          </p:cNvSpPr>
          <p:nvPr>
            <p:ph idx="11"/>
          </p:nvPr>
        </p:nvSpPr>
        <p:spPr>
          <a:xfrm>
            <a:off x="538163" y="1371600"/>
            <a:ext cx="8135937" cy="5074894"/>
          </a:xfrm>
        </p:spPr>
        <p:txBody>
          <a:bodyPr/>
          <a:lstStyle/>
          <a:p>
            <a:pPr>
              <a:spcBef>
                <a:spcPct val="50000"/>
              </a:spcBef>
            </a:pPr>
            <a:r>
              <a:rPr lang="en-US" sz="1600" b="1" spc="10" dirty="0">
                <a:solidFill>
                  <a:srgbClr val="0176C3"/>
                </a:solidFill>
              </a:rPr>
              <a:t>Leading global scientific publisher</a:t>
            </a:r>
            <a:r>
              <a:rPr lang="en-US" sz="1600" spc="10" dirty="0"/>
              <a:t>, providing researchers in academia, scientific institutions </a:t>
            </a:r>
            <a:r>
              <a:rPr lang="en-US" sz="1600" spc="10" dirty="0" smtClean="0"/>
              <a:t/>
            </a:r>
            <a:br>
              <a:rPr lang="en-US" sz="1600" spc="10" dirty="0" smtClean="0"/>
            </a:br>
            <a:r>
              <a:rPr lang="en-US" sz="1600" spc="10" dirty="0" smtClean="0"/>
              <a:t>and </a:t>
            </a:r>
            <a:r>
              <a:rPr lang="en-US" sz="1600" spc="10" dirty="0"/>
              <a:t>corporate R&amp;D departments with </a:t>
            </a:r>
            <a:r>
              <a:rPr lang="en-US" sz="1600" b="1" spc="10" dirty="0">
                <a:solidFill>
                  <a:srgbClr val="0176C3"/>
                </a:solidFill>
              </a:rPr>
              <a:t>quality content </a:t>
            </a:r>
            <a:r>
              <a:rPr lang="en-US" sz="1600" spc="10" dirty="0"/>
              <a:t>via innovative information products </a:t>
            </a:r>
            <a:r>
              <a:rPr lang="en-US" sz="1600" spc="10" dirty="0" smtClean="0"/>
              <a:t/>
            </a:r>
            <a:br>
              <a:rPr lang="en-US" sz="1600" spc="10" dirty="0" smtClean="0"/>
            </a:br>
            <a:r>
              <a:rPr lang="en-US" sz="1600" spc="10" dirty="0" smtClean="0"/>
              <a:t>and </a:t>
            </a:r>
            <a:r>
              <a:rPr lang="en-US" sz="1600" spc="10" dirty="0"/>
              <a:t>services </a:t>
            </a:r>
          </a:p>
          <a:p>
            <a:pPr>
              <a:spcBef>
                <a:spcPct val="50000"/>
              </a:spcBef>
            </a:pPr>
            <a:r>
              <a:rPr lang="en-US" sz="1600" spc="10" dirty="0"/>
              <a:t>Trusted </a:t>
            </a:r>
            <a:r>
              <a:rPr lang="en-US" sz="1600" b="1" spc="10" dirty="0">
                <a:solidFill>
                  <a:srgbClr val="0176C3"/>
                </a:solidFill>
              </a:rPr>
              <a:t>local-language publisher </a:t>
            </a:r>
            <a:r>
              <a:rPr lang="en-US" sz="1600" spc="10" dirty="0"/>
              <a:t>in Europe – especially in Germany and the Netherlands – primarily for </a:t>
            </a:r>
            <a:r>
              <a:rPr lang="en-US" sz="1600" b="1" spc="10" dirty="0">
                <a:solidFill>
                  <a:srgbClr val="0176C3"/>
                </a:solidFill>
              </a:rPr>
              <a:t>physicians and professionals</a:t>
            </a:r>
            <a:r>
              <a:rPr lang="en-US" sz="1600" b="1" spc="10" dirty="0">
                <a:solidFill>
                  <a:schemeClr val="accent1"/>
                </a:solidFill>
              </a:rPr>
              <a:t> </a:t>
            </a:r>
            <a:r>
              <a:rPr lang="en-US" sz="1600" spc="10" dirty="0"/>
              <a:t>working in the automotive, transport and </a:t>
            </a:r>
            <a:r>
              <a:rPr lang="en-US" sz="1600" spc="10" dirty="0" smtClean="0"/>
              <a:t/>
            </a:r>
            <a:br>
              <a:rPr lang="en-US" sz="1600" spc="10" dirty="0" smtClean="0"/>
            </a:br>
            <a:r>
              <a:rPr lang="en-US" sz="1600" spc="10" dirty="0" smtClean="0"/>
              <a:t>healthcare </a:t>
            </a:r>
            <a:r>
              <a:rPr lang="en-US" sz="1600" spc="10" dirty="0"/>
              <a:t>sectors </a:t>
            </a:r>
          </a:p>
          <a:p>
            <a:pPr>
              <a:spcBef>
                <a:spcPct val="50000"/>
              </a:spcBef>
            </a:pPr>
            <a:r>
              <a:rPr lang="en-US" sz="1600" spc="10" dirty="0"/>
              <a:t>Consolidated turnover in </a:t>
            </a:r>
            <a:r>
              <a:rPr lang="en-US" sz="1600" b="1" spc="10" dirty="0">
                <a:solidFill>
                  <a:srgbClr val="0176C3"/>
                </a:solidFill>
              </a:rPr>
              <a:t>2011</a:t>
            </a:r>
            <a:r>
              <a:rPr lang="en-US" sz="1600" b="1" spc="10" dirty="0">
                <a:solidFill>
                  <a:schemeClr val="accent4"/>
                </a:solidFill>
              </a:rPr>
              <a:t>:</a:t>
            </a:r>
            <a:r>
              <a:rPr lang="en-US" sz="1600" b="1" spc="10" dirty="0">
                <a:solidFill>
                  <a:schemeClr val="tx1"/>
                </a:solidFill>
              </a:rPr>
              <a:t> </a:t>
            </a:r>
            <a:r>
              <a:rPr lang="en-US" sz="1600" spc="10" dirty="0"/>
              <a:t>EUR </a:t>
            </a:r>
            <a:r>
              <a:rPr lang="en-US" sz="1600" spc="10" dirty="0" smtClean="0"/>
              <a:t>875 million</a:t>
            </a:r>
            <a:r>
              <a:rPr lang="en-US" sz="1600" spc="10" dirty="0"/>
              <a:t>; in 2010: EUR 866 million; in 2009: </a:t>
            </a:r>
            <a:r>
              <a:rPr lang="en-US" sz="1600" spc="10" dirty="0" smtClean="0"/>
              <a:t/>
            </a:r>
            <a:br>
              <a:rPr lang="en-US" sz="1600" spc="10" dirty="0" smtClean="0"/>
            </a:br>
            <a:r>
              <a:rPr lang="en-US" sz="1600" spc="10" dirty="0" smtClean="0"/>
              <a:t>EUR </a:t>
            </a:r>
            <a:r>
              <a:rPr lang="en-US" sz="1600" spc="10" dirty="0"/>
              <a:t>859 million</a:t>
            </a:r>
          </a:p>
          <a:p>
            <a:pPr>
              <a:spcBef>
                <a:spcPct val="50000"/>
              </a:spcBef>
            </a:pPr>
            <a:r>
              <a:rPr lang="en-US" sz="1600" spc="10" dirty="0"/>
              <a:t>Some </a:t>
            </a:r>
            <a:r>
              <a:rPr lang="en-US" sz="1600" b="1" spc="10" dirty="0">
                <a:solidFill>
                  <a:srgbClr val="0176C3"/>
                </a:solidFill>
              </a:rPr>
              <a:t>2,000 journals </a:t>
            </a:r>
            <a:r>
              <a:rPr lang="en-US" sz="1600" spc="10" dirty="0"/>
              <a:t>and more than </a:t>
            </a:r>
            <a:r>
              <a:rPr lang="en-US" sz="1600" b="1" spc="10" dirty="0">
                <a:solidFill>
                  <a:srgbClr val="0176C3"/>
                </a:solidFill>
              </a:rPr>
              <a:t>7,000 new book titles</a:t>
            </a:r>
            <a:r>
              <a:rPr lang="en-US" sz="1600" b="1" spc="10" dirty="0" smtClean="0">
                <a:solidFill>
                  <a:srgbClr val="0176C3"/>
                </a:solidFill>
              </a:rPr>
              <a:t> published every year</a:t>
            </a:r>
            <a:r>
              <a:rPr lang="en-US" sz="1600" spc="10" dirty="0" smtClean="0"/>
              <a:t>, in </a:t>
            </a:r>
            <a:r>
              <a:rPr lang="en-US" sz="1600" spc="10" dirty="0"/>
              <a:t>6 main publishing fields: science, technology, medicine, business, </a:t>
            </a:r>
            <a:r>
              <a:rPr lang="en-US" sz="1600" spc="10" dirty="0" smtClean="0"/>
              <a:t>transport </a:t>
            </a:r>
            <a:r>
              <a:rPr lang="en-US" sz="1600" spc="10" dirty="0"/>
              <a:t>and architecture</a:t>
            </a:r>
          </a:p>
          <a:p>
            <a:pPr>
              <a:spcBef>
                <a:spcPct val="50000"/>
              </a:spcBef>
            </a:pPr>
            <a:r>
              <a:rPr lang="en-US" sz="1600" spc="10" dirty="0"/>
              <a:t>Springer </a:t>
            </a:r>
            <a:r>
              <a:rPr lang="en-US" sz="1600" b="1" spc="10" dirty="0">
                <a:solidFill>
                  <a:schemeClr val="accent2"/>
                </a:solidFill>
              </a:rPr>
              <a:t>eBook Collection </a:t>
            </a:r>
            <a:r>
              <a:rPr lang="en-US" sz="1600" spc="10" dirty="0"/>
              <a:t>with more than </a:t>
            </a:r>
            <a:r>
              <a:rPr lang="en-US" sz="1600" b="1" spc="10" dirty="0" smtClean="0">
                <a:solidFill>
                  <a:srgbClr val="0176C3"/>
                </a:solidFill>
              </a:rPr>
              <a:t>55,000 </a:t>
            </a:r>
            <a:r>
              <a:rPr lang="en-US" sz="1600" b="1" spc="10" dirty="0">
                <a:solidFill>
                  <a:srgbClr val="0176C3"/>
                </a:solidFill>
              </a:rPr>
              <a:t>titles available </a:t>
            </a:r>
            <a:r>
              <a:rPr lang="en-US" sz="1600" spc="10" dirty="0" smtClean="0"/>
              <a:t>on </a:t>
            </a:r>
            <a:r>
              <a:rPr lang="en-US" sz="1600" spc="10" dirty="0">
                <a:solidFill>
                  <a:srgbClr val="EE7D11"/>
                </a:solidFill>
                <a:hlinkClick r:id="rId3"/>
              </a:rPr>
              <a:t>springerlink.com</a:t>
            </a:r>
            <a:r>
              <a:rPr lang="en-US" sz="1600" spc="10" dirty="0"/>
              <a:t>; </a:t>
            </a:r>
            <a:r>
              <a:rPr lang="en-US" sz="1600" spc="10" dirty="0" smtClean="0"/>
              <a:t/>
            </a:r>
            <a:br>
              <a:rPr lang="en-US" sz="1600" spc="10" dirty="0" smtClean="0"/>
            </a:br>
            <a:r>
              <a:rPr lang="en-US" sz="1600" spc="10" dirty="0" smtClean="0"/>
              <a:t>expected </a:t>
            </a:r>
            <a:r>
              <a:rPr lang="en-US" sz="1600" spc="10" dirty="0"/>
              <a:t>to be over </a:t>
            </a:r>
            <a:r>
              <a:rPr lang="en-US" sz="1600" b="1" spc="10" dirty="0">
                <a:solidFill>
                  <a:srgbClr val="0176C3"/>
                </a:solidFill>
              </a:rPr>
              <a:t>110,000</a:t>
            </a:r>
            <a:r>
              <a:rPr lang="en-US" sz="1600" spc="10" dirty="0"/>
              <a:t> </a:t>
            </a:r>
            <a:r>
              <a:rPr lang="en-US" sz="1600" spc="10" dirty="0" smtClean="0"/>
              <a:t>(including </a:t>
            </a:r>
            <a:r>
              <a:rPr lang="en-US" sz="1600" spc="10" dirty="0"/>
              <a:t>the Springer Book </a:t>
            </a:r>
            <a:r>
              <a:rPr lang="en-US" sz="1600" spc="10" dirty="0" smtClean="0"/>
              <a:t>Archives) in 2013.</a:t>
            </a:r>
            <a:endParaRPr lang="en-US" sz="1600" spc="10" dirty="0"/>
          </a:p>
          <a:p>
            <a:pPr>
              <a:spcBef>
                <a:spcPct val="50000"/>
              </a:spcBef>
            </a:pPr>
            <a:r>
              <a:rPr lang="en-US" sz="1600" b="1" spc="10" dirty="0">
                <a:solidFill>
                  <a:srgbClr val="0176C3"/>
                </a:solidFill>
              </a:rPr>
              <a:t>Largest open access portfolio worldwide</a:t>
            </a:r>
            <a:r>
              <a:rPr lang="en-US" sz="1600" spc="10" dirty="0"/>
              <a:t>, with over </a:t>
            </a:r>
            <a:r>
              <a:rPr lang="en-US" sz="1600" spc="10" dirty="0" smtClean="0"/>
              <a:t>300 </a:t>
            </a:r>
            <a:r>
              <a:rPr lang="en-US" sz="1600" spc="10" dirty="0"/>
              <a:t>open access journals</a:t>
            </a:r>
            <a:endParaRPr lang="en-US" sz="1600" i="1" spc="10" dirty="0"/>
          </a:p>
          <a:p>
            <a:pPr>
              <a:spcBef>
                <a:spcPct val="50000"/>
              </a:spcBef>
            </a:pPr>
            <a:r>
              <a:rPr lang="en-US" sz="1600" spc="10" dirty="0" smtClean="0"/>
              <a:t>More than </a:t>
            </a:r>
            <a:r>
              <a:rPr lang="en-US" sz="1600" b="1" spc="10" dirty="0" smtClean="0">
                <a:solidFill>
                  <a:srgbClr val="0176C3"/>
                </a:solidFill>
              </a:rPr>
              <a:t>7,000</a:t>
            </a:r>
            <a:r>
              <a:rPr lang="en-US" sz="1600" b="1" spc="10" dirty="0" smtClean="0"/>
              <a:t> </a:t>
            </a:r>
            <a:r>
              <a:rPr lang="en-US" sz="1600" spc="10" dirty="0"/>
              <a:t>employees in</a:t>
            </a:r>
            <a:r>
              <a:rPr lang="en-US" sz="1600" spc="10" dirty="0" smtClean="0"/>
              <a:t> some </a:t>
            </a:r>
            <a:r>
              <a:rPr lang="en-US" sz="1600" b="1" spc="10" dirty="0">
                <a:solidFill>
                  <a:srgbClr val="0176C3"/>
                </a:solidFill>
              </a:rPr>
              <a:t>25</a:t>
            </a:r>
            <a:r>
              <a:rPr lang="en-US" sz="1600" spc="10" dirty="0"/>
              <a:t> </a:t>
            </a:r>
            <a:r>
              <a:rPr lang="en-US" sz="1600" spc="10" dirty="0" smtClean="0"/>
              <a:t>countries worldwide</a:t>
            </a:r>
            <a:endParaRPr lang="de-DE" sz="1600" dirty="0"/>
          </a:p>
          <a:p>
            <a:pPr>
              <a:spcBef>
                <a:spcPct val="50000"/>
              </a:spcBef>
            </a:pPr>
            <a:endParaRPr lang="en-US" sz="1600" spc="10" dirty="0"/>
          </a:p>
        </p:txBody>
      </p:sp>
      <p:grpSp>
        <p:nvGrpSpPr>
          <p:cNvPr id="5" name="Group 4"/>
          <p:cNvGrpSpPr/>
          <p:nvPr/>
        </p:nvGrpSpPr>
        <p:grpSpPr>
          <a:xfrm>
            <a:off x="6172200" y="6114758"/>
            <a:ext cx="2985655" cy="743242"/>
            <a:chOff x="6172200" y="6114758"/>
            <a:chExt cx="2985655" cy="743242"/>
          </a:xfrm>
        </p:grpSpPr>
        <p:sp>
          <p:nvSpPr>
            <p:cNvPr id="3" name="Rectangle 2"/>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1447800" y="4038600"/>
            <a:ext cx="6172200" cy="14126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30" normalizeH="0" baseline="0" noProof="0" dirty="0" smtClean="0">
                <a:ln>
                  <a:noFill/>
                </a:ln>
                <a:solidFill>
                  <a:schemeClr val="bg1"/>
                </a:solidFill>
                <a:effectLst/>
                <a:uLnTx/>
                <a:uFillTx/>
                <a:latin typeface="+mj-lt"/>
                <a:ea typeface="Calibri"/>
                <a:cs typeface="Cambria"/>
              </a:rPr>
              <a:t/>
            </a:r>
            <a:br>
              <a:rPr kumimoji="0" lang="en-US" sz="3400" b="0" i="0" u="none" strike="noStrike" kern="0" cap="none" spc="30" normalizeH="0" baseline="0" noProof="0" dirty="0" smtClean="0">
                <a:ln>
                  <a:noFill/>
                </a:ln>
                <a:solidFill>
                  <a:schemeClr val="bg1"/>
                </a:solidFill>
                <a:effectLst/>
                <a:uLnTx/>
                <a:uFillTx/>
                <a:latin typeface="+mj-lt"/>
                <a:ea typeface="Calibri"/>
                <a:cs typeface="Cambria"/>
              </a:rPr>
            </a:br>
            <a:r>
              <a:rPr kumimoji="0" lang="en-US" sz="3400" b="1" i="0" u="none" strike="noStrike" kern="0" cap="none" spc="30" normalizeH="0" baseline="0" noProof="0" dirty="0" smtClean="0">
                <a:ln>
                  <a:noFill/>
                </a:ln>
                <a:solidFill>
                  <a:schemeClr val="bg1"/>
                </a:solidFill>
                <a:effectLst/>
                <a:uLnTx/>
                <a:uFillTx/>
                <a:latin typeface="+mj-lt"/>
                <a:ea typeface="Calibri"/>
                <a:cs typeface="Cambria"/>
              </a:rPr>
              <a:t>Springer in Facts and Strategy</a:t>
            </a:r>
            <a:r>
              <a:rPr kumimoji="0" lang="en-US" sz="3400" b="0" i="0" u="none" strike="noStrike" kern="0" cap="none" spc="30" normalizeH="0" baseline="0" noProof="0" dirty="0" smtClean="0">
                <a:ln>
                  <a:noFill/>
                </a:ln>
                <a:solidFill>
                  <a:schemeClr val="bg1"/>
                </a:solidFill>
                <a:effectLst/>
                <a:uLnTx/>
                <a:uFillTx/>
                <a:latin typeface="+mj-lt"/>
                <a:ea typeface="Calibri"/>
                <a:cs typeface="Cambria"/>
              </a:rPr>
              <a:t/>
            </a:r>
            <a:br>
              <a:rPr kumimoji="0" lang="en-US" sz="3400" b="0" i="0" u="none" strike="noStrike" kern="0" cap="none" spc="30" normalizeH="0" baseline="0" noProof="0" dirty="0" smtClean="0">
                <a:ln>
                  <a:noFill/>
                </a:ln>
                <a:solidFill>
                  <a:schemeClr val="bg1"/>
                </a:solidFill>
                <a:effectLst/>
                <a:uLnTx/>
                <a:uFillTx/>
                <a:latin typeface="+mj-lt"/>
                <a:ea typeface="Calibri"/>
                <a:cs typeface="Cambria"/>
              </a:rPr>
            </a:br>
            <a:endParaRPr kumimoji="0" lang="en-US" sz="3400" b="0" i="0" u="none" strike="noStrike" kern="0" cap="none" spc="30" normalizeH="0" baseline="0" noProof="0" dirty="0">
              <a:ln>
                <a:noFill/>
              </a:ln>
              <a:solidFill>
                <a:schemeClr val="bg1"/>
              </a:solidFill>
              <a:effectLst/>
              <a:uLnTx/>
              <a:uFillTx/>
              <a:latin typeface="+mj-lt"/>
              <a:ea typeface="Calibri"/>
              <a:cs typeface="Cambria"/>
            </a:endParaRPr>
          </a:p>
        </p:txBody>
      </p:sp>
      <p:sp>
        <p:nvSpPr>
          <p:cNvPr id="5122" name="AutoShape 2" descr="data:image/jpeg;base64,/9j/4AAQSkZJRgABAQAAAQABAAD/2wCEAAkGBhQSERUUEhQWFRUWGBcXGBgYFxkYHRgbHBodGBsYFxgYHSgeGhojHBgXHy8gIycpLCwsGB8xNTAqNSYrLCkBCQoKDgwOGg8PGiwlHCQpLCwsLCwqLCwsLCwsKiwsLCksLCwsLCksLCwsLCwsLCwsLCwsLCwsKSwsLCwsLCwsLP/AABEIAMcA/QMBIgACEQEDEQH/xAAbAAACAgMBAAAAAAAAAAAAAAAABQMEAQIGB//EAEsQAAECBAMFBAYFCAcIAwAAAAECEQADITEEEkEFIlFhcQYTgZEyQqGxwdEjUmKS8BQVFkNTstLhJHKTosLi8QczY3OCg6PDNNPy/8QAGAEBAQEBAQAAAAAAAAAAAAAAAAECAwT/xAAsEQACAgIBAwEHBQEBAAAAAAAAAQIREiEDMUFRIgQTYZGh4fAyUnGxwdEU/9oADAMBAAIRAxEAPwD3CCCCACCCCACCCCACCCCACCCCACCCCACMRmCAMRgiNjHFbW/2oyZSymXJnTgksVICUpJ+yVkZuoDRUrB2REYhR2b7VSsalRlhaVIbMiYnKoPY6ggsagm0OIgMQQRmAAGNo0jZMAZaMFMbQQBq0ZAgIjMADRhozBABBBBAAYiMSGNcsAbwQQQAQQQQAQQQQAQQQQAQQQQAQQQQARz/AOmEhM+aiZOlpQkAJJCg6gVCYMxoWZNucdBHmGKXNM1aiUoKlLB1DZnZgOQ8ojaXUqVm/aftp3zplzAmXwBYq/rHnw98cFjMU5u/t0+cdlMwBVdaD4K+UV/zIOKK/jhGY80F3XzK+NvscnhNpTJSgqWtSFCxBIPs8I9a7C9tRi091NYTkh3sJg4gaKGo8Rq3GHs+4I3PvDj05RiVsDKQQhBII9YcX/l4x0fNCXj5mPdtHreOxglJCiFF1IRuhy61BI8HIeJ2jyvGhJb+jhFfVmqWDS2Vz1tpHo3Z3EBeFlEBQGQDed6brual2d9YlrsXZeAjYQRgwBl4zGsbQAQQQQAQQQQAQQQQARqTG0YgDMEEEAEEEEAEEEEAEEEEAEEEEAYUpg5jSRPStIUghSTUEFwehEc72g7STZS1S0SULDAZlTFD0hV0hBoOteUR7E2jiUSEJGGllKUhKSmeEuBR8qkUPjADrbuOMqSpSWzOkB+agD7Hjz7HznmuCCCTbWpL+TQ87Sz8TMCHkrSlJLpTOlEKNGd68RpeOY21iJhZZwygpIZjMl1BI9FKVMAGGr3jlyRytM6RdF9JjYAfggVY0rTSFCNrTAP/AI0zwUT/AOyMzNoKUzy5yfWZkli2u8/nHjXs3G3ps7vkkuxdTi0uNA5BVmS3Xo9PHhWJJU4Kt/p5QhmYJBDBM1Icv9GNS5FFWieXiUy3IEwBnIEpVhwu0dZeywktaMLlkuo1mqa147fstjgqSmWxBly5bkihzAmnlHm0rbUiYoBRWkHVaVADVyEDMenOHHZvtJJk4h+/T3JSJbqzhAIJU4UoUIsElqkx09nhhGupjllk7PS4IWo7T4U2xMj+1R8TFLbvaaWiTmk4iRmzIutKt0qAVQHg8eg5D8RmIcNjETA6FpWCHBSoGnGkTQAQQQQAQQQQAQQQQARhozBABBBBABBHOT+28pClJ7qcWJDhKWLUcOp/MRp+n0n9lP8AuJ/iiZLyWmdNBHMr7eyQKS55PDu/i8byu3cggEpnJPDulFvEQteRTOjghAntthj+1HWTM+UErtthyS/eJGhMpdfJJikH8EJD2ywrPnV07qa/7kYl9tMKQ5mFPJSFg/uwByu2JBXOWpc0EhSgxK0sA+UbpCXYDzipKwRctOowNFzNR4jl4RcxeJRNmzFoIKFFRSfY9ecYlOEESwby/Rf9m5tzMeaPM8W/Do6ygrSIDg1/t3/7q/iiIZuAmZHMzM5IH0jilakooKecX0zJrj/eXHGK+2W4Oe8mBuAC3fq7eUSHM5Xa+n3EoUQI2dMb00HouX8UxkYCc4qkt9qUf8Q4Q6mg5ldToPlEBKvqA/cj0Yv4HOxccFO+qD4IP/sjRWBn/U0+r8lw0b7A8kxof+X/AHR8DEp+BfxFsnC4hDEILgXyr4No8SSMbiJZMzIMxJFUrqeDXdoZIlJIG6ByYg++K21kEJASogCZMDA0YKB6u1OhMT9Pb8+RepJ+kOI9aQg9Ur/hipi9qlbPh5YILgpSQqzFjk84szsSEqUACwJHpK0PWLWCnOUHe9JSWzKUPQcUjEfaE5Y9/wA+Bp8bSsh7D45EvEKR3QSqYGcAO4OZlMAbEnwj0GOH7KziMWUFThlvRt6hJbrHcR2TuzDVBBBBFIEEEEAEEEEAEEEEAEU9p7UTIRnW7O1Guz6nlFyKm1cMiZJWmYAUlJd+VX8GgDg5u0ZSnU13J+kRwzfW4V6VjUYuVqni/wBInRn9bmPMcY2OCwh0l/2g+caHAYJ7yunfJ+cZ91B9kXOS7s3l4iUdFeCknVvrcadYyMTh82V1gsDpq7MbGx8o0GycH/w/7VPXjxjI2FhNMvQTU/Pn7ecT3EP2oe9l5ZJnl8Fkcm6wfR8Jn3REf6M4Y6H76eDceFOlIwrs1h+Kq/8AETUuDxqXAPUCM/8An4/2oe9l5LCky2/W/c/lEOJKEpd13DukpA5kkMANYXzdn4RMzu+8mBYIpm1fMGNndRNNSY3n9lpYDAzRpfll48KRh8HG+kTa5ZeSp+U5WloBWwD92Ulquo1S+oN6u1Ixg9tITNCVoNAygpSQXPogGnLq9o2wm1pOGlSF5e8mFASopUMwoCSsEMHbzhecVhsTNXNVlBUQ4WsJVQAVtw0jpGMa6IzJuzoZ228PlOVLFt3fSal2NF2ofKEx2uFVOdhQkIBHpFzd6XPWjmMLwOFa6PCan5xtg+0eGlSVYfebeDpyqTv/AGnf8Ui4xvoiW6HOx9roUh196C5ZibaUCjzhn+VytJk7++fhHL4TY2GUKF+kxPMceo8TFxHZmQoUzkclpPI68AB4DhFwXgzkPTipQDmdNA5pWf8ABAnFSjaevxQfiiFA7LS7jvXd3fV8z3vmr1jH6LAWVPHnwI9xI8YYflsuQ2nYmUm+IA5qQke0phFtHbaXyOkuorClEjNn4MhhZ76iJJ3Zst/vJzcwTw+Q/BL4wuHw8gET1JdR3TMBFABQMm34EZx392avRLs3aCJ7krkixJLFya8jF1eIRLZWeWQnMshLD1SCSVKYCscxL2arOpUqeoIKlFLAs2Zw3EacxBO2ZMJAVOKg4cEOSLRPdxW6GTeiwraZClGUpUuYD6QUjiMzEltQD1HEQ1k7Vx7P+UTehlSz/ghZtnZ8nugrCmX3iVAgCYlRU3qtpp5Rrs+bjEpYJWzmygNbszO3ti4O9MmQ7G3MeP1x8ZKPgmNk9pMcLzEn/sj5xQRtHGC6Jn3knhxT/W9nNpPzxih+rmf3Of2OnmeFZhP930Rco+PqXf0uxoN5XjKP/wBkSfprix6sg/8ASsf4zC/8/YjWXM+4k/DhGv6RTtZS/wCzB4fM/d5wx5P3fT7i4+PqNB27xP7KSf8AqWPnDDY/bKZNnIlrlIAVR0rJY9FJFPGOYPaRXrSj/Y/5oxK7UZVBQl7wLhpJvWzKerD7w5sSn5Xy+4uPhnqkEVNl4iYuWFTEZFGuWrgaODY8otx1MhC7tFNy4WeeEpf7pEMYSdtZjYGf/VbzUB8Yj6FXU8cKeXs/ywYbZkoy5k1aJaj3iEgzHADu75Q9hEZHL2f5IfdncaJMoLJytNvw3FgHo5jjBJy2enmdR0KDsvDqlLUBJSpOQBUtSixUSK5rUB9sVJexJRmnvilUtKVKG9QltDxLARntF2qVMly0qcFFCEsHrdje8c3KxKlKAHB94hIIvXi/nBv1VFaPJm+51aNmYIsFCSAQSSicV5aagI4sLwoxKEpAZd+fl+OUUdszlJWpCllarnuyDYFwW0SB7DC1EsKoczqsxYdDTxjM0/4GTa2XJ+LQCXUtx6NQw+Y6QywGJ3DUg6jMej+lS0Jpk9KCMqAo1ucwfjWJJOKSgPUZbB6VFa30jOOlRrjljI7DYeCEyYoKFBKJ/dH1efGNtmbPCVYgs7EtumYfSSlwgVUWJoIq9kMdmmTC36rThmRctq0PNl4hKZk4qUBvalv1iH9gMdYrS/k6Tkm214IJfdrK0AhRShZIOGXKKSGbeVQmtucKsPsd8LMNXCpgA6Q6RiU99iDmDETWL0LhDN5HyjXCj+ir6zffHRxS5KXg5xk3Dfk862LKK8RMQHuXHQ5YXrxJc75FTqY6DsnJbHTuqv3oWSNgzZ0xSJLFaiQlyAPS4mgo8RvsaopjHLFpp8zAra80frl/ePwi7J7KYsIMyYkCWla5SqocLS4IYVuL2ijiNllvGI3TplStWh3traE6Xh5SxMWBMAL5iNM1OHhD/Ymz1TioqJLS0qSVPxFjf1oTdqMM+z8LyCf3DHadlRu/9lP+CKQj2bs5QlpZah6Qbv8AuwGLboJr4RR7RJmJlApmzalQIMwrG6cuhIUIdzpKDhlFSEqKM5GYAsy0qo/GKWNKVYaWUpCUlc5gBQVBpTj74OFQUu+v7MqfqcROvDrkCXNSWKgH8U5iD1hphe02JUCpEvD5QwJWpSKl2AJI4Rtt6U+HlHkj90jhEXZZJMubkVlVuF8qVfW0UCIK8kkzbpQbaJ8R2yxUtOYyJBS4SSiYpTHhRV4sSO2uIW+TDIIDOTNUhntUnrFfFYcqw80rOYkyl+ilN0KFkgD1YubOwIWhYBCXSkvkCxQ/VNI07UsbOfpccqNcR24nywCvCMklnE8kewRLK7dTFncwq1NdptntdPXyhbhNiiVhZiSrO65S7AM6TSnQVi3I2fmTMCAkFkK3k5xRxZxWsS5ZY2PTjlRZmdtloKc+FnJBLOVob3RLL7by3ByLFRV0UreFmMwBRhjmyvnSsZE5QApA0c/VhEo08PxrHOc5RlR34+OEo3R7vjNuIQ+XePF2SOqvlCqfjJiqlbcBnMseDX8Y55HaIKZMgKmTCkUDKy0Dgk7iB1JPKNZWxsROdU2Z3ZegSlK6c1Lv4ADlHOftFfA1HiPSkLBAIqDUGOa/2jTWwEzmqWP74PwjmexnbFUgpkYk7igChfB7eEOP9qmIAwSGNFTUeWVSvgI9EuhyUakjywqHLyH8MMtjbO7yTmUmm89mpr6XCEi5tL+0fxRPtJzh8OEu+WcuiiLFOgvQH2xyjFO78HTmbS0c/tLDGXMICiUGqCWro9CeY8IUiUpZoVEOxZ6aVOnUwzxuEEtJ7xQC3cId6EPUi3BuUKMNPecCkZXLMHFGr4cYRVWeUsJkkKAFGcHeNQaM/OJUOFlWZwLAOGaIcRjiFEJatcw9zxWXiMxcBidAOHHjBJvqQmmoPpUD6E35xEuUQL04X6UvFfFlnKip+r+0wYfFEi3jHStFOg2TK+kZaigKGX6M6k0zfZdo7PZWznVMSWKUFgVHmxzEgu5AjzzBbQKFBSWNjWO2RtJ8HiJuRJOZLpVvAEzGYjleo0ESk6T8/wCGlLq0O8TslkqUEpLAlgRpX6sR7OWfyUuztMPJ8x9kcp2HP0syg/3E2uvq0tzjpNmr+gWOUz94xYwUZUvBXJtbEGwpTY1dQXr8Wi/sqQZU3vKEBRO6R9Z7mKGxT/S1dT8Isysb3SFlYdMtRL5lkspZAAAoGdukZVWjTumXppUrvUi0yfMmgOLKcgEaqD6Qhx2AKU1y3FAa8LQyw3aOXOWmWHJUWAJmM/iCIo46aVqzGlAAnNmA8SBeJy1kr6l47ppG+3y+CkjgB7jHT9k1UHOR/BHNbWD4SV4fGH3ZBdE/8k+5MdDJPL2eVlZZTZ1Bnp1FdQxintDAzJZck93ZKa0JuSbaWp4xb2ntaXIlpVME0hU6Ykd0soL5EKqyg4vEWG2knEYWYtHeZBOAHeKKiNyrEk0d9Yy4JJyCk26Jdsh8JK/qo97cDCzs9PWM4QRXK+rEFxxpcQz2jXCI5JHsW3Awv7NTG75ToBTLBeZVI30gvvc+I0g08lRtNe7bZbXLWiVMBqFAEkvTIC1xQMYtYXEKAAQzlIe7hlAg0elGPWNRje+TNQo4dbSisGVUghSRvOoteMbNmsgrZJKJSyM/o0ymp0EMZJ03vX9nO043WjCULlomg7wWQokknLleg3QyQC3QRYw2PVLW6EpU6ahT8QxpEeF2kMQJstScOWlKWDKLlwUivAVjWVMAClkJJRKURmtQpNToIYyUqb3oKScemg2ljphklKkpZkVBNAgEV8DCD8fikOpG0U4lE5BRLGWXnBQp7KArQcYSN+G/yxx5E09uz1cLTjo9B7J4k91hgAjKROzkvmdJOUJAoa1JOghvsyYxm1UTnepJowYDgBwjluyKiZKdO7mzPaH8t6HCZyASXLm7OfNo4qK2vzqVt2UexOGROxSAtIUES1BiHFgKg9YY/wC1ub9BISm3eKtoyGahHGOBxHaJWHaZLWuWpRSjcNbM3i3ujKdpTcQSZiVzC9TMVahqwsTa9eUe1eq0cZapimc+U0Njr/mixiV5pcgoUNyWXqRUkuAQLt74vLkkpIOHTUHU9AL3ihjcAsyijIwAFXDjjXgNTBJw2jE5KaOX2nhd41oa8ejGIcPs8pDks9g7HqYs4qYUkpBoC17Aa84rpxIUVPVtaCOW6OOyKdKCQrJUtU8W4RRkzSQwcKrdurRIqYUqATUc/jFlICWIAzK4aj5x06IpXRX0g/4t741SHJqGewpTwi9icTluEkP7fx7oX4mayqajpFTsEqpLVDjRuXyjpNkyynDzEkumZkKgGIYKcVBcHwjmJOKU2p48uMMtn7VKHAYZiCXfpxioh0HZ1pK1kuXlzE0SRfKHr0jotly2kkZV7wU5ZNMxJtmrCrYstWISSgS3AYneu9/SqDDWcubKKEFaEDK7Kzg3Zs2ZrOXbSN/Et9hJsnDkYlanDJIfxAIpGNqSD3OISKqOXKBrvg0flDzZ5mJUtSUOVsSbPlDalxTiYkxWEXMzFSDUAFms92e76RzxWn4N5dTiNhYKYjEyVKSQkKBUS1L1vDSdJPCHcvY6kkKEs5h0blrG6tmE3QvyT8Tp7dIzOGTT8GozpMTbVwyjhE5GKkh2cWudeDw37LEICC+Y93UJGb0gOFosYmfNKCjIcpSUm1iG43r4atGOz/eg92lLhKUoa3opZ6Au9HroW57M2Uu1snNKloS7idn3gU0KMtyKlxaIuzyu7wc2WpsxmJUGqGykVIDC4jqcRs6bMAzyXItvKDF62TZrfCIxsdSQ3ca/XLtpRr8R74242qMppOxepGfDhFbKrlUR6ebQGEeFDycWm/8AR5lOikn4R1uERPCBklkgFWouFkEeha/lYQmBlpmKBzpIKklNVC9RRPD1Yy01TNRl6cRV2HI77FCzyHtaiTDnBIeRMB9aROH/AIyfhEWeXvNQmjhDbpFiQKg8baQyO18P3eXuQDlZwioNnt+NYidu2h0VCHsIfppgZnw3BvVBL+UM8maTMDUVInD/AMZPwiNE+UCopCgSGDIajMQCA9fbF07YwuTL3GjOE6kXeJF3K6HRUIuwyN/EBmzSBp9kE+6ISn8N/KGMnFyUuQCkkMCElNCGIJ1Hk2sLfzhIzELK2DMQhJ0q4Kgb+ccp+p3VfL/p145qC2y/svGKQkgFh3qCpw7ggC3Gl2jfbc5PelSsxcADeIAZ3p4iOXxe0HU6SwBsKOxoWGsXUbVRMH0ylZgTYU93KJGk9mXPJlmXNAGR91aktT6qwsXNnAjOOxqkK+jmZXcnKWq+tYpYXFZSAQ5Lh+HOMzAVGlaaFtT9qOivsdNXsF7Ynj9cv7/84z2g7QzgVSXGXu5bneckoSoup214RErDLax8/wDNCztBs5QmrUAVS3DK40Hsdx4RpN1s5claooKQAVF3oG5fWasUpigEtS+nx5xvtCaQWDUsBFdUwJSCwvUcesRI5I2UgUoX/HARrh1+lctQCNFTCpVDQa/jSN+8yga8usaKbqmJJIL3d7VPKKs93OrROtTENfnaIlSV5WZ+kVAzh5ta+NYsd0DR2IaK0nBEh3HRw/kaw/2Vh0qkzUnL3hCchLBjmcsomlHgWi/sfHGYVhJOZMpSlUSxZk+qHuXflF+XMVqT5n+GIOz+ze670qKHXKUgELQakpIDZuRrFxGDP1k/eR/HEmdONpdTMnb+ITQTlsDxHzi8Nv4jIlQnKDk8P4oWLwUwAnIsitQCR4EBiIZ7AwgCpClkZUkqIrRw4elnbziKyycTfF7cxMnL308IK7JUpAUHspSasmMYzbOLlNmmOFB0qGVSVDilQNY5k7FxMyYubNlzCuYrMd1RN3azANQQ32fh1DCYiVMSpACkLkpUCGUXCgnl8400YUl4LOO7QYlKynveGieHOK2F21PWo5ph8CE+75RjaOGJW6TncAOlyxF9OsQYHDKC2Zn40/eZ45yu9HaONHRbHxkxU+UlUxRBWkMVqILnUaiKuwu1U44iWmcpGQqq0p1GrUID3bWLOx5eSfKWpglK0klxQA19eKXZnZqpWJlrWpOVEwk76SWKne+gjrDKtnHkxvRj85zgsgTDlClVCzd3tzJd+ca4TtHNE0IIQRnAJKVElyxJL1NbxYnYZ1rys2YtvJHvUIUTMGpM5yn1kqoxo/EPw4xzeSbOixcUdFhe2CVYgSO6AJmd3mzJ+tldr+EV19qJtdyUWf1VQvRIIx2bLuieshTFmzghT+dYjxWGOdbJ9ZWnM/ZjpyN9jnxxXceYrtrLlz1SVSg6VJSVOkAu1QDXW0Q7Q27MRMmIySzlUpI3VaGkJ9pyicZmyukqkqfK4H0IeraKA8Yn2+tPfzVaFZLsCK1u0SdpaHGleyxtbtalClS+63so3qNvICnY19aOOxe0HqoubPbkH4xNtpZVOSpLEFEqo4iWEnm4Ihasgmorb8cI5z2c6LAmBQ6da+MRne4J5E+0REmbWlh+KPGxOapBPSOdEG8raSU7igcykgJqzAFy/G0bz5nenMwFhRzQC8KVzgVJ5C8MsKQUC3s+UdX0PUupjuA9vZG+0NjgJUO8l5g7jMHcaM94kkSwVpFKqTw4jlC/aM9f5ROAIYzli3FZjUVZnkb6CxWDWSrMliKWvyraKkzCKOV0kOWdh7PZ5x1W3k/0ib/WI00YQr2gnKiSRqqaD0dI+cRMw40rFwkEuAWan+rRmahks26Bf4xYSWrYVs/BorKxJfetZz8YpzK4lkhx+BE2GmkXMRyFEFtNI2mqpT/WKWrLGFOcqPOH+ytmd4lSlKCEoyuS+pIGvEQi2Oih6/jSOp2aVJw88oLKeS33jyETqzp0jom/NcsJUUzUrypKiEkuwYOz8SPOKiUfj8GN9lY2ZME7vC47hRFG9dAjMpwoEFiCCCP/AMxJpI1xybWyocpzAM4JcC4rrSLeysIleQKFOQ5HlC0P3k12ueA9Yw37PElaQ1GoWvQxK2XLVlD8+yf2Mz76f4YllT5c+XNKULSUBJ3lBTuW0TyhXNAyo8H8oY7JTuYn+qg+0x0cUc1JmuJl1TTQ6N8IMAkGY9/P5CDEKNHDM7UvavODZz5nNyTp/IxyrR2vY7w+GzrSkCqlJTY6luPOGCdlys+T8ok53y5cwfM7M2a70irs6k2WeExGn2h9mF6yUY5TMP6SvThNeNccItOzHJNpqmW58gpWtKvVOXypoeUKcROUlagFKAd2BI90djtTYilflM/1ETVp0vm89eHCOMxyd9XT4dIy9SdG4/oQ3OypwoZrHh3pB8ooYhMxKikrW6Sx3lXHhGNsz1mfMAys6Lpc1QFO8WNs/wDyJvNZNuLHhG5Kkc4Nt7NDgV5QTNAcBQCprFjyMK9rSlozJJU4bU6h/JjEu2sGFLlmj9zKuH9ZSeXCJu05AmClTLl3FPQAu0SSpEy8nMLmlxX2+6J/ykUevW/z9sbzsBmVKDhIUFFwHspvjFKfKKX6kfD4RMbVnOiSZiUkMQx1evtv74CprMroRFfKKe2MCZ+G+UKFDXFzUJASHKiQonRqsA3Uw1wTFANQ9bH5xzAJK1BR3bOPg8dmmSlISnKi1A6vnHWSvobUq6mJKkpUlWYnKQWY1YvxiovBIMwrzmq87ZebtfnFqYUC4QL+srTxhTL20CvKZaQHIfOrQO8ZporlFjDGlK1qW7ZiSzKo+l4qY3CpmJljM2TN6pL5iDr0iL89I/ZhuOZXSJJ2MCW3BX7R+cZplyiyOZh2QEBbgEmoIqfDlCrHYYBOjmjVp5/CHaVAgHKKgH0zFbG4fM1gzn0nhTsjx7FNOyUj0pjgaZTEWIwyQKKe3qkaw17t2cCqQr0tD/pEE7Dp/Bhsvp7G2yMGjL6bVPqmH+ECUy1ozemUF8qqZS9ucVNmYaWJabOQ53jxi1OmIQhSgASkO2ZQfk8XZG41Ts32fgkS0qHeZsyCj0VBnUFP/d9sSfkiP2n91fzhdhNupVmzS8rWZai9/K3thjInIU26ah7zIO31ClGPSyqrBy945wCXfdVxi52flHMipY2vzrFbZSicYEKknIVKDkLUC7t6QZtXjp07ICVHKhmVu3a70q2sMb2HNdDzeYpwkcIb7CqjE/8ALR7zDGb2KYUUT0SdfHnEuz+zi5ZWAFK7xIBDNYnnGtktFKZh0kgKURfQnQUvEcjDISsAKo9WQR43rpHSq2ClTZkZKsS9R1r0LQqk7FmpxCkKlJygqCVZqKSLKAzv8jGMWkazVkqpktAz51OliNzUWfes7RSwK0zlmavMFZyssAxUo5iA5doYTNmKdu6SUlw5Ve73XyigrDz0lKZciUU7typw9/XaJUk9f6ZdSds7WVjETMFinfemlVuOQlq8jrHB49EvvDVdh6o+cX5aJhVMCUIBASSlRysFEhJAKqvEE3ZMxRJWmSnK4N2LaAtU1i0+5c1VKyvip8srUsqUCQkWDbqcvHhFbG7ZlrmFRcBVXYXZuPKN8Z2amrqFyUAVqojxoK2itL7JLas1AqA2WYoVHBvCK7MXT0TnFSppSXU6EBAbKKBRWHHFyRG205yZ5GYGiUpsLJtBh+yBSrN34I5S1G76KIq9IYS9hkMDMcuxaSKWFN7mLRNmk13QiIS6L7hLVFiQSD5CINob6t7SlGFjHQHYucEd4sEh6S0DwFT5wL7OIKazJo3qUQHBrrwrEpmsl4OQXhAAo/jyiLDSw1XvweO0T2eSkFWdRYVBUl6jUARpJ7NSG3u8I03/AHboaN0jLp9i9N2TKAJQiWQNChIJ6axJKkygAyEFTOcyBR2N2Z3fzi0EuWNArWocEg3UfCMGWlKiFKSwYUzcHcVatraRujNlWZgJZYBEok1LoTatuNNCeEWU4eWyZYlyxLG8rcQQSElILPVQqH5mJZQTQpcgigU7APTLUG3ONpGWxUAQWTXUOGVvFk6uNT5qBDK2ZLakuUHP7NBZrN1aLEjCJFDKQ9AfoxRiz0NbiJZmGQgMyi7VAID0LboLDx0Frxq1SRY5i4UCQH+0dbVFkjrDEllY4Q1yhBYhvohyASW41iWThCEtMQlwSkbgHpMa7psKRNNw7pYKrRVQWpugggWYOA+qebZThAUUJys9gznUK1NKG1CNaMS2ZmYJQsAEhJciXLvqllB6BmbnxjTuCAxUxan0aRQauBX+YjMqWxyLIWGf0QxqHzKJOYmvSj8I3TLABBUAEeiF3qWJZt43ZJ4Ja8KBgylKNSRUJ9EBy4PqgEanpEeGwK8wUZhLgsAdGrTj4xtjp3dsCWS7OwUSCzKOUs59hagjTLUBJo4CnAI3R9ZOrlO6CS4N6xKFkyUKKbrLJBBzWcsHrbTw88HapGZClL3AlTKUn6rs4d2ZoxkQlKwhlkLZySAHSCwzC5YAeJFyIXyEzAsoCfoTTOlIBUaAZquWJUOLKI6KFlqSFlOZCyFGj5zSrDVuIY8YDLdqKPCpoPQPv0eM4CQETZiJaiUsc1STnG6XBFHDGG4BazFw7J1Lvf3ikKFimRhgoDdUmtQQU0qPVFBYdRxiFUoEhn19EKzBy5dTuXNB1h3KSAUpUpPHmC1HelTccYzMlUJcJJKd4ijAu1aVtChYtXhUlLkqDKDh1gA2BqWLkAwHCpKQySp2BbMLHrfSG0iUkuVA7wajkXuz0cAeURS5aXoHIqKVJBNDTn7YULFsvCklJy0ToXIBzGprdm84hmrCd4oszilNHfNR+fAcYYIw7rBS3rNyLPe4cufPlFuZhEqYNQ0Py5gCJQs56bsqbJxal7qUTEBPpMSwJFH4g2OsWJAzOlGbdUpKhVNWboQaDqYp7QwQBQqUEqCAQUkqIDaZTQWdobygkhwApRBNC1R6LjN0HhFoFNKKkBiol2cuAVaBnIYeyNRLN8vUOXctRmawIfpE6CwDA13iCKh6hyLxYmSigBid4BwOLv8AE2+UKFi0zBYEUNtbudA/weM5A2ln+L0J89GrF2esOMtQXFKgjR25gAdQIh76jvYFVAPZl1HFuMWhZApLpyml1OzkMSW18OsCUhJyFQcud4Bzq5poW0i4vEFSgDdtB4vwNvYYhxMjKkLsaMWehf5xKBXmYLMhyWcMGDcVDda0YAa7OwOhp5cXi3Ll5lBmcBwdL2TqOvOIZ0p2oa1DXqdaxQRGSpwAp0rIBoKCoo9j5wTMOhO6SzJIcAg09VwXarv7IzBGjJvhZoAYAEDdFTUEm4IuXFesSsJjKyB1AEWoAHb3ecEECmUoIKUuQrQUsLVrlppWsbJSUhnN3e1EpsSLm4Dg30gggiMzOKglgAmWK0bkkmgcaUY9eGTjVJYqJplCTu0IbQBgAzeIpSCCJZTKcce8Lk5lML1VqxoyaPY6WrEcvaTguRXViKFxpzZ+lDwxBFBjGYtHeIlzGyqUKJfdAaoJT0GvGJBMTMKgKZVElRcJOUhIDJ3nAblTnBBErZUYkTFFeZBJoEqLJDEAsljRTgHeU5AF4mw8qYASEjNUMCBmGUGruCKC5BcnxIIEM4EoC1ODLCgQ6Sd42dRLkkMoPSLM1KznL0q1SCRQBzxB60ggikIcPhafSOctHBdyGDswuX+MXJkkqSggtmqbgWNgLQQRCldM5quWSNLMp6jVqih4RlBTmIq9aO1G5UrfjSCCJ3BoucSlJSBUAcXsOWjtArNmYkBNxS9CQSBqQOVoIIoKm0MOoLcBIdJJvyqeJ0b2xvNlKAzk3diLihIa9DShe0EEQGkudlCXJUS4ci9X0tQE8KRKZmablLlgAxsb141BEEEUIqidlzN6JAA8S3sy31iM7VQCAVEFmdi+rjhrekEEQE6EPVhQAj+X1ecVl4hUxBSoMAqgdx48wfdSMQQBmfLPeAuAkAk3cc+lQKRiRiAXfjSgNONfGCCBo//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24" name="AutoShape 4" descr="data:image/jpeg;base64,/9j/4AAQSkZJRgABAQAAAQABAAD/2wCEAAkGBhQSERUUEhQWFRUWGBcXGBgYFxkYHRgbHBodGBsYFxgYHSgeGhojHBgXHy8gIycpLCwsGB8xNTAqNSYrLCkBCQoKDgwOGg8PGiwlHCQpLCwsLCwqLCwsLCwsKiwsLCksLCwsLCksLCwsLCwsLCwsLCwsLCwsKSwsLCwsLCwsLP/AABEIAMcA/QMBIgACEQEDEQH/xAAbAAACAgMBAAAAAAAAAAAAAAAABQMEAQIGB//EAEsQAAECBAMFBAYFCAcIAwAAAAECEQADITEEEkEFIlFhcQYTgZEyQqGxwdEjUmKS8BQVFkNTstLhJHKTosLi8QczY3OCg6PDNNPy/8QAGAEBAQEBAQAAAAAAAAAAAAAAAAECAwT/xAAsEQACAgIBAwEHBQEBAAAAAAAAAQIREiEDMUFRIgQTYZGh4fAyUnGxwdEU/9oADAMBAAIRAxEAPwD3CCCCACCCCACCCCACCCCACCCCACCCCACMRmCAMRgiNjHFbW/2oyZSymXJnTgksVICUpJ+yVkZuoDRUrB2REYhR2b7VSsalRlhaVIbMiYnKoPY6ggsagm0OIgMQQRmAAGNo0jZMAZaMFMbQQBq0ZAgIjMADRhozBABBBBAAYiMSGNcsAbwQQQAQQQQAQQQQAQQQQAQQQQAQQQQARz/AOmEhM+aiZOlpQkAJJCg6gVCYMxoWZNucdBHmGKXNM1aiUoKlLB1DZnZgOQ8ojaXUqVm/aftp3zplzAmXwBYq/rHnw98cFjMU5u/t0+cdlMwBVdaD4K+UV/zIOKK/jhGY80F3XzK+NvscnhNpTJSgqWtSFCxBIPs8I9a7C9tRi091NYTkh3sJg4gaKGo8Rq3GHs+4I3PvDj05RiVsDKQQhBII9YcX/l4x0fNCXj5mPdtHreOxglJCiFF1IRuhy61BI8HIeJ2jyvGhJb+jhFfVmqWDS2Vz1tpHo3Z3EBeFlEBQGQDed6brual2d9YlrsXZeAjYQRgwBl4zGsbQAQQQQAQQQQAQQQQARqTG0YgDMEEEAEEEEAEEEEAEEEEAEEEEAYUpg5jSRPStIUghSTUEFwehEc72g7STZS1S0SULDAZlTFD0hV0hBoOteUR7E2jiUSEJGGllKUhKSmeEuBR8qkUPjADrbuOMqSpSWzOkB+agD7Hjz7HznmuCCCTbWpL+TQ87Sz8TMCHkrSlJLpTOlEKNGd68RpeOY21iJhZZwygpIZjMl1BI9FKVMAGGr3jlyRytM6RdF9JjYAfggVY0rTSFCNrTAP/AI0zwUT/AOyMzNoKUzy5yfWZkli2u8/nHjXs3G3ps7vkkuxdTi0uNA5BVmS3Xo9PHhWJJU4Kt/p5QhmYJBDBM1Icv9GNS5FFWieXiUy3IEwBnIEpVhwu0dZeywktaMLlkuo1mqa147fstjgqSmWxBly5bkihzAmnlHm0rbUiYoBRWkHVaVADVyEDMenOHHZvtJJk4h+/T3JSJbqzhAIJU4UoUIsElqkx09nhhGupjllk7PS4IWo7T4U2xMj+1R8TFLbvaaWiTmk4iRmzIutKt0qAVQHg8eg5D8RmIcNjETA6FpWCHBSoGnGkTQAQQQQAQQQQAQQQQARhozBABBBBABBHOT+28pClJ7qcWJDhKWLUcOp/MRp+n0n9lP8AuJ/iiZLyWmdNBHMr7eyQKS55PDu/i8byu3cggEpnJPDulFvEQteRTOjghAntthj+1HWTM+UErtthyS/eJGhMpdfJJikH8EJD2ywrPnV07qa/7kYl9tMKQ5mFPJSFg/uwByu2JBXOWpc0EhSgxK0sA+UbpCXYDzipKwRctOowNFzNR4jl4RcxeJRNmzFoIKFFRSfY9ecYlOEESwby/Rf9m5tzMeaPM8W/Do6ygrSIDg1/t3/7q/iiIZuAmZHMzM5IH0jilakooKecX0zJrj/eXHGK+2W4Oe8mBuAC3fq7eUSHM5Xa+n3EoUQI2dMb00HouX8UxkYCc4qkt9qUf8Q4Q6mg5ldToPlEBKvqA/cj0Yv4HOxccFO+qD4IP/sjRWBn/U0+r8lw0b7A8kxof+X/AHR8DEp+BfxFsnC4hDEILgXyr4No8SSMbiJZMzIMxJFUrqeDXdoZIlJIG6ByYg++K21kEJASogCZMDA0YKB6u1OhMT9Pb8+RepJ+kOI9aQg9Ur/hipi9qlbPh5YILgpSQqzFjk84szsSEqUACwJHpK0PWLWCnOUHe9JSWzKUPQcUjEfaE5Y9/wA+Bp8bSsh7D45EvEKR3QSqYGcAO4OZlMAbEnwj0GOH7KziMWUFThlvRt6hJbrHcR2TuzDVBBBBFIEEEEAEEEEAEEEEAEU9p7UTIRnW7O1Guz6nlFyKm1cMiZJWmYAUlJd+VX8GgDg5u0ZSnU13J+kRwzfW4V6VjUYuVqni/wBInRn9bmPMcY2OCwh0l/2g+caHAYJ7yunfJ+cZ91B9kXOS7s3l4iUdFeCknVvrcadYyMTh82V1gsDpq7MbGx8o0GycH/w/7VPXjxjI2FhNMvQTU/Pn7ecT3EP2oe9l5ZJnl8Fkcm6wfR8Jn3REf6M4Y6H76eDceFOlIwrs1h+Kq/8AETUuDxqXAPUCM/8An4/2oe9l5LCky2/W/c/lEOJKEpd13DukpA5kkMANYXzdn4RMzu+8mBYIpm1fMGNndRNNSY3n9lpYDAzRpfll48KRh8HG+kTa5ZeSp+U5WloBWwD92Ulquo1S+oN6u1Ixg9tITNCVoNAygpSQXPogGnLq9o2wm1pOGlSF5e8mFASopUMwoCSsEMHbzhecVhsTNXNVlBUQ4WsJVQAVtw0jpGMa6IzJuzoZ228PlOVLFt3fSal2NF2ofKEx2uFVOdhQkIBHpFzd6XPWjmMLwOFa6PCan5xtg+0eGlSVYfebeDpyqTv/AGnf8Ui4xvoiW6HOx9roUh196C5ZibaUCjzhn+VytJk7++fhHL4TY2GUKF+kxPMceo8TFxHZmQoUzkclpPI68AB4DhFwXgzkPTipQDmdNA5pWf8ABAnFSjaevxQfiiFA7LS7jvXd3fV8z3vmr1jH6LAWVPHnwI9xI8YYflsuQ2nYmUm+IA5qQke0phFtHbaXyOkuorClEjNn4MhhZ76iJJ3Zst/vJzcwTw+Q/BL4wuHw8gET1JdR3TMBFABQMm34EZx392avRLs3aCJ7krkixJLFya8jF1eIRLZWeWQnMshLD1SCSVKYCscxL2arOpUqeoIKlFLAs2Zw3EacxBO2ZMJAVOKg4cEOSLRPdxW6GTeiwraZClGUpUuYD6QUjiMzEltQD1HEQ1k7Vx7P+UTehlSz/ghZtnZ8nugrCmX3iVAgCYlRU3qtpp5Rrs+bjEpYJWzmygNbszO3ti4O9MmQ7G3MeP1x8ZKPgmNk9pMcLzEn/sj5xQRtHGC6Jn3knhxT/W9nNpPzxih+rmf3Of2OnmeFZhP930Rco+PqXf0uxoN5XjKP/wBkSfprix6sg/8ASsf4zC/8/YjWXM+4k/DhGv6RTtZS/wCzB4fM/d5wx5P3fT7i4+PqNB27xP7KSf8AqWPnDDY/bKZNnIlrlIAVR0rJY9FJFPGOYPaRXrSj/Y/5oxK7UZVBQl7wLhpJvWzKerD7w5sSn5Xy+4uPhnqkEVNl4iYuWFTEZFGuWrgaODY8otx1MhC7tFNy4WeeEpf7pEMYSdtZjYGf/VbzUB8Yj6FXU8cKeXs/ywYbZkoy5k1aJaj3iEgzHADu75Q9hEZHL2f5IfdncaJMoLJytNvw3FgHo5jjBJy2enmdR0KDsvDqlLUBJSpOQBUtSixUSK5rUB9sVJexJRmnvilUtKVKG9QltDxLARntF2qVMly0qcFFCEsHrdje8c3KxKlKAHB94hIIvXi/nBv1VFaPJm+51aNmYIsFCSAQSSicV5aagI4sLwoxKEpAZd+fl+OUUdszlJWpCllarnuyDYFwW0SB7DC1EsKoczqsxYdDTxjM0/4GTa2XJ+LQCXUtx6NQw+Y6QywGJ3DUg6jMej+lS0Jpk9KCMqAo1ucwfjWJJOKSgPUZbB6VFa30jOOlRrjljI7DYeCEyYoKFBKJ/dH1efGNtmbPCVYgs7EtumYfSSlwgVUWJoIq9kMdmmTC36rThmRctq0PNl4hKZk4qUBvalv1iH9gMdYrS/k6Tkm214IJfdrK0AhRShZIOGXKKSGbeVQmtucKsPsd8LMNXCpgA6Q6RiU99iDmDETWL0LhDN5HyjXCj+ir6zffHRxS5KXg5xk3Dfk862LKK8RMQHuXHQ5YXrxJc75FTqY6DsnJbHTuqv3oWSNgzZ0xSJLFaiQlyAPS4mgo8RvsaopjHLFpp8zAra80frl/ePwi7J7KYsIMyYkCWla5SqocLS4IYVuL2ijiNllvGI3TplStWh3traE6Xh5SxMWBMAL5iNM1OHhD/Ymz1TioqJLS0qSVPxFjf1oTdqMM+z8LyCf3DHadlRu/9lP+CKQj2bs5QlpZah6Qbv8AuwGLboJr4RR7RJmJlApmzalQIMwrG6cuhIUIdzpKDhlFSEqKM5GYAsy0qo/GKWNKVYaWUpCUlc5gBQVBpTj74OFQUu+v7MqfqcROvDrkCXNSWKgH8U5iD1hphe02JUCpEvD5QwJWpSKl2AJI4Rtt6U+HlHkj90jhEXZZJMubkVlVuF8qVfW0UCIK8kkzbpQbaJ8R2yxUtOYyJBS4SSiYpTHhRV4sSO2uIW+TDIIDOTNUhntUnrFfFYcqw80rOYkyl+ilN0KFkgD1YubOwIWhYBCXSkvkCxQ/VNI07UsbOfpccqNcR24nywCvCMklnE8kewRLK7dTFncwq1NdptntdPXyhbhNiiVhZiSrO65S7AM6TSnQVi3I2fmTMCAkFkK3k5xRxZxWsS5ZY2PTjlRZmdtloKc+FnJBLOVob3RLL7by3ByLFRV0UreFmMwBRhjmyvnSsZE5QApA0c/VhEo08PxrHOc5RlR34+OEo3R7vjNuIQ+XePF2SOqvlCqfjJiqlbcBnMseDX8Y55HaIKZMgKmTCkUDKy0Dgk7iB1JPKNZWxsROdU2Z3ZegSlK6c1Lv4ADlHOftFfA1HiPSkLBAIqDUGOa/2jTWwEzmqWP74PwjmexnbFUgpkYk7igChfB7eEOP9qmIAwSGNFTUeWVSvgI9EuhyUakjywqHLyH8MMtjbO7yTmUmm89mpr6XCEi5tL+0fxRPtJzh8OEu+WcuiiLFOgvQH2xyjFO78HTmbS0c/tLDGXMICiUGqCWro9CeY8IUiUpZoVEOxZ6aVOnUwzxuEEtJ7xQC3cId6EPUi3BuUKMNPecCkZXLMHFGr4cYRVWeUsJkkKAFGcHeNQaM/OJUOFlWZwLAOGaIcRjiFEJatcw9zxWXiMxcBidAOHHjBJvqQmmoPpUD6E35xEuUQL04X6UvFfFlnKip+r+0wYfFEi3jHStFOg2TK+kZaigKGX6M6k0zfZdo7PZWznVMSWKUFgVHmxzEgu5AjzzBbQKFBSWNjWO2RtJ8HiJuRJOZLpVvAEzGYjleo0ESk6T8/wCGlLq0O8TslkqUEpLAlgRpX6sR7OWfyUuztMPJ8x9kcp2HP0syg/3E2uvq0tzjpNmr+gWOUz94xYwUZUvBXJtbEGwpTY1dQXr8Wi/sqQZU3vKEBRO6R9Z7mKGxT/S1dT8Isysb3SFlYdMtRL5lkspZAAAoGdukZVWjTumXppUrvUi0yfMmgOLKcgEaqD6Qhx2AKU1y3FAa8LQyw3aOXOWmWHJUWAJmM/iCIo46aVqzGlAAnNmA8SBeJy1kr6l47ppG+3y+CkjgB7jHT9k1UHOR/BHNbWD4SV4fGH3ZBdE/8k+5MdDJPL2eVlZZTZ1Bnp1FdQxintDAzJZck93ZKa0JuSbaWp4xb2ntaXIlpVME0hU6Ykd0soL5EKqyg4vEWG2knEYWYtHeZBOAHeKKiNyrEk0d9Yy4JJyCk26Jdsh8JK/qo97cDCzs9PWM4QRXK+rEFxxpcQz2jXCI5JHsW3Awv7NTG75ToBTLBeZVI30gvvc+I0g08lRtNe7bZbXLWiVMBqFAEkvTIC1xQMYtYXEKAAQzlIe7hlAg0elGPWNRje+TNQo4dbSisGVUghSRvOoteMbNmsgrZJKJSyM/o0ymp0EMZJ03vX9nO043WjCULlomg7wWQokknLleg3QyQC3QRYw2PVLW6EpU6ahT8QxpEeF2kMQJstScOWlKWDKLlwUivAVjWVMAClkJJRKURmtQpNToIYyUqb3oKScemg2ljphklKkpZkVBNAgEV8DCD8fikOpG0U4lE5BRLGWXnBQp7KArQcYSN+G/yxx5E09uz1cLTjo9B7J4k91hgAjKROzkvmdJOUJAoa1JOghvsyYxm1UTnepJowYDgBwjluyKiZKdO7mzPaH8t6HCZyASXLm7OfNo4qK2vzqVt2UexOGROxSAtIUES1BiHFgKg9YY/wC1ub9BISm3eKtoyGahHGOBxHaJWHaZLWuWpRSjcNbM3i3ujKdpTcQSZiVzC9TMVahqwsTa9eUe1eq0cZapimc+U0Njr/mixiV5pcgoUNyWXqRUkuAQLt74vLkkpIOHTUHU9AL3ihjcAsyijIwAFXDjjXgNTBJw2jE5KaOX2nhd41oa8ejGIcPs8pDks9g7HqYs4qYUkpBoC17Aa84rpxIUVPVtaCOW6OOyKdKCQrJUtU8W4RRkzSQwcKrdurRIqYUqATUc/jFlICWIAzK4aj5x06IpXRX0g/4t741SHJqGewpTwi9icTluEkP7fx7oX4mayqajpFTsEqpLVDjRuXyjpNkyynDzEkumZkKgGIYKcVBcHwjmJOKU2p48uMMtn7VKHAYZiCXfpxioh0HZ1pK1kuXlzE0SRfKHr0jotly2kkZV7wU5ZNMxJtmrCrYstWISSgS3AYneu9/SqDDWcubKKEFaEDK7Kzg3Zs2ZrOXbSN/Et9hJsnDkYlanDJIfxAIpGNqSD3OISKqOXKBrvg0flDzZ5mJUtSUOVsSbPlDalxTiYkxWEXMzFSDUAFms92e76RzxWn4N5dTiNhYKYjEyVKSQkKBUS1L1vDSdJPCHcvY6kkKEs5h0blrG6tmE3QvyT8Tp7dIzOGTT8GozpMTbVwyjhE5GKkh2cWudeDw37LEICC+Y93UJGb0gOFosYmfNKCjIcpSUm1iG43r4atGOz/eg92lLhKUoa3opZ6Au9HroW57M2Uu1snNKloS7idn3gU0KMtyKlxaIuzyu7wc2WpsxmJUGqGykVIDC4jqcRs6bMAzyXItvKDF62TZrfCIxsdSQ3ca/XLtpRr8R74242qMppOxepGfDhFbKrlUR6ebQGEeFDycWm/8AR5lOikn4R1uERPCBklkgFWouFkEeha/lYQmBlpmKBzpIKklNVC9RRPD1Yy01TNRl6cRV2HI77FCzyHtaiTDnBIeRMB9aROH/AIyfhEWeXvNQmjhDbpFiQKg8baQyO18P3eXuQDlZwioNnt+NYidu2h0VCHsIfppgZnw3BvVBL+UM8maTMDUVInD/AMZPwiNE+UCopCgSGDIajMQCA9fbF07YwuTL3GjOE6kXeJF3K6HRUIuwyN/EBmzSBp9kE+6ISn8N/KGMnFyUuQCkkMCElNCGIJ1Hk2sLfzhIzELK2DMQhJ0q4Kgb+ccp+p3VfL/p145qC2y/svGKQkgFh3qCpw7ggC3Gl2jfbc5PelSsxcADeIAZ3p4iOXxe0HU6SwBsKOxoWGsXUbVRMH0ylZgTYU93KJGk9mXPJlmXNAGR91aktT6qwsXNnAjOOxqkK+jmZXcnKWq+tYpYXFZSAQ5Lh+HOMzAVGlaaFtT9qOivsdNXsF7Ynj9cv7/84z2g7QzgVSXGXu5bneckoSoup214RErDLax8/wDNCztBs5QmrUAVS3DK40Hsdx4RpN1s5claooKQAVF3oG5fWasUpigEtS+nx5xvtCaQWDUsBFdUwJSCwvUcesRI5I2UgUoX/HARrh1+lctQCNFTCpVDQa/jSN+8yga8usaKbqmJJIL3d7VPKKs93OrROtTENfnaIlSV5WZ+kVAzh5ta+NYsd0DR2IaK0nBEh3HRw/kaw/2Vh0qkzUnL3hCchLBjmcsomlHgWi/sfHGYVhJOZMpSlUSxZk+qHuXflF+XMVqT5n+GIOz+ze670qKHXKUgELQakpIDZuRrFxGDP1k/eR/HEmdONpdTMnb+ITQTlsDxHzi8Nv4jIlQnKDk8P4oWLwUwAnIsitQCR4EBiIZ7AwgCpClkZUkqIrRw4elnbziKyycTfF7cxMnL308IK7JUpAUHspSasmMYzbOLlNmmOFB0qGVSVDilQNY5k7FxMyYubNlzCuYrMd1RN3azANQQ32fh1DCYiVMSpACkLkpUCGUXCgnl8400YUl4LOO7QYlKynveGieHOK2F21PWo5ph8CE+75RjaOGJW6TncAOlyxF9OsQYHDKC2Zn40/eZ45yu9HaONHRbHxkxU+UlUxRBWkMVqILnUaiKuwu1U44iWmcpGQqq0p1GrUID3bWLOx5eSfKWpglK0klxQA19eKXZnZqpWJlrWpOVEwk76SWKne+gjrDKtnHkxvRj85zgsgTDlClVCzd3tzJd+ca4TtHNE0IIQRnAJKVElyxJL1NbxYnYZ1rys2YtvJHvUIUTMGpM5yn1kqoxo/EPw4xzeSbOixcUdFhe2CVYgSO6AJmd3mzJ+tldr+EV19qJtdyUWf1VQvRIIx2bLuieshTFmzghT+dYjxWGOdbJ9ZWnM/ZjpyN9jnxxXceYrtrLlz1SVSg6VJSVOkAu1QDXW0Q7Q27MRMmIySzlUpI3VaGkJ9pyicZmyukqkqfK4H0IeraKA8Yn2+tPfzVaFZLsCK1u0SdpaHGleyxtbtalClS+63so3qNvICnY19aOOxe0HqoubPbkH4xNtpZVOSpLEFEqo4iWEnm4Ihasgmorb8cI5z2c6LAmBQ6da+MRne4J5E+0REmbWlh+KPGxOapBPSOdEG8raSU7igcykgJqzAFy/G0bz5nenMwFhRzQC8KVzgVJ5C8MsKQUC3s+UdX0PUupjuA9vZG+0NjgJUO8l5g7jMHcaM94kkSwVpFKqTw4jlC/aM9f5ROAIYzli3FZjUVZnkb6CxWDWSrMliKWvyraKkzCKOV0kOWdh7PZ5x1W3k/0ib/WI00YQr2gnKiSRqqaD0dI+cRMw40rFwkEuAWan+rRmahks26Bf4xYSWrYVs/BorKxJfetZz8YpzK4lkhx+BE2GmkXMRyFEFtNI2mqpT/WKWrLGFOcqPOH+ytmd4lSlKCEoyuS+pIGvEQi2Oih6/jSOp2aVJw88oLKeS33jyETqzp0jom/NcsJUUzUrypKiEkuwYOz8SPOKiUfj8GN9lY2ZME7vC47hRFG9dAjMpwoEFiCCCP/AMxJpI1xybWyocpzAM4JcC4rrSLeysIleQKFOQ5HlC0P3k12ueA9Yw37PElaQ1GoWvQxK2XLVlD8+yf2Mz76f4YllT5c+XNKULSUBJ3lBTuW0TyhXNAyo8H8oY7JTuYn+qg+0x0cUc1JmuJl1TTQ6N8IMAkGY9/P5CDEKNHDM7UvavODZz5nNyTp/IxyrR2vY7w+GzrSkCqlJTY6luPOGCdlys+T8ok53y5cwfM7M2a70irs6k2WeExGn2h9mF6yUY5TMP6SvThNeNccItOzHJNpqmW58gpWtKvVOXypoeUKcROUlagFKAd2BI90djtTYilflM/1ETVp0vm89eHCOMxyd9XT4dIy9SdG4/oQ3OypwoZrHh3pB8ooYhMxKikrW6Sx3lXHhGNsz1mfMAys6Lpc1QFO8WNs/wDyJvNZNuLHhG5Kkc4Nt7NDgV5QTNAcBQCprFjyMK9rSlozJJU4bU6h/JjEu2sGFLlmj9zKuH9ZSeXCJu05AmClTLl3FPQAu0SSpEy8nMLmlxX2+6J/ykUevW/z9sbzsBmVKDhIUFFwHspvjFKfKKX6kfD4RMbVnOiSZiUkMQx1evtv74CprMroRFfKKe2MCZ+G+UKFDXFzUJASHKiQonRqsA3Uw1wTFANQ9bH5xzAJK1BR3bOPg8dmmSlISnKi1A6vnHWSvobUq6mJKkpUlWYnKQWY1YvxiovBIMwrzmq87ZebtfnFqYUC4QL+srTxhTL20CvKZaQHIfOrQO8ZporlFjDGlK1qW7ZiSzKo+l4qY3CpmJljM2TN6pL5iDr0iL89I/ZhuOZXSJJ2MCW3BX7R+cZplyiyOZh2QEBbgEmoIqfDlCrHYYBOjmjVp5/CHaVAgHKKgH0zFbG4fM1gzn0nhTsjx7FNOyUj0pjgaZTEWIwyQKKe3qkaw17t2cCqQr0tD/pEE7Dp/Bhsvp7G2yMGjL6bVPqmH+ECUy1ozemUF8qqZS9ucVNmYaWJabOQ53jxi1OmIQhSgASkO2ZQfk8XZG41Ts32fgkS0qHeZsyCj0VBnUFP/d9sSfkiP2n91fzhdhNupVmzS8rWZai9/K3thjInIU26ah7zIO31ClGPSyqrBy945wCXfdVxi52flHMipY2vzrFbZSicYEKknIVKDkLUC7t6QZtXjp07ICVHKhmVu3a70q2sMb2HNdDzeYpwkcIb7CqjE/8ALR7zDGb2KYUUT0SdfHnEuz+zi5ZWAFK7xIBDNYnnGtktFKZh0kgKURfQnQUvEcjDISsAKo9WQR43rpHSq2ClTZkZKsS9R1r0LQqk7FmpxCkKlJygqCVZqKSLKAzv8jGMWkazVkqpktAz51OliNzUWfes7RSwK0zlmavMFZyssAxUo5iA5doYTNmKdu6SUlw5Ve73XyigrDz0lKZciUU7typw9/XaJUk9f6ZdSds7WVjETMFinfemlVuOQlq8jrHB49EvvDVdh6o+cX5aJhVMCUIBASSlRysFEhJAKqvEE3ZMxRJWmSnK4N2LaAtU1i0+5c1VKyvip8srUsqUCQkWDbqcvHhFbG7ZlrmFRcBVXYXZuPKN8Z2amrqFyUAVqojxoK2itL7JLas1AqA2WYoVHBvCK7MXT0TnFSppSXU6EBAbKKBRWHHFyRG205yZ5GYGiUpsLJtBh+yBSrN34I5S1G76KIq9IYS9hkMDMcuxaSKWFN7mLRNmk13QiIS6L7hLVFiQSD5CINob6t7SlGFjHQHYucEd4sEh6S0DwFT5wL7OIKazJo3qUQHBrrwrEpmsl4OQXhAAo/jyiLDSw1XvweO0T2eSkFWdRYVBUl6jUARpJ7NSG3u8I03/AHboaN0jLp9i9N2TKAJQiWQNChIJ6axJKkygAyEFTOcyBR2N2Z3fzi0EuWNArWocEg3UfCMGWlKiFKSwYUzcHcVatraRujNlWZgJZYBEok1LoTatuNNCeEWU4eWyZYlyxLG8rcQQSElILPVQqH5mJZQTQpcgigU7APTLUG3ONpGWxUAQWTXUOGVvFk6uNT5qBDK2ZLakuUHP7NBZrN1aLEjCJFDKQ9AfoxRiz0NbiJZmGQgMyi7VAID0LboLDx0Frxq1SRY5i4UCQH+0dbVFkjrDEllY4Q1yhBYhvohyASW41iWThCEtMQlwSkbgHpMa7psKRNNw7pYKrRVQWpugggWYOA+qebZThAUUJys9gznUK1NKG1CNaMS2ZmYJQsAEhJciXLvqllB6BmbnxjTuCAxUxan0aRQauBX+YjMqWxyLIWGf0QxqHzKJOYmvSj8I3TLABBUAEeiF3qWJZt43ZJ4Ja8KBgylKNSRUJ9EBy4PqgEanpEeGwK8wUZhLgsAdGrTj4xtjp3dsCWS7OwUSCzKOUs59hagjTLUBJo4CnAI3R9ZOrlO6CS4N6xKFkyUKKbrLJBBzWcsHrbTw88HapGZClL3AlTKUn6rs4d2ZoxkQlKwhlkLZySAHSCwzC5YAeJFyIXyEzAsoCfoTTOlIBUaAZquWJUOLKI6KFlqSFlOZCyFGj5zSrDVuIY8YDLdqKPCpoPQPv0eM4CQETZiJaiUsc1STnG6XBFHDGG4BazFw7J1Lvf3ikKFimRhgoDdUmtQQU0qPVFBYdRxiFUoEhn19EKzBy5dTuXNB1h3KSAUpUpPHmC1HelTccYzMlUJcJJKd4ijAu1aVtChYtXhUlLkqDKDh1gA2BqWLkAwHCpKQySp2BbMLHrfSG0iUkuVA7wajkXuz0cAeURS5aXoHIqKVJBNDTn7YULFsvCklJy0ToXIBzGprdm84hmrCd4oszilNHfNR+fAcYYIw7rBS3rNyLPe4cufPlFuZhEqYNQ0Py5gCJQs56bsqbJxal7qUTEBPpMSwJFH4g2OsWJAzOlGbdUpKhVNWboQaDqYp7QwQBQqUEqCAQUkqIDaZTQWdobygkhwApRBNC1R6LjN0HhFoFNKKkBiol2cuAVaBnIYeyNRLN8vUOXctRmawIfpE6CwDA13iCKh6hyLxYmSigBid4BwOLv8AE2+UKFi0zBYEUNtbudA/weM5A2ln+L0J89GrF2esOMtQXFKgjR25gAdQIh76jvYFVAPZl1HFuMWhZApLpyml1OzkMSW18OsCUhJyFQcud4Bzq5poW0i4vEFSgDdtB4vwNvYYhxMjKkLsaMWehf5xKBXmYLMhyWcMGDcVDda0YAa7OwOhp5cXi3Ll5lBmcBwdL2TqOvOIZ0p2oa1DXqdaxQRGSpwAp0rIBoKCoo9j5wTMOhO6SzJIcAg09VwXarv7IzBGjJvhZoAYAEDdFTUEm4IuXFesSsJjKyB1AEWoAHb3ecEECmUoIKUuQrQUsLVrlppWsbJSUhnN3e1EpsSLm4Dg30gggiMzOKglgAmWK0bkkmgcaUY9eGTjVJYqJplCTu0IbQBgAzeIpSCCJZTKcce8Lk5lML1VqxoyaPY6WrEcvaTguRXViKFxpzZ+lDwxBFBjGYtHeIlzGyqUKJfdAaoJT0GvGJBMTMKgKZVElRcJOUhIDJ3nAblTnBBErZUYkTFFeZBJoEqLJDEAsljRTgHeU5AF4mw8qYASEjNUMCBmGUGruCKC5BcnxIIEM4EoC1ODLCgQ6Sd42dRLkkMoPSLM1KznL0q1SCRQBzxB60ggikIcPhafSOctHBdyGDswuX+MXJkkqSggtmqbgWNgLQQRCldM5quWSNLMp6jVqih4RlBTmIq9aO1G5UrfjSCCJ3BoucSlJSBUAcXsOWjtArNmYkBNxS9CQSBqQOVoIIoKm0MOoLcBIdJJvyqeJ0b2xvNlKAzk3diLihIa9DShe0EEQGkudlCXJUS4ci9X0tQE8KRKZmablLlgAxsb141BEEEUIqidlzN6JAA8S3sy31iM7VQCAVEFmdi+rjhrekEEQE6EPVhQAj+X1ecVl4hUxBSoMAqgdx48wfdSMQQBmfLPeAuAkAk3cc+lQKRiRiAXfjSgNONfGCCBo//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 name="Textfeld 6"/>
          <p:cNvSpPr txBox="1"/>
          <p:nvPr/>
        </p:nvSpPr>
        <p:spPr>
          <a:xfrm>
            <a:off x="4038600" y="914400"/>
            <a:ext cx="5334000" cy="914400"/>
          </a:xfrm>
          <a:prstGeom prst="rect">
            <a:avLst/>
          </a:prstGeom>
          <a:noFill/>
        </p:spPr>
        <p:txBody>
          <a:bodyPr wrap="none" lIns="0" tIns="0" rIns="0" bIns="0" rtlCol="0">
            <a:noAutofit/>
          </a:bodyPr>
          <a:lstStyle/>
          <a:p>
            <a:pPr marL="177800" indent="-177800" algn="l">
              <a:spcBef>
                <a:spcPts val="800"/>
              </a:spcBef>
              <a:buClr>
                <a:schemeClr val="accent2"/>
              </a:buClr>
              <a:buSzPct val="100000"/>
            </a:pPr>
            <a:endParaRPr lang="de-DE" sz="2400" dirty="0" smtClean="0">
              <a:solidFill>
                <a:schemeClr val="bg1"/>
              </a:solidFill>
              <a:latin typeface="+mn-l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539750" y="919976"/>
            <a:ext cx="8305800" cy="304699"/>
          </a:xfrm>
        </p:spPr>
        <p:txBody>
          <a:bodyPr/>
          <a:lstStyle/>
          <a:p>
            <a:r>
              <a:rPr lang="en-US" dirty="0" smtClean="0"/>
              <a:t>Article Output 2000-10 by region</a:t>
            </a:r>
            <a:endParaRPr lang="en-US" dirty="0"/>
          </a:p>
        </p:txBody>
      </p:sp>
      <p:sp>
        <p:nvSpPr>
          <p:cNvPr id="7" name="TextBox 6"/>
          <p:cNvSpPr txBox="1"/>
          <p:nvPr/>
        </p:nvSpPr>
        <p:spPr>
          <a:xfrm>
            <a:off x="539750" y="5950406"/>
            <a:ext cx="6064481" cy="215444"/>
          </a:xfrm>
          <a:prstGeom prst="rect">
            <a:avLst/>
          </a:prstGeom>
          <a:noFill/>
        </p:spPr>
        <p:txBody>
          <a:bodyPr wrap="none" rtlCol="0">
            <a:spAutoFit/>
          </a:bodyPr>
          <a:lstStyle/>
          <a:p>
            <a:r>
              <a:rPr lang="en-US" sz="800" b="0" dirty="0" smtClean="0"/>
              <a:t>(</a:t>
            </a:r>
            <a:r>
              <a:rPr lang="en-US" sz="800" dirty="0" smtClean="0"/>
              <a:t>Source : </a:t>
            </a:r>
            <a:r>
              <a:rPr lang="en-US" sz="800" dirty="0" err="1" smtClean="0"/>
              <a:t>SCImago</a:t>
            </a:r>
            <a:r>
              <a:rPr lang="en-US" sz="800" dirty="0" smtClean="0"/>
              <a:t>. (2007). SJR — </a:t>
            </a:r>
            <a:r>
              <a:rPr lang="en-US" sz="800" dirty="0" err="1" smtClean="0"/>
              <a:t>SCImago</a:t>
            </a:r>
            <a:r>
              <a:rPr lang="en-US" sz="800" dirty="0" smtClean="0"/>
              <a:t> Journal &amp; Country Rank. Retrieved June 11, 2012, from http://www.scimagojr.com</a:t>
            </a:r>
            <a:r>
              <a:rPr lang="en-US" sz="800" b="0" dirty="0" smtClean="0"/>
              <a:t>)</a:t>
            </a:r>
            <a:endParaRPr lang="en-US" sz="800" b="0" dirty="0"/>
          </a:p>
        </p:txBody>
      </p:sp>
      <p:graphicFrame>
        <p:nvGraphicFramePr>
          <p:cNvPr id="10" name="Inhaltsplatzhalter 4"/>
          <p:cNvGraphicFramePr>
            <a:graphicFrameLocks noGrp="1"/>
          </p:cNvGraphicFramePr>
          <p:nvPr>
            <p:ph idx="4294967295"/>
            <p:extLst>
              <p:ext uri="{D42A27DB-BD31-4B8C-83A1-F6EECF244321}">
                <p14:modId xmlns:p14="http://schemas.microsoft.com/office/powerpoint/2010/main" val="2625441442"/>
              </p:ext>
            </p:extLst>
          </p:nvPr>
        </p:nvGraphicFramePr>
        <p:xfrm>
          <a:off x="533125" y="1519238"/>
          <a:ext cx="6775178" cy="3925988"/>
        </p:xfrm>
        <a:graphic>
          <a:graphicData uri="http://schemas.openxmlformats.org/drawingml/2006/table">
            <a:tbl>
              <a:tblPr firstRow="1" firstCol="1" bandRow="1">
                <a:tableStyleId>{21E4AEA4-8DFA-4A89-87EB-49C32662AFE0}</a:tableStyleId>
              </a:tblPr>
              <a:tblGrid>
                <a:gridCol w="1434388"/>
                <a:gridCol w="1068158"/>
                <a:gridCol w="1068158"/>
                <a:gridCol w="1068158"/>
                <a:gridCol w="1068158"/>
                <a:gridCol w="1068158"/>
              </a:tblGrid>
              <a:tr h="427592">
                <a:tc>
                  <a:txBody>
                    <a:bodyPr/>
                    <a:lstStyle/>
                    <a:p>
                      <a:pPr>
                        <a:spcAft>
                          <a:spcPts val="600"/>
                        </a:spcAft>
                      </a:pPr>
                      <a:r>
                        <a:rPr lang="en-US" sz="1200" b="1" dirty="0">
                          <a:solidFill>
                            <a:srgbClr val="FFFFFF"/>
                          </a:solidFill>
                          <a:latin typeface="Calibri"/>
                          <a:ea typeface="Times New Roman"/>
                          <a:cs typeface="Times New Roman"/>
                        </a:rPr>
                        <a:t>Country/Region</a:t>
                      </a:r>
                      <a:endParaRPr lang="de-DE" sz="1200" b="1" dirty="0">
                        <a:solidFill>
                          <a:srgbClr val="FFFFFF"/>
                        </a:solidFill>
                        <a:latin typeface="Calibri"/>
                        <a:ea typeface="Times New Roman"/>
                        <a:cs typeface="Times New Roman"/>
                      </a:endParaRPr>
                    </a:p>
                  </a:txBody>
                  <a:tcPr marL="68580" marR="68580" marT="0" marB="0" anchor="ctr"/>
                </a:tc>
                <a:tc>
                  <a:txBody>
                    <a:bodyPr/>
                    <a:lstStyle/>
                    <a:p>
                      <a:pPr algn="ctr">
                        <a:spcAft>
                          <a:spcPts val="600"/>
                        </a:spcAft>
                      </a:pPr>
                      <a:r>
                        <a:rPr lang="en-US" sz="1200" b="1" dirty="0">
                          <a:solidFill>
                            <a:srgbClr val="FFFFFF"/>
                          </a:solidFill>
                          <a:latin typeface="Calibri"/>
                          <a:ea typeface="Times New Roman"/>
                          <a:cs typeface="Times New Roman"/>
                        </a:rPr>
                        <a:t>Articles 2000</a:t>
                      </a:r>
                      <a:endParaRPr lang="de-DE" sz="1200" b="1" dirty="0">
                        <a:solidFill>
                          <a:srgbClr val="FFFFFF"/>
                        </a:solidFill>
                        <a:latin typeface="Calibri"/>
                        <a:ea typeface="Times New Roman"/>
                        <a:cs typeface="Times New Roman"/>
                      </a:endParaRPr>
                    </a:p>
                  </a:txBody>
                  <a:tcPr marL="68580" marR="68580" marT="0" marB="0" anchor="ctr"/>
                </a:tc>
                <a:tc>
                  <a:txBody>
                    <a:bodyPr/>
                    <a:lstStyle/>
                    <a:p>
                      <a:pPr algn="ctr">
                        <a:spcAft>
                          <a:spcPts val="600"/>
                        </a:spcAft>
                      </a:pPr>
                      <a:r>
                        <a:rPr lang="en-US" sz="1200" b="1">
                          <a:solidFill>
                            <a:srgbClr val="FFFFFF"/>
                          </a:solidFill>
                          <a:latin typeface="Calibri"/>
                          <a:ea typeface="Times New Roman"/>
                          <a:cs typeface="Times New Roman"/>
                        </a:rPr>
                        <a:t>Articles 2010</a:t>
                      </a:r>
                      <a:endParaRPr lang="de-DE" sz="1200" b="1">
                        <a:solidFill>
                          <a:srgbClr val="FFFFFF"/>
                        </a:solidFill>
                        <a:latin typeface="Calibri"/>
                        <a:ea typeface="Times New Roman"/>
                        <a:cs typeface="Times New Roman"/>
                      </a:endParaRPr>
                    </a:p>
                  </a:txBody>
                  <a:tcPr marL="68580" marR="68580" marT="0" marB="0" anchor="ctr"/>
                </a:tc>
                <a:tc>
                  <a:txBody>
                    <a:bodyPr/>
                    <a:lstStyle/>
                    <a:p>
                      <a:pPr algn="ctr">
                        <a:spcAft>
                          <a:spcPts val="600"/>
                        </a:spcAft>
                      </a:pPr>
                      <a:r>
                        <a:rPr lang="en-US" sz="1200" b="1" dirty="0">
                          <a:solidFill>
                            <a:srgbClr val="FFFFFF"/>
                          </a:solidFill>
                          <a:latin typeface="Calibri"/>
                          <a:ea typeface="Times New Roman"/>
                          <a:cs typeface="Times New Roman"/>
                        </a:rPr>
                        <a:t>CAGR</a:t>
                      </a:r>
                      <a:endParaRPr lang="de-DE" sz="1200" b="1" dirty="0">
                        <a:solidFill>
                          <a:srgbClr val="FFFFFF"/>
                        </a:solidFill>
                        <a:latin typeface="Calibri"/>
                        <a:ea typeface="Times New Roman"/>
                        <a:cs typeface="Times New Roman"/>
                      </a:endParaRPr>
                    </a:p>
                  </a:txBody>
                  <a:tcPr marL="68580" marR="68580" marT="0" marB="0" anchor="ctr"/>
                </a:tc>
                <a:tc>
                  <a:txBody>
                    <a:bodyPr/>
                    <a:lstStyle/>
                    <a:p>
                      <a:pPr algn="ctr">
                        <a:spcAft>
                          <a:spcPts val="600"/>
                        </a:spcAft>
                      </a:pPr>
                      <a:r>
                        <a:rPr lang="en-US" sz="1200" b="1" dirty="0">
                          <a:solidFill>
                            <a:srgbClr val="FFFFFF"/>
                          </a:solidFill>
                          <a:latin typeface="Calibri"/>
                          <a:ea typeface="Times New Roman"/>
                          <a:cs typeface="Times New Roman"/>
                        </a:rPr>
                        <a:t>Article Share 2000</a:t>
                      </a:r>
                      <a:endParaRPr lang="de-DE" sz="1200" b="1" dirty="0">
                        <a:solidFill>
                          <a:srgbClr val="FFFFFF"/>
                        </a:solidFill>
                        <a:latin typeface="Calibri"/>
                        <a:ea typeface="Times New Roman"/>
                        <a:cs typeface="Times New Roman"/>
                      </a:endParaRPr>
                    </a:p>
                  </a:txBody>
                  <a:tcPr marL="68580" marR="68580" marT="0" marB="0" anchor="ctr"/>
                </a:tc>
                <a:tc>
                  <a:txBody>
                    <a:bodyPr/>
                    <a:lstStyle/>
                    <a:p>
                      <a:pPr algn="ctr">
                        <a:spcAft>
                          <a:spcPts val="600"/>
                        </a:spcAft>
                      </a:pPr>
                      <a:r>
                        <a:rPr lang="en-US" sz="1200" b="1" dirty="0">
                          <a:solidFill>
                            <a:srgbClr val="FFFFFF"/>
                          </a:solidFill>
                          <a:latin typeface="Calibri"/>
                          <a:ea typeface="Times New Roman"/>
                          <a:cs typeface="Times New Roman"/>
                        </a:rPr>
                        <a:t>Article Share 2010</a:t>
                      </a:r>
                      <a:endParaRPr lang="de-DE" sz="1200" b="1" dirty="0">
                        <a:solidFill>
                          <a:srgbClr val="FFFFFF"/>
                        </a:solidFill>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Northern America</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345,434</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514,647</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4.1%</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35.7%</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24.8%</a:t>
                      </a:r>
                      <a:endParaRPr lang="de-DE" sz="120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Latin America</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21,974</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80,895</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13.9%</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2.3%</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3.9%</a:t>
                      </a:r>
                      <a:endParaRPr lang="de-DE" sz="120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Western Europe</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318,218</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553,498</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5.7%</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32.9%</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26.6%</a:t>
                      </a:r>
                      <a:endParaRPr lang="de-DE" sz="120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Eastern Europe</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66,961</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124,250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6.4%</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6.9%</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6.0%</a:t>
                      </a:r>
                      <a:endParaRPr lang="de-DE" sz="120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Asia</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158,280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619,970</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14.6%</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16.3%</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29.8%</a:t>
                      </a:r>
                      <a:endParaRPr lang="de-DE" sz="1200" dirty="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Pacific</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25,379</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62,378</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9.4%</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2.6%</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3.0%</a:t>
                      </a:r>
                      <a:endParaRPr lang="de-DE" sz="1200" dirty="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Middle East</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22,406</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90,310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15.0%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2.3%</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4.3%</a:t>
                      </a:r>
                      <a:endParaRPr lang="de-DE" sz="1200" dirty="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Northern Africa</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1,646</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9,410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19.0%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0.2%</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0.5%</a:t>
                      </a:r>
                      <a:endParaRPr lang="de-DE" sz="1200" dirty="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Central Africa</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2,084</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7,401</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13.5%</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0.2%</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0.4%</a:t>
                      </a:r>
                      <a:endParaRPr lang="de-DE" sz="1200" dirty="0">
                        <a:latin typeface="Calibri"/>
                        <a:ea typeface="Times New Roman"/>
                        <a:cs typeface="Times New Roman"/>
                      </a:endParaRPr>
                    </a:p>
                  </a:txBody>
                  <a:tcPr marL="68580" marR="68580" marT="0" marB="0" anchor="ctr"/>
                </a:tc>
              </a:tr>
              <a:tr h="318036">
                <a:tc>
                  <a:txBody>
                    <a:bodyPr/>
                    <a:lstStyle/>
                    <a:p>
                      <a:pPr>
                        <a:spcAft>
                          <a:spcPts val="600"/>
                        </a:spcAft>
                      </a:pPr>
                      <a:r>
                        <a:rPr lang="en-US" sz="1200" b="1" dirty="0">
                          <a:solidFill>
                            <a:schemeClr val="bg1"/>
                          </a:solidFill>
                          <a:latin typeface="Calibri"/>
                          <a:ea typeface="Times New Roman"/>
                          <a:cs typeface="Times New Roman"/>
                        </a:rPr>
                        <a:t>Southern Africa</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6,107</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15,230</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9.6%</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a:latin typeface="Calibri"/>
                          <a:ea typeface="Times New Roman"/>
                          <a:cs typeface="Times New Roman"/>
                        </a:rPr>
                        <a:t>0.6%</a:t>
                      </a:r>
                      <a:endParaRPr lang="de-DE" sz="1200">
                        <a:latin typeface="Calibri"/>
                        <a:ea typeface="Times New Roman"/>
                        <a:cs typeface="Times New Roman"/>
                      </a:endParaRPr>
                    </a:p>
                  </a:txBody>
                  <a:tcPr marL="68580" marR="68580" marT="0" marB="0" anchor="ctr"/>
                </a:tc>
                <a:tc>
                  <a:txBody>
                    <a:bodyPr/>
                    <a:lstStyle/>
                    <a:p>
                      <a:pPr algn="r">
                        <a:spcAft>
                          <a:spcPts val="600"/>
                        </a:spcAft>
                      </a:pPr>
                      <a:r>
                        <a:rPr lang="en-US" sz="1200" dirty="0">
                          <a:latin typeface="Calibri"/>
                          <a:ea typeface="Times New Roman"/>
                          <a:cs typeface="Times New Roman"/>
                        </a:rPr>
                        <a:t>0.7%</a:t>
                      </a:r>
                      <a:endParaRPr lang="de-DE" sz="1200" dirty="0">
                        <a:latin typeface="Calibri"/>
                        <a:ea typeface="Times New Roman"/>
                        <a:cs typeface="Times New Roman"/>
                      </a:endParaRPr>
                    </a:p>
                  </a:txBody>
                  <a:tcPr marL="68580" marR="68580" marT="0" marB="0" anchor="ctr"/>
                </a:tc>
              </a:tr>
              <a:tr h="318036">
                <a:tc>
                  <a:txBody>
                    <a:bodyPr/>
                    <a:lstStyle/>
                    <a:p>
                      <a:pPr>
                        <a:spcAft>
                          <a:spcPts val="600"/>
                        </a:spcAft>
                      </a:pPr>
                      <a:r>
                        <a:rPr lang="en-US" sz="1200" b="1" u="sng" dirty="0">
                          <a:solidFill>
                            <a:schemeClr val="bg1"/>
                          </a:solidFill>
                          <a:latin typeface="Calibri"/>
                          <a:ea typeface="Times New Roman"/>
                          <a:cs typeface="Times New Roman"/>
                        </a:rPr>
                        <a:t>Total</a:t>
                      </a:r>
                      <a:endParaRPr lang="de-DE" sz="1200" b="1" dirty="0">
                        <a:solidFill>
                          <a:schemeClr val="bg1"/>
                        </a:solidFill>
                        <a:latin typeface="Calibri"/>
                        <a:ea typeface="Times New Roman"/>
                        <a:cs typeface="Times New Roman"/>
                      </a:endParaRPr>
                    </a:p>
                  </a:txBody>
                  <a:tcPr marL="68580" marR="68580" marT="0" marB="0" anchor="ctr"/>
                </a:tc>
                <a:tc>
                  <a:txBody>
                    <a:bodyPr/>
                    <a:lstStyle/>
                    <a:p>
                      <a:pPr algn="r">
                        <a:spcAft>
                          <a:spcPts val="600"/>
                        </a:spcAft>
                      </a:pPr>
                      <a:r>
                        <a:rPr lang="en-US" sz="1200" b="1" u="sng" dirty="0">
                          <a:latin typeface="Calibri"/>
                          <a:ea typeface="Times New Roman"/>
                          <a:cs typeface="Times New Roman"/>
                        </a:rPr>
                        <a:t>968,489</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b="1" u="sng" dirty="0">
                          <a:latin typeface="Calibri"/>
                          <a:ea typeface="Times New Roman"/>
                          <a:cs typeface="Times New Roman"/>
                        </a:rPr>
                        <a:t>2,077,989</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b="1" u="sng" dirty="0">
                          <a:latin typeface="Calibri"/>
                          <a:ea typeface="Times New Roman"/>
                          <a:cs typeface="Times New Roman"/>
                        </a:rPr>
                        <a:t>7.9%</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b="1" u="sng" dirty="0">
                          <a:latin typeface="Calibri"/>
                          <a:ea typeface="Times New Roman"/>
                          <a:cs typeface="Times New Roman"/>
                        </a:rPr>
                        <a:t>100%</a:t>
                      </a:r>
                      <a:endParaRPr lang="de-DE" sz="1200" dirty="0">
                        <a:latin typeface="Calibri"/>
                        <a:ea typeface="Times New Roman"/>
                        <a:cs typeface="Times New Roman"/>
                      </a:endParaRPr>
                    </a:p>
                  </a:txBody>
                  <a:tcPr marL="68580" marR="68580" marT="0" marB="0" anchor="ctr"/>
                </a:tc>
                <a:tc>
                  <a:txBody>
                    <a:bodyPr/>
                    <a:lstStyle/>
                    <a:p>
                      <a:pPr algn="r">
                        <a:spcAft>
                          <a:spcPts val="600"/>
                        </a:spcAft>
                      </a:pPr>
                      <a:r>
                        <a:rPr lang="en-US" sz="1200" b="1" u="sng" dirty="0">
                          <a:latin typeface="Calibri"/>
                          <a:ea typeface="Times New Roman"/>
                          <a:cs typeface="Times New Roman"/>
                        </a:rPr>
                        <a:t>100%</a:t>
                      </a:r>
                      <a:endParaRPr lang="de-DE" sz="1200" dirty="0">
                        <a:latin typeface="Calibri"/>
                        <a:ea typeface="Times New Roman"/>
                        <a:cs typeface="Times New Roman"/>
                      </a:endParaRPr>
                    </a:p>
                  </a:txBody>
                  <a:tcPr marL="68580" marR="68580" marT="0" marB="0" anchor="ctr"/>
                </a:tc>
              </a:tr>
            </a:tbl>
          </a:graphicData>
        </a:graphic>
      </p:graphicFrame>
      <p:grpSp>
        <p:nvGrpSpPr>
          <p:cNvPr id="5" name="Group 4"/>
          <p:cNvGrpSpPr/>
          <p:nvPr/>
        </p:nvGrpSpPr>
        <p:grpSpPr>
          <a:xfrm>
            <a:off x="6172200" y="6114758"/>
            <a:ext cx="2985655" cy="743242"/>
            <a:chOff x="6172200" y="6114758"/>
            <a:chExt cx="2985655" cy="743242"/>
          </a:xfrm>
        </p:grpSpPr>
        <p:sp>
          <p:nvSpPr>
            <p:cNvPr id="6" name="Rectangle 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596900" y="1119188"/>
            <a:ext cx="8305800" cy="290512"/>
          </a:xfrm>
          <a:noFill/>
          <a:ln>
            <a:miter lim="800000"/>
            <a:headEnd/>
            <a:tailEnd/>
          </a:ln>
        </p:spPr>
        <p:txBody>
          <a:bodyPr vert="horz" wrap="square" lIns="91440" tIns="45720" rIns="91440" bIns="45720" numCol="1" anchor="t" anchorCtr="0" compatLnSpc="1">
            <a:prstTxWarp prst="textNoShape">
              <a:avLst/>
            </a:prstTxWarp>
          </a:bodyPr>
          <a:lstStyle/>
          <a:p>
            <a:r>
              <a:rPr lang="en-US" smtClean="0"/>
              <a:t>Eastern Europe: Ranking by research articles</a:t>
            </a:r>
          </a:p>
        </p:txBody>
      </p:sp>
      <p:graphicFrame>
        <p:nvGraphicFramePr>
          <p:cNvPr id="6" name="Table 5"/>
          <p:cNvGraphicFramePr>
            <a:graphicFrameLocks noGrp="1"/>
          </p:cNvGraphicFramePr>
          <p:nvPr/>
        </p:nvGraphicFramePr>
        <p:xfrm>
          <a:off x="609600" y="1524000"/>
          <a:ext cx="8153399" cy="4650369"/>
        </p:xfrm>
        <a:graphic>
          <a:graphicData uri="http://schemas.openxmlformats.org/drawingml/2006/table">
            <a:tbl>
              <a:tblPr/>
              <a:tblGrid>
                <a:gridCol w="381000"/>
                <a:gridCol w="1903594"/>
                <a:gridCol w="1244898"/>
                <a:gridCol w="998655"/>
                <a:gridCol w="971294"/>
                <a:gridCol w="1326979"/>
                <a:gridCol w="1326979"/>
              </a:tblGrid>
              <a:tr h="202096">
                <a:tc>
                  <a:txBody>
                    <a:bodyPr/>
                    <a:lstStyle/>
                    <a:p>
                      <a:pPr algn="ctr" fontAlgn="ctr"/>
                      <a:r>
                        <a:rPr lang="en-US" sz="1300" b="1" i="0" u="none" strike="noStrike" dirty="0">
                          <a:solidFill>
                            <a:srgbClr val="FFFFFF"/>
                          </a:solidFill>
                          <a:latin typeface="Calibri"/>
                        </a:rPr>
                        <a:t>Rank</a:t>
                      </a:r>
                    </a:p>
                  </a:txBody>
                  <a:tcPr marL="6137" marR="6137" marT="6137"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en-US" sz="1300" b="1" i="0" u="none" strike="noStrike">
                          <a:solidFill>
                            <a:srgbClr val="FFFFFF"/>
                          </a:solidFill>
                          <a:latin typeface="Calibri"/>
                        </a:rPr>
                        <a:t>Country</a:t>
                      </a:r>
                    </a:p>
                  </a:txBody>
                  <a:tcPr marL="6137" marR="6137" marT="61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300" b="1" i="0" u="none" strike="noStrike">
                          <a:solidFill>
                            <a:srgbClr val="FFFFFF"/>
                          </a:solidFill>
                          <a:latin typeface="Calibri"/>
                        </a:rPr>
                        <a:t>Articles 2000</a:t>
                      </a:r>
                    </a:p>
                  </a:txBody>
                  <a:tcPr marL="6137" marR="6137" marT="61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300" b="1" i="0" u="none" strike="noStrike">
                          <a:solidFill>
                            <a:srgbClr val="FFFFFF"/>
                          </a:solidFill>
                          <a:latin typeface="Calibri"/>
                        </a:rPr>
                        <a:t>Articles 2010</a:t>
                      </a:r>
                    </a:p>
                  </a:txBody>
                  <a:tcPr marL="6137" marR="6137" marT="61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300" b="1" i="0" u="none" strike="noStrike" dirty="0">
                          <a:solidFill>
                            <a:srgbClr val="FFFFFF"/>
                          </a:solidFill>
                          <a:latin typeface="Calibri"/>
                        </a:rPr>
                        <a:t>CAGR</a:t>
                      </a:r>
                    </a:p>
                  </a:txBody>
                  <a:tcPr marL="6137" marR="6137" marT="61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300" b="1" i="0" u="none" strike="noStrike">
                          <a:solidFill>
                            <a:srgbClr val="FFFFFF"/>
                          </a:solidFill>
                          <a:latin typeface="Calibri"/>
                        </a:rPr>
                        <a:t>Article Share 2000</a:t>
                      </a:r>
                    </a:p>
                  </a:txBody>
                  <a:tcPr marL="6137" marR="6137" marT="61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300" b="1" i="0" u="none" strike="noStrike">
                          <a:solidFill>
                            <a:srgbClr val="FFFFFF"/>
                          </a:solidFill>
                          <a:latin typeface="Calibri"/>
                        </a:rPr>
                        <a:t>Article Share 2010</a:t>
                      </a:r>
                    </a:p>
                  </a:txBody>
                  <a:tcPr marL="6137" marR="6137" marT="6137"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a:t>
                      </a:r>
                    </a:p>
                  </a:txBody>
                  <a:tcPr marL="6137" marR="6137" marT="6137"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Russian Federation</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30,147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35,446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1.6%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2.75%</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1.57%</a:t>
                      </a:r>
                    </a:p>
                  </a:txBody>
                  <a:tcPr marL="6137" marR="6137" marT="6137" marB="0" anchor="b">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2</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Poland</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12,948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26,057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7.2%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1.18%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1.16%</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a:solidFill>
                            <a:srgbClr val="000000"/>
                          </a:solidFill>
                          <a:latin typeface="Calibri" pitchFamily="34" charset="0"/>
                          <a:cs typeface="Calibri" pitchFamily="34" charset="0"/>
                        </a:rPr>
                        <a:t>3</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Czech Republic</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5,483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13,790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9.7%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0.50%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0.61%</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4</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Ukraine</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5,328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6,590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2.2%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0.49%</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0.29%</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5</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Hungary</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5,019</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7,542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4.2%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0.46%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0.33%</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6</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Romania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2,523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dirty="0">
                          <a:solidFill>
                            <a:srgbClr val="000000"/>
                          </a:solidFill>
                          <a:latin typeface="Calibri" pitchFamily="34" charset="0"/>
                          <a:cs typeface="Calibri" pitchFamily="34" charset="0"/>
                        </a:rPr>
                        <a:t>10,897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15.8%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0.23%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0.48%</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7</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Slovakia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2,313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4,195</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6.1%</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0.21%</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0.19%</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a:solidFill>
                            <a:srgbClr val="000000"/>
                          </a:solidFill>
                          <a:latin typeface="Calibri" pitchFamily="34" charset="0"/>
                          <a:cs typeface="Calibri" pitchFamily="34" charset="0"/>
                        </a:rPr>
                        <a:t>8</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Slovenia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dirty="0">
                          <a:solidFill>
                            <a:srgbClr val="000000"/>
                          </a:solidFill>
                          <a:latin typeface="Calibri" pitchFamily="34" charset="0"/>
                          <a:cs typeface="Calibri" pitchFamily="34" charset="0"/>
                        </a:rPr>
                        <a:t>1,956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4,104</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7.7%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0.18%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0.18%</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9</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Bulgaria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1,947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3,293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5.4%</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0.18%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0.15%</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10</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Croatia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1,859</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4,988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10.4%</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0.17%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0.22%</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11</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Belarus</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1,247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1,423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1.3%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0.11%</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0.06%</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a:solidFill>
                            <a:srgbClr val="000000"/>
                          </a:solidFill>
                          <a:latin typeface="Calibri" pitchFamily="34" charset="0"/>
                          <a:cs typeface="Calibri" pitchFamily="34" charset="0"/>
                        </a:rPr>
                        <a:t>12</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Lithuania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614</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2437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14.8%</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0.11%</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13</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Estonia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596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1849</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12.0%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0.05%</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0.08%</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14</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Armenia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415</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696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5.3%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0.04%</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0.03%</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15</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Latvia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350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797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273D49"/>
                          </a:solidFill>
                          <a:latin typeface="Calibri" pitchFamily="34" charset="0"/>
                          <a:cs typeface="Calibri" pitchFamily="34" charset="0"/>
                        </a:rPr>
                        <a:t>8.6%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0.04%</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16</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Georgia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311</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713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dirty="0">
                          <a:solidFill>
                            <a:srgbClr val="273D49"/>
                          </a:solidFill>
                          <a:latin typeface="Calibri" pitchFamily="34" charset="0"/>
                          <a:cs typeface="Calibri" pitchFamily="34" charset="0"/>
                        </a:rPr>
                        <a:t>8.6%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0.03%</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17</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Moldova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235</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283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1.9%</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0.01%</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18</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Azerbaijan</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184</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717</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14.6%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0.03%</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19</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Macedonia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159</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452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11.0%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0.01%</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0.02%</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20</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Bosnia and Herzegovina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50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636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273D49"/>
                          </a:solidFill>
                          <a:latin typeface="Calibri" pitchFamily="34" charset="0"/>
                          <a:cs typeface="Calibri" pitchFamily="34" charset="0"/>
                        </a:rPr>
                        <a:t>29.0%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en-US" sz="1200" b="0" i="0" u="none" strike="noStrike">
                          <a:solidFill>
                            <a:srgbClr val="000000"/>
                          </a:solidFill>
                          <a:latin typeface="Calibri" pitchFamily="34" charset="0"/>
                          <a:cs typeface="Calibri" pitchFamily="34" charset="0"/>
                        </a:rPr>
                        <a:t>0.03%</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2096">
                <a:tc>
                  <a:txBody>
                    <a:bodyPr/>
                    <a:lstStyle/>
                    <a:p>
                      <a:pPr algn="l" fontAlgn="b"/>
                      <a:r>
                        <a:rPr lang="en-US" sz="1200" b="0" i="0" u="none" strike="noStrike">
                          <a:solidFill>
                            <a:srgbClr val="000000"/>
                          </a:solidFill>
                          <a:latin typeface="Calibri" pitchFamily="34" charset="0"/>
                          <a:cs typeface="Calibri" pitchFamily="34" charset="0"/>
                        </a:rPr>
                        <a:t>21</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200" b="0" i="0" u="none" strike="noStrike" dirty="0">
                          <a:solidFill>
                            <a:srgbClr val="000000"/>
                          </a:solidFill>
                          <a:latin typeface="Calibri" pitchFamily="34" charset="0"/>
                          <a:cs typeface="Calibri" pitchFamily="34" charset="0"/>
                        </a:rPr>
                        <a:t>Serbia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latin typeface="Calibri" pitchFamily="34" charset="0"/>
                          <a:cs typeface="Calibri" pitchFamily="34" charset="0"/>
                        </a:rPr>
                        <a:t>43</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latin typeface="Calibri" pitchFamily="34" charset="0"/>
                          <a:cs typeface="Calibri" pitchFamily="34" charset="0"/>
                        </a:rPr>
                        <a:t>4,742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273D49"/>
                          </a:solidFill>
                          <a:latin typeface="Calibri" pitchFamily="34" charset="0"/>
                          <a:cs typeface="Calibri" pitchFamily="34" charset="0"/>
                        </a:rPr>
                        <a:t>60.1%</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0.00%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latin typeface="Calibri" pitchFamily="34" charset="0"/>
                          <a:cs typeface="Calibri" pitchFamily="34" charset="0"/>
                        </a:rPr>
                        <a:t>0.21%</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02096">
                <a:tc>
                  <a:txBody>
                    <a:bodyPr/>
                    <a:lstStyle/>
                    <a:p>
                      <a:pPr algn="l" fontAlgn="b"/>
                      <a:r>
                        <a:rPr lang="en-US" sz="1200" b="0" i="0" u="none" strike="noStrike" dirty="0">
                          <a:solidFill>
                            <a:srgbClr val="000000"/>
                          </a:solidFill>
                          <a:latin typeface="Calibri" pitchFamily="34" charset="0"/>
                          <a:cs typeface="Calibri" pitchFamily="34" charset="0"/>
                        </a:rPr>
                        <a:t>22</a:t>
                      </a:r>
                    </a:p>
                  </a:txBody>
                  <a:tcPr marL="6137" marR="6137" marT="613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r>
                        <a:rPr lang="en-US" sz="1200" b="0" i="0" u="none" strike="noStrike" dirty="0">
                          <a:solidFill>
                            <a:srgbClr val="000000"/>
                          </a:solidFill>
                          <a:latin typeface="Calibri" pitchFamily="34" charset="0"/>
                          <a:cs typeface="Calibri" pitchFamily="34" charset="0"/>
                        </a:rPr>
                        <a:t>Albania</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dirty="0">
                          <a:solidFill>
                            <a:srgbClr val="000000"/>
                          </a:solidFill>
                          <a:latin typeface="Calibri" pitchFamily="34" charset="0"/>
                          <a:cs typeface="Calibri" pitchFamily="34" charset="0"/>
                        </a:rPr>
                        <a:t>35</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dirty="0">
                          <a:solidFill>
                            <a:srgbClr val="000000"/>
                          </a:solidFill>
                          <a:latin typeface="Calibri" pitchFamily="34" charset="0"/>
                          <a:cs typeface="Calibri" pitchFamily="34" charset="0"/>
                        </a:rPr>
                        <a:t>192</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dirty="0">
                          <a:solidFill>
                            <a:srgbClr val="273D49"/>
                          </a:solidFill>
                          <a:latin typeface="Calibri" pitchFamily="34" charset="0"/>
                          <a:cs typeface="Calibri" pitchFamily="34" charset="0"/>
                        </a:rPr>
                        <a:t>18.6%</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dirty="0">
                          <a:solidFill>
                            <a:srgbClr val="000000"/>
                          </a:solidFill>
                          <a:latin typeface="Calibri" pitchFamily="34" charset="0"/>
                          <a:cs typeface="Calibri" pitchFamily="34" charset="0"/>
                        </a:rPr>
                        <a:t>0.00%</a:t>
                      </a:r>
                    </a:p>
                  </a:txBody>
                  <a:tcPr marL="6137" marR="6137" marT="613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en-US" sz="1200" b="0" i="0" u="none" strike="noStrike" dirty="0">
                          <a:solidFill>
                            <a:srgbClr val="000000"/>
                          </a:solidFill>
                          <a:latin typeface="Calibri" pitchFamily="34" charset="0"/>
                          <a:cs typeface="Calibri" pitchFamily="34" charset="0"/>
                        </a:rPr>
                        <a:t>0.01%</a:t>
                      </a:r>
                    </a:p>
                  </a:txBody>
                  <a:tcPr marL="6137" marR="6137" marT="613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tr>
            </a:tbl>
          </a:graphicData>
        </a:graphic>
      </p:graphicFrame>
      <p:sp>
        <p:nvSpPr>
          <p:cNvPr id="21697" name="Rounded Rectangle 7"/>
          <p:cNvSpPr>
            <a:spLocks noChangeArrowheads="1"/>
          </p:cNvSpPr>
          <p:nvPr/>
        </p:nvSpPr>
        <p:spPr bwMode="auto">
          <a:xfrm>
            <a:off x="596900" y="2514600"/>
            <a:ext cx="8229600" cy="220663"/>
          </a:xfrm>
          <a:prstGeom prst="roundRect">
            <a:avLst>
              <a:gd name="adj" fmla="val 16667"/>
            </a:avLst>
          </a:prstGeom>
          <a:noFill/>
          <a:ln w="44450" algn="ctr">
            <a:solidFill>
              <a:srgbClr val="FD1414"/>
            </a:solidFill>
            <a:round/>
            <a:headEnd/>
            <a:tailEnd/>
          </a:ln>
        </p:spPr>
        <p:txBody>
          <a:bodyPr>
            <a:spAutoFit/>
          </a:bodyPr>
          <a:lstStyle/>
          <a:p>
            <a:pPr algn="ctr" eaLnBrk="0" hangingPunct="0">
              <a:spcBef>
                <a:spcPct val="50000"/>
              </a:spcBef>
            </a:pPr>
            <a:endParaRPr lang="de-DE" sz="700" b="1"/>
          </a:p>
        </p:txBody>
      </p:sp>
      <p:sp>
        <p:nvSpPr>
          <p:cNvPr id="21698" name="TextBox 9"/>
          <p:cNvSpPr txBox="1">
            <a:spLocks noChangeArrowheads="1"/>
          </p:cNvSpPr>
          <p:nvPr/>
        </p:nvSpPr>
        <p:spPr bwMode="auto">
          <a:xfrm>
            <a:off x="381000" y="6248400"/>
            <a:ext cx="6361113" cy="215900"/>
          </a:xfrm>
          <a:prstGeom prst="rect">
            <a:avLst/>
          </a:prstGeom>
          <a:noFill/>
          <a:ln w="9525">
            <a:noFill/>
            <a:miter lim="800000"/>
            <a:headEnd/>
            <a:tailEnd/>
          </a:ln>
        </p:spPr>
        <p:txBody>
          <a:bodyPr wrap="none">
            <a:spAutoFit/>
          </a:bodyPr>
          <a:lstStyle/>
          <a:p>
            <a:pPr algn="ctr" eaLnBrk="0" hangingPunct="0">
              <a:spcBef>
                <a:spcPct val="50000"/>
              </a:spcBef>
            </a:pPr>
            <a:r>
              <a:rPr lang="en-US" sz="800" i="1"/>
              <a:t>(Source: SCImago. (2007). SJR — SCImago Journal &amp; Country Rank, Retrieved March 15</a:t>
            </a:r>
            <a:r>
              <a:rPr lang="en-US" sz="800" i="1" baseline="30000"/>
              <a:t>th</a:t>
            </a:r>
            <a:r>
              <a:rPr lang="en-US" sz="800" i="1"/>
              <a:t>, 2012, from http://www.scimagojr.com)</a:t>
            </a:r>
          </a:p>
        </p:txBody>
      </p:sp>
      <p:grpSp>
        <p:nvGrpSpPr>
          <p:cNvPr id="7" name="Group 6"/>
          <p:cNvGrpSpPr/>
          <p:nvPr/>
        </p:nvGrpSpPr>
        <p:grpSpPr>
          <a:xfrm>
            <a:off x="6386945" y="6249555"/>
            <a:ext cx="2757055" cy="609600"/>
            <a:chOff x="6172200" y="6114758"/>
            <a:chExt cx="2985655" cy="743242"/>
          </a:xfrm>
        </p:grpSpPr>
        <p:sp>
          <p:nvSpPr>
            <p:cNvPr id="8" name="Rectangle 7"/>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Research output by disciplines</a:t>
            </a:r>
          </a:p>
        </p:txBody>
      </p:sp>
      <p:graphicFrame>
        <p:nvGraphicFramePr>
          <p:cNvPr id="16" name="Content Placeholder 15"/>
          <p:cNvGraphicFramePr>
            <a:graphicFrameLocks noGrp="1"/>
          </p:cNvGraphicFramePr>
          <p:nvPr>
            <p:ph idx="1"/>
          </p:nvPr>
        </p:nvGraphicFramePr>
        <p:xfrm>
          <a:off x="457200" y="1752600"/>
          <a:ext cx="8305800" cy="3883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nvGraphicFramePr>
        <p:xfrm>
          <a:off x="609600" y="1524000"/>
          <a:ext cx="7848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2533" name="TextBox 17"/>
          <p:cNvSpPr txBox="1">
            <a:spLocks noChangeArrowheads="1"/>
          </p:cNvSpPr>
          <p:nvPr/>
        </p:nvSpPr>
        <p:spPr bwMode="auto">
          <a:xfrm>
            <a:off x="587375" y="6096000"/>
            <a:ext cx="6361113" cy="215900"/>
          </a:xfrm>
          <a:prstGeom prst="rect">
            <a:avLst/>
          </a:prstGeom>
          <a:noFill/>
          <a:ln w="9525">
            <a:noFill/>
            <a:miter lim="800000"/>
            <a:headEnd/>
            <a:tailEnd/>
          </a:ln>
        </p:spPr>
        <p:txBody>
          <a:bodyPr wrap="none">
            <a:spAutoFit/>
          </a:bodyPr>
          <a:lstStyle/>
          <a:p>
            <a:pPr algn="ctr" eaLnBrk="0" hangingPunct="0">
              <a:spcBef>
                <a:spcPct val="50000"/>
              </a:spcBef>
            </a:pPr>
            <a:r>
              <a:rPr lang="en-US" sz="800" i="1"/>
              <a:t>(Source: SCImago. (2007). SJR — SCImago Journal &amp; Country Rank, Retrieved March 15</a:t>
            </a:r>
            <a:r>
              <a:rPr lang="en-US" sz="800" i="1" baseline="30000"/>
              <a:t>th</a:t>
            </a:r>
            <a:r>
              <a:rPr lang="en-US" sz="800" i="1"/>
              <a:t>, 2012, from http://www.scimagojr.com)</a:t>
            </a:r>
          </a:p>
        </p:txBody>
      </p:sp>
      <p:grpSp>
        <p:nvGrpSpPr>
          <p:cNvPr id="6" name="Group 5"/>
          <p:cNvGrpSpPr/>
          <p:nvPr/>
        </p:nvGrpSpPr>
        <p:grpSpPr>
          <a:xfrm>
            <a:off x="6172200" y="6114758"/>
            <a:ext cx="2985655" cy="743242"/>
            <a:chOff x="6172200" y="6114758"/>
            <a:chExt cx="2985655" cy="743242"/>
          </a:xfrm>
        </p:grpSpPr>
        <p:sp>
          <p:nvSpPr>
            <p:cNvPr id="7" name="Rectangle 6"/>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Trends in STM Publishing</a:t>
            </a:r>
          </a:p>
        </p:txBody>
      </p:sp>
      <p:sp>
        <p:nvSpPr>
          <p:cNvPr id="396291" name="Text Box 3"/>
          <p:cNvSpPr txBox="1">
            <a:spLocks noChangeArrowheads="1"/>
          </p:cNvSpPr>
          <p:nvPr/>
        </p:nvSpPr>
        <p:spPr bwMode="auto">
          <a:xfrm>
            <a:off x="539750" y="1484313"/>
            <a:ext cx="8139113" cy="2192908"/>
          </a:xfrm>
          <a:prstGeom prst="rect">
            <a:avLst/>
          </a:prstGeom>
          <a:noFill/>
          <a:ln w="9525">
            <a:noFill/>
            <a:miter lim="800000"/>
            <a:headEnd/>
            <a:tailEnd/>
          </a:ln>
          <a:effectLst/>
        </p:spPr>
        <p:txBody>
          <a:bodyPr>
            <a:spAutoFit/>
          </a:bodyPr>
          <a:lstStyle/>
          <a:p>
            <a:pPr marL="169863" indent="-169863" algn="l">
              <a:spcBef>
                <a:spcPct val="75000"/>
              </a:spcBef>
              <a:buClr>
                <a:schemeClr val="accent2"/>
              </a:buClr>
              <a:buFont typeface="Wingdings" pitchFamily="2" charset="2"/>
              <a:buChar char="§"/>
            </a:pPr>
            <a:r>
              <a:rPr lang="en-US" sz="1400" b="0" dirty="0"/>
              <a:t>Journals: from print (&lt;1997) to print-and-online (1997-2005) to online-only (&gt;2005)</a:t>
            </a:r>
          </a:p>
          <a:p>
            <a:pPr marL="169863" indent="-169863" algn="l">
              <a:spcBef>
                <a:spcPct val="75000"/>
              </a:spcBef>
              <a:buClr>
                <a:schemeClr val="accent2"/>
              </a:buClr>
              <a:buFont typeface="Wingdings" pitchFamily="2" charset="2"/>
              <a:buChar char="§"/>
            </a:pPr>
            <a:r>
              <a:rPr lang="en-US" sz="1400" b="0" dirty="0"/>
              <a:t>Digitization of Books: </a:t>
            </a:r>
            <a:r>
              <a:rPr lang="en-US" sz="1400" b="0" dirty="0" smtClean="0"/>
              <a:t>Now approx. 15-20%</a:t>
            </a:r>
            <a:endParaRPr lang="en-US" sz="1400" b="0" dirty="0"/>
          </a:p>
          <a:p>
            <a:pPr marL="169863" indent="-169863" algn="l">
              <a:spcBef>
                <a:spcPct val="75000"/>
              </a:spcBef>
              <a:buClr>
                <a:schemeClr val="accent2"/>
              </a:buClr>
              <a:buFont typeface="Wingdings" pitchFamily="2" charset="2"/>
              <a:buChar char="§"/>
            </a:pPr>
            <a:r>
              <a:rPr lang="en-US" sz="1400" b="0" dirty="0"/>
              <a:t>Electronic editorial office: online article submission and peer-review</a:t>
            </a:r>
          </a:p>
          <a:p>
            <a:pPr marL="169863" indent="-169863" algn="l">
              <a:spcBef>
                <a:spcPct val="75000"/>
              </a:spcBef>
              <a:buClr>
                <a:schemeClr val="accent2"/>
              </a:buClr>
              <a:buFont typeface="Wingdings" pitchFamily="2" charset="2"/>
              <a:buChar char="§"/>
            </a:pPr>
            <a:r>
              <a:rPr lang="en-US" sz="1400" b="0" dirty="0"/>
              <a:t>‘</a:t>
            </a:r>
            <a:r>
              <a:rPr lang="en-US" sz="1400" b="0" dirty="0" smtClean="0"/>
              <a:t>Google-</a:t>
            </a:r>
            <a:r>
              <a:rPr lang="en-US" sz="1400" b="0" dirty="0" err="1" smtClean="0"/>
              <a:t>ization</a:t>
            </a:r>
            <a:r>
              <a:rPr lang="en-US" sz="1400" b="0" dirty="0"/>
              <a:t>’</a:t>
            </a:r>
          </a:p>
          <a:p>
            <a:pPr marL="169863" indent="-169863" algn="l">
              <a:spcBef>
                <a:spcPct val="75000"/>
              </a:spcBef>
              <a:buClr>
                <a:schemeClr val="accent2"/>
              </a:buClr>
              <a:buFont typeface="Wingdings" pitchFamily="2" charset="2"/>
              <a:buChar char="§"/>
            </a:pPr>
            <a:r>
              <a:rPr lang="en-US" sz="1400" b="0" dirty="0"/>
              <a:t>Open Access</a:t>
            </a:r>
          </a:p>
          <a:p>
            <a:pPr marL="169863" indent="-169863" algn="l">
              <a:spcBef>
                <a:spcPct val="75000"/>
              </a:spcBef>
              <a:buClr>
                <a:schemeClr val="accent2"/>
              </a:buClr>
              <a:buFont typeface="Wingdings" pitchFamily="2" charset="2"/>
              <a:buChar char="§"/>
            </a:pPr>
            <a:endParaRPr lang="en-US" sz="1400" b="0" dirty="0"/>
          </a:p>
        </p:txBody>
      </p:sp>
      <p:grpSp>
        <p:nvGrpSpPr>
          <p:cNvPr id="4" name="Group 3"/>
          <p:cNvGrpSpPr/>
          <p:nvPr/>
        </p:nvGrpSpPr>
        <p:grpSpPr>
          <a:xfrm>
            <a:off x="6172200" y="6114758"/>
            <a:ext cx="2985655" cy="743242"/>
            <a:chOff x="6172200" y="6114758"/>
            <a:chExt cx="2985655" cy="743242"/>
          </a:xfrm>
        </p:grpSpPr>
        <p:sp>
          <p:nvSpPr>
            <p:cNvPr id="5" name="Rectangle 4"/>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The Golden Rules of STM Publishing in Today’s Environment</a:t>
            </a:r>
          </a:p>
        </p:txBody>
      </p:sp>
      <p:sp>
        <p:nvSpPr>
          <p:cNvPr id="360451" name="Text Box 3"/>
          <p:cNvSpPr txBox="1">
            <a:spLocks noChangeArrowheads="1"/>
          </p:cNvSpPr>
          <p:nvPr/>
        </p:nvSpPr>
        <p:spPr bwMode="auto">
          <a:xfrm>
            <a:off x="539750" y="1484313"/>
            <a:ext cx="7924800" cy="1081088"/>
          </a:xfrm>
          <a:prstGeom prst="rect">
            <a:avLst/>
          </a:prstGeom>
          <a:solidFill>
            <a:schemeClr val="accent2"/>
          </a:solidFill>
          <a:ln w="9525" algn="ctr">
            <a:noFill/>
            <a:miter lim="800000"/>
            <a:headEnd/>
            <a:tailEnd/>
          </a:ln>
          <a:effectLst/>
        </p:spPr>
        <p:txBody>
          <a:bodyPr/>
          <a:lstStyle/>
          <a:p>
            <a:pPr algn="l"/>
            <a:r>
              <a:rPr lang="en-US" sz="2800"/>
              <a:t/>
            </a:r>
            <a:br>
              <a:rPr lang="en-US" sz="2800"/>
            </a:br>
            <a:r>
              <a:rPr lang="en-US" sz="2800">
                <a:solidFill>
                  <a:schemeClr val="bg1"/>
                </a:solidFill>
              </a:rPr>
              <a:t>1. Your content has to be online</a:t>
            </a:r>
          </a:p>
        </p:txBody>
      </p:sp>
      <p:sp>
        <p:nvSpPr>
          <p:cNvPr id="360452" name="Text Box 4"/>
          <p:cNvSpPr txBox="1">
            <a:spLocks noChangeArrowheads="1"/>
          </p:cNvSpPr>
          <p:nvPr/>
        </p:nvSpPr>
        <p:spPr bwMode="auto">
          <a:xfrm>
            <a:off x="541338" y="3573463"/>
            <a:ext cx="7923212" cy="1081088"/>
          </a:xfrm>
          <a:prstGeom prst="rect">
            <a:avLst/>
          </a:prstGeom>
          <a:solidFill>
            <a:schemeClr val="accent2"/>
          </a:solidFill>
          <a:ln w="9525" algn="ctr">
            <a:noFill/>
            <a:miter lim="800000"/>
            <a:headEnd/>
            <a:tailEnd/>
          </a:ln>
          <a:effectLst/>
        </p:spPr>
        <p:txBody>
          <a:bodyPr/>
          <a:lstStyle/>
          <a:p>
            <a:pPr algn="l"/>
            <a:r>
              <a:rPr lang="en-US" sz="2800">
                <a:solidFill>
                  <a:schemeClr val="bg1"/>
                </a:solidFill>
              </a:rPr>
              <a:t/>
            </a:r>
            <a:br>
              <a:rPr lang="en-US" sz="2800">
                <a:solidFill>
                  <a:schemeClr val="bg1"/>
                </a:solidFill>
              </a:rPr>
            </a:br>
            <a:r>
              <a:rPr lang="en-US" sz="2800">
                <a:solidFill>
                  <a:schemeClr val="bg1"/>
                </a:solidFill>
              </a:rPr>
              <a:t>2. Your content has to be “findable”</a:t>
            </a:r>
          </a:p>
        </p:txBody>
      </p:sp>
      <p:sp>
        <p:nvSpPr>
          <p:cNvPr id="360454" name="Text Box 6"/>
          <p:cNvSpPr txBox="1">
            <a:spLocks noChangeArrowheads="1"/>
          </p:cNvSpPr>
          <p:nvPr/>
        </p:nvSpPr>
        <p:spPr bwMode="auto">
          <a:xfrm>
            <a:off x="541337" y="2636838"/>
            <a:ext cx="2033185" cy="523875"/>
          </a:xfrm>
          <a:prstGeom prst="rect">
            <a:avLst/>
          </a:prstGeom>
          <a:solidFill>
            <a:schemeClr val="bg2"/>
          </a:solidFill>
          <a:ln w="9525" algn="ctr">
            <a:noFill/>
            <a:miter lim="800000"/>
            <a:headEnd/>
            <a:tailEnd/>
          </a:ln>
          <a:effectLst/>
        </p:spPr>
        <p:txBody>
          <a:bodyPr wrap="square">
            <a:spAutoFit/>
          </a:bodyPr>
          <a:lstStyle/>
          <a:p>
            <a:r>
              <a:rPr lang="en-US" sz="1400" dirty="0"/>
              <a:t>All new articles (</a:t>
            </a:r>
            <a:r>
              <a:rPr lang="en-US" sz="1400" dirty="0" smtClean="0"/>
              <a:t>150,000/yr</a:t>
            </a:r>
            <a:r>
              <a:rPr lang="en-US" sz="1400" dirty="0"/>
              <a:t>)</a:t>
            </a:r>
          </a:p>
        </p:txBody>
      </p:sp>
      <p:sp>
        <p:nvSpPr>
          <p:cNvPr id="360455" name="Text Box 7"/>
          <p:cNvSpPr txBox="1">
            <a:spLocks noChangeArrowheads="1"/>
          </p:cNvSpPr>
          <p:nvPr/>
        </p:nvSpPr>
        <p:spPr bwMode="auto">
          <a:xfrm>
            <a:off x="2740162" y="2636838"/>
            <a:ext cx="1642055" cy="523220"/>
          </a:xfrm>
          <a:prstGeom prst="rect">
            <a:avLst/>
          </a:prstGeom>
          <a:solidFill>
            <a:schemeClr val="bg2"/>
          </a:solidFill>
          <a:ln w="9525" algn="ctr">
            <a:noFill/>
            <a:miter lim="800000"/>
            <a:headEnd/>
            <a:tailEnd/>
          </a:ln>
          <a:effectLst/>
        </p:spPr>
        <p:txBody>
          <a:bodyPr wrap="square">
            <a:spAutoFit/>
          </a:bodyPr>
          <a:lstStyle/>
          <a:p>
            <a:r>
              <a:rPr lang="en-US" sz="1400"/>
              <a:t>Backfiles </a:t>
            </a:r>
            <a:br>
              <a:rPr lang="en-US" sz="1400"/>
            </a:br>
            <a:r>
              <a:rPr lang="en-US" sz="1400"/>
              <a:t>(2.4 million)</a:t>
            </a:r>
          </a:p>
        </p:txBody>
      </p:sp>
      <p:sp>
        <p:nvSpPr>
          <p:cNvPr id="360456" name="Text Box 8"/>
          <p:cNvSpPr txBox="1">
            <a:spLocks noChangeArrowheads="1"/>
          </p:cNvSpPr>
          <p:nvPr/>
        </p:nvSpPr>
        <p:spPr bwMode="auto">
          <a:xfrm>
            <a:off x="6744958" y="2636838"/>
            <a:ext cx="1719592" cy="523875"/>
          </a:xfrm>
          <a:prstGeom prst="rect">
            <a:avLst/>
          </a:prstGeom>
          <a:solidFill>
            <a:schemeClr val="bg2"/>
          </a:solidFill>
          <a:ln w="9525" algn="ctr">
            <a:noFill/>
            <a:miter lim="800000"/>
            <a:headEnd/>
            <a:tailEnd/>
          </a:ln>
          <a:effectLst/>
        </p:spPr>
        <p:txBody>
          <a:bodyPr wrap="square">
            <a:spAutoFit/>
          </a:bodyPr>
          <a:lstStyle/>
          <a:p>
            <a:r>
              <a:rPr lang="en-US" sz="1400" dirty="0"/>
              <a:t>All new books </a:t>
            </a:r>
            <a:r>
              <a:rPr lang="en-US" sz="1400" dirty="0" smtClean="0"/>
              <a:t>(5,500/yr</a:t>
            </a:r>
            <a:r>
              <a:rPr lang="en-US" sz="1400" dirty="0"/>
              <a:t>)</a:t>
            </a:r>
          </a:p>
        </p:txBody>
      </p:sp>
      <p:sp>
        <p:nvSpPr>
          <p:cNvPr id="360457" name="Text Box 9"/>
          <p:cNvSpPr txBox="1">
            <a:spLocks noChangeArrowheads="1"/>
          </p:cNvSpPr>
          <p:nvPr/>
        </p:nvSpPr>
        <p:spPr bwMode="auto">
          <a:xfrm>
            <a:off x="4547857" y="2636838"/>
            <a:ext cx="2031461" cy="523220"/>
          </a:xfrm>
          <a:prstGeom prst="rect">
            <a:avLst/>
          </a:prstGeom>
          <a:solidFill>
            <a:schemeClr val="bg2"/>
          </a:solidFill>
          <a:ln w="9525" algn="ctr">
            <a:noFill/>
            <a:miter lim="800000"/>
            <a:headEnd/>
            <a:tailEnd/>
          </a:ln>
          <a:effectLst/>
        </p:spPr>
        <p:txBody>
          <a:bodyPr wrap="square">
            <a:spAutoFit/>
          </a:bodyPr>
          <a:lstStyle/>
          <a:p>
            <a:r>
              <a:rPr lang="en-US" sz="1400"/>
              <a:t>eBooks project (15,000 books)</a:t>
            </a:r>
          </a:p>
        </p:txBody>
      </p:sp>
      <p:sp>
        <p:nvSpPr>
          <p:cNvPr id="360459" name="Text Box 11"/>
          <p:cNvSpPr txBox="1">
            <a:spLocks noChangeArrowheads="1"/>
          </p:cNvSpPr>
          <p:nvPr/>
        </p:nvSpPr>
        <p:spPr bwMode="auto">
          <a:xfrm>
            <a:off x="1567392" y="4753455"/>
            <a:ext cx="1069975" cy="517525"/>
          </a:xfrm>
          <a:prstGeom prst="rect">
            <a:avLst/>
          </a:prstGeom>
          <a:solidFill>
            <a:schemeClr val="bg2"/>
          </a:solidFill>
          <a:ln w="9525" algn="ctr">
            <a:noFill/>
            <a:miter lim="800000"/>
            <a:headEnd/>
            <a:tailEnd/>
          </a:ln>
          <a:effectLst/>
        </p:spPr>
        <p:txBody>
          <a:bodyPr>
            <a:spAutoFit/>
          </a:bodyPr>
          <a:lstStyle/>
          <a:p>
            <a:r>
              <a:rPr lang="en-US" sz="1400" dirty="0"/>
              <a:t>A&amp;I services</a:t>
            </a:r>
          </a:p>
        </p:txBody>
      </p:sp>
      <p:sp>
        <p:nvSpPr>
          <p:cNvPr id="360460" name="Text Box 12"/>
          <p:cNvSpPr txBox="1">
            <a:spLocks noChangeArrowheads="1"/>
          </p:cNvSpPr>
          <p:nvPr/>
        </p:nvSpPr>
        <p:spPr bwMode="auto">
          <a:xfrm>
            <a:off x="3781426" y="4753455"/>
            <a:ext cx="1371600" cy="517525"/>
          </a:xfrm>
          <a:prstGeom prst="rect">
            <a:avLst/>
          </a:prstGeom>
          <a:solidFill>
            <a:schemeClr val="bg2"/>
          </a:solidFill>
          <a:ln w="9525" algn="ctr">
            <a:noFill/>
            <a:miter lim="800000"/>
            <a:headEnd/>
            <a:tailEnd/>
          </a:ln>
          <a:effectLst/>
        </p:spPr>
        <p:txBody>
          <a:bodyPr>
            <a:spAutoFit/>
          </a:bodyPr>
          <a:lstStyle/>
          <a:p>
            <a:r>
              <a:rPr lang="en-US" sz="1400" dirty="0"/>
              <a:t>Book search programs</a:t>
            </a:r>
          </a:p>
        </p:txBody>
      </p:sp>
      <p:sp>
        <p:nvSpPr>
          <p:cNvPr id="360461" name="Text Box 13"/>
          <p:cNvSpPr txBox="1">
            <a:spLocks noChangeArrowheads="1"/>
          </p:cNvSpPr>
          <p:nvPr/>
        </p:nvSpPr>
        <p:spPr bwMode="auto">
          <a:xfrm>
            <a:off x="539750" y="4753455"/>
            <a:ext cx="990600" cy="517525"/>
          </a:xfrm>
          <a:prstGeom prst="rect">
            <a:avLst/>
          </a:prstGeom>
          <a:solidFill>
            <a:schemeClr val="bg2"/>
          </a:solidFill>
          <a:ln w="9525" algn="ctr">
            <a:noFill/>
            <a:miter lim="800000"/>
            <a:headEnd/>
            <a:tailEnd/>
          </a:ln>
          <a:effectLst/>
        </p:spPr>
        <p:txBody>
          <a:bodyPr>
            <a:spAutoFit/>
          </a:bodyPr>
          <a:lstStyle/>
          <a:p>
            <a:r>
              <a:rPr lang="en-US" sz="1400" dirty="0"/>
              <a:t>SEO</a:t>
            </a:r>
            <a:br>
              <a:rPr lang="en-US" sz="1400" dirty="0"/>
            </a:br>
            <a:endParaRPr lang="en-US" sz="1400" dirty="0"/>
          </a:p>
        </p:txBody>
      </p:sp>
      <p:sp>
        <p:nvSpPr>
          <p:cNvPr id="360462" name="Text Box 14"/>
          <p:cNvSpPr txBox="1">
            <a:spLocks noChangeArrowheads="1"/>
          </p:cNvSpPr>
          <p:nvPr/>
        </p:nvSpPr>
        <p:spPr bwMode="auto">
          <a:xfrm>
            <a:off x="6293910" y="4753455"/>
            <a:ext cx="1066800" cy="523220"/>
          </a:xfrm>
          <a:prstGeom prst="rect">
            <a:avLst/>
          </a:prstGeom>
          <a:solidFill>
            <a:schemeClr val="bg2"/>
          </a:solidFill>
          <a:ln w="9525" algn="ctr">
            <a:noFill/>
            <a:miter lim="800000"/>
            <a:headEnd/>
            <a:tailEnd/>
          </a:ln>
          <a:effectLst/>
        </p:spPr>
        <p:txBody>
          <a:bodyPr>
            <a:spAutoFit/>
          </a:bodyPr>
          <a:lstStyle/>
          <a:p>
            <a:r>
              <a:rPr lang="en-US" sz="1400" dirty="0" smtClean="0"/>
              <a:t>Social Media</a:t>
            </a:r>
            <a:endParaRPr lang="en-US" sz="1400" dirty="0"/>
          </a:p>
        </p:txBody>
      </p:sp>
      <p:sp>
        <p:nvSpPr>
          <p:cNvPr id="360464" name="Text Box 16"/>
          <p:cNvSpPr txBox="1">
            <a:spLocks noChangeArrowheads="1"/>
          </p:cNvSpPr>
          <p:nvPr/>
        </p:nvSpPr>
        <p:spPr bwMode="auto">
          <a:xfrm>
            <a:off x="2674409" y="4753455"/>
            <a:ext cx="1069975" cy="517525"/>
          </a:xfrm>
          <a:prstGeom prst="rect">
            <a:avLst/>
          </a:prstGeom>
          <a:solidFill>
            <a:schemeClr val="bg2"/>
          </a:solidFill>
          <a:ln w="9525" algn="ctr">
            <a:noFill/>
            <a:miter lim="800000"/>
            <a:headEnd/>
            <a:tailEnd/>
          </a:ln>
          <a:effectLst/>
        </p:spPr>
        <p:txBody>
          <a:bodyPr>
            <a:spAutoFit/>
          </a:bodyPr>
          <a:lstStyle/>
          <a:p>
            <a:r>
              <a:rPr lang="en-US" sz="1400" dirty="0"/>
              <a:t>Library portals</a:t>
            </a:r>
          </a:p>
        </p:txBody>
      </p:sp>
      <p:sp>
        <p:nvSpPr>
          <p:cNvPr id="16" name="Text Box 14"/>
          <p:cNvSpPr txBox="1">
            <a:spLocks noChangeArrowheads="1"/>
          </p:cNvSpPr>
          <p:nvPr/>
        </p:nvSpPr>
        <p:spPr bwMode="auto">
          <a:xfrm>
            <a:off x="7397750" y="4753455"/>
            <a:ext cx="1066800" cy="517525"/>
          </a:xfrm>
          <a:prstGeom prst="rect">
            <a:avLst/>
          </a:prstGeom>
          <a:solidFill>
            <a:schemeClr val="bg2"/>
          </a:solidFill>
          <a:ln w="9525" algn="ctr">
            <a:noFill/>
            <a:miter lim="800000"/>
            <a:headEnd/>
            <a:tailEnd/>
          </a:ln>
          <a:effectLst/>
        </p:spPr>
        <p:txBody>
          <a:bodyPr>
            <a:spAutoFit/>
          </a:bodyPr>
          <a:lstStyle/>
          <a:p>
            <a:r>
              <a:rPr lang="en-US" sz="1400" dirty="0"/>
              <a:t>Push marketing</a:t>
            </a:r>
          </a:p>
        </p:txBody>
      </p:sp>
      <p:sp>
        <p:nvSpPr>
          <p:cNvPr id="17" name="Text Box 14"/>
          <p:cNvSpPr txBox="1">
            <a:spLocks noChangeArrowheads="1"/>
          </p:cNvSpPr>
          <p:nvPr/>
        </p:nvSpPr>
        <p:spPr bwMode="auto">
          <a:xfrm>
            <a:off x="5190068" y="4753455"/>
            <a:ext cx="1066800" cy="523220"/>
          </a:xfrm>
          <a:prstGeom prst="rect">
            <a:avLst/>
          </a:prstGeom>
          <a:solidFill>
            <a:schemeClr val="bg2"/>
          </a:solidFill>
          <a:ln w="9525" algn="ctr">
            <a:noFill/>
            <a:miter lim="800000"/>
            <a:headEnd/>
            <a:tailEnd/>
          </a:ln>
          <a:effectLst/>
        </p:spPr>
        <p:txBody>
          <a:bodyPr>
            <a:spAutoFit/>
          </a:bodyPr>
          <a:lstStyle/>
          <a:p>
            <a:r>
              <a:rPr lang="en-US" sz="1400" dirty="0" err="1" smtClean="0"/>
              <a:t>eRetail</a:t>
            </a:r>
            <a:r>
              <a:rPr lang="en-US" sz="1400" dirty="0" smtClean="0"/>
              <a:t/>
            </a:r>
            <a:br>
              <a:rPr lang="en-US" sz="1400" dirty="0" smtClean="0"/>
            </a:br>
            <a:endParaRPr lang="en-US" sz="1400" dirty="0"/>
          </a:p>
        </p:txBody>
      </p:sp>
      <p:grpSp>
        <p:nvGrpSpPr>
          <p:cNvPr id="18" name="Group 17"/>
          <p:cNvGrpSpPr/>
          <p:nvPr/>
        </p:nvGrpSpPr>
        <p:grpSpPr>
          <a:xfrm>
            <a:off x="6172200" y="6114758"/>
            <a:ext cx="2985655" cy="743242"/>
            <a:chOff x="6172200" y="6114758"/>
            <a:chExt cx="2985655" cy="743242"/>
          </a:xfrm>
        </p:grpSpPr>
        <p:sp>
          <p:nvSpPr>
            <p:cNvPr id="19" name="Rectangle 18"/>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animEffect transition="in" filter="wipe(up)">
                                      <p:cBhvr>
                                        <p:cTn id="7" dur="500"/>
                                        <p:tgtEl>
                                          <p:spTgt spid="3604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0452"/>
                                        </p:tgtEl>
                                        <p:attrNameLst>
                                          <p:attrName>style.visibility</p:attrName>
                                        </p:attrNameLst>
                                      </p:cBhvr>
                                      <p:to>
                                        <p:strVal val="visible"/>
                                      </p:to>
                                    </p:set>
                                    <p:animEffect transition="in" filter="wipe(up)">
                                      <p:cBhvr>
                                        <p:cTn id="12" dur="5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3604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542618" y="1789113"/>
            <a:ext cx="5638800" cy="928688"/>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2" name="Rectangle 4"/>
          <p:cNvSpPr>
            <a:spLocks noChangeArrowheads="1"/>
          </p:cNvSpPr>
          <p:nvPr/>
        </p:nvSpPr>
        <p:spPr bwMode="auto">
          <a:xfrm>
            <a:off x="542618" y="3738563"/>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3" name="Rectangle 5"/>
          <p:cNvSpPr>
            <a:spLocks noChangeArrowheads="1"/>
          </p:cNvSpPr>
          <p:nvPr/>
        </p:nvSpPr>
        <p:spPr bwMode="auto">
          <a:xfrm>
            <a:off x="542618" y="2805532"/>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4" name="Rectangle 6"/>
          <p:cNvSpPr>
            <a:spLocks noChangeArrowheads="1"/>
          </p:cNvSpPr>
          <p:nvPr/>
        </p:nvSpPr>
        <p:spPr bwMode="auto">
          <a:xfrm>
            <a:off x="542618" y="5599113"/>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401415" name="Rectangle 7"/>
          <p:cNvSpPr>
            <a:spLocks noGrp="1" noChangeArrowheads="1"/>
          </p:cNvSpPr>
          <p:nvPr>
            <p:ph type="title"/>
          </p:nvPr>
        </p:nvSpPr>
        <p:spPr/>
        <p:txBody>
          <a:bodyPr/>
          <a:lstStyle/>
          <a:p>
            <a:r>
              <a:rPr lang="en-US"/>
              <a:t>Findability and visibility of content are key</a:t>
            </a:r>
            <a:endParaRPr lang="en-GB"/>
          </a:p>
        </p:txBody>
      </p:sp>
      <p:sp>
        <p:nvSpPr>
          <p:cNvPr id="401416" name="Rectangle 8"/>
          <p:cNvSpPr>
            <a:spLocks noChangeArrowheads="1"/>
          </p:cNvSpPr>
          <p:nvPr/>
        </p:nvSpPr>
        <p:spPr bwMode="auto">
          <a:xfrm>
            <a:off x="542618" y="1481734"/>
            <a:ext cx="5638800" cy="309958"/>
          </a:xfrm>
          <a:prstGeom prst="rect">
            <a:avLst/>
          </a:prstGeom>
          <a:solidFill>
            <a:schemeClr val="accent2"/>
          </a:solidFill>
          <a:ln w="9525">
            <a:noFill/>
            <a:miter lim="800000"/>
            <a:headEnd/>
            <a:tailEnd/>
          </a:ln>
          <a:effectLst/>
        </p:spPr>
        <p:txBody>
          <a:bodyPr tIns="46800" rIns="90000" bIns="46800" anchor="ctr">
            <a:spAutoFit/>
          </a:bodyPr>
          <a:lstStyle/>
          <a:p>
            <a:pPr algn="l"/>
            <a:r>
              <a:rPr lang="en-US" sz="1400" b="1" dirty="0">
                <a:solidFill>
                  <a:schemeClr val="bg1"/>
                </a:solidFill>
              </a:rPr>
              <a:t>How Springer leverages business opportunities</a:t>
            </a:r>
          </a:p>
        </p:txBody>
      </p:sp>
      <p:sp>
        <p:nvSpPr>
          <p:cNvPr id="401418" name="Text Box 10"/>
          <p:cNvSpPr txBox="1">
            <a:spLocks noChangeArrowheads="1"/>
          </p:cNvSpPr>
          <p:nvPr/>
        </p:nvSpPr>
        <p:spPr bwMode="auto">
          <a:xfrm>
            <a:off x="542618" y="2035009"/>
            <a:ext cx="1243013" cy="457200"/>
          </a:xfrm>
          <a:prstGeom prst="rect">
            <a:avLst/>
          </a:prstGeom>
          <a:noFill/>
          <a:ln w="9525">
            <a:noFill/>
            <a:miter lim="800000"/>
            <a:headEnd/>
            <a:tailEnd/>
          </a:ln>
          <a:effectLst/>
        </p:spPr>
        <p:txBody>
          <a:bodyPr wrap="none">
            <a:spAutoFit/>
          </a:bodyPr>
          <a:lstStyle/>
          <a:p>
            <a:pPr algn="l"/>
            <a:r>
              <a:rPr lang="en-US" sz="1200" dirty="0"/>
              <a:t>Search Engine</a:t>
            </a:r>
            <a:br>
              <a:rPr lang="en-US" sz="1200" dirty="0"/>
            </a:br>
            <a:r>
              <a:rPr lang="en-US" sz="1200" dirty="0"/>
              <a:t>Optimization</a:t>
            </a:r>
          </a:p>
        </p:txBody>
      </p:sp>
      <p:sp>
        <p:nvSpPr>
          <p:cNvPr id="401419" name="Text Box 11"/>
          <p:cNvSpPr txBox="1">
            <a:spLocks noChangeArrowheads="1"/>
          </p:cNvSpPr>
          <p:nvPr/>
        </p:nvSpPr>
        <p:spPr bwMode="auto">
          <a:xfrm>
            <a:off x="542618" y="3998913"/>
            <a:ext cx="1841500" cy="274638"/>
          </a:xfrm>
          <a:prstGeom prst="rect">
            <a:avLst/>
          </a:prstGeom>
          <a:noFill/>
          <a:ln w="9525">
            <a:noFill/>
            <a:miter lim="800000"/>
            <a:headEnd/>
            <a:tailEnd/>
          </a:ln>
          <a:effectLst/>
        </p:spPr>
        <p:txBody>
          <a:bodyPr wrap="none">
            <a:spAutoFit/>
          </a:bodyPr>
          <a:lstStyle/>
          <a:p>
            <a:pPr algn="l"/>
            <a:r>
              <a:rPr lang="en-US" sz="1200"/>
              <a:t>Book search programs</a:t>
            </a:r>
          </a:p>
        </p:txBody>
      </p:sp>
      <p:sp>
        <p:nvSpPr>
          <p:cNvPr id="401420" name="Text Box 12"/>
          <p:cNvSpPr txBox="1">
            <a:spLocks noChangeArrowheads="1"/>
          </p:cNvSpPr>
          <p:nvPr/>
        </p:nvSpPr>
        <p:spPr bwMode="auto">
          <a:xfrm>
            <a:off x="542618" y="2973807"/>
            <a:ext cx="1624013" cy="457200"/>
          </a:xfrm>
          <a:prstGeom prst="rect">
            <a:avLst/>
          </a:prstGeom>
          <a:noFill/>
          <a:ln w="9525">
            <a:noFill/>
            <a:miter lim="800000"/>
            <a:headEnd/>
            <a:tailEnd/>
          </a:ln>
          <a:effectLst/>
        </p:spPr>
        <p:txBody>
          <a:bodyPr wrap="none">
            <a:spAutoFit/>
          </a:bodyPr>
          <a:lstStyle/>
          <a:p>
            <a:pPr algn="l"/>
            <a:r>
              <a:rPr lang="en-US" sz="1200"/>
              <a:t>Abstract &amp; Indexing</a:t>
            </a:r>
            <a:br>
              <a:rPr lang="en-US" sz="1200"/>
            </a:br>
            <a:r>
              <a:rPr lang="en-US" sz="1200"/>
              <a:t>Services</a:t>
            </a:r>
          </a:p>
        </p:txBody>
      </p:sp>
      <p:pic>
        <p:nvPicPr>
          <p:cNvPr id="401421" name="Picture 13" descr="Google"/>
          <p:cNvPicPr>
            <a:picLocks noChangeAspect="1" noChangeArrowheads="1"/>
          </p:cNvPicPr>
          <p:nvPr/>
        </p:nvPicPr>
        <p:blipFill>
          <a:blip r:embed="rId2" cstate="print"/>
          <a:srcRect/>
          <a:stretch>
            <a:fillRect/>
          </a:stretch>
        </p:blipFill>
        <p:spPr bwMode="auto">
          <a:xfrm>
            <a:off x="2904818" y="2017713"/>
            <a:ext cx="1370013" cy="546100"/>
          </a:xfrm>
          <a:prstGeom prst="rect">
            <a:avLst/>
          </a:prstGeom>
          <a:noFill/>
        </p:spPr>
      </p:pic>
      <p:pic>
        <p:nvPicPr>
          <p:cNvPr id="401422" name="Picture 14" descr="Google Scholar"/>
          <p:cNvPicPr>
            <a:picLocks noChangeAspect="1" noChangeArrowheads="1"/>
          </p:cNvPicPr>
          <p:nvPr/>
        </p:nvPicPr>
        <p:blipFill>
          <a:blip r:embed="rId3" cstate="print"/>
          <a:srcRect/>
          <a:stretch>
            <a:fillRect/>
          </a:stretch>
        </p:blipFill>
        <p:spPr bwMode="auto">
          <a:xfrm>
            <a:off x="4581218" y="2017713"/>
            <a:ext cx="1371600" cy="547688"/>
          </a:xfrm>
          <a:prstGeom prst="rect">
            <a:avLst/>
          </a:prstGeom>
          <a:noFill/>
        </p:spPr>
      </p:pic>
      <p:pic>
        <p:nvPicPr>
          <p:cNvPr id="401426" name="Picture 18"/>
          <p:cNvPicPr>
            <a:picLocks noChangeAspect="1" noChangeArrowheads="1"/>
          </p:cNvPicPr>
          <p:nvPr/>
        </p:nvPicPr>
        <p:blipFill>
          <a:blip r:embed="rId4" cstate="print"/>
          <a:srcRect l="37495" t="4688" r="38994" b="83447"/>
          <a:stretch>
            <a:fillRect/>
          </a:stretch>
        </p:blipFill>
        <p:spPr bwMode="auto">
          <a:xfrm>
            <a:off x="4770990" y="3922713"/>
            <a:ext cx="1219200" cy="492125"/>
          </a:xfrm>
          <a:prstGeom prst="rect">
            <a:avLst/>
          </a:prstGeom>
          <a:noFill/>
          <a:ln w="9525">
            <a:noFill/>
            <a:miter lim="800000"/>
            <a:headEnd/>
            <a:tailEnd/>
          </a:ln>
          <a:effectLst/>
        </p:spPr>
      </p:pic>
      <p:pic>
        <p:nvPicPr>
          <p:cNvPr id="401427" name="Picture 19" descr="amazon%2520logo">
            <a:hlinkClick r:id="rId5"/>
          </p:cNvPr>
          <p:cNvPicPr>
            <a:picLocks noChangeAspect="1" noChangeArrowheads="1"/>
          </p:cNvPicPr>
          <p:nvPr/>
        </p:nvPicPr>
        <p:blipFill>
          <a:blip r:embed="rId6" cstate="print"/>
          <a:srcRect/>
          <a:stretch>
            <a:fillRect/>
          </a:stretch>
        </p:blipFill>
        <p:spPr bwMode="auto">
          <a:xfrm>
            <a:off x="3094590" y="3846513"/>
            <a:ext cx="1209675" cy="533400"/>
          </a:xfrm>
          <a:prstGeom prst="rect">
            <a:avLst/>
          </a:prstGeom>
          <a:noFill/>
        </p:spPr>
      </p:pic>
      <p:pic>
        <p:nvPicPr>
          <p:cNvPr id="401428" name="Picture 20" descr="main">
            <a:hlinkClick r:id="rId7"/>
          </p:cNvPr>
          <p:cNvPicPr>
            <a:picLocks noChangeAspect="1" noChangeArrowheads="1"/>
          </p:cNvPicPr>
          <p:nvPr/>
        </p:nvPicPr>
        <p:blipFill>
          <a:blip r:embed="rId8" cstate="print"/>
          <a:srcRect/>
          <a:stretch>
            <a:fillRect/>
          </a:stretch>
        </p:blipFill>
        <p:spPr bwMode="auto">
          <a:xfrm>
            <a:off x="3915538" y="2897607"/>
            <a:ext cx="838200" cy="606425"/>
          </a:xfrm>
          <a:prstGeom prst="rect">
            <a:avLst/>
          </a:prstGeom>
          <a:noFill/>
        </p:spPr>
      </p:pic>
      <p:pic>
        <p:nvPicPr>
          <p:cNvPr id="401429" name="Picture 21" descr="scifind">
            <a:hlinkClick r:id="rId9"/>
          </p:cNvPr>
          <p:cNvPicPr>
            <a:picLocks noChangeAspect="1" noChangeArrowheads="1"/>
          </p:cNvPicPr>
          <p:nvPr/>
        </p:nvPicPr>
        <p:blipFill>
          <a:blip r:embed="rId10" cstate="print"/>
          <a:srcRect/>
          <a:stretch>
            <a:fillRect/>
          </a:stretch>
        </p:blipFill>
        <p:spPr bwMode="auto">
          <a:xfrm>
            <a:off x="2848738" y="2861095"/>
            <a:ext cx="685800" cy="646112"/>
          </a:xfrm>
          <a:prstGeom prst="rect">
            <a:avLst/>
          </a:prstGeom>
          <a:noFill/>
        </p:spPr>
      </p:pic>
      <p:pic>
        <p:nvPicPr>
          <p:cNvPr id="401430" name="Picture 22" descr="pubmed_logo">
            <a:hlinkClick r:id="rId11"/>
          </p:cNvPr>
          <p:cNvPicPr>
            <a:picLocks noChangeAspect="1" noChangeArrowheads="1"/>
          </p:cNvPicPr>
          <p:nvPr/>
        </p:nvPicPr>
        <p:blipFill>
          <a:blip r:embed="rId12" cstate="print"/>
          <a:srcRect/>
          <a:stretch>
            <a:fillRect/>
          </a:stretch>
        </p:blipFill>
        <p:spPr bwMode="auto">
          <a:xfrm>
            <a:off x="4982338" y="2973807"/>
            <a:ext cx="990600" cy="495300"/>
          </a:xfrm>
          <a:prstGeom prst="rect">
            <a:avLst/>
          </a:prstGeom>
          <a:noFill/>
        </p:spPr>
      </p:pic>
      <p:sp>
        <p:nvSpPr>
          <p:cNvPr id="401431" name="Text Box 23"/>
          <p:cNvSpPr txBox="1">
            <a:spLocks noChangeArrowheads="1"/>
          </p:cNvSpPr>
          <p:nvPr/>
        </p:nvSpPr>
        <p:spPr bwMode="auto">
          <a:xfrm>
            <a:off x="542618" y="5827713"/>
            <a:ext cx="1117614" cy="276999"/>
          </a:xfrm>
          <a:prstGeom prst="rect">
            <a:avLst/>
          </a:prstGeom>
          <a:noFill/>
          <a:ln w="9525">
            <a:noFill/>
            <a:miter lim="800000"/>
            <a:headEnd/>
            <a:tailEnd/>
          </a:ln>
          <a:effectLst/>
        </p:spPr>
        <p:txBody>
          <a:bodyPr wrap="none">
            <a:spAutoFit/>
          </a:bodyPr>
          <a:lstStyle/>
          <a:p>
            <a:pPr algn="l"/>
            <a:r>
              <a:rPr lang="en-US" sz="1200" dirty="0" smtClean="0"/>
              <a:t>Social Media</a:t>
            </a:r>
            <a:endParaRPr lang="en-US" sz="1200" dirty="0"/>
          </a:p>
        </p:txBody>
      </p:sp>
      <p:sp>
        <p:nvSpPr>
          <p:cNvPr id="26" name="Rectangle 4"/>
          <p:cNvSpPr>
            <a:spLocks noChangeArrowheads="1"/>
          </p:cNvSpPr>
          <p:nvPr/>
        </p:nvSpPr>
        <p:spPr bwMode="auto">
          <a:xfrm>
            <a:off x="539750" y="4667303"/>
            <a:ext cx="5638800" cy="838200"/>
          </a:xfrm>
          <a:prstGeom prst="rect">
            <a:avLst/>
          </a:prstGeom>
          <a:solidFill>
            <a:schemeClr val="bg2"/>
          </a:solidFill>
          <a:ln w="9525">
            <a:noFill/>
            <a:miter lim="800000"/>
            <a:headEnd/>
            <a:tailEnd/>
          </a:ln>
          <a:effectLst/>
        </p:spPr>
        <p:txBody>
          <a:bodyPr lIns="0" tIns="46800" rIns="90000" bIns="46800" anchor="ctr">
            <a:spAutoFit/>
          </a:bodyPr>
          <a:lstStyle/>
          <a:p>
            <a:endParaRPr lang="en-US"/>
          </a:p>
        </p:txBody>
      </p:sp>
      <p:sp>
        <p:nvSpPr>
          <p:cNvPr id="27" name="Text Box 11"/>
          <p:cNvSpPr txBox="1">
            <a:spLocks noChangeArrowheads="1"/>
          </p:cNvSpPr>
          <p:nvPr/>
        </p:nvSpPr>
        <p:spPr bwMode="auto">
          <a:xfrm>
            <a:off x="539750" y="4927653"/>
            <a:ext cx="688009" cy="276999"/>
          </a:xfrm>
          <a:prstGeom prst="rect">
            <a:avLst/>
          </a:prstGeom>
          <a:noFill/>
          <a:ln w="9525">
            <a:noFill/>
            <a:miter lim="800000"/>
            <a:headEnd/>
            <a:tailEnd/>
          </a:ln>
          <a:effectLst/>
        </p:spPr>
        <p:txBody>
          <a:bodyPr wrap="none">
            <a:spAutoFit/>
          </a:bodyPr>
          <a:lstStyle/>
          <a:p>
            <a:pPr algn="l"/>
            <a:r>
              <a:rPr lang="en-US" sz="1200" dirty="0" err="1" smtClean="0"/>
              <a:t>eRetail</a:t>
            </a:r>
            <a:endParaRPr lang="en-US" sz="1200" dirty="0"/>
          </a:p>
        </p:txBody>
      </p:sp>
      <p:pic>
        <p:nvPicPr>
          <p:cNvPr id="2051" name="Picture 3"/>
          <p:cNvPicPr>
            <a:picLocks noChangeAspect="1" noChangeArrowheads="1"/>
          </p:cNvPicPr>
          <p:nvPr/>
        </p:nvPicPr>
        <p:blipFill>
          <a:blip r:embed="rId13" cstate="print"/>
          <a:srcRect/>
          <a:stretch>
            <a:fillRect/>
          </a:stretch>
        </p:blipFill>
        <p:spPr bwMode="auto">
          <a:xfrm>
            <a:off x="2541436" y="4828486"/>
            <a:ext cx="641621" cy="454775"/>
          </a:xfrm>
          <a:prstGeom prst="rect">
            <a:avLst/>
          </a:prstGeom>
          <a:noFill/>
          <a:ln w="9525">
            <a:noFill/>
            <a:miter lim="800000"/>
            <a:headEnd/>
            <a:tailEnd/>
          </a:ln>
        </p:spPr>
      </p:pic>
      <p:pic>
        <p:nvPicPr>
          <p:cNvPr id="2054" name="Picture 6"/>
          <p:cNvPicPr>
            <a:picLocks noChangeAspect="1" noChangeArrowheads="1"/>
          </p:cNvPicPr>
          <p:nvPr/>
        </p:nvPicPr>
        <p:blipFill>
          <a:blip r:embed="rId14" cstate="print"/>
          <a:srcRect/>
          <a:stretch>
            <a:fillRect/>
          </a:stretch>
        </p:blipFill>
        <p:spPr bwMode="auto">
          <a:xfrm>
            <a:off x="5468069" y="4914784"/>
            <a:ext cx="637724" cy="282179"/>
          </a:xfrm>
          <a:prstGeom prst="rect">
            <a:avLst/>
          </a:prstGeom>
          <a:noFill/>
          <a:ln w="9525">
            <a:noFill/>
            <a:miter lim="800000"/>
            <a:headEnd/>
            <a:tailEnd/>
          </a:ln>
        </p:spPr>
      </p:pic>
      <p:pic>
        <p:nvPicPr>
          <p:cNvPr id="2056" name="Picture 8"/>
          <p:cNvPicPr>
            <a:picLocks noChangeAspect="1" noChangeArrowheads="1"/>
          </p:cNvPicPr>
          <p:nvPr/>
        </p:nvPicPr>
        <p:blipFill>
          <a:blip r:embed="rId15" cstate="print"/>
          <a:srcRect/>
          <a:stretch>
            <a:fillRect/>
          </a:stretch>
        </p:blipFill>
        <p:spPr bwMode="auto">
          <a:xfrm>
            <a:off x="3324813" y="4893449"/>
            <a:ext cx="1032294" cy="324848"/>
          </a:xfrm>
          <a:prstGeom prst="rect">
            <a:avLst/>
          </a:prstGeom>
          <a:noFill/>
          <a:ln w="9525">
            <a:noFill/>
            <a:miter lim="800000"/>
            <a:headEnd/>
            <a:tailEnd/>
          </a:ln>
        </p:spPr>
      </p:pic>
      <p:pic>
        <p:nvPicPr>
          <p:cNvPr id="2057" name="Picture 9"/>
          <p:cNvPicPr>
            <a:picLocks noChangeAspect="1" noChangeArrowheads="1"/>
          </p:cNvPicPr>
          <p:nvPr/>
        </p:nvPicPr>
        <p:blipFill>
          <a:blip r:embed="rId16" cstate="print"/>
          <a:srcRect/>
          <a:stretch>
            <a:fillRect/>
          </a:stretch>
        </p:blipFill>
        <p:spPr bwMode="auto">
          <a:xfrm>
            <a:off x="4498863" y="4890983"/>
            <a:ext cx="827450" cy="329781"/>
          </a:xfrm>
          <a:prstGeom prst="rect">
            <a:avLst/>
          </a:prstGeom>
          <a:noFill/>
          <a:ln w="9525">
            <a:noFill/>
            <a:miter lim="800000"/>
            <a:headEnd/>
            <a:tailEnd/>
          </a:ln>
        </p:spPr>
      </p:pic>
      <p:pic>
        <p:nvPicPr>
          <p:cNvPr id="2058" name="Picture 10"/>
          <p:cNvPicPr>
            <a:picLocks noChangeAspect="1" noChangeArrowheads="1"/>
          </p:cNvPicPr>
          <p:nvPr/>
        </p:nvPicPr>
        <p:blipFill>
          <a:blip r:embed="rId17" cstate="print"/>
          <a:srcRect l="13387" r="12219"/>
          <a:stretch>
            <a:fillRect/>
          </a:stretch>
        </p:blipFill>
        <p:spPr bwMode="auto">
          <a:xfrm>
            <a:off x="2830515" y="5758305"/>
            <a:ext cx="560717" cy="565288"/>
          </a:xfrm>
          <a:prstGeom prst="rect">
            <a:avLst/>
          </a:prstGeom>
          <a:noFill/>
          <a:ln w="9525">
            <a:noFill/>
            <a:miter lim="800000"/>
            <a:headEnd/>
            <a:tailEnd/>
          </a:ln>
        </p:spPr>
      </p:pic>
      <p:pic>
        <p:nvPicPr>
          <p:cNvPr id="2059" name="Picture 11"/>
          <p:cNvPicPr>
            <a:picLocks noChangeAspect="1" noChangeArrowheads="1"/>
          </p:cNvPicPr>
          <p:nvPr/>
        </p:nvPicPr>
        <p:blipFill>
          <a:blip r:embed="rId18" cstate="print"/>
          <a:srcRect/>
          <a:stretch>
            <a:fillRect/>
          </a:stretch>
        </p:blipFill>
        <p:spPr bwMode="auto">
          <a:xfrm>
            <a:off x="3613093" y="5748370"/>
            <a:ext cx="585159" cy="585159"/>
          </a:xfrm>
          <a:prstGeom prst="rect">
            <a:avLst/>
          </a:prstGeom>
          <a:noFill/>
          <a:ln w="9525">
            <a:noFill/>
            <a:miter lim="800000"/>
            <a:headEnd/>
            <a:tailEnd/>
          </a:ln>
        </p:spPr>
      </p:pic>
      <p:pic>
        <p:nvPicPr>
          <p:cNvPr id="2060" name="Picture 12"/>
          <p:cNvPicPr>
            <a:picLocks noChangeAspect="1" noChangeArrowheads="1"/>
          </p:cNvPicPr>
          <p:nvPr/>
        </p:nvPicPr>
        <p:blipFill>
          <a:blip r:embed="rId19" cstate="print"/>
          <a:srcRect l="9670" t="9847" r="10024" b="9847"/>
          <a:stretch>
            <a:fillRect/>
          </a:stretch>
        </p:blipFill>
        <p:spPr bwMode="auto">
          <a:xfrm>
            <a:off x="4420113" y="5769711"/>
            <a:ext cx="542476" cy="542476"/>
          </a:xfrm>
          <a:prstGeom prst="rect">
            <a:avLst/>
          </a:prstGeom>
          <a:noFill/>
          <a:ln w="9525">
            <a:noFill/>
            <a:miter lim="800000"/>
            <a:headEnd/>
            <a:tailEnd/>
          </a:ln>
        </p:spPr>
      </p:pic>
      <p:pic>
        <p:nvPicPr>
          <p:cNvPr id="2062" name="Picture 14"/>
          <p:cNvPicPr>
            <a:picLocks noChangeAspect="1" noChangeArrowheads="1"/>
          </p:cNvPicPr>
          <p:nvPr/>
        </p:nvPicPr>
        <p:blipFill>
          <a:blip r:embed="rId20" cstate="print"/>
          <a:srcRect/>
          <a:stretch>
            <a:fillRect/>
          </a:stretch>
        </p:blipFill>
        <p:spPr bwMode="auto">
          <a:xfrm>
            <a:off x="5184449" y="5721772"/>
            <a:ext cx="722618" cy="638355"/>
          </a:xfrm>
          <a:prstGeom prst="rect">
            <a:avLst/>
          </a:prstGeom>
          <a:noFill/>
          <a:ln w="9525">
            <a:noFill/>
            <a:miter lim="800000"/>
            <a:headEnd/>
            <a:tailEnd/>
          </a:ln>
        </p:spPr>
      </p:pic>
      <p:grpSp>
        <p:nvGrpSpPr>
          <p:cNvPr id="29" name="Group 28"/>
          <p:cNvGrpSpPr/>
          <p:nvPr/>
        </p:nvGrpSpPr>
        <p:grpSpPr>
          <a:xfrm>
            <a:off x="6172200" y="6114758"/>
            <a:ext cx="2985655" cy="743242"/>
            <a:chOff x="6172200" y="6114758"/>
            <a:chExt cx="2985655" cy="743242"/>
          </a:xfrm>
        </p:grpSpPr>
        <p:sp>
          <p:nvSpPr>
            <p:cNvPr id="30" name="Rectangle 29"/>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31" name="Pictur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98261853.jpg"/>
          <p:cNvPicPr>
            <a:picLocks noChangeAspect="1"/>
          </p:cNvPicPr>
          <p:nvPr/>
        </p:nvPicPr>
        <p:blipFill>
          <a:blip r:embed="rId3" cstate="screen"/>
          <a:stretch>
            <a:fillRect/>
          </a:stretch>
        </p:blipFill>
        <p:spPr>
          <a:xfrm>
            <a:off x="584582" y="1484314"/>
            <a:ext cx="7924800" cy="4654296"/>
          </a:xfrm>
          <a:prstGeom prst="rect">
            <a:avLst/>
          </a:prstGeom>
        </p:spPr>
      </p:pic>
      <p:sp>
        <p:nvSpPr>
          <p:cNvPr id="313376" name="Rectangle 32"/>
          <p:cNvSpPr>
            <a:spLocks noGrp="1" noChangeArrowheads="1"/>
          </p:cNvSpPr>
          <p:nvPr>
            <p:ph type="title"/>
          </p:nvPr>
        </p:nvSpPr>
        <p:spPr>
          <a:xfrm>
            <a:off x="539750" y="906126"/>
            <a:ext cx="8305800" cy="290849"/>
          </a:xfrm>
          <a:noFill/>
          <a:ln/>
        </p:spPr>
        <p:txBody>
          <a:bodyPr/>
          <a:lstStyle/>
          <a:p>
            <a:r>
              <a:rPr lang="en-US" dirty="0" smtClean="0"/>
              <a:t>Scientists spend almost 12 hours per week on information tasks</a:t>
            </a:r>
            <a:endParaRPr lang="de-DE" dirty="0"/>
          </a:p>
        </p:txBody>
      </p:sp>
      <p:graphicFrame>
        <p:nvGraphicFramePr>
          <p:cNvPr id="9" name="Chart 8"/>
          <p:cNvGraphicFramePr/>
          <p:nvPr/>
        </p:nvGraphicFramePr>
        <p:xfrm>
          <a:off x="4394582" y="1484313"/>
          <a:ext cx="4114799" cy="481066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rot="16200000">
            <a:off x="3948856" y="3746325"/>
            <a:ext cx="1778051" cy="276999"/>
          </a:xfrm>
          <a:prstGeom prst="rect">
            <a:avLst/>
          </a:prstGeom>
          <a:noFill/>
        </p:spPr>
        <p:txBody>
          <a:bodyPr wrap="none" rtlCol="0">
            <a:spAutoFit/>
          </a:bodyPr>
          <a:lstStyle/>
          <a:p>
            <a:r>
              <a:rPr lang="en-US" sz="1200" b="0" dirty="0" smtClean="0"/>
              <a:t>Median hours per week</a:t>
            </a:r>
            <a:endParaRPr lang="en-US" sz="1200" b="0" dirty="0"/>
          </a:p>
        </p:txBody>
      </p:sp>
      <p:sp>
        <p:nvSpPr>
          <p:cNvPr id="13" name="TextBox 12"/>
          <p:cNvSpPr txBox="1"/>
          <p:nvPr/>
        </p:nvSpPr>
        <p:spPr>
          <a:xfrm>
            <a:off x="5444125" y="1843753"/>
            <a:ext cx="572465" cy="338554"/>
          </a:xfrm>
          <a:prstGeom prst="rect">
            <a:avLst/>
          </a:prstGeom>
          <a:noFill/>
        </p:spPr>
        <p:txBody>
          <a:bodyPr wrap="none" rtlCol="0">
            <a:spAutoFit/>
          </a:bodyPr>
          <a:lstStyle/>
          <a:p>
            <a:r>
              <a:rPr lang="en-US" dirty="0" smtClean="0"/>
              <a:t>11.7</a:t>
            </a:r>
            <a:endParaRPr lang="en-US" dirty="0"/>
          </a:p>
        </p:txBody>
      </p:sp>
      <p:sp>
        <p:nvSpPr>
          <p:cNvPr id="16" name="TextBox 15"/>
          <p:cNvSpPr txBox="1"/>
          <p:nvPr/>
        </p:nvSpPr>
        <p:spPr>
          <a:xfrm>
            <a:off x="539750" y="6425948"/>
            <a:ext cx="4436631" cy="338554"/>
          </a:xfrm>
          <a:prstGeom prst="rect">
            <a:avLst/>
          </a:prstGeom>
          <a:noFill/>
        </p:spPr>
        <p:txBody>
          <a:bodyPr wrap="square" rtlCol="0">
            <a:spAutoFit/>
          </a:bodyPr>
          <a:lstStyle/>
          <a:p>
            <a:pPr algn="l"/>
            <a:r>
              <a:rPr lang="en-US" sz="800" b="0" i="1" dirty="0" smtClean="0"/>
              <a:t>Source: Outsell Information markets &amp; Users Database; N=2,070 Faculty, Graduate Students and R&amp;D/Science professionals</a:t>
            </a:r>
            <a:endParaRPr lang="en-US" sz="800" b="0" i="1" dirty="0"/>
          </a:p>
        </p:txBody>
      </p:sp>
      <p:grpSp>
        <p:nvGrpSpPr>
          <p:cNvPr id="8" name="Group 7"/>
          <p:cNvGrpSpPr/>
          <p:nvPr/>
        </p:nvGrpSpPr>
        <p:grpSpPr>
          <a:xfrm>
            <a:off x="6324600" y="6138610"/>
            <a:ext cx="2833255" cy="719390"/>
            <a:chOff x="6172200" y="6114758"/>
            <a:chExt cx="2985655" cy="743242"/>
          </a:xfrm>
        </p:grpSpPr>
        <p:sp>
          <p:nvSpPr>
            <p:cNvPr id="10" name="Rectangle 9"/>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9" descr="springer-journal-output.jpg"/>
          <p:cNvPicPr>
            <a:picLocks noChangeAspect="1"/>
          </p:cNvPicPr>
          <p:nvPr/>
        </p:nvPicPr>
        <p:blipFill>
          <a:blip r:embed="rId3" cstate="print"/>
          <a:srcRect/>
          <a:stretch>
            <a:fillRect/>
          </a:stretch>
        </p:blipFill>
        <p:spPr bwMode="auto">
          <a:xfrm>
            <a:off x="285750" y="1071563"/>
            <a:ext cx="8858250" cy="3071812"/>
          </a:xfrm>
          <a:prstGeom prst="rect">
            <a:avLst/>
          </a:prstGeom>
          <a:noFill/>
          <a:ln w="9525">
            <a:noFill/>
            <a:miter lim="800000"/>
            <a:headEnd/>
            <a:tailEnd/>
          </a:ln>
        </p:spPr>
      </p:pic>
      <p:pic>
        <p:nvPicPr>
          <p:cNvPr id="127" name="Picture 126" descr="journal-output2.jpg"/>
          <p:cNvPicPr>
            <a:picLocks noChangeAspect="1"/>
          </p:cNvPicPr>
          <p:nvPr/>
        </p:nvPicPr>
        <p:blipFill>
          <a:blip r:embed="rId4" cstate="print"/>
          <a:srcRect/>
          <a:stretch>
            <a:fillRect/>
          </a:stretch>
        </p:blipFill>
        <p:spPr bwMode="auto">
          <a:xfrm>
            <a:off x="8143875" y="1214438"/>
            <a:ext cx="868363" cy="3265487"/>
          </a:xfrm>
          <a:prstGeom prst="rect">
            <a:avLst/>
          </a:prstGeom>
          <a:noFill/>
          <a:ln w="9525">
            <a:noFill/>
            <a:miter lim="800000"/>
            <a:headEnd/>
            <a:tailEnd/>
          </a:ln>
        </p:spPr>
      </p:pic>
      <p:pic>
        <p:nvPicPr>
          <p:cNvPr id="128" name="Picture 127" descr="journal-output3.jpg"/>
          <p:cNvPicPr>
            <a:picLocks noChangeAspect="1"/>
          </p:cNvPicPr>
          <p:nvPr/>
        </p:nvPicPr>
        <p:blipFill>
          <a:blip r:embed="rId5" cstate="print"/>
          <a:srcRect/>
          <a:stretch>
            <a:fillRect/>
          </a:stretch>
        </p:blipFill>
        <p:spPr bwMode="auto">
          <a:xfrm>
            <a:off x="1000125" y="1285875"/>
            <a:ext cx="7539038" cy="3167063"/>
          </a:xfrm>
          <a:prstGeom prst="rect">
            <a:avLst/>
          </a:prstGeom>
          <a:noFill/>
          <a:ln w="9525">
            <a:noFill/>
            <a:miter lim="800000"/>
            <a:headEnd/>
            <a:tailEnd/>
          </a:ln>
        </p:spPr>
      </p:pic>
      <p:sp>
        <p:nvSpPr>
          <p:cNvPr id="2560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smtClean="0"/>
              <a:t>2013: Digitize </a:t>
            </a:r>
            <a:r>
              <a:rPr lang="en-US" sz="3200" smtClean="0">
                <a:solidFill>
                  <a:schemeClr val="accent2"/>
                </a:solidFill>
              </a:rPr>
              <a:t>everything</a:t>
            </a:r>
          </a:p>
        </p:txBody>
      </p:sp>
      <p:grpSp>
        <p:nvGrpSpPr>
          <p:cNvPr id="2" name="Group 108"/>
          <p:cNvGrpSpPr>
            <a:grpSpLocks/>
          </p:cNvGrpSpPr>
          <p:nvPr/>
        </p:nvGrpSpPr>
        <p:grpSpPr bwMode="auto">
          <a:xfrm>
            <a:off x="3643313" y="1593850"/>
            <a:ext cx="1857375" cy="1263650"/>
            <a:chOff x="3643306" y="1593866"/>
            <a:chExt cx="1857388" cy="1263630"/>
          </a:xfrm>
        </p:grpSpPr>
        <p:sp>
          <p:nvSpPr>
            <p:cNvPr id="85" name="Rounded Rectangular Callout 84"/>
            <p:cNvSpPr/>
            <p:nvPr/>
          </p:nvSpPr>
          <p:spPr bwMode="auto">
            <a:xfrm>
              <a:off x="3786182" y="1857387"/>
              <a:ext cx="1714512" cy="1000109"/>
            </a:xfrm>
            <a:prstGeom prst="wedgeRoundRectCallout">
              <a:avLst>
                <a:gd name="adj1" fmla="val 201351"/>
                <a:gd name="adj2" fmla="val 169608"/>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triangle" w="med" len="med"/>
            </a:ln>
            <a:effectLst/>
          </p:spPr>
          <p:txBody>
            <a:bodyPr/>
            <a:lstStyle/>
            <a:p>
              <a:pPr>
                <a:defRPr/>
              </a:pPr>
              <a:r>
                <a:rPr lang="en-US" dirty="0">
                  <a:latin typeface="Arial" charset="0"/>
                  <a:cs typeface="Arial" charset="0"/>
                </a:rPr>
                <a:t>“Digitize all journals going forward!”</a:t>
              </a:r>
            </a:p>
          </p:txBody>
        </p:sp>
        <p:sp>
          <p:nvSpPr>
            <p:cNvPr id="11372" name="TextBox 85"/>
            <p:cNvSpPr txBox="1">
              <a:spLocks noChangeArrowheads="1"/>
            </p:cNvSpPr>
            <p:nvPr/>
          </p:nvSpPr>
          <p:spPr bwMode="auto">
            <a:xfrm>
              <a:off x="3643306" y="1593866"/>
              <a:ext cx="1000132" cy="307777"/>
            </a:xfrm>
            <a:prstGeom prst="rect">
              <a:avLst/>
            </a:prstGeom>
            <a:noFill/>
            <a:ln w="9525">
              <a:noFill/>
              <a:miter lim="800000"/>
              <a:headEnd/>
              <a:tailEnd/>
            </a:ln>
          </p:spPr>
          <p:txBody>
            <a:bodyPr>
              <a:spAutoFit/>
            </a:bodyPr>
            <a:lstStyle/>
            <a:p>
              <a:r>
                <a:rPr lang="en-US" sz="1400"/>
                <a:t>1996</a:t>
              </a:r>
            </a:p>
          </p:txBody>
        </p:sp>
      </p:grpSp>
      <p:grpSp>
        <p:nvGrpSpPr>
          <p:cNvPr id="3" name="Group 99"/>
          <p:cNvGrpSpPr>
            <a:grpSpLocks/>
          </p:cNvGrpSpPr>
          <p:nvPr/>
        </p:nvGrpSpPr>
        <p:grpSpPr bwMode="auto">
          <a:xfrm>
            <a:off x="3571875" y="5018088"/>
            <a:ext cx="2000250" cy="1268412"/>
            <a:chOff x="5143504" y="5233056"/>
            <a:chExt cx="2000264" cy="1267778"/>
          </a:xfrm>
        </p:grpSpPr>
        <p:sp>
          <p:nvSpPr>
            <p:cNvPr id="91" name="Rounded Rectangular Callout 90"/>
            <p:cNvSpPr/>
            <p:nvPr/>
          </p:nvSpPr>
          <p:spPr bwMode="auto">
            <a:xfrm>
              <a:off x="5357819" y="5501209"/>
              <a:ext cx="1785949" cy="999625"/>
            </a:xfrm>
            <a:prstGeom prst="wedgeRoundRectCallout">
              <a:avLst>
                <a:gd name="adj1" fmla="val 223228"/>
                <a:gd name="adj2" fmla="val -137677"/>
                <a:gd name="adj3" fmla="val 16667"/>
              </a:avLst>
            </a:prstGeom>
            <a:gradFill>
              <a:gsLst>
                <a:gs pos="0">
                  <a:schemeClr val="tx2">
                    <a:lumMod val="10000"/>
                    <a:lumOff val="90000"/>
                  </a:schemeClr>
                </a:gs>
                <a:gs pos="50000">
                  <a:schemeClr val="tx2">
                    <a:lumMod val="10000"/>
                    <a:lumOff val="90000"/>
                  </a:schemeClr>
                </a:gs>
                <a:gs pos="100000">
                  <a:schemeClr val="tx2">
                    <a:lumMod val="25000"/>
                    <a:lumOff val="75000"/>
                  </a:schemeClr>
                </a:gs>
              </a:gsLst>
              <a:lin ang="5400000" scaled="0"/>
            </a:gradFill>
            <a:ln w="9525" cap="flat" cmpd="sng" algn="ctr">
              <a:noFill/>
              <a:prstDash val="solid"/>
              <a:round/>
              <a:headEnd type="none" w="med" len="med"/>
              <a:tailEnd type="triangle" w="med" len="med"/>
            </a:ln>
            <a:effectLst/>
          </p:spPr>
          <p:txBody>
            <a:bodyPr/>
            <a:lstStyle/>
            <a:p>
              <a:pPr>
                <a:defRPr/>
              </a:pPr>
              <a:r>
                <a:rPr lang="en-US" dirty="0">
                  <a:latin typeface="Arial" charset="0"/>
                  <a:cs typeface="Arial" charset="0"/>
                </a:rPr>
                <a:t>“Digitize most books going forward!”</a:t>
              </a:r>
            </a:p>
          </p:txBody>
        </p:sp>
        <p:sp>
          <p:nvSpPr>
            <p:cNvPr id="11370" name="TextBox 91"/>
            <p:cNvSpPr txBox="1">
              <a:spLocks noChangeArrowheads="1"/>
            </p:cNvSpPr>
            <p:nvPr/>
          </p:nvSpPr>
          <p:spPr bwMode="auto">
            <a:xfrm>
              <a:off x="5143504" y="5233056"/>
              <a:ext cx="1000132" cy="307777"/>
            </a:xfrm>
            <a:prstGeom prst="rect">
              <a:avLst/>
            </a:prstGeom>
            <a:noFill/>
            <a:ln w="9525">
              <a:noFill/>
              <a:miter lim="800000"/>
              <a:headEnd/>
              <a:tailEnd/>
            </a:ln>
          </p:spPr>
          <p:txBody>
            <a:bodyPr>
              <a:spAutoFit/>
            </a:bodyPr>
            <a:lstStyle/>
            <a:p>
              <a:r>
                <a:rPr lang="en-US" sz="1400"/>
                <a:t>2006</a:t>
              </a:r>
            </a:p>
          </p:txBody>
        </p:sp>
      </p:grpSp>
      <p:grpSp>
        <p:nvGrpSpPr>
          <p:cNvPr id="4" name="Group 100"/>
          <p:cNvGrpSpPr>
            <a:grpSpLocks/>
          </p:cNvGrpSpPr>
          <p:nvPr/>
        </p:nvGrpSpPr>
        <p:grpSpPr bwMode="auto">
          <a:xfrm>
            <a:off x="5643563" y="5000625"/>
            <a:ext cx="2786062" cy="1260475"/>
            <a:chOff x="5929321" y="5241123"/>
            <a:chExt cx="2786111" cy="1259711"/>
          </a:xfrm>
        </p:grpSpPr>
        <p:sp>
          <p:nvSpPr>
            <p:cNvPr id="11367" name="TextBox 94"/>
            <p:cNvSpPr txBox="1">
              <a:spLocks noChangeArrowheads="1"/>
            </p:cNvSpPr>
            <p:nvPr/>
          </p:nvSpPr>
          <p:spPr bwMode="auto">
            <a:xfrm>
              <a:off x="7072330" y="5241123"/>
              <a:ext cx="1000132" cy="307777"/>
            </a:xfrm>
            <a:prstGeom prst="rect">
              <a:avLst/>
            </a:prstGeom>
            <a:noFill/>
            <a:ln w="9525">
              <a:noFill/>
              <a:miter lim="800000"/>
              <a:headEnd/>
              <a:tailEnd/>
            </a:ln>
          </p:spPr>
          <p:txBody>
            <a:bodyPr>
              <a:spAutoFit/>
            </a:bodyPr>
            <a:lstStyle/>
            <a:p>
              <a:r>
                <a:rPr lang="en-US" sz="1400"/>
                <a:t>2009</a:t>
              </a:r>
            </a:p>
          </p:txBody>
        </p:sp>
        <p:sp>
          <p:nvSpPr>
            <p:cNvPr id="93" name="Rounded Rectangular Callout 92"/>
            <p:cNvSpPr/>
            <p:nvPr/>
          </p:nvSpPr>
          <p:spPr bwMode="auto">
            <a:xfrm>
              <a:off x="5929321" y="5501315"/>
              <a:ext cx="2786111" cy="999519"/>
            </a:xfrm>
            <a:prstGeom prst="wedgeRoundRectCallout">
              <a:avLst>
                <a:gd name="adj1" fmla="val 67734"/>
                <a:gd name="adj2" fmla="val -137961"/>
                <a:gd name="adj3" fmla="val 16667"/>
              </a:avLst>
            </a:prstGeom>
            <a:gradFill>
              <a:gsLst>
                <a:gs pos="0">
                  <a:schemeClr val="tx2">
                    <a:lumMod val="10000"/>
                    <a:lumOff val="90000"/>
                  </a:schemeClr>
                </a:gs>
                <a:gs pos="50000">
                  <a:schemeClr val="tx2">
                    <a:lumMod val="10000"/>
                    <a:lumOff val="90000"/>
                  </a:schemeClr>
                </a:gs>
                <a:gs pos="100000">
                  <a:schemeClr val="tx2">
                    <a:lumMod val="25000"/>
                    <a:lumOff val="75000"/>
                  </a:schemeClr>
                </a:gs>
              </a:gsLst>
              <a:lin ang="5400000" scaled="0"/>
            </a:gradFill>
            <a:ln w="9525" cap="flat" cmpd="sng" algn="ctr">
              <a:noFill/>
              <a:prstDash val="solid"/>
              <a:round/>
              <a:headEnd type="none" w="med" len="med"/>
              <a:tailEnd type="triangle" w="med" len="med"/>
            </a:ln>
            <a:effectLst/>
          </p:spPr>
          <p:txBody>
            <a:bodyPr/>
            <a:lstStyle/>
            <a:p>
              <a:pPr>
                <a:defRPr/>
              </a:pPr>
              <a:r>
                <a:rPr lang="en-US" dirty="0">
                  <a:latin typeface="Arial" charset="0"/>
                  <a:cs typeface="Arial" charset="0"/>
                </a:rPr>
                <a:t>“Digitize all books going forward and a lot of books going backward!”</a:t>
              </a:r>
            </a:p>
          </p:txBody>
        </p:sp>
      </p:grpSp>
      <p:grpSp>
        <p:nvGrpSpPr>
          <p:cNvPr id="5" name="Group 97"/>
          <p:cNvGrpSpPr>
            <a:grpSpLocks/>
          </p:cNvGrpSpPr>
          <p:nvPr/>
        </p:nvGrpSpPr>
        <p:grpSpPr bwMode="auto">
          <a:xfrm>
            <a:off x="5286375" y="1593850"/>
            <a:ext cx="2000250" cy="1263650"/>
            <a:chOff x="5286380" y="1593866"/>
            <a:chExt cx="2000264" cy="1263630"/>
          </a:xfrm>
        </p:grpSpPr>
        <p:sp>
          <p:nvSpPr>
            <p:cNvPr id="87" name="Rounded Rectangular Callout 86"/>
            <p:cNvSpPr/>
            <p:nvPr/>
          </p:nvSpPr>
          <p:spPr bwMode="auto">
            <a:xfrm>
              <a:off x="5572132" y="1857387"/>
              <a:ext cx="1714512" cy="1000109"/>
            </a:xfrm>
            <a:prstGeom prst="wedgeRoundRectCallout">
              <a:avLst>
                <a:gd name="adj1" fmla="val 122751"/>
                <a:gd name="adj2" fmla="val 170024"/>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triangle" w="med" len="med"/>
            </a:ln>
            <a:effectLst/>
          </p:spPr>
          <p:txBody>
            <a:bodyPr/>
            <a:lstStyle/>
            <a:p>
              <a:pPr>
                <a:defRPr/>
              </a:pPr>
              <a:r>
                <a:rPr lang="en-US" dirty="0">
                  <a:latin typeface="Arial" charset="0"/>
                  <a:cs typeface="Arial" charset="0"/>
                </a:rPr>
                <a:t>“Digitize all journals going backward!”</a:t>
              </a:r>
            </a:p>
          </p:txBody>
        </p:sp>
        <p:sp>
          <p:nvSpPr>
            <p:cNvPr id="11366" name="TextBox 87"/>
            <p:cNvSpPr txBox="1">
              <a:spLocks noChangeArrowheads="1"/>
            </p:cNvSpPr>
            <p:nvPr/>
          </p:nvSpPr>
          <p:spPr bwMode="auto">
            <a:xfrm>
              <a:off x="5286380" y="1593866"/>
              <a:ext cx="1000132" cy="307777"/>
            </a:xfrm>
            <a:prstGeom prst="rect">
              <a:avLst/>
            </a:prstGeom>
            <a:noFill/>
            <a:ln w="9525">
              <a:noFill/>
              <a:miter lim="800000"/>
              <a:headEnd/>
              <a:tailEnd/>
            </a:ln>
          </p:spPr>
          <p:txBody>
            <a:bodyPr>
              <a:spAutoFit/>
            </a:bodyPr>
            <a:lstStyle/>
            <a:p>
              <a:r>
                <a:rPr lang="en-US" sz="1400"/>
                <a:t>2004</a:t>
              </a:r>
            </a:p>
          </p:txBody>
        </p:sp>
      </p:grpSp>
      <p:sp>
        <p:nvSpPr>
          <p:cNvPr id="11274" name="TextBox 88"/>
          <p:cNvSpPr txBox="1">
            <a:spLocks noChangeArrowheads="1"/>
          </p:cNvSpPr>
          <p:nvPr/>
        </p:nvSpPr>
        <p:spPr bwMode="auto">
          <a:xfrm>
            <a:off x="500063" y="3395663"/>
            <a:ext cx="1714500" cy="461962"/>
          </a:xfrm>
          <a:prstGeom prst="rect">
            <a:avLst/>
          </a:prstGeom>
          <a:noFill/>
          <a:ln w="9525">
            <a:noFill/>
            <a:miter lim="800000"/>
            <a:headEnd/>
            <a:tailEnd/>
          </a:ln>
        </p:spPr>
        <p:txBody>
          <a:bodyPr>
            <a:spAutoFit/>
          </a:bodyPr>
          <a:lstStyle/>
          <a:p>
            <a:r>
              <a:rPr lang="en-US" sz="2400"/>
              <a:t>Journals</a:t>
            </a:r>
          </a:p>
        </p:txBody>
      </p:sp>
      <p:grpSp>
        <p:nvGrpSpPr>
          <p:cNvPr id="6" name="Group 70"/>
          <p:cNvGrpSpPr>
            <a:grpSpLocks/>
          </p:cNvGrpSpPr>
          <p:nvPr/>
        </p:nvGrpSpPr>
        <p:grpSpPr bwMode="auto">
          <a:xfrm>
            <a:off x="428625" y="2271713"/>
            <a:ext cx="1785938" cy="728662"/>
            <a:chOff x="357188" y="3071813"/>
            <a:chExt cx="1785937" cy="728662"/>
          </a:xfrm>
        </p:grpSpPr>
        <p:pic>
          <p:nvPicPr>
            <p:cNvPr id="11363" name="Picture 15" descr="http://www.mass-customization.de/cce/springer%20logo%202.jpg"/>
            <p:cNvPicPr>
              <a:picLocks noChangeAspect="1" noChangeArrowheads="1"/>
            </p:cNvPicPr>
            <p:nvPr/>
          </p:nvPicPr>
          <p:blipFill>
            <a:blip r:embed="rId6" cstate="print"/>
            <a:srcRect/>
            <a:stretch>
              <a:fillRect/>
            </a:stretch>
          </p:blipFill>
          <p:spPr bwMode="auto">
            <a:xfrm>
              <a:off x="357188" y="3143250"/>
              <a:ext cx="357187" cy="657225"/>
            </a:xfrm>
            <a:prstGeom prst="rect">
              <a:avLst/>
            </a:prstGeom>
            <a:noFill/>
            <a:ln w="9525">
              <a:noFill/>
              <a:miter lim="800000"/>
              <a:headEnd/>
              <a:tailEnd/>
            </a:ln>
          </p:spPr>
        </p:pic>
        <p:sp>
          <p:nvSpPr>
            <p:cNvPr id="11364" name="TextBox 107"/>
            <p:cNvSpPr txBox="1">
              <a:spLocks noChangeArrowheads="1"/>
            </p:cNvSpPr>
            <p:nvPr/>
          </p:nvSpPr>
          <p:spPr bwMode="auto">
            <a:xfrm>
              <a:off x="714375" y="3071813"/>
              <a:ext cx="1428750" cy="708025"/>
            </a:xfrm>
            <a:prstGeom prst="rect">
              <a:avLst/>
            </a:prstGeom>
            <a:noFill/>
            <a:ln w="9525">
              <a:noFill/>
              <a:miter lim="800000"/>
              <a:headEnd/>
              <a:tailEnd/>
            </a:ln>
          </p:spPr>
          <p:txBody>
            <a:bodyPr>
              <a:spAutoFit/>
            </a:bodyPr>
            <a:lstStyle/>
            <a:p>
              <a:r>
                <a:rPr lang="en-US" sz="1100"/>
                <a:t>1842</a:t>
              </a:r>
              <a:r>
                <a:rPr lang="en-US" sz="1400"/>
                <a:t/>
              </a:r>
              <a:br>
                <a:rPr lang="en-US" sz="1400"/>
              </a:br>
              <a:r>
                <a:rPr lang="en-US" sz="1400"/>
                <a:t>Springer-Verlag founded</a:t>
              </a:r>
            </a:p>
          </p:txBody>
        </p:sp>
      </p:grpSp>
      <p:sp>
        <p:nvSpPr>
          <p:cNvPr id="29708" name="TextBox 125"/>
          <p:cNvSpPr txBox="1">
            <a:spLocks noChangeArrowheads="1"/>
          </p:cNvSpPr>
          <p:nvPr/>
        </p:nvSpPr>
        <p:spPr bwMode="auto">
          <a:xfrm>
            <a:off x="7500938" y="1285875"/>
            <a:ext cx="1428750" cy="246063"/>
          </a:xfrm>
          <a:prstGeom prst="rect">
            <a:avLst/>
          </a:prstGeom>
          <a:noFill/>
          <a:ln w="9525">
            <a:noFill/>
            <a:miter lim="800000"/>
            <a:headEnd/>
            <a:tailEnd/>
          </a:ln>
        </p:spPr>
        <p:txBody>
          <a:bodyPr>
            <a:spAutoFit/>
          </a:bodyPr>
          <a:lstStyle/>
          <a:p>
            <a:pPr algn="r"/>
            <a:r>
              <a:rPr lang="en-US" sz="1000"/>
              <a:t>146,000 articles/yr</a:t>
            </a:r>
          </a:p>
        </p:txBody>
      </p:sp>
      <p:pic>
        <p:nvPicPr>
          <p:cNvPr id="74" name="Picture 73" descr="books1.png"/>
          <p:cNvPicPr>
            <a:picLocks noChangeAspect="1"/>
          </p:cNvPicPr>
          <p:nvPr/>
        </p:nvPicPr>
        <p:blipFill>
          <a:blip r:embed="rId7" cstate="print"/>
          <a:srcRect b="23209"/>
          <a:stretch>
            <a:fillRect/>
          </a:stretch>
        </p:blipFill>
        <p:spPr bwMode="auto">
          <a:xfrm>
            <a:off x="5897562" y="4319587"/>
            <a:ext cx="3224213" cy="2363788"/>
          </a:xfrm>
          <a:prstGeom prst="rect">
            <a:avLst/>
          </a:prstGeom>
          <a:noFill/>
          <a:ln w="9525">
            <a:noFill/>
            <a:miter lim="800000"/>
            <a:headEnd/>
            <a:tailEnd/>
          </a:ln>
        </p:spPr>
      </p:pic>
      <p:grpSp>
        <p:nvGrpSpPr>
          <p:cNvPr id="7" name="Group 107"/>
          <p:cNvGrpSpPr>
            <a:grpSpLocks/>
          </p:cNvGrpSpPr>
          <p:nvPr/>
        </p:nvGrpSpPr>
        <p:grpSpPr bwMode="auto">
          <a:xfrm>
            <a:off x="-71438" y="3929063"/>
            <a:ext cx="9363076" cy="962025"/>
            <a:chOff x="-71438" y="3929063"/>
            <a:chExt cx="9363076" cy="962025"/>
          </a:xfrm>
        </p:grpSpPr>
        <p:sp>
          <p:nvSpPr>
            <p:cNvPr id="11281" name="TextBox 89"/>
            <p:cNvSpPr txBox="1">
              <a:spLocks noChangeArrowheads="1"/>
            </p:cNvSpPr>
            <p:nvPr/>
          </p:nvSpPr>
          <p:spPr bwMode="auto">
            <a:xfrm>
              <a:off x="500063" y="4429125"/>
              <a:ext cx="1714500" cy="461963"/>
            </a:xfrm>
            <a:prstGeom prst="rect">
              <a:avLst/>
            </a:prstGeom>
            <a:noFill/>
            <a:ln w="9525">
              <a:noFill/>
              <a:miter lim="800000"/>
              <a:headEnd/>
              <a:tailEnd/>
            </a:ln>
          </p:spPr>
          <p:txBody>
            <a:bodyPr>
              <a:spAutoFit/>
            </a:bodyPr>
            <a:lstStyle/>
            <a:p>
              <a:r>
                <a:rPr lang="en-US" sz="2400"/>
                <a:t>Books</a:t>
              </a:r>
            </a:p>
          </p:txBody>
        </p:sp>
        <p:sp>
          <p:nvSpPr>
            <p:cNvPr id="11282" name="Text Box 126"/>
            <p:cNvSpPr txBox="1">
              <a:spLocks noChangeArrowheads="1"/>
            </p:cNvSpPr>
            <p:nvPr/>
          </p:nvSpPr>
          <p:spPr bwMode="auto">
            <a:xfrm>
              <a:off x="606425" y="4129088"/>
              <a:ext cx="647700" cy="244475"/>
            </a:xfrm>
            <a:prstGeom prst="rect">
              <a:avLst/>
            </a:prstGeom>
            <a:noFill/>
            <a:ln w="9525">
              <a:noFill/>
              <a:miter lim="800000"/>
              <a:headEnd/>
              <a:tailEnd/>
            </a:ln>
          </p:spPr>
          <p:txBody>
            <a:bodyPr>
              <a:spAutoFit/>
            </a:bodyPr>
            <a:lstStyle/>
            <a:p>
              <a:r>
                <a:rPr lang="en-US" sz="1000"/>
                <a:t>1870</a:t>
              </a:r>
            </a:p>
          </p:txBody>
        </p:sp>
        <p:sp>
          <p:nvSpPr>
            <p:cNvPr id="11283" name="Text Box 129"/>
            <p:cNvSpPr txBox="1">
              <a:spLocks noChangeArrowheads="1"/>
            </p:cNvSpPr>
            <p:nvPr/>
          </p:nvSpPr>
          <p:spPr bwMode="auto">
            <a:xfrm>
              <a:off x="1181100" y="4129088"/>
              <a:ext cx="647700" cy="244475"/>
            </a:xfrm>
            <a:prstGeom prst="rect">
              <a:avLst/>
            </a:prstGeom>
            <a:noFill/>
            <a:ln w="9525">
              <a:noFill/>
              <a:miter lim="800000"/>
              <a:headEnd/>
              <a:tailEnd/>
            </a:ln>
          </p:spPr>
          <p:txBody>
            <a:bodyPr>
              <a:spAutoFit/>
            </a:bodyPr>
            <a:lstStyle/>
            <a:p>
              <a:r>
                <a:rPr lang="en-US" sz="1000"/>
                <a:t>1880</a:t>
              </a:r>
            </a:p>
          </p:txBody>
        </p:sp>
        <p:sp>
          <p:nvSpPr>
            <p:cNvPr id="11284" name="Text Box 131"/>
            <p:cNvSpPr txBox="1">
              <a:spLocks noChangeArrowheads="1"/>
            </p:cNvSpPr>
            <p:nvPr/>
          </p:nvSpPr>
          <p:spPr bwMode="auto">
            <a:xfrm>
              <a:off x="1755775" y="4129088"/>
              <a:ext cx="647700" cy="244475"/>
            </a:xfrm>
            <a:prstGeom prst="rect">
              <a:avLst/>
            </a:prstGeom>
            <a:noFill/>
            <a:ln w="9525">
              <a:noFill/>
              <a:miter lim="800000"/>
              <a:headEnd/>
              <a:tailEnd/>
            </a:ln>
          </p:spPr>
          <p:txBody>
            <a:bodyPr>
              <a:spAutoFit/>
            </a:bodyPr>
            <a:lstStyle/>
            <a:p>
              <a:r>
                <a:rPr lang="en-US" sz="1000"/>
                <a:t>1890</a:t>
              </a:r>
            </a:p>
          </p:txBody>
        </p:sp>
        <p:sp>
          <p:nvSpPr>
            <p:cNvPr id="11285" name="Text Box 133"/>
            <p:cNvSpPr txBox="1">
              <a:spLocks noChangeArrowheads="1"/>
            </p:cNvSpPr>
            <p:nvPr/>
          </p:nvSpPr>
          <p:spPr bwMode="auto">
            <a:xfrm>
              <a:off x="2328863" y="4129088"/>
              <a:ext cx="647700" cy="244475"/>
            </a:xfrm>
            <a:prstGeom prst="rect">
              <a:avLst/>
            </a:prstGeom>
            <a:noFill/>
            <a:ln w="9525">
              <a:noFill/>
              <a:miter lim="800000"/>
              <a:headEnd/>
              <a:tailEnd/>
            </a:ln>
          </p:spPr>
          <p:txBody>
            <a:bodyPr>
              <a:spAutoFit/>
            </a:bodyPr>
            <a:lstStyle/>
            <a:p>
              <a:r>
                <a:rPr lang="en-US" sz="1000"/>
                <a:t>1900</a:t>
              </a:r>
            </a:p>
          </p:txBody>
        </p:sp>
        <p:sp>
          <p:nvSpPr>
            <p:cNvPr id="11286" name="Text Box 135"/>
            <p:cNvSpPr txBox="1">
              <a:spLocks noChangeArrowheads="1"/>
            </p:cNvSpPr>
            <p:nvPr/>
          </p:nvSpPr>
          <p:spPr bwMode="auto">
            <a:xfrm>
              <a:off x="2903538" y="4129088"/>
              <a:ext cx="647700" cy="244475"/>
            </a:xfrm>
            <a:prstGeom prst="rect">
              <a:avLst/>
            </a:prstGeom>
            <a:noFill/>
            <a:ln w="9525">
              <a:noFill/>
              <a:miter lim="800000"/>
              <a:headEnd/>
              <a:tailEnd/>
            </a:ln>
          </p:spPr>
          <p:txBody>
            <a:bodyPr>
              <a:spAutoFit/>
            </a:bodyPr>
            <a:lstStyle/>
            <a:p>
              <a:r>
                <a:rPr lang="en-US" sz="1000"/>
                <a:t>1910</a:t>
              </a:r>
            </a:p>
          </p:txBody>
        </p:sp>
        <p:sp>
          <p:nvSpPr>
            <p:cNvPr id="11287" name="Text Box 137"/>
            <p:cNvSpPr txBox="1">
              <a:spLocks noChangeArrowheads="1"/>
            </p:cNvSpPr>
            <p:nvPr/>
          </p:nvSpPr>
          <p:spPr bwMode="auto">
            <a:xfrm>
              <a:off x="3476625" y="4129088"/>
              <a:ext cx="647700" cy="244475"/>
            </a:xfrm>
            <a:prstGeom prst="rect">
              <a:avLst/>
            </a:prstGeom>
            <a:noFill/>
            <a:ln w="9525">
              <a:noFill/>
              <a:miter lim="800000"/>
              <a:headEnd/>
              <a:tailEnd/>
            </a:ln>
          </p:spPr>
          <p:txBody>
            <a:bodyPr>
              <a:spAutoFit/>
            </a:bodyPr>
            <a:lstStyle/>
            <a:p>
              <a:r>
                <a:rPr lang="en-US" sz="1000"/>
                <a:t>1920</a:t>
              </a:r>
            </a:p>
          </p:txBody>
        </p:sp>
        <p:sp>
          <p:nvSpPr>
            <p:cNvPr id="11288" name="Text Box 139"/>
            <p:cNvSpPr txBox="1">
              <a:spLocks noChangeArrowheads="1"/>
            </p:cNvSpPr>
            <p:nvPr/>
          </p:nvSpPr>
          <p:spPr bwMode="auto">
            <a:xfrm>
              <a:off x="4051300" y="4129088"/>
              <a:ext cx="647700" cy="244475"/>
            </a:xfrm>
            <a:prstGeom prst="rect">
              <a:avLst/>
            </a:prstGeom>
            <a:noFill/>
            <a:ln w="9525">
              <a:noFill/>
              <a:miter lim="800000"/>
              <a:headEnd/>
              <a:tailEnd/>
            </a:ln>
          </p:spPr>
          <p:txBody>
            <a:bodyPr>
              <a:spAutoFit/>
            </a:bodyPr>
            <a:lstStyle/>
            <a:p>
              <a:r>
                <a:rPr lang="en-US" sz="1000"/>
                <a:t>1930</a:t>
              </a:r>
            </a:p>
          </p:txBody>
        </p:sp>
        <p:sp>
          <p:nvSpPr>
            <p:cNvPr id="11289" name="Text Box 141"/>
            <p:cNvSpPr txBox="1">
              <a:spLocks noChangeArrowheads="1"/>
            </p:cNvSpPr>
            <p:nvPr/>
          </p:nvSpPr>
          <p:spPr bwMode="auto">
            <a:xfrm>
              <a:off x="4624388" y="4129088"/>
              <a:ext cx="647700" cy="244475"/>
            </a:xfrm>
            <a:prstGeom prst="rect">
              <a:avLst/>
            </a:prstGeom>
            <a:noFill/>
            <a:ln w="9525">
              <a:noFill/>
              <a:miter lim="800000"/>
              <a:headEnd/>
              <a:tailEnd/>
            </a:ln>
          </p:spPr>
          <p:txBody>
            <a:bodyPr>
              <a:spAutoFit/>
            </a:bodyPr>
            <a:lstStyle/>
            <a:p>
              <a:r>
                <a:rPr lang="en-US" sz="1000"/>
                <a:t>1940</a:t>
              </a:r>
            </a:p>
          </p:txBody>
        </p:sp>
        <p:sp>
          <p:nvSpPr>
            <p:cNvPr id="11290" name="Text Box 143"/>
            <p:cNvSpPr txBox="1">
              <a:spLocks noChangeArrowheads="1"/>
            </p:cNvSpPr>
            <p:nvPr/>
          </p:nvSpPr>
          <p:spPr bwMode="auto">
            <a:xfrm>
              <a:off x="5199063" y="4129088"/>
              <a:ext cx="647700" cy="244475"/>
            </a:xfrm>
            <a:prstGeom prst="rect">
              <a:avLst/>
            </a:prstGeom>
            <a:noFill/>
            <a:ln w="9525">
              <a:noFill/>
              <a:miter lim="800000"/>
              <a:headEnd/>
              <a:tailEnd/>
            </a:ln>
          </p:spPr>
          <p:txBody>
            <a:bodyPr>
              <a:spAutoFit/>
            </a:bodyPr>
            <a:lstStyle/>
            <a:p>
              <a:r>
                <a:rPr lang="en-US" sz="1000"/>
                <a:t>1950</a:t>
              </a:r>
            </a:p>
          </p:txBody>
        </p:sp>
        <p:sp>
          <p:nvSpPr>
            <p:cNvPr id="11291" name="Text Box 145"/>
            <p:cNvSpPr txBox="1">
              <a:spLocks noChangeArrowheads="1"/>
            </p:cNvSpPr>
            <p:nvPr/>
          </p:nvSpPr>
          <p:spPr bwMode="auto">
            <a:xfrm>
              <a:off x="5772150" y="4129088"/>
              <a:ext cx="647700" cy="244475"/>
            </a:xfrm>
            <a:prstGeom prst="rect">
              <a:avLst/>
            </a:prstGeom>
            <a:noFill/>
            <a:ln w="9525">
              <a:noFill/>
              <a:miter lim="800000"/>
              <a:headEnd/>
              <a:tailEnd/>
            </a:ln>
          </p:spPr>
          <p:txBody>
            <a:bodyPr>
              <a:spAutoFit/>
            </a:bodyPr>
            <a:lstStyle/>
            <a:p>
              <a:r>
                <a:rPr lang="en-US" sz="1000"/>
                <a:t>1960</a:t>
              </a:r>
            </a:p>
          </p:txBody>
        </p:sp>
        <p:sp>
          <p:nvSpPr>
            <p:cNvPr id="11292" name="Text Box 147"/>
            <p:cNvSpPr txBox="1">
              <a:spLocks noChangeArrowheads="1"/>
            </p:cNvSpPr>
            <p:nvPr/>
          </p:nvSpPr>
          <p:spPr bwMode="auto">
            <a:xfrm>
              <a:off x="6346825" y="4129088"/>
              <a:ext cx="647700" cy="244475"/>
            </a:xfrm>
            <a:prstGeom prst="rect">
              <a:avLst/>
            </a:prstGeom>
            <a:noFill/>
            <a:ln w="9525">
              <a:noFill/>
              <a:miter lim="800000"/>
              <a:headEnd/>
              <a:tailEnd/>
            </a:ln>
          </p:spPr>
          <p:txBody>
            <a:bodyPr>
              <a:spAutoFit/>
            </a:bodyPr>
            <a:lstStyle/>
            <a:p>
              <a:r>
                <a:rPr lang="en-US" sz="1000"/>
                <a:t>1970</a:t>
              </a:r>
            </a:p>
          </p:txBody>
        </p:sp>
        <p:sp>
          <p:nvSpPr>
            <p:cNvPr id="11293" name="Text Box 149"/>
            <p:cNvSpPr txBox="1">
              <a:spLocks noChangeArrowheads="1"/>
            </p:cNvSpPr>
            <p:nvPr/>
          </p:nvSpPr>
          <p:spPr bwMode="auto">
            <a:xfrm>
              <a:off x="6919913" y="4129088"/>
              <a:ext cx="647700" cy="244475"/>
            </a:xfrm>
            <a:prstGeom prst="rect">
              <a:avLst/>
            </a:prstGeom>
            <a:noFill/>
            <a:ln w="9525">
              <a:noFill/>
              <a:miter lim="800000"/>
              <a:headEnd/>
              <a:tailEnd/>
            </a:ln>
          </p:spPr>
          <p:txBody>
            <a:bodyPr>
              <a:spAutoFit/>
            </a:bodyPr>
            <a:lstStyle/>
            <a:p>
              <a:r>
                <a:rPr lang="en-US" sz="1000"/>
                <a:t>1980</a:t>
              </a:r>
            </a:p>
          </p:txBody>
        </p:sp>
        <p:sp>
          <p:nvSpPr>
            <p:cNvPr id="11294" name="Text Box 151"/>
            <p:cNvSpPr txBox="1">
              <a:spLocks noChangeArrowheads="1"/>
            </p:cNvSpPr>
            <p:nvPr/>
          </p:nvSpPr>
          <p:spPr bwMode="auto">
            <a:xfrm>
              <a:off x="7494588" y="4129088"/>
              <a:ext cx="647700" cy="244475"/>
            </a:xfrm>
            <a:prstGeom prst="rect">
              <a:avLst/>
            </a:prstGeom>
            <a:noFill/>
            <a:ln w="9525">
              <a:noFill/>
              <a:miter lim="800000"/>
              <a:headEnd/>
              <a:tailEnd/>
            </a:ln>
          </p:spPr>
          <p:txBody>
            <a:bodyPr>
              <a:spAutoFit/>
            </a:bodyPr>
            <a:lstStyle/>
            <a:p>
              <a:r>
                <a:rPr lang="en-US" sz="1000"/>
                <a:t>1990</a:t>
              </a:r>
            </a:p>
          </p:txBody>
        </p:sp>
        <p:sp>
          <p:nvSpPr>
            <p:cNvPr id="11295" name="Text Box 157"/>
            <p:cNvSpPr txBox="1">
              <a:spLocks noChangeArrowheads="1"/>
            </p:cNvSpPr>
            <p:nvPr/>
          </p:nvSpPr>
          <p:spPr bwMode="auto">
            <a:xfrm>
              <a:off x="8067675" y="4129088"/>
              <a:ext cx="647700" cy="246062"/>
            </a:xfrm>
            <a:prstGeom prst="rect">
              <a:avLst/>
            </a:prstGeom>
            <a:noFill/>
            <a:ln w="9525">
              <a:noFill/>
              <a:miter lim="800000"/>
              <a:headEnd/>
              <a:tailEnd/>
            </a:ln>
          </p:spPr>
          <p:txBody>
            <a:bodyPr>
              <a:spAutoFit/>
            </a:bodyPr>
            <a:lstStyle/>
            <a:p>
              <a:r>
                <a:rPr lang="en-US" sz="1000"/>
                <a:t>2000</a:t>
              </a:r>
            </a:p>
          </p:txBody>
        </p:sp>
        <p:sp>
          <p:nvSpPr>
            <p:cNvPr id="11296" name="Line 90"/>
            <p:cNvSpPr>
              <a:spLocks noChangeShapeType="1"/>
            </p:cNvSpPr>
            <p:nvPr/>
          </p:nvSpPr>
          <p:spPr bwMode="auto">
            <a:xfrm flipV="1">
              <a:off x="288925" y="4071938"/>
              <a:ext cx="8712200" cy="14287"/>
            </a:xfrm>
            <a:prstGeom prst="line">
              <a:avLst/>
            </a:prstGeom>
            <a:noFill/>
            <a:ln w="25400">
              <a:solidFill>
                <a:schemeClr val="tx1"/>
              </a:solidFill>
              <a:round/>
              <a:headEnd/>
              <a:tailEnd/>
            </a:ln>
          </p:spPr>
          <p:txBody>
            <a:bodyPr>
              <a:spAutoFit/>
            </a:bodyPr>
            <a:lstStyle/>
            <a:p>
              <a:endParaRPr lang="de-DE"/>
            </a:p>
          </p:txBody>
        </p:sp>
        <p:sp>
          <p:nvSpPr>
            <p:cNvPr id="11297" name="Line 92"/>
            <p:cNvSpPr>
              <a:spLocks noChangeShapeType="1"/>
            </p:cNvSpPr>
            <p:nvPr/>
          </p:nvSpPr>
          <p:spPr bwMode="auto">
            <a:xfrm flipV="1">
              <a:off x="935038" y="3941763"/>
              <a:ext cx="0" cy="144462"/>
            </a:xfrm>
            <a:prstGeom prst="line">
              <a:avLst/>
            </a:prstGeom>
            <a:noFill/>
            <a:ln w="9525">
              <a:solidFill>
                <a:schemeClr val="tx1"/>
              </a:solidFill>
              <a:round/>
              <a:headEnd/>
              <a:tailEnd/>
            </a:ln>
          </p:spPr>
          <p:txBody>
            <a:bodyPr>
              <a:spAutoFit/>
            </a:bodyPr>
            <a:lstStyle/>
            <a:p>
              <a:endParaRPr lang="de-DE"/>
            </a:p>
          </p:txBody>
        </p:sp>
        <p:sp>
          <p:nvSpPr>
            <p:cNvPr id="11298" name="Line 94"/>
            <p:cNvSpPr>
              <a:spLocks noChangeShapeType="1"/>
            </p:cNvSpPr>
            <p:nvPr/>
          </p:nvSpPr>
          <p:spPr bwMode="auto">
            <a:xfrm flipV="1">
              <a:off x="1506538" y="3941763"/>
              <a:ext cx="0" cy="144462"/>
            </a:xfrm>
            <a:prstGeom prst="line">
              <a:avLst/>
            </a:prstGeom>
            <a:noFill/>
            <a:ln w="9525">
              <a:solidFill>
                <a:schemeClr val="tx1"/>
              </a:solidFill>
              <a:round/>
              <a:headEnd/>
              <a:tailEnd/>
            </a:ln>
          </p:spPr>
          <p:txBody>
            <a:bodyPr>
              <a:spAutoFit/>
            </a:bodyPr>
            <a:lstStyle/>
            <a:p>
              <a:endParaRPr lang="de-DE"/>
            </a:p>
          </p:txBody>
        </p:sp>
        <p:sp>
          <p:nvSpPr>
            <p:cNvPr id="11299" name="Line 96"/>
            <p:cNvSpPr>
              <a:spLocks noChangeShapeType="1"/>
            </p:cNvSpPr>
            <p:nvPr/>
          </p:nvSpPr>
          <p:spPr bwMode="auto">
            <a:xfrm flipV="1">
              <a:off x="2078038" y="3941763"/>
              <a:ext cx="0" cy="144462"/>
            </a:xfrm>
            <a:prstGeom prst="line">
              <a:avLst/>
            </a:prstGeom>
            <a:noFill/>
            <a:ln w="9525">
              <a:solidFill>
                <a:schemeClr val="tx1"/>
              </a:solidFill>
              <a:round/>
              <a:headEnd/>
              <a:tailEnd/>
            </a:ln>
          </p:spPr>
          <p:txBody>
            <a:bodyPr>
              <a:spAutoFit/>
            </a:bodyPr>
            <a:lstStyle/>
            <a:p>
              <a:endParaRPr lang="de-DE"/>
            </a:p>
          </p:txBody>
        </p:sp>
        <p:sp>
          <p:nvSpPr>
            <p:cNvPr id="11300" name="Line 98"/>
            <p:cNvSpPr>
              <a:spLocks noChangeShapeType="1"/>
            </p:cNvSpPr>
            <p:nvPr/>
          </p:nvSpPr>
          <p:spPr bwMode="auto">
            <a:xfrm flipV="1">
              <a:off x="2649538" y="3941763"/>
              <a:ext cx="0" cy="144462"/>
            </a:xfrm>
            <a:prstGeom prst="line">
              <a:avLst/>
            </a:prstGeom>
            <a:noFill/>
            <a:ln w="9525">
              <a:solidFill>
                <a:schemeClr val="tx1"/>
              </a:solidFill>
              <a:round/>
              <a:headEnd/>
              <a:tailEnd/>
            </a:ln>
          </p:spPr>
          <p:txBody>
            <a:bodyPr>
              <a:spAutoFit/>
            </a:bodyPr>
            <a:lstStyle/>
            <a:p>
              <a:endParaRPr lang="de-DE"/>
            </a:p>
          </p:txBody>
        </p:sp>
        <p:sp>
          <p:nvSpPr>
            <p:cNvPr id="11301" name="Line 100"/>
            <p:cNvSpPr>
              <a:spLocks noChangeShapeType="1"/>
            </p:cNvSpPr>
            <p:nvPr/>
          </p:nvSpPr>
          <p:spPr bwMode="auto">
            <a:xfrm flipV="1">
              <a:off x="3221038" y="3941763"/>
              <a:ext cx="0" cy="144462"/>
            </a:xfrm>
            <a:prstGeom prst="line">
              <a:avLst/>
            </a:prstGeom>
            <a:noFill/>
            <a:ln w="9525">
              <a:solidFill>
                <a:schemeClr val="tx1"/>
              </a:solidFill>
              <a:round/>
              <a:headEnd/>
              <a:tailEnd/>
            </a:ln>
          </p:spPr>
          <p:txBody>
            <a:bodyPr>
              <a:spAutoFit/>
            </a:bodyPr>
            <a:lstStyle/>
            <a:p>
              <a:endParaRPr lang="de-DE"/>
            </a:p>
          </p:txBody>
        </p:sp>
        <p:sp>
          <p:nvSpPr>
            <p:cNvPr id="11302" name="Line 104"/>
            <p:cNvSpPr>
              <a:spLocks noChangeShapeType="1"/>
            </p:cNvSpPr>
            <p:nvPr/>
          </p:nvSpPr>
          <p:spPr bwMode="auto">
            <a:xfrm flipV="1">
              <a:off x="3792538" y="3941763"/>
              <a:ext cx="0" cy="144462"/>
            </a:xfrm>
            <a:prstGeom prst="line">
              <a:avLst/>
            </a:prstGeom>
            <a:noFill/>
            <a:ln w="9525">
              <a:solidFill>
                <a:schemeClr val="tx1"/>
              </a:solidFill>
              <a:round/>
              <a:headEnd/>
              <a:tailEnd/>
            </a:ln>
          </p:spPr>
          <p:txBody>
            <a:bodyPr>
              <a:spAutoFit/>
            </a:bodyPr>
            <a:lstStyle/>
            <a:p>
              <a:endParaRPr lang="de-DE"/>
            </a:p>
          </p:txBody>
        </p:sp>
        <p:sp>
          <p:nvSpPr>
            <p:cNvPr id="11303" name="Line 106"/>
            <p:cNvSpPr>
              <a:spLocks noChangeShapeType="1"/>
            </p:cNvSpPr>
            <p:nvPr/>
          </p:nvSpPr>
          <p:spPr bwMode="auto">
            <a:xfrm flipV="1">
              <a:off x="4364038" y="3941763"/>
              <a:ext cx="0" cy="144462"/>
            </a:xfrm>
            <a:prstGeom prst="line">
              <a:avLst/>
            </a:prstGeom>
            <a:noFill/>
            <a:ln w="9525">
              <a:solidFill>
                <a:schemeClr val="tx1"/>
              </a:solidFill>
              <a:round/>
              <a:headEnd/>
              <a:tailEnd/>
            </a:ln>
          </p:spPr>
          <p:txBody>
            <a:bodyPr>
              <a:spAutoFit/>
            </a:bodyPr>
            <a:lstStyle/>
            <a:p>
              <a:endParaRPr lang="de-DE"/>
            </a:p>
          </p:txBody>
        </p:sp>
        <p:sp>
          <p:nvSpPr>
            <p:cNvPr id="11304" name="Line 108"/>
            <p:cNvSpPr>
              <a:spLocks noChangeShapeType="1"/>
            </p:cNvSpPr>
            <p:nvPr/>
          </p:nvSpPr>
          <p:spPr bwMode="auto">
            <a:xfrm flipV="1">
              <a:off x="4935538" y="3941763"/>
              <a:ext cx="0" cy="144462"/>
            </a:xfrm>
            <a:prstGeom prst="line">
              <a:avLst/>
            </a:prstGeom>
            <a:noFill/>
            <a:ln w="9525">
              <a:solidFill>
                <a:schemeClr val="tx1"/>
              </a:solidFill>
              <a:round/>
              <a:headEnd/>
              <a:tailEnd/>
            </a:ln>
          </p:spPr>
          <p:txBody>
            <a:bodyPr>
              <a:spAutoFit/>
            </a:bodyPr>
            <a:lstStyle/>
            <a:p>
              <a:endParaRPr lang="de-DE"/>
            </a:p>
          </p:txBody>
        </p:sp>
        <p:sp>
          <p:nvSpPr>
            <p:cNvPr id="11305" name="Line 110"/>
            <p:cNvSpPr>
              <a:spLocks noChangeShapeType="1"/>
            </p:cNvSpPr>
            <p:nvPr/>
          </p:nvSpPr>
          <p:spPr bwMode="auto">
            <a:xfrm flipV="1">
              <a:off x="5507038" y="3941763"/>
              <a:ext cx="0" cy="144462"/>
            </a:xfrm>
            <a:prstGeom prst="line">
              <a:avLst/>
            </a:prstGeom>
            <a:noFill/>
            <a:ln w="9525">
              <a:solidFill>
                <a:schemeClr val="tx1"/>
              </a:solidFill>
              <a:round/>
              <a:headEnd/>
              <a:tailEnd/>
            </a:ln>
          </p:spPr>
          <p:txBody>
            <a:bodyPr>
              <a:spAutoFit/>
            </a:bodyPr>
            <a:lstStyle/>
            <a:p>
              <a:endParaRPr lang="de-DE"/>
            </a:p>
          </p:txBody>
        </p:sp>
        <p:sp>
          <p:nvSpPr>
            <p:cNvPr id="11306" name="Line 112"/>
            <p:cNvSpPr>
              <a:spLocks noChangeShapeType="1"/>
            </p:cNvSpPr>
            <p:nvPr/>
          </p:nvSpPr>
          <p:spPr bwMode="auto">
            <a:xfrm flipV="1">
              <a:off x="6078538" y="3941763"/>
              <a:ext cx="0" cy="144462"/>
            </a:xfrm>
            <a:prstGeom prst="line">
              <a:avLst/>
            </a:prstGeom>
            <a:noFill/>
            <a:ln w="9525">
              <a:solidFill>
                <a:schemeClr val="tx1"/>
              </a:solidFill>
              <a:round/>
              <a:headEnd/>
              <a:tailEnd/>
            </a:ln>
          </p:spPr>
          <p:txBody>
            <a:bodyPr>
              <a:spAutoFit/>
            </a:bodyPr>
            <a:lstStyle/>
            <a:p>
              <a:endParaRPr lang="de-DE"/>
            </a:p>
          </p:txBody>
        </p:sp>
        <p:sp>
          <p:nvSpPr>
            <p:cNvPr id="11307" name="Line 115"/>
            <p:cNvSpPr>
              <a:spLocks noChangeShapeType="1"/>
            </p:cNvSpPr>
            <p:nvPr/>
          </p:nvSpPr>
          <p:spPr bwMode="auto">
            <a:xfrm flipV="1">
              <a:off x="6650038" y="3941763"/>
              <a:ext cx="0" cy="144462"/>
            </a:xfrm>
            <a:prstGeom prst="line">
              <a:avLst/>
            </a:prstGeom>
            <a:noFill/>
            <a:ln w="9525">
              <a:solidFill>
                <a:schemeClr val="tx1"/>
              </a:solidFill>
              <a:round/>
              <a:headEnd/>
              <a:tailEnd/>
            </a:ln>
          </p:spPr>
          <p:txBody>
            <a:bodyPr>
              <a:spAutoFit/>
            </a:bodyPr>
            <a:lstStyle/>
            <a:p>
              <a:endParaRPr lang="de-DE"/>
            </a:p>
          </p:txBody>
        </p:sp>
        <p:sp>
          <p:nvSpPr>
            <p:cNvPr id="11308" name="Line 117"/>
            <p:cNvSpPr>
              <a:spLocks noChangeShapeType="1"/>
            </p:cNvSpPr>
            <p:nvPr/>
          </p:nvSpPr>
          <p:spPr bwMode="auto">
            <a:xfrm flipV="1">
              <a:off x="7221538" y="3941763"/>
              <a:ext cx="0" cy="144462"/>
            </a:xfrm>
            <a:prstGeom prst="line">
              <a:avLst/>
            </a:prstGeom>
            <a:noFill/>
            <a:ln w="9525">
              <a:solidFill>
                <a:schemeClr val="tx1"/>
              </a:solidFill>
              <a:round/>
              <a:headEnd/>
              <a:tailEnd/>
            </a:ln>
          </p:spPr>
          <p:txBody>
            <a:bodyPr>
              <a:spAutoFit/>
            </a:bodyPr>
            <a:lstStyle/>
            <a:p>
              <a:endParaRPr lang="de-DE"/>
            </a:p>
          </p:txBody>
        </p:sp>
        <p:sp>
          <p:nvSpPr>
            <p:cNvPr id="11309" name="Line 152"/>
            <p:cNvSpPr>
              <a:spLocks noChangeShapeType="1"/>
            </p:cNvSpPr>
            <p:nvPr/>
          </p:nvSpPr>
          <p:spPr bwMode="auto">
            <a:xfrm flipV="1">
              <a:off x="7793038" y="3941763"/>
              <a:ext cx="0" cy="144462"/>
            </a:xfrm>
            <a:prstGeom prst="line">
              <a:avLst/>
            </a:prstGeom>
            <a:noFill/>
            <a:ln w="9525">
              <a:solidFill>
                <a:schemeClr val="tx1"/>
              </a:solidFill>
              <a:round/>
              <a:headEnd/>
              <a:tailEnd/>
            </a:ln>
          </p:spPr>
          <p:txBody>
            <a:bodyPr>
              <a:spAutoFit/>
            </a:bodyPr>
            <a:lstStyle/>
            <a:p>
              <a:endParaRPr lang="de-DE"/>
            </a:p>
          </p:txBody>
        </p:sp>
        <p:sp>
          <p:nvSpPr>
            <p:cNvPr id="11310" name="Line 91"/>
            <p:cNvSpPr>
              <a:spLocks noChangeShapeType="1"/>
            </p:cNvSpPr>
            <p:nvPr/>
          </p:nvSpPr>
          <p:spPr bwMode="auto">
            <a:xfrm flipV="1">
              <a:off x="649288" y="4025900"/>
              <a:ext cx="0" cy="46038"/>
            </a:xfrm>
            <a:prstGeom prst="line">
              <a:avLst/>
            </a:prstGeom>
            <a:noFill/>
            <a:ln w="9525">
              <a:solidFill>
                <a:schemeClr val="tx1"/>
              </a:solidFill>
              <a:round/>
              <a:headEnd/>
              <a:tailEnd/>
            </a:ln>
          </p:spPr>
          <p:txBody>
            <a:bodyPr>
              <a:spAutoFit/>
            </a:bodyPr>
            <a:lstStyle/>
            <a:p>
              <a:endParaRPr lang="de-DE"/>
            </a:p>
          </p:txBody>
        </p:sp>
        <p:sp>
          <p:nvSpPr>
            <p:cNvPr id="11311" name="Line 93"/>
            <p:cNvSpPr>
              <a:spLocks noChangeShapeType="1"/>
            </p:cNvSpPr>
            <p:nvPr/>
          </p:nvSpPr>
          <p:spPr bwMode="auto">
            <a:xfrm flipV="1">
              <a:off x="1220788" y="4025900"/>
              <a:ext cx="0" cy="46038"/>
            </a:xfrm>
            <a:prstGeom prst="line">
              <a:avLst/>
            </a:prstGeom>
            <a:noFill/>
            <a:ln w="9525">
              <a:solidFill>
                <a:schemeClr val="tx1"/>
              </a:solidFill>
              <a:round/>
              <a:headEnd/>
              <a:tailEnd/>
            </a:ln>
          </p:spPr>
          <p:txBody>
            <a:bodyPr>
              <a:spAutoFit/>
            </a:bodyPr>
            <a:lstStyle/>
            <a:p>
              <a:endParaRPr lang="de-DE"/>
            </a:p>
          </p:txBody>
        </p:sp>
        <p:sp>
          <p:nvSpPr>
            <p:cNvPr id="11312" name="Line 95"/>
            <p:cNvSpPr>
              <a:spLocks noChangeShapeType="1"/>
            </p:cNvSpPr>
            <p:nvPr/>
          </p:nvSpPr>
          <p:spPr bwMode="auto">
            <a:xfrm flipV="1">
              <a:off x="1792288" y="4025900"/>
              <a:ext cx="0" cy="46038"/>
            </a:xfrm>
            <a:prstGeom prst="line">
              <a:avLst/>
            </a:prstGeom>
            <a:noFill/>
            <a:ln w="9525">
              <a:solidFill>
                <a:schemeClr val="tx1"/>
              </a:solidFill>
              <a:round/>
              <a:headEnd/>
              <a:tailEnd/>
            </a:ln>
          </p:spPr>
          <p:txBody>
            <a:bodyPr>
              <a:spAutoFit/>
            </a:bodyPr>
            <a:lstStyle/>
            <a:p>
              <a:endParaRPr lang="de-DE"/>
            </a:p>
          </p:txBody>
        </p:sp>
        <p:sp>
          <p:nvSpPr>
            <p:cNvPr id="11313" name="Line 97"/>
            <p:cNvSpPr>
              <a:spLocks noChangeShapeType="1"/>
            </p:cNvSpPr>
            <p:nvPr/>
          </p:nvSpPr>
          <p:spPr bwMode="auto">
            <a:xfrm flipV="1">
              <a:off x="2363788" y="4025900"/>
              <a:ext cx="0" cy="46038"/>
            </a:xfrm>
            <a:prstGeom prst="line">
              <a:avLst/>
            </a:prstGeom>
            <a:noFill/>
            <a:ln w="9525">
              <a:solidFill>
                <a:schemeClr val="tx1"/>
              </a:solidFill>
              <a:round/>
              <a:headEnd/>
              <a:tailEnd/>
            </a:ln>
          </p:spPr>
          <p:txBody>
            <a:bodyPr>
              <a:spAutoFit/>
            </a:bodyPr>
            <a:lstStyle/>
            <a:p>
              <a:endParaRPr lang="de-DE"/>
            </a:p>
          </p:txBody>
        </p:sp>
        <p:sp>
          <p:nvSpPr>
            <p:cNvPr id="11314" name="Line 99"/>
            <p:cNvSpPr>
              <a:spLocks noChangeShapeType="1"/>
            </p:cNvSpPr>
            <p:nvPr/>
          </p:nvSpPr>
          <p:spPr bwMode="auto">
            <a:xfrm flipV="1">
              <a:off x="2935288" y="4025900"/>
              <a:ext cx="0" cy="46038"/>
            </a:xfrm>
            <a:prstGeom prst="line">
              <a:avLst/>
            </a:prstGeom>
            <a:noFill/>
            <a:ln w="9525">
              <a:solidFill>
                <a:schemeClr val="tx1"/>
              </a:solidFill>
              <a:round/>
              <a:headEnd/>
              <a:tailEnd/>
            </a:ln>
          </p:spPr>
          <p:txBody>
            <a:bodyPr>
              <a:spAutoFit/>
            </a:bodyPr>
            <a:lstStyle/>
            <a:p>
              <a:endParaRPr lang="de-DE"/>
            </a:p>
          </p:txBody>
        </p:sp>
        <p:sp>
          <p:nvSpPr>
            <p:cNvPr id="11315" name="Line 103"/>
            <p:cNvSpPr>
              <a:spLocks noChangeShapeType="1"/>
            </p:cNvSpPr>
            <p:nvPr/>
          </p:nvSpPr>
          <p:spPr bwMode="auto">
            <a:xfrm flipV="1">
              <a:off x="3506788" y="4025900"/>
              <a:ext cx="0" cy="46038"/>
            </a:xfrm>
            <a:prstGeom prst="line">
              <a:avLst/>
            </a:prstGeom>
            <a:noFill/>
            <a:ln w="9525">
              <a:solidFill>
                <a:schemeClr val="tx1"/>
              </a:solidFill>
              <a:round/>
              <a:headEnd/>
              <a:tailEnd/>
            </a:ln>
          </p:spPr>
          <p:txBody>
            <a:bodyPr>
              <a:spAutoFit/>
            </a:bodyPr>
            <a:lstStyle/>
            <a:p>
              <a:endParaRPr lang="de-DE"/>
            </a:p>
          </p:txBody>
        </p:sp>
        <p:sp>
          <p:nvSpPr>
            <p:cNvPr id="11316" name="Line 105"/>
            <p:cNvSpPr>
              <a:spLocks noChangeShapeType="1"/>
            </p:cNvSpPr>
            <p:nvPr/>
          </p:nvSpPr>
          <p:spPr bwMode="auto">
            <a:xfrm flipV="1">
              <a:off x="4078288" y="4025900"/>
              <a:ext cx="0" cy="46038"/>
            </a:xfrm>
            <a:prstGeom prst="line">
              <a:avLst/>
            </a:prstGeom>
            <a:noFill/>
            <a:ln w="9525">
              <a:solidFill>
                <a:schemeClr val="tx1"/>
              </a:solidFill>
              <a:round/>
              <a:headEnd/>
              <a:tailEnd/>
            </a:ln>
          </p:spPr>
          <p:txBody>
            <a:bodyPr>
              <a:spAutoFit/>
            </a:bodyPr>
            <a:lstStyle/>
            <a:p>
              <a:endParaRPr lang="de-DE"/>
            </a:p>
          </p:txBody>
        </p:sp>
        <p:sp>
          <p:nvSpPr>
            <p:cNvPr id="11317" name="Line 107"/>
            <p:cNvSpPr>
              <a:spLocks noChangeShapeType="1"/>
            </p:cNvSpPr>
            <p:nvPr/>
          </p:nvSpPr>
          <p:spPr bwMode="auto">
            <a:xfrm flipV="1">
              <a:off x="4649788" y="4025900"/>
              <a:ext cx="0" cy="46038"/>
            </a:xfrm>
            <a:prstGeom prst="line">
              <a:avLst/>
            </a:prstGeom>
            <a:noFill/>
            <a:ln w="9525">
              <a:solidFill>
                <a:schemeClr val="tx1"/>
              </a:solidFill>
              <a:round/>
              <a:headEnd/>
              <a:tailEnd/>
            </a:ln>
          </p:spPr>
          <p:txBody>
            <a:bodyPr>
              <a:spAutoFit/>
            </a:bodyPr>
            <a:lstStyle/>
            <a:p>
              <a:endParaRPr lang="de-DE"/>
            </a:p>
          </p:txBody>
        </p:sp>
        <p:sp>
          <p:nvSpPr>
            <p:cNvPr id="11318" name="Line 109"/>
            <p:cNvSpPr>
              <a:spLocks noChangeShapeType="1"/>
            </p:cNvSpPr>
            <p:nvPr/>
          </p:nvSpPr>
          <p:spPr bwMode="auto">
            <a:xfrm flipV="1">
              <a:off x="5221288" y="4025900"/>
              <a:ext cx="0" cy="46038"/>
            </a:xfrm>
            <a:prstGeom prst="line">
              <a:avLst/>
            </a:prstGeom>
            <a:noFill/>
            <a:ln w="9525">
              <a:solidFill>
                <a:schemeClr val="tx1"/>
              </a:solidFill>
              <a:round/>
              <a:headEnd/>
              <a:tailEnd/>
            </a:ln>
          </p:spPr>
          <p:txBody>
            <a:bodyPr>
              <a:spAutoFit/>
            </a:bodyPr>
            <a:lstStyle/>
            <a:p>
              <a:endParaRPr lang="de-DE"/>
            </a:p>
          </p:txBody>
        </p:sp>
        <p:sp>
          <p:nvSpPr>
            <p:cNvPr id="11319" name="Line 111"/>
            <p:cNvSpPr>
              <a:spLocks noChangeShapeType="1"/>
            </p:cNvSpPr>
            <p:nvPr/>
          </p:nvSpPr>
          <p:spPr bwMode="auto">
            <a:xfrm flipV="1">
              <a:off x="5792788" y="4025900"/>
              <a:ext cx="0" cy="46038"/>
            </a:xfrm>
            <a:prstGeom prst="line">
              <a:avLst/>
            </a:prstGeom>
            <a:noFill/>
            <a:ln w="9525">
              <a:solidFill>
                <a:schemeClr val="tx1"/>
              </a:solidFill>
              <a:round/>
              <a:headEnd/>
              <a:tailEnd/>
            </a:ln>
          </p:spPr>
          <p:txBody>
            <a:bodyPr>
              <a:spAutoFit/>
            </a:bodyPr>
            <a:lstStyle/>
            <a:p>
              <a:endParaRPr lang="de-DE"/>
            </a:p>
          </p:txBody>
        </p:sp>
        <p:sp>
          <p:nvSpPr>
            <p:cNvPr id="11320" name="Line 114"/>
            <p:cNvSpPr>
              <a:spLocks noChangeShapeType="1"/>
            </p:cNvSpPr>
            <p:nvPr/>
          </p:nvSpPr>
          <p:spPr bwMode="auto">
            <a:xfrm flipV="1">
              <a:off x="6364288" y="4025900"/>
              <a:ext cx="0" cy="46038"/>
            </a:xfrm>
            <a:prstGeom prst="line">
              <a:avLst/>
            </a:prstGeom>
            <a:noFill/>
            <a:ln w="9525">
              <a:solidFill>
                <a:schemeClr val="tx1"/>
              </a:solidFill>
              <a:round/>
              <a:headEnd/>
              <a:tailEnd/>
            </a:ln>
          </p:spPr>
          <p:txBody>
            <a:bodyPr>
              <a:spAutoFit/>
            </a:bodyPr>
            <a:lstStyle/>
            <a:p>
              <a:endParaRPr lang="de-DE"/>
            </a:p>
          </p:txBody>
        </p:sp>
        <p:sp>
          <p:nvSpPr>
            <p:cNvPr id="11321" name="Line 116"/>
            <p:cNvSpPr>
              <a:spLocks noChangeShapeType="1"/>
            </p:cNvSpPr>
            <p:nvPr/>
          </p:nvSpPr>
          <p:spPr bwMode="auto">
            <a:xfrm flipV="1">
              <a:off x="6935788" y="4025900"/>
              <a:ext cx="0" cy="46038"/>
            </a:xfrm>
            <a:prstGeom prst="line">
              <a:avLst/>
            </a:prstGeom>
            <a:noFill/>
            <a:ln w="9525">
              <a:solidFill>
                <a:schemeClr val="tx1"/>
              </a:solidFill>
              <a:round/>
              <a:headEnd/>
              <a:tailEnd/>
            </a:ln>
          </p:spPr>
          <p:txBody>
            <a:bodyPr>
              <a:spAutoFit/>
            </a:bodyPr>
            <a:lstStyle/>
            <a:p>
              <a:endParaRPr lang="de-DE"/>
            </a:p>
          </p:txBody>
        </p:sp>
        <p:sp>
          <p:nvSpPr>
            <p:cNvPr id="11322" name="Line 118"/>
            <p:cNvSpPr>
              <a:spLocks noChangeShapeType="1"/>
            </p:cNvSpPr>
            <p:nvPr/>
          </p:nvSpPr>
          <p:spPr bwMode="auto">
            <a:xfrm flipV="1">
              <a:off x="7507288" y="4025900"/>
              <a:ext cx="0" cy="46038"/>
            </a:xfrm>
            <a:prstGeom prst="line">
              <a:avLst/>
            </a:prstGeom>
            <a:noFill/>
            <a:ln w="9525">
              <a:solidFill>
                <a:schemeClr val="tx1"/>
              </a:solidFill>
              <a:round/>
              <a:headEnd/>
              <a:tailEnd/>
            </a:ln>
          </p:spPr>
          <p:txBody>
            <a:bodyPr>
              <a:spAutoFit/>
            </a:bodyPr>
            <a:lstStyle/>
            <a:p>
              <a:endParaRPr lang="de-DE"/>
            </a:p>
          </p:txBody>
        </p:sp>
        <p:sp>
          <p:nvSpPr>
            <p:cNvPr id="11323" name="Line 153"/>
            <p:cNvSpPr>
              <a:spLocks noChangeShapeType="1"/>
            </p:cNvSpPr>
            <p:nvPr/>
          </p:nvSpPr>
          <p:spPr bwMode="auto">
            <a:xfrm flipV="1">
              <a:off x="8078788" y="4025900"/>
              <a:ext cx="0" cy="46038"/>
            </a:xfrm>
            <a:prstGeom prst="line">
              <a:avLst/>
            </a:prstGeom>
            <a:noFill/>
            <a:ln w="9525">
              <a:solidFill>
                <a:schemeClr val="tx1"/>
              </a:solidFill>
              <a:round/>
              <a:headEnd/>
              <a:tailEnd/>
            </a:ln>
          </p:spPr>
          <p:txBody>
            <a:bodyPr>
              <a:spAutoFit/>
            </a:bodyPr>
            <a:lstStyle/>
            <a:p>
              <a:endParaRPr lang="de-DE"/>
            </a:p>
          </p:txBody>
        </p:sp>
        <p:sp>
          <p:nvSpPr>
            <p:cNvPr id="11324" name="Line 154"/>
            <p:cNvSpPr>
              <a:spLocks noChangeShapeType="1"/>
            </p:cNvSpPr>
            <p:nvPr/>
          </p:nvSpPr>
          <p:spPr bwMode="auto">
            <a:xfrm flipV="1">
              <a:off x="8364538" y="3941763"/>
              <a:ext cx="0" cy="144462"/>
            </a:xfrm>
            <a:prstGeom prst="line">
              <a:avLst/>
            </a:prstGeom>
            <a:noFill/>
            <a:ln w="9525">
              <a:solidFill>
                <a:schemeClr val="tx1"/>
              </a:solidFill>
              <a:round/>
              <a:headEnd/>
              <a:tailEnd/>
            </a:ln>
          </p:spPr>
          <p:txBody>
            <a:bodyPr>
              <a:spAutoFit/>
            </a:bodyPr>
            <a:lstStyle/>
            <a:p>
              <a:endParaRPr lang="de-DE"/>
            </a:p>
          </p:txBody>
        </p:sp>
        <p:sp>
          <p:nvSpPr>
            <p:cNvPr id="11325" name="Line 153"/>
            <p:cNvSpPr>
              <a:spLocks noChangeShapeType="1"/>
            </p:cNvSpPr>
            <p:nvPr/>
          </p:nvSpPr>
          <p:spPr bwMode="auto">
            <a:xfrm flipV="1">
              <a:off x="8643938" y="4027488"/>
              <a:ext cx="0" cy="46037"/>
            </a:xfrm>
            <a:prstGeom prst="line">
              <a:avLst/>
            </a:prstGeom>
            <a:noFill/>
            <a:ln w="9525">
              <a:solidFill>
                <a:schemeClr val="tx1"/>
              </a:solidFill>
              <a:round/>
              <a:headEnd/>
              <a:tailEnd/>
            </a:ln>
          </p:spPr>
          <p:txBody>
            <a:bodyPr>
              <a:spAutoFit/>
            </a:bodyPr>
            <a:lstStyle/>
            <a:p>
              <a:endParaRPr lang="de-DE"/>
            </a:p>
          </p:txBody>
        </p:sp>
        <p:sp>
          <p:nvSpPr>
            <p:cNvPr id="11326" name="Text Box 126"/>
            <p:cNvSpPr txBox="1">
              <a:spLocks noChangeArrowheads="1"/>
            </p:cNvSpPr>
            <p:nvPr/>
          </p:nvSpPr>
          <p:spPr bwMode="auto">
            <a:xfrm>
              <a:off x="-71438" y="4132263"/>
              <a:ext cx="647701" cy="244475"/>
            </a:xfrm>
            <a:prstGeom prst="rect">
              <a:avLst/>
            </a:prstGeom>
            <a:noFill/>
            <a:ln w="9525">
              <a:noFill/>
              <a:miter lim="800000"/>
              <a:headEnd/>
              <a:tailEnd/>
            </a:ln>
          </p:spPr>
          <p:txBody>
            <a:bodyPr>
              <a:spAutoFit/>
            </a:bodyPr>
            <a:lstStyle/>
            <a:p>
              <a:r>
                <a:rPr lang="en-US" sz="1000"/>
                <a:t>1860</a:t>
              </a:r>
            </a:p>
          </p:txBody>
        </p:sp>
        <p:sp>
          <p:nvSpPr>
            <p:cNvPr id="11327" name="Line 92"/>
            <p:cNvSpPr>
              <a:spLocks noChangeShapeType="1"/>
            </p:cNvSpPr>
            <p:nvPr/>
          </p:nvSpPr>
          <p:spPr bwMode="auto">
            <a:xfrm flipV="1">
              <a:off x="285750" y="3929063"/>
              <a:ext cx="0" cy="144462"/>
            </a:xfrm>
            <a:prstGeom prst="line">
              <a:avLst/>
            </a:prstGeom>
            <a:noFill/>
            <a:ln w="9525">
              <a:solidFill>
                <a:schemeClr val="tx1"/>
              </a:solidFill>
              <a:round/>
              <a:headEnd/>
              <a:tailEnd/>
            </a:ln>
          </p:spPr>
          <p:txBody>
            <a:bodyPr>
              <a:spAutoFit/>
            </a:bodyPr>
            <a:lstStyle/>
            <a:p>
              <a:endParaRPr lang="de-DE"/>
            </a:p>
          </p:txBody>
        </p:sp>
        <p:sp>
          <p:nvSpPr>
            <p:cNvPr id="11328" name="Line 154"/>
            <p:cNvSpPr>
              <a:spLocks noChangeShapeType="1"/>
            </p:cNvSpPr>
            <p:nvPr/>
          </p:nvSpPr>
          <p:spPr bwMode="auto">
            <a:xfrm flipV="1">
              <a:off x="9001125" y="3929063"/>
              <a:ext cx="0" cy="144462"/>
            </a:xfrm>
            <a:prstGeom prst="line">
              <a:avLst/>
            </a:prstGeom>
            <a:noFill/>
            <a:ln w="9525">
              <a:solidFill>
                <a:schemeClr val="tx1"/>
              </a:solidFill>
              <a:round/>
              <a:headEnd/>
              <a:tailEnd/>
            </a:ln>
          </p:spPr>
          <p:txBody>
            <a:bodyPr>
              <a:spAutoFit/>
            </a:bodyPr>
            <a:lstStyle/>
            <a:p>
              <a:endParaRPr lang="de-DE"/>
            </a:p>
          </p:txBody>
        </p:sp>
        <p:sp>
          <p:nvSpPr>
            <p:cNvPr id="11329" name="Text Box 157"/>
            <p:cNvSpPr txBox="1">
              <a:spLocks noChangeArrowheads="1"/>
            </p:cNvSpPr>
            <p:nvPr/>
          </p:nvSpPr>
          <p:spPr bwMode="auto">
            <a:xfrm>
              <a:off x="8643938" y="4132263"/>
              <a:ext cx="647700" cy="246062"/>
            </a:xfrm>
            <a:prstGeom prst="rect">
              <a:avLst/>
            </a:prstGeom>
            <a:noFill/>
            <a:ln w="9525">
              <a:noFill/>
              <a:miter lim="800000"/>
              <a:headEnd/>
              <a:tailEnd/>
            </a:ln>
          </p:spPr>
          <p:txBody>
            <a:bodyPr>
              <a:spAutoFit/>
            </a:bodyPr>
            <a:lstStyle/>
            <a:p>
              <a:r>
                <a:rPr lang="en-US" sz="1000"/>
                <a:t>2010</a:t>
              </a:r>
            </a:p>
          </p:txBody>
        </p:sp>
        <p:grpSp>
          <p:nvGrpSpPr>
            <p:cNvPr id="8" name="Group 113"/>
            <p:cNvGrpSpPr>
              <a:grpSpLocks/>
            </p:cNvGrpSpPr>
            <p:nvPr/>
          </p:nvGrpSpPr>
          <p:grpSpPr bwMode="auto">
            <a:xfrm rot="10800000">
              <a:off x="285750" y="4376738"/>
              <a:ext cx="8715375" cy="157162"/>
              <a:chOff x="438150" y="4081463"/>
              <a:chExt cx="8715375" cy="157162"/>
            </a:xfrm>
          </p:grpSpPr>
          <p:sp>
            <p:nvSpPr>
              <p:cNvPr id="11331" name="Line 90"/>
              <p:cNvSpPr>
                <a:spLocks noChangeShapeType="1"/>
              </p:cNvSpPr>
              <p:nvPr/>
            </p:nvSpPr>
            <p:spPr bwMode="auto">
              <a:xfrm flipV="1">
                <a:off x="441325" y="4224338"/>
                <a:ext cx="8712200" cy="14287"/>
              </a:xfrm>
              <a:prstGeom prst="line">
                <a:avLst/>
              </a:prstGeom>
              <a:noFill/>
              <a:ln w="25400">
                <a:solidFill>
                  <a:schemeClr val="tx1"/>
                </a:solidFill>
                <a:round/>
                <a:headEnd/>
                <a:tailEnd/>
              </a:ln>
            </p:spPr>
            <p:txBody>
              <a:bodyPr>
                <a:spAutoFit/>
              </a:bodyPr>
              <a:lstStyle/>
              <a:p>
                <a:endParaRPr lang="de-DE"/>
              </a:p>
            </p:txBody>
          </p:sp>
          <p:sp>
            <p:nvSpPr>
              <p:cNvPr id="11332" name="Line 92"/>
              <p:cNvSpPr>
                <a:spLocks noChangeShapeType="1"/>
              </p:cNvSpPr>
              <p:nvPr/>
            </p:nvSpPr>
            <p:spPr bwMode="auto">
              <a:xfrm flipV="1">
                <a:off x="1087438" y="4094163"/>
                <a:ext cx="0" cy="144462"/>
              </a:xfrm>
              <a:prstGeom prst="line">
                <a:avLst/>
              </a:prstGeom>
              <a:noFill/>
              <a:ln w="9525">
                <a:solidFill>
                  <a:schemeClr val="tx1"/>
                </a:solidFill>
                <a:round/>
                <a:headEnd/>
                <a:tailEnd/>
              </a:ln>
            </p:spPr>
            <p:txBody>
              <a:bodyPr>
                <a:spAutoFit/>
              </a:bodyPr>
              <a:lstStyle/>
              <a:p>
                <a:endParaRPr lang="de-DE"/>
              </a:p>
            </p:txBody>
          </p:sp>
          <p:sp>
            <p:nvSpPr>
              <p:cNvPr id="11333" name="Line 94"/>
              <p:cNvSpPr>
                <a:spLocks noChangeShapeType="1"/>
              </p:cNvSpPr>
              <p:nvPr/>
            </p:nvSpPr>
            <p:spPr bwMode="auto">
              <a:xfrm flipV="1">
                <a:off x="1658938" y="4094163"/>
                <a:ext cx="0" cy="144462"/>
              </a:xfrm>
              <a:prstGeom prst="line">
                <a:avLst/>
              </a:prstGeom>
              <a:noFill/>
              <a:ln w="9525">
                <a:solidFill>
                  <a:schemeClr val="tx1"/>
                </a:solidFill>
                <a:round/>
                <a:headEnd/>
                <a:tailEnd/>
              </a:ln>
            </p:spPr>
            <p:txBody>
              <a:bodyPr>
                <a:spAutoFit/>
              </a:bodyPr>
              <a:lstStyle/>
              <a:p>
                <a:endParaRPr lang="de-DE"/>
              </a:p>
            </p:txBody>
          </p:sp>
          <p:sp>
            <p:nvSpPr>
              <p:cNvPr id="11334" name="Line 96"/>
              <p:cNvSpPr>
                <a:spLocks noChangeShapeType="1"/>
              </p:cNvSpPr>
              <p:nvPr/>
            </p:nvSpPr>
            <p:spPr bwMode="auto">
              <a:xfrm flipV="1">
                <a:off x="2230438" y="4094163"/>
                <a:ext cx="0" cy="144462"/>
              </a:xfrm>
              <a:prstGeom prst="line">
                <a:avLst/>
              </a:prstGeom>
              <a:noFill/>
              <a:ln w="9525">
                <a:solidFill>
                  <a:schemeClr val="tx1"/>
                </a:solidFill>
                <a:round/>
                <a:headEnd/>
                <a:tailEnd/>
              </a:ln>
            </p:spPr>
            <p:txBody>
              <a:bodyPr>
                <a:spAutoFit/>
              </a:bodyPr>
              <a:lstStyle/>
              <a:p>
                <a:endParaRPr lang="de-DE"/>
              </a:p>
            </p:txBody>
          </p:sp>
          <p:sp>
            <p:nvSpPr>
              <p:cNvPr id="11335" name="Line 98"/>
              <p:cNvSpPr>
                <a:spLocks noChangeShapeType="1"/>
              </p:cNvSpPr>
              <p:nvPr/>
            </p:nvSpPr>
            <p:spPr bwMode="auto">
              <a:xfrm flipV="1">
                <a:off x="2801938" y="4094163"/>
                <a:ext cx="0" cy="144462"/>
              </a:xfrm>
              <a:prstGeom prst="line">
                <a:avLst/>
              </a:prstGeom>
              <a:noFill/>
              <a:ln w="9525">
                <a:solidFill>
                  <a:schemeClr val="tx1"/>
                </a:solidFill>
                <a:round/>
                <a:headEnd/>
                <a:tailEnd/>
              </a:ln>
            </p:spPr>
            <p:txBody>
              <a:bodyPr>
                <a:spAutoFit/>
              </a:bodyPr>
              <a:lstStyle/>
              <a:p>
                <a:endParaRPr lang="de-DE"/>
              </a:p>
            </p:txBody>
          </p:sp>
          <p:sp>
            <p:nvSpPr>
              <p:cNvPr id="11336" name="Line 100"/>
              <p:cNvSpPr>
                <a:spLocks noChangeShapeType="1"/>
              </p:cNvSpPr>
              <p:nvPr/>
            </p:nvSpPr>
            <p:spPr bwMode="auto">
              <a:xfrm flipV="1">
                <a:off x="3373438" y="4094163"/>
                <a:ext cx="0" cy="144462"/>
              </a:xfrm>
              <a:prstGeom prst="line">
                <a:avLst/>
              </a:prstGeom>
              <a:noFill/>
              <a:ln w="9525">
                <a:solidFill>
                  <a:schemeClr val="tx1"/>
                </a:solidFill>
                <a:round/>
                <a:headEnd/>
                <a:tailEnd/>
              </a:ln>
            </p:spPr>
            <p:txBody>
              <a:bodyPr>
                <a:spAutoFit/>
              </a:bodyPr>
              <a:lstStyle/>
              <a:p>
                <a:endParaRPr lang="de-DE"/>
              </a:p>
            </p:txBody>
          </p:sp>
          <p:sp>
            <p:nvSpPr>
              <p:cNvPr id="11337" name="Line 104"/>
              <p:cNvSpPr>
                <a:spLocks noChangeShapeType="1"/>
              </p:cNvSpPr>
              <p:nvPr/>
            </p:nvSpPr>
            <p:spPr bwMode="auto">
              <a:xfrm flipV="1">
                <a:off x="3944938" y="4094163"/>
                <a:ext cx="0" cy="144462"/>
              </a:xfrm>
              <a:prstGeom prst="line">
                <a:avLst/>
              </a:prstGeom>
              <a:noFill/>
              <a:ln w="9525">
                <a:solidFill>
                  <a:schemeClr val="tx1"/>
                </a:solidFill>
                <a:round/>
                <a:headEnd/>
                <a:tailEnd/>
              </a:ln>
            </p:spPr>
            <p:txBody>
              <a:bodyPr>
                <a:spAutoFit/>
              </a:bodyPr>
              <a:lstStyle/>
              <a:p>
                <a:endParaRPr lang="de-DE"/>
              </a:p>
            </p:txBody>
          </p:sp>
          <p:sp>
            <p:nvSpPr>
              <p:cNvPr id="11338" name="Line 106"/>
              <p:cNvSpPr>
                <a:spLocks noChangeShapeType="1"/>
              </p:cNvSpPr>
              <p:nvPr/>
            </p:nvSpPr>
            <p:spPr bwMode="auto">
              <a:xfrm flipV="1">
                <a:off x="4516438" y="4094163"/>
                <a:ext cx="0" cy="144462"/>
              </a:xfrm>
              <a:prstGeom prst="line">
                <a:avLst/>
              </a:prstGeom>
              <a:noFill/>
              <a:ln w="9525">
                <a:solidFill>
                  <a:schemeClr val="tx1"/>
                </a:solidFill>
                <a:round/>
                <a:headEnd/>
                <a:tailEnd/>
              </a:ln>
            </p:spPr>
            <p:txBody>
              <a:bodyPr>
                <a:spAutoFit/>
              </a:bodyPr>
              <a:lstStyle/>
              <a:p>
                <a:endParaRPr lang="de-DE"/>
              </a:p>
            </p:txBody>
          </p:sp>
          <p:sp>
            <p:nvSpPr>
              <p:cNvPr id="11339" name="Line 108"/>
              <p:cNvSpPr>
                <a:spLocks noChangeShapeType="1"/>
              </p:cNvSpPr>
              <p:nvPr/>
            </p:nvSpPr>
            <p:spPr bwMode="auto">
              <a:xfrm flipV="1">
                <a:off x="5087938" y="4094163"/>
                <a:ext cx="0" cy="144462"/>
              </a:xfrm>
              <a:prstGeom prst="line">
                <a:avLst/>
              </a:prstGeom>
              <a:noFill/>
              <a:ln w="9525">
                <a:solidFill>
                  <a:schemeClr val="tx1"/>
                </a:solidFill>
                <a:round/>
                <a:headEnd/>
                <a:tailEnd/>
              </a:ln>
            </p:spPr>
            <p:txBody>
              <a:bodyPr>
                <a:spAutoFit/>
              </a:bodyPr>
              <a:lstStyle/>
              <a:p>
                <a:endParaRPr lang="de-DE"/>
              </a:p>
            </p:txBody>
          </p:sp>
          <p:sp>
            <p:nvSpPr>
              <p:cNvPr id="11340" name="Line 110"/>
              <p:cNvSpPr>
                <a:spLocks noChangeShapeType="1"/>
              </p:cNvSpPr>
              <p:nvPr/>
            </p:nvSpPr>
            <p:spPr bwMode="auto">
              <a:xfrm flipV="1">
                <a:off x="5659438" y="4094163"/>
                <a:ext cx="0" cy="144462"/>
              </a:xfrm>
              <a:prstGeom prst="line">
                <a:avLst/>
              </a:prstGeom>
              <a:noFill/>
              <a:ln w="9525">
                <a:solidFill>
                  <a:schemeClr val="tx1"/>
                </a:solidFill>
                <a:round/>
                <a:headEnd/>
                <a:tailEnd/>
              </a:ln>
            </p:spPr>
            <p:txBody>
              <a:bodyPr>
                <a:spAutoFit/>
              </a:bodyPr>
              <a:lstStyle/>
              <a:p>
                <a:endParaRPr lang="de-DE"/>
              </a:p>
            </p:txBody>
          </p:sp>
          <p:sp>
            <p:nvSpPr>
              <p:cNvPr id="11341" name="Line 112"/>
              <p:cNvSpPr>
                <a:spLocks noChangeShapeType="1"/>
              </p:cNvSpPr>
              <p:nvPr/>
            </p:nvSpPr>
            <p:spPr bwMode="auto">
              <a:xfrm flipV="1">
                <a:off x="6230938" y="4094163"/>
                <a:ext cx="0" cy="144462"/>
              </a:xfrm>
              <a:prstGeom prst="line">
                <a:avLst/>
              </a:prstGeom>
              <a:noFill/>
              <a:ln w="9525">
                <a:solidFill>
                  <a:schemeClr val="tx1"/>
                </a:solidFill>
                <a:round/>
                <a:headEnd/>
                <a:tailEnd/>
              </a:ln>
            </p:spPr>
            <p:txBody>
              <a:bodyPr>
                <a:spAutoFit/>
              </a:bodyPr>
              <a:lstStyle/>
              <a:p>
                <a:endParaRPr lang="de-DE"/>
              </a:p>
            </p:txBody>
          </p:sp>
          <p:sp>
            <p:nvSpPr>
              <p:cNvPr id="11342" name="Line 115"/>
              <p:cNvSpPr>
                <a:spLocks noChangeShapeType="1"/>
              </p:cNvSpPr>
              <p:nvPr/>
            </p:nvSpPr>
            <p:spPr bwMode="auto">
              <a:xfrm flipV="1">
                <a:off x="6802438" y="4094163"/>
                <a:ext cx="0" cy="144462"/>
              </a:xfrm>
              <a:prstGeom prst="line">
                <a:avLst/>
              </a:prstGeom>
              <a:noFill/>
              <a:ln w="9525">
                <a:solidFill>
                  <a:schemeClr val="tx1"/>
                </a:solidFill>
                <a:round/>
                <a:headEnd/>
                <a:tailEnd/>
              </a:ln>
            </p:spPr>
            <p:txBody>
              <a:bodyPr>
                <a:spAutoFit/>
              </a:bodyPr>
              <a:lstStyle/>
              <a:p>
                <a:endParaRPr lang="de-DE"/>
              </a:p>
            </p:txBody>
          </p:sp>
          <p:sp>
            <p:nvSpPr>
              <p:cNvPr id="11343" name="Line 117"/>
              <p:cNvSpPr>
                <a:spLocks noChangeShapeType="1"/>
              </p:cNvSpPr>
              <p:nvPr/>
            </p:nvSpPr>
            <p:spPr bwMode="auto">
              <a:xfrm flipV="1">
                <a:off x="7373938" y="4094163"/>
                <a:ext cx="0" cy="144462"/>
              </a:xfrm>
              <a:prstGeom prst="line">
                <a:avLst/>
              </a:prstGeom>
              <a:noFill/>
              <a:ln w="9525">
                <a:solidFill>
                  <a:schemeClr val="tx1"/>
                </a:solidFill>
                <a:round/>
                <a:headEnd/>
                <a:tailEnd/>
              </a:ln>
            </p:spPr>
            <p:txBody>
              <a:bodyPr>
                <a:spAutoFit/>
              </a:bodyPr>
              <a:lstStyle/>
              <a:p>
                <a:endParaRPr lang="de-DE"/>
              </a:p>
            </p:txBody>
          </p:sp>
          <p:sp>
            <p:nvSpPr>
              <p:cNvPr id="11344" name="Line 152"/>
              <p:cNvSpPr>
                <a:spLocks noChangeShapeType="1"/>
              </p:cNvSpPr>
              <p:nvPr/>
            </p:nvSpPr>
            <p:spPr bwMode="auto">
              <a:xfrm flipV="1">
                <a:off x="7945438" y="4094163"/>
                <a:ext cx="0" cy="144462"/>
              </a:xfrm>
              <a:prstGeom prst="line">
                <a:avLst/>
              </a:prstGeom>
              <a:noFill/>
              <a:ln w="9525">
                <a:solidFill>
                  <a:schemeClr val="tx1"/>
                </a:solidFill>
                <a:round/>
                <a:headEnd/>
                <a:tailEnd/>
              </a:ln>
            </p:spPr>
            <p:txBody>
              <a:bodyPr>
                <a:spAutoFit/>
              </a:bodyPr>
              <a:lstStyle/>
              <a:p>
                <a:endParaRPr lang="de-DE"/>
              </a:p>
            </p:txBody>
          </p:sp>
          <p:sp>
            <p:nvSpPr>
              <p:cNvPr id="11345" name="Line 91"/>
              <p:cNvSpPr>
                <a:spLocks noChangeShapeType="1"/>
              </p:cNvSpPr>
              <p:nvPr/>
            </p:nvSpPr>
            <p:spPr bwMode="auto">
              <a:xfrm flipV="1">
                <a:off x="801688" y="4178300"/>
                <a:ext cx="0" cy="46038"/>
              </a:xfrm>
              <a:prstGeom prst="line">
                <a:avLst/>
              </a:prstGeom>
              <a:noFill/>
              <a:ln w="9525">
                <a:solidFill>
                  <a:schemeClr val="tx1"/>
                </a:solidFill>
                <a:round/>
                <a:headEnd/>
                <a:tailEnd/>
              </a:ln>
            </p:spPr>
            <p:txBody>
              <a:bodyPr>
                <a:spAutoFit/>
              </a:bodyPr>
              <a:lstStyle/>
              <a:p>
                <a:endParaRPr lang="de-DE"/>
              </a:p>
            </p:txBody>
          </p:sp>
          <p:sp>
            <p:nvSpPr>
              <p:cNvPr id="11346" name="Line 93"/>
              <p:cNvSpPr>
                <a:spLocks noChangeShapeType="1"/>
              </p:cNvSpPr>
              <p:nvPr/>
            </p:nvSpPr>
            <p:spPr bwMode="auto">
              <a:xfrm flipV="1">
                <a:off x="1373188" y="4178300"/>
                <a:ext cx="0" cy="46038"/>
              </a:xfrm>
              <a:prstGeom prst="line">
                <a:avLst/>
              </a:prstGeom>
              <a:noFill/>
              <a:ln w="9525">
                <a:solidFill>
                  <a:schemeClr val="tx1"/>
                </a:solidFill>
                <a:round/>
                <a:headEnd/>
                <a:tailEnd/>
              </a:ln>
            </p:spPr>
            <p:txBody>
              <a:bodyPr>
                <a:spAutoFit/>
              </a:bodyPr>
              <a:lstStyle/>
              <a:p>
                <a:endParaRPr lang="de-DE"/>
              </a:p>
            </p:txBody>
          </p:sp>
          <p:sp>
            <p:nvSpPr>
              <p:cNvPr id="11347" name="Line 95"/>
              <p:cNvSpPr>
                <a:spLocks noChangeShapeType="1"/>
              </p:cNvSpPr>
              <p:nvPr/>
            </p:nvSpPr>
            <p:spPr bwMode="auto">
              <a:xfrm flipV="1">
                <a:off x="1944688" y="4178300"/>
                <a:ext cx="0" cy="46038"/>
              </a:xfrm>
              <a:prstGeom prst="line">
                <a:avLst/>
              </a:prstGeom>
              <a:noFill/>
              <a:ln w="9525">
                <a:solidFill>
                  <a:schemeClr val="tx1"/>
                </a:solidFill>
                <a:round/>
                <a:headEnd/>
                <a:tailEnd/>
              </a:ln>
            </p:spPr>
            <p:txBody>
              <a:bodyPr>
                <a:spAutoFit/>
              </a:bodyPr>
              <a:lstStyle/>
              <a:p>
                <a:endParaRPr lang="de-DE"/>
              </a:p>
            </p:txBody>
          </p:sp>
          <p:sp>
            <p:nvSpPr>
              <p:cNvPr id="11348" name="Line 97"/>
              <p:cNvSpPr>
                <a:spLocks noChangeShapeType="1"/>
              </p:cNvSpPr>
              <p:nvPr/>
            </p:nvSpPr>
            <p:spPr bwMode="auto">
              <a:xfrm flipV="1">
                <a:off x="2516188" y="4178300"/>
                <a:ext cx="0" cy="46038"/>
              </a:xfrm>
              <a:prstGeom prst="line">
                <a:avLst/>
              </a:prstGeom>
              <a:noFill/>
              <a:ln w="9525">
                <a:solidFill>
                  <a:schemeClr val="tx1"/>
                </a:solidFill>
                <a:round/>
                <a:headEnd/>
                <a:tailEnd/>
              </a:ln>
            </p:spPr>
            <p:txBody>
              <a:bodyPr>
                <a:spAutoFit/>
              </a:bodyPr>
              <a:lstStyle/>
              <a:p>
                <a:endParaRPr lang="de-DE"/>
              </a:p>
            </p:txBody>
          </p:sp>
          <p:sp>
            <p:nvSpPr>
              <p:cNvPr id="11349" name="Line 99"/>
              <p:cNvSpPr>
                <a:spLocks noChangeShapeType="1"/>
              </p:cNvSpPr>
              <p:nvPr/>
            </p:nvSpPr>
            <p:spPr bwMode="auto">
              <a:xfrm flipV="1">
                <a:off x="3087688" y="4178300"/>
                <a:ext cx="0" cy="46038"/>
              </a:xfrm>
              <a:prstGeom prst="line">
                <a:avLst/>
              </a:prstGeom>
              <a:noFill/>
              <a:ln w="9525">
                <a:solidFill>
                  <a:schemeClr val="tx1"/>
                </a:solidFill>
                <a:round/>
                <a:headEnd/>
                <a:tailEnd/>
              </a:ln>
            </p:spPr>
            <p:txBody>
              <a:bodyPr>
                <a:spAutoFit/>
              </a:bodyPr>
              <a:lstStyle/>
              <a:p>
                <a:endParaRPr lang="de-DE"/>
              </a:p>
            </p:txBody>
          </p:sp>
          <p:sp>
            <p:nvSpPr>
              <p:cNvPr id="11350" name="Line 103"/>
              <p:cNvSpPr>
                <a:spLocks noChangeShapeType="1"/>
              </p:cNvSpPr>
              <p:nvPr/>
            </p:nvSpPr>
            <p:spPr bwMode="auto">
              <a:xfrm flipV="1">
                <a:off x="3659188" y="4178300"/>
                <a:ext cx="0" cy="46038"/>
              </a:xfrm>
              <a:prstGeom prst="line">
                <a:avLst/>
              </a:prstGeom>
              <a:noFill/>
              <a:ln w="9525">
                <a:solidFill>
                  <a:schemeClr val="tx1"/>
                </a:solidFill>
                <a:round/>
                <a:headEnd/>
                <a:tailEnd/>
              </a:ln>
            </p:spPr>
            <p:txBody>
              <a:bodyPr>
                <a:spAutoFit/>
              </a:bodyPr>
              <a:lstStyle/>
              <a:p>
                <a:endParaRPr lang="de-DE"/>
              </a:p>
            </p:txBody>
          </p:sp>
          <p:sp>
            <p:nvSpPr>
              <p:cNvPr id="11351" name="Line 105"/>
              <p:cNvSpPr>
                <a:spLocks noChangeShapeType="1"/>
              </p:cNvSpPr>
              <p:nvPr/>
            </p:nvSpPr>
            <p:spPr bwMode="auto">
              <a:xfrm flipV="1">
                <a:off x="4230688" y="4178300"/>
                <a:ext cx="0" cy="46038"/>
              </a:xfrm>
              <a:prstGeom prst="line">
                <a:avLst/>
              </a:prstGeom>
              <a:noFill/>
              <a:ln w="9525">
                <a:solidFill>
                  <a:schemeClr val="tx1"/>
                </a:solidFill>
                <a:round/>
                <a:headEnd/>
                <a:tailEnd/>
              </a:ln>
            </p:spPr>
            <p:txBody>
              <a:bodyPr>
                <a:spAutoFit/>
              </a:bodyPr>
              <a:lstStyle/>
              <a:p>
                <a:endParaRPr lang="de-DE"/>
              </a:p>
            </p:txBody>
          </p:sp>
          <p:sp>
            <p:nvSpPr>
              <p:cNvPr id="11352" name="Line 107"/>
              <p:cNvSpPr>
                <a:spLocks noChangeShapeType="1"/>
              </p:cNvSpPr>
              <p:nvPr/>
            </p:nvSpPr>
            <p:spPr bwMode="auto">
              <a:xfrm flipV="1">
                <a:off x="4802188" y="4178300"/>
                <a:ext cx="0" cy="46038"/>
              </a:xfrm>
              <a:prstGeom prst="line">
                <a:avLst/>
              </a:prstGeom>
              <a:noFill/>
              <a:ln w="9525">
                <a:solidFill>
                  <a:schemeClr val="tx1"/>
                </a:solidFill>
                <a:round/>
                <a:headEnd/>
                <a:tailEnd/>
              </a:ln>
            </p:spPr>
            <p:txBody>
              <a:bodyPr>
                <a:spAutoFit/>
              </a:bodyPr>
              <a:lstStyle/>
              <a:p>
                <a:endParaRPr lang="de-DE"/>
              </a:p>
            </p:txBody>
          </p:sp>
          <p:sp>
            <p:nvSpPr>
              <p:cNvPr id="11353" name="Line 109"/>
              <p:cNvSpPr>
                <a:spLocks noChangeShapeType="1"/>
              </p:cNvSpPr>
              <p:nvPr/>
            </p:nvSpPr>
            <p:spPr bwMode="auto">
              <a:xfrm flipV="1">
                <a:off x="5373688" y="4178300"/>
                <a:ext cx="0" cy="46038"/>
              </a:xfrm>
              <a:prstGeom prst="line">
                <a:avLst/>
              </a:prstGeom>
              <a:noFill/>
              <a:ln w="9525">
                <a:solidFill>
                  <a:schemeClr val="tx1"/>
                </a:solidFill>
                <a:round/>
                <a:headEnd/>
                <a:tailEnd/>
              </a:ln>
            </p:spPr>
            <p:txBody>
              <a:bodyPr>
                <a:spAutoFit/>
              </a:bodyPr>
              <a:lstStyle/>
              <a:p>
                <a:endParaRPr lang="de-DE"/>
              </a:p>
            </p:txBody>
          </p:sp>
          <p:sp>
            <p:nvSpPr>
              <p:cNvPr id="11354" name="Line 111"/>
              <p:cNvSpPr>
                <a:spLocks noChangeShapeType="1"/>
              </p:cNvSpPr>
              <p:nvPr/>
            </p:nvSpPr>
            <p:spPr bwMode="auto">
              <a:xfrm flipV="1">
                <a:off x="5945188" y="4178300"/>
                <a:ext cx="0" cy="46038"/>
              </a:xfrm>
              <a:prstGeom prst="line">
                <a:avLst/>
              </a:prstGeom>
              <a:noFill/>
              <a:ln w="9525">
                <a:solidFill>
                  <a:schemeClr val="tx1"/>
                </a:solidFill>
                <a:round/>
                <a:headEnd/>
                <a:tailEnd/>
              </a:ln>
            </p:spPr>
            <p:txBody>
              <a:bodyPr>
                <a:spAutoFit/>
              </a:bodyPr>
              <a:lstStyle/>
              <a:p>
                <a:endParaRPr lang="de-DE"/>
              </a:p>
            </p:txBody>
          </p:sp>
          <p:sp>
            <p:nvSpPr>
              <p:cNvPr id="11355" name="Line 114"/>
              <p:cNvSpPr>
                <a:spLocks noChangeShapeType="1"/>
              </p:cNvSpPr>
              <p:nvPr/>
            </p:nvSpPr>
            <p:spPr bwMode="auto">
              <a:xfrm flipV="1">
                <a:off x="6516688" y="4178300"/>
                <a:ext cx="0" cy="46038"/>
              </a:xfrm>
              <a:prstGeom prst="line">
                <a:avLst/>
              </a:prstGeom>
              <a:noFill/>
              <a:ln w="9525">
                <a:solidFill>
                  <a:schemeClr val="tx1"/>
                </a:solidFill>
                <a:round/>
                <a:headEnd/>
                <a:tailEnd/>
              </a:ln>
            </p:spPr>
            <p:txBody>
              <a:bodyPr>
                <a:spAutoFit/>
              </a:bodyPr>
              <a:lstStyle/>
              <a:p>
                <a:endParaRPr lang="de-DE"/>
              </a:p>
            </p:txBody>
          </p:sp>
          <p:sp>
            <p:nvSpPr>
              <p:cNvPr id="11356" name="Line 116"/>
              <p:cNvSpPr>
                <a:spLocks noChangeShapeType="1"/>
              </p:cNvSpPr>
              <p:nvPr/>
            </p:nvSpPr>
            <p:spPr bwMode="auto">
              <a:xfrm flipV="1">
                <a:off x="7088188" y="4178300"/>
                <a:ext cx="0" cy="46038"/>
              </a:xfrm>
              <a:prstGeom prst="line">
                <a:avLst/>
              </a:prstGeom>
              <a:noFill/>
              <a:ln w="9525">
                <a:solidFill>
                  <a:schemeClr val="tx1"/>
                </a:solidFill>
                <a:round/>
                <a:headEnd/>
                <a:tailEnd/>
              </a:ln>
            </p:spPr>
            <p:txBody>
              <a:bodyPr>
                <a:spAutoFit/>
              </a:bodyPr>
              <a:lstStyle/>
              <a:p>
                <a:endParaRPr lang="de-DE"/>
              </a:p>
            </p:txBody>
          </p:sp>
          <p:sp>
            <p:nvSpPr>
              <p:cNvPr id="11357" name="Line 118"/>
              <p:cNvSpPr>
                <a:spLocks noChangeShapeType="1"/>
              </p:cNvSpPr>
              <p:nvPr/>
            </p:nvSpPr>
            <p:spPr bwMode="auto">
              <a:xfrm flipV="1">
                <a:off x="7659688" y="4178300"/>
                <a:ext cx="0" cy="46038"/>
              </a:xfrm>
              <a:prstGeom prst="line">
                <a:avLst/>
              </a:prstGeom>
              <a:noFill/>
              <a:ln w="9525">
                <a:solidFill>
                  <a:schemeClr val="tx1"/>
                </a:solidFill>
                <a:round/>
                <a:headEnd/>
                <a:tailEnd/>
              </a:ln>
            </p:spPr>
            <p:txBody>
              <a:bodyPr>
                <a:spAutoFit/>
              </a:bodyPr>
              <a:lstStyle/>
              <a:p>
                <a:endParaRPr lang="de-DE"/>
              </a:p>
            </p:txBody>
          </p:sp>
          <p:sp>
            <p:nvSpPr>
              <p:cNvPr id="11358" name="Line 153"/>
              <p:cNvSpPr>
                <a:spLocks noChangeShapeType="1"/>
              </p:cNvSpPr>
              <p:nvPr/>
            </p:nvSpPr>
            <p:spPr bwMode="auto">
              <a:xfrm flipV="1">
                <a:off x="8231188" y="4178300"/>
                <a:ext cx="0" cy="46038"/>
              </a:xfrm>
              <a:prstGeom prst="line">
                <a:avLst/>
              </a:prstGeom>
              <a:noFill/>
              <a:ln w="9525">
                <a:solidFill>
                  <a:schemeClr val="tx1"/>
                </a:solidFill>
                <a:round/>
                <a:headEnd/>
                <a:tailEnd/>
              </a:ln>
            </p:spPr>
            <p:txBody>
              <a:bodyPr>
                <a:spAutoFit/>
              </a:bodyPr>
              <a:lstStyle/>
              <a:p>
                <a:endParaRPr lang="de-DE"/>
              </a:p>
            </p:txBody>
          </p:sp>
          <p:sp>
            <p:nvSpPr>
              <p:cNvPr id="11359" name="Line 154"/>
              <p:cNvSpPr>
                <a:spLocks noChangeShapeType="1"/>
              </p:cNvSpPr>
              <p:nvPr/>
            </p:nvSpPr>
            <p:spPr bwMode="auto">
              <a:xfrm flipV="1">
                <a:off x="8516938" y="4094163"/>
                <a:ext cx="0" cy="144462"/>
              </a:xfrm>
              <a:prstGeom prst="line">
                <a:avLst/>
              </a:prstGeom>
              <a:noFill/>
              <a:ln w="9525">
                <a:solidFill>
                  <a:schemeClr val="tx1"/>
                </a:solidFill>
                <a:round/>
                <a:headEnd/>
                <a:tailEnd/>
              </a:ln>
            </p:spPr>
            <p:txBody>
              <a:bodyPr>
                <a:spAutoFit/>
              </a:bodyPr>
              <a:lstStyle/>
              <a:p>
                <a:endParaRPr lang="de-DE"/>
              </a:p>
            </p:txBody>
          </p:sp>
          <p:sp>
            <p:nvSpPr>
              <p:cNvPr id="11360" name="Line 153"/>
              <p:cNvSpPr>
                <a:spLocks noChangeShapeType="1"/>
              </p:cNvSpPr>
              <p:nvPr/>
            </p:nvSpPr>
            <p:spPr bwMode="auto">
              <a:xfrm flipV="1">
                <a:off x="8796338" y="4179888"/>
                <a:ext cx="0" cy="46037"/>
              </a:xfrm>
              <a:prstGeom prst="line">
                <a:avLst/>
              </a:prstGeom>
              <a:noFill/>
              <a:ln w="9525">
                <a:solidFill>
                  <a:schemeClr val="tx1"/>
                </a:solidFill>
                <a:round/>
                <a:headEnd/>
                <a:tailEnd/>
              </a:ln>
            </p:spPr>
            <p:txBody>
              <a:bodyPr>
                <a:spAutoFit/>
              </a:bodyPr>
              <a:lstStyle/>
              <a:p>
                <a:endParaRPr lang="de-DE"/>
              </a:p>
            </p:txBody>
          </p:sp>
          <p:sp>
            <p:nvSpPr>
              <p:cNvPr id="11361" name="Line 92"/>
              <p:cNvSpPr>
                <a:spLocks noChangeShapeType="1"/>
              </p:cNvSpPr>
              <p:nvPr/>
            </p:nvSpPr>
            <p:spPr bwMode="auto">
              <a:xfrm flipV="1">
                <a:off x="438150" y="4081463"/>
                <a:ext cx="0" cy="144462"/>
              </a:xfrm>
              <a:prstGeom prst="line">
                <a:avLst/>
              </a:prstGeom>
              <a:noFill/>
              <a:ln w="9525">
                <a:solidFill>
                  <a:schemeClr val="tx1"/>
                </a:solidFill>
                <a:round/>
                <a:headEnd/>
                <a:tailEnd/>
              </a:ln>
            </p:spPr>
            <p:txBody>
              <a:bodyPr>
                <a:spAutoFit/>
              </a:bodyPr>
              <a:lstStyle/>
              <a:p>
                <a:endParaRPr lang="de-DE"/>
              </a:p>
            </p:txBody>
          </p:sp>
          <p:sp>
            <p:nvSpPr>
              <p:cNvPr id="11362" name="Line 154"/>
              <p:cNvSpPr>
                <a:spLocks noChangeShapeType="1"/>
              </p:cNvSpPr>
              <p:nvPr/>
            </p:nvSpPr>
            <p:spPr bwMode="auto">
              <a:xfrm flipV="1">
                <a:off x="9153525" y="4081463"/>
                <a:ext cx="0" cy="144462"/>
              </a:xfrm>
              <a:prstGeom prst="line">
                <a:avLst/>
              </a:prstGeom>
              <a:noFill/>
              <a:ln w="9525">
                <a:solidFill>
                  <a:schemeClr val="tx1"/>
                </a:solidFill>
                <a:round/>
                <a:headEnd/>
                <a:tailEnd/>
              </a:ln>
            </p:spPr>
            <p:txBody>
              <a:bodyPr>
                <a:spAutoFit/>
              </a:bodyPr>
              <a:lstStyle/>
              <a:p>
                <a:endParaRPr lang="de-DE"/>
              </a:p>
            </p:txBody>
          </p:sp>
        </p:grpSp>
      </p:grpSp>
      <p:sp>
        <p:nvSpPr>
          <p:cNvPr id="11280" name="TextBox 107"/>
          <p:cNvSpPr txBox="1">
            <a:spLocks noChangeArrowheads="1"/>
          </p:cNvSpPr>
          <p:nvPr/>
        </p:nvSpPr>
        <p:spPr bwMode="auto">
          <a:xfrm>
            <a:off x="285750" y="6286500"/>
            <a:ext cx="2428875" cy="369888"/>
          </a:xfrm>
          <a:prstGeom prst="rect">
            <a:avLst/>
          </a:prstGeom>
          <a:noFill/>
          <a:ln w="9525">
            <a:noFill/>
            <a:miter lim="800000"/>
            <a:headEnd/>
            <a:tailEnd/>
          </a:ln>
        </p:spPr>
        <p:txBody>
          <a:bodyPr>
            <a:spAutoFit/>
          </a:bodyPr>
          <a:lstStyle/>
          <a:p>
            <a:r>
              <a:rPr lang="de-DE" i="1"/>
              <a:t>Brian Bishop, Sept 2009</a:t>
            </a:r>
          </a:p>
        </p:txBody>
      </p:sp>
      <p:grpSp>
        <p:nvGrpSpPr>
          <p:cNvPr id="109" name="Group 108"/>
          <p:cNvGrpSpPr/>
          <p:nvPr/>
        </p:nvGrpSpPr>
        <p:grpSpPr>
          <a:xfrm>
            <a:off x="6146221" y="6227812"/>
            <a:ext cx="2985655" cy="743242"/>
            <a:chOff x="6172200" y="6114758"/>
            <a:chExt cx="2985655" cy="743242"/>
          </a:xfrm>
        </p:grpSpPr>
        <p:sp>
          <p:nvSpPr>
            <p:cNvPr id="110" name="Rectangle 109"/>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11" name="Picture 1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970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2" presetClass="entr" presetSubtype="2"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wipe(right)">
                                      <p:cBhvr>
                                        <p:cTn id="25" dur="500"/>
                                        <p:tgtEl>
                                          <p:spTgt spid="1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970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body" idx="1"/>
          </p:nvPr>
        </p:nvSpPr>
        <p:spPr>
          <a:xfrm>
            <a:off x="611188" y="1341438"/>
            <a:ext cx="7848600" cy="2263775"/>
          </a:xfrm>
        </p:spPr>
        <p:txBody>
          <a:bodyPr/>
          <a:lstStyle/>
          <a:p>
            <a:r>
              <a:rPr lang="en-US" smtClean="0"/>
              <a:t>More than 65.000 STM eBooks, dating back to 1840s</a:t>
            </a:r>
          </a:p>
          <a:p>
            <a:r>
              <a:rPr lang="en-US" smtClean="0"/>
              <a:t>More than 1.000 Journal titles and 2 million articles, dated back to 1854</a:t>
            </a:r>
          </a:p>
          <a:p>
            <a:r>
              <a:rPr lang="en-US" smtClean="0"/>
              <a:t>No DRM</a:t>
            </a:r>
          </a:p>
          <a:p>
            <a:r>
              <a:rPr lang="en-US" smtClean="0"/>
              <a:t>Available starting in mid-2012</a:t>
            </a:r>
          </a:p>
          <a:p>
            <a:r>
              <a:rPr lang="en-US" smtClean="0"/>
              <a:t>Integrated into SpringerLink</a:t>
            </a:r>
          </a:p>
          <a:p>
            <a:r>
              <a:rPr lang="en-US" smtClean="0"/>
              <a:t>Primarily PDF only, with selected titles in XML</a:t>
            </a:r>
          </a:p>
        </p:txBody>
      </p:sp>
      <p:sp>
        <p:nvSpPr>
          <p:cNvPr id="12291" name="Rectangle 3"/>
          <p:cNvSpPr>
            <a:spLocks noGrp="1" noChangeArrowheads="1"/>
          </p:cNvSpPr>
          <p:nvPr>
            <p:ph type="title" idx="4294967295"/>
          </p:nvPr>
        </p:nvSpPr>
        <p:spPr bwMode="auto">
          <a:xfrm>
            <a:off x="684213" y="836613"/>
            <a:ext cx="5556250" cy="274637"/>
          </a:xfrm>
          <a:prstGeom prst="rect">
            <a:avLst/>
          </a:prstGeom>
          <a:noFill/>
          <a:ln>
            <a:miter lim="800000"/>
            <a:headEnd/>
            <a:tailEnd/>
          </a:ln>
        </p:spPr>
        <p:txBody>
          <a:bodyPr/>
          <a:lstStyle/>
          <a:p>
            <a:r>
              <a:rPr lang="en-US" smtClean="0"/>
              <a:t>Springer Book and Journal Archives</a:t>
            </a:r>
          </a:p>
        </p:txBody>
      </p:sp>
      <p:sp>
        <p:nvSpPr>
          <p:cNvPr id="5" name="Rectangle 3"/>
          <p:cNvSpPr txBox="1">
            <a:spLocks noChangeArrowheads="1"/>
          </p:cNvSpPr>
          <p:nvPr/>
        </p:nvSpPr>
        <p:spPr bwMode="auto">
          <a:xfrm>
            <a:off x="755650" y="3789363"/>
            <a:ext cx="5556250" cy="274637"/>
          </a:xfrm>
          <a:prstGeom prst="rect">
            <a:avLst/>
          </a:prstGeom>
          <a:noFill/>
          <a:ln w="9525">
            <a:noFill/>
            <a:miter lim="800000"/>
            <a:headEnd/>
            <a:tailEnd/>
          </a:ln>
        </p:spPr>
        <p:txBody>
          <a:bodyPr lIns="0" tIns="0" rIns="0" bIns="0">
            <a:spAutoFit/>
          </a:bodyPr>
          <a:lstStyle/>
          <a:p>
            <a:pPr eaLnBrk="0" hangingPunct="0">
              <a:lnSpc>
                <a:spcPct val="90000"/>
              </a:lnSpc>
              <a:defRPr/>
            </a:pPr>
            <a:r>
              <a:rPr lang="en-US" sz="2000" kern="0" dirty="0">
                <a:latin typeface="+mj-lt"/>
                <a:ea typeface="+mj-ea"/>
                <a:cs typeface="+mj-cs"/>
              </a:rPr>
              <a:t>Benefits for Librarians</a:t>
            </a:r>
          </a:p>
        </p:txBody>
      </p:sp>
      <p:sp>
        <p:nvSpPr>
          <p:cNvPr id="6" name="Rectangle 2"/>
          <p:cNvSpPr txBox="1">
            <a:spLocks noChangeArrowheads="1"/>
          </p:cNvSpPr>
          <p:nvPr/>
        </p:nvSpPr>
        <p:spPr bwMode="auto">
          <a:xfrm>
            <a:off x="611188" y="4198938"/>
            <a:ext cx="8281987" cy="3052762"/>
          </a:xfrm>
          <a:prstGeom prst="rect">
            <a:avLst/>
          </a:prstGeom>
          <a:noFill/>
          <a:ln w="9525">
            <a:noFill/>
            <a:miter lim="800000"/>
            <a:headEnd/>
            <a:tailEnd/>
          </a:ln>
        </p:spPr>
        <p:txBody>
          <a:bodyPr lIns="0" tIns="0" rIns="0" bIns="0">
            <a:spAutoFit/>
          </a:bodyPr>
          <a:lstStyle/>
          <a:p>
            <a:pPr marL="190500" indent="-190500" eaLnBrk="0" hangingPunct="0">
              <a:lnSpc>
                <a:spcPct val="120000"/>
              </a:lnSpc>
              <a:spcBef>
                <a:spcPct val="40000"/>
              </a:spcBef>
              <a:buClr>
                <a:schemeClr val="accent2"/>
              </a:buClr>
              <a:buSzPct val="130000"/>
              <a:buFont typeface="Times" pitchFamily="18" charset="0"/>
              <a:buChar char="•"/>
              <a:defRPr/>
            </a:pPr>
            <a:r>
              <a:rPr lang="en-US" kern="0" dirty="0">
                <a:latin typeface="+mn-lt"/>
                <a:cs typeface="+mn-cs"/>
              </a:rPr>
              <a:t>Complete collections and expand holdings</a:t>
            </a:r>
          </a:p>
          <a:p>
            <a:pPr marL="190500" indent="-190500" eaLnBrk="0" hangingPunct="0">
              <a:lnSpc>
                <a:spcPct val="120000"/>
              </a:lnSpc>
              <a:spcBef>
                <a:spcPct val="40000"/>
              </a:spcBef>
              <a:buClr>
                <a:schemeClr val="accent2"/>
              </a:buClr>
              <a:buSzPct val="130000"/>
              <a:buFont typeface="Times" pitchFamily="18" charset="0"/>
              <a:buChar char="•"/>
              <a:defRPr/>
            </a:pPr>
            <a:r>
              <a:rPr lang="en-US" kern="0" dirty="0">
                <a:latin typeface="+mn-lt"/>
                <a:cs typeface="+mn-cs"/>
              </a:rPr>
              <a:t>Reduce the physical space needed to house collections</a:t>
            </a:r>
          </a:p>
          <a:p>
            <a:pPr marL="190500" indent="-190500" eaLnBrk="0" hangingPunct="0">
              <a:lnSpc>
                <a:spcPct val="120000"/>
              </a:lnSpc>
              <a:spcBef>
                <a:spcPct val="40000"/>
              </a:spcBef>
              <a:buClr>
                <a:schemeClr val="accent2"/>
              </a:buClr>
              <a:buSzPct val="130000"/>
              <a:buFont typeface="Times" pitchFamily="18" charset="0"/>
              <a:buChar char="•"/>
              <a:defRPr/>
            </a:pPr>
            <a:r>
              <a:rPr lang="en-US" kern="0" dirty="0">
                <a:latin typeface="+mn-lt"/>
                <a:cs typeface="+mn-cs"/>
              </a:rPr>
              <a:t>Decrease staff time needed to manage physical collections</a:t>
            </a:r>
          </a:p>
          <a:p>
            <a:pPr marL="190500" indent="-190500" eaLnBrk="0" hangingPunct="0">
              <a:lnSpc>
                <a:spcPct val="120000"/>
              </a:lnSpc>
              <a:spcBef>
                <a:spcPct val="40000"/>
              </a:spcBef>
              <a:buClr>
                <a:schemeClr val="accent2"/>
              </a:buClr>
              <a:buSzPct val="130000"/>
              <a:buFont typeface="Times" pitchFamily="18" charset="0"/>
              <a:buChar char="•"/>
              <a:defRPr/>
            </a:pPr>
            <a:r>
              <a:rPr lang="en-US" kern="0" dirty="0">
                <a:latin typeface="+mn-lt"/>
                <a:cs typeface="+mn-cs"/>
              </a:rPr>
              <a:t>Ensure access for patrons to works previously unavailable electronically or out of print</a:t>
            </a:r>
          </a:p>
          <a:p>
            <a:pPr marL="190500" indent="-190500" eaLnBrk="0" hangingPunct="0">
              <a:lnSpc>
                <a:spcPct val="120000"/>
              </a:lnSpc>
              <a:spcBef>
                <a:spcPct val="40000"/>
              </a:spcBef>
              <a:buClr>
                <a:schemeClr val="accent2"/>
              </a:buClr>
              <a:buSzPct val="130000"/>
              <a:buFont typeface="Times" pitchFamily="18" charset="0"/>
              <a:buChar char="•"/>
              <a:defRPr/>
            </a:pPr>
            <a:r>
              <a:rPr lang="en-US" kern="0" dirty="0" err="1">
                <a:latin typeface="+mn-lt"/>
                <a:cs typeface="+mn-cs"/>
              </a:rPr>
              <a:t>Elliminate</a:t>
            </a:r>
            <a:r>
              <a:rPr lang="en-US" kern="0" dirty="0">
                <a:latin typeface="+mn-lt"/>
                <a:cs typeface="+mn-cs"/>
              </a:rPr>
              <a:t> spoilage issues and reduce need to scan</a:t>
            </a:r>
          </a:p>
          <a:p>
            <a:pPr marL="190500" indent="-190500" eaLnBrk="0" hangingPunct="0">
              <a:lnSpc>
                <a:spcPct val="120000"/>
              </a:lnSpc>
              <a:spcBef>
                <a:spcPct val="40000"/>
              </a:spcBef>
              <a:buClr>
                <a:schemeClr val="accent2"/>
              </a:buClr>
              <a:buSzPct val="130000"/>
              <a:buFont typeface="Times" pitchFamily="18" charset="0"/>
              <a:buChar char="•"/>
              <a:defRPr/>
            </a:pPr>
            <a:r>
              <a:rPr lang="en-US" kern="0" dirty="0">
                <a:latin typeface="+mn-lt"/>
                <a:cs typeface="+mn-cs"/>
              </a:rPr>
              <a:t>Expand patron access to </a:t>
            </a:r>
            <a:r>
              <a:rPr lang="en-US" kern="0" dirty="0" err="1">
                <a:latin typeface="+mn-lt"/>
                <a:cs typeface="+mn-cs"/>
              </a:rPr>
              <a:t>MyCopy</a:t>
            </a:r>
            <a:endParaRPr lang="en-US" kern="0" dirty="0">
              <a:latin typeface="+mn-lt"/>
              <a:cs typeface="+mn-cs"/>
            </a:endParaRPr>
          </a:p>
          <a:p>
            <a:pPr marL="190500" indent="-190500" eaLnBrk="0" hangingPunct="0">
              <a:lnSpc>
                <a:spcPct val="120000"/>
              </a:lnSpc>
              <a:spcBef>
                <a:spcPct val="40000"/>
              </a:spcBef>
              <a:buClr>
                <a:schemeClr val="accent2"/>
              </a:buClr>
              <a:buSzPct val="130000"/>
              <a:buFont typeface="Times" pitchFamily="18" charset="0"/>
              <a:buChar char="•"/>
              <a:defRPr/>
            </a:pPr>
            <a:r>
              <a:rPr lang="en-US" kern="0" dirty="0">
                <a:latin typeface="+mn-lt"/>
                <a:cs typeface="+mn-cs"/>
              </a:rPr>
              <a:t>Free (OCLC) MARC Records</a:t>
            </a:r>
          </a:p>
          <a:p>
            <a:pPr marL="190500" indent="-190500" eaLnBrk="0" hangingPunct="0">
              <a:lnSpc>
                <a:spcPct val="120000"/>
              </a:lnSpc>
              <a:spcBef>
                <a:spcPct val="40000"/>
              </a:spcBef>
              <a:buClr>
                <a:schemeClr val="accent2"/>
              </a:buClr>
              <a:buSzPct val="130000"/>
              <a:defRPr/>
            </a:pPr>
            <a:endParaRPr lang="en-US" kern="0" dirty="0">
              <a:latin typeface="+mn-lt"/>
              <a:cs typeface="+mn-cs"/>
            </a:endParaRPr>
          </a:p>
        </p:txBody>
      </p:sp>
      <p:grpSp>
        <p:nvGrpSpPr>
          <p:cNvPr id="7" name="Group 6"/>
          <p:cNvGrpSpPr/>
          <p:nvPr/>
        </p:nvGrpSpPr>
        <p:grpSpPr>
          <a:xfrm>
            <a:off x="6172200" y="6114758"/>
            <a:ext cx="2985655" cy="743242"/>
            <a:chOff x="6172200" y="6114758"/>
            <a:chExt cx="2985655" cy="743242"/>
          </a:xfrm>
        </p:grpSpPr>
        <p:sp>
          <p:nvSpPr>
            <p:cNvPr id="8" name="Rectangle 7"/>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9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39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39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538163" y="896938"/>
            <a:ext cx="8050212" cy="304699"/>
          </a:xfrm>
        </p:spPr>
        <p:txBody>
          <a:bodyPr/>
          <a:lstStyle/>
          <a:p>
            <a:r>
              <a:rPr lang="en-US" smtClean="0">
                <a:latin typeface="Calibri" charset="0"/>
                <a:ea typeface="Calibri" charset="0"/>
              </a:rPr>
              <a:t>Leading in scientific publishing markets</a:t>
            </a:r>
            <a:endParaRPr lang="en-US">
              <a:latin typeface="Calibri" charset="0"/>
              <a:ea typeface="Calibri"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490907869"/>
              </p:ext>
            </p:extLst>
          </p:nvPr>
        </p:nvGraphicFramePr>
        <p:xfrm>
          <a:off x="538162" y="1418898"/>
          <a:ext cx="8113714" cy="5051752"/>
        </p:xfrm>
        <a:graphic>
          <a:graphicData uri="http://schemas.openxmlformats.org/drawingml/2006/table">
            <a:tbl>
              <a:tblPr firstRow="1" bandRow="1">
                <a:tableStyleId>{00A15C55-8517-42AA-B614-E9B94910E393}</a:tableStyleId>
              </a:tblPr>
              <a:tblGrid>
                <a:gridCol w="4056857"/>
                <a:gridCol w="4056857"/>
              </a:tblGrid>
              <a:tr h="385633">
                <a:tc gridSpan="2">
                  <a:txBody>
                    <a:bodyPr/>
                    <a:lstStyle/>
                    <a:p>
                      <a:pPr>
                        <a:lnSpc>
                          <a:spcPct val="120000"/>
                        </a:lnSpc>
                        <a:spcBef>
                          <a:spcPts val="0"/>
                        </a:spcBef>
                        <a:spcAft>
                          <a:spcPts val="600"/>
                        </a:spcAft>
                      </a:pPr>
                      <a:r>
                        <a:rPr lang="en-US" sz="1300" spc="10" dirty="0" smtClean="0"/>
                        <a:t>Scientific</a:t>
                      </a:r>
                      <a:r>
                        <a:rPr lang="en-US" sz="1300" spc="10" baseline="0" dirty="0" smtClean="0"/>
                        <a:t> publishing by the Springer group</a:t>
                      </a:r>
                      <a:endParaRPr lang="en-US" sz="1300" spc="10" dirty="0">
                        <a:solidFill>
                          <a:schemeClr val="bg1"/>
                        </a:solidFill>
                      </a:endParaRPr>
                    </a:p>
                  </a:txBody>
                  <a:tcPr marL="180000" marT="46800" marB="93600"/>
                </a:tc>
                <a:tc hMerge="1">
                  <a:txBody>
                    <a:bodyPr/>
                    <a:lstStyle/>
                    <a:p>
                      <a:endParaRPr lang="de-DE"/>
                    </a:p>
                  </a:txBody>
                  <a:tcPr/>
                </a:tc>
              </a:tr>
              <a:tr h="4666119">
                <a:tc>
                  <a:txBody>
                    <a:bodyPr/>
                    <a:lstStyle/>
                    <a:p>
                      <a:pPr marL="176213" lvl="0" indent="-176213">
                        <a:lnSpc>
                          <a:spcPct val="120000"/>
                        </a:lnSpc>
                        <a:spcBef>
                          <a:spcPts val="0"/>
                        </a:spcBef>
                        <a:spcAft>
                          <a:spcPts val="200"/>
                        </a:spcAft>
                        <a:buClr>
                          <a:schemeClr val="accent2"/>
                        </a:buClr>
                        <a:buFont typeface="Arial"/>
                        <a:buChar char="•"/>
                      </a:pPr>
                      <a:r>
                        <a:rPr lang="en-US" sz="1300" spc="10" dirty="0" smtClean="0"/>
                        <a:t>Around 2,000 journals and more than </a:t>
                      </a:r>
                      <a:br>
                        <a:rPr lang="en-US" sz="1300" spc="10" dirty="0" smtClean="0"/>
                      </a:br>
                      <a:r>
                        <a:rPr lang="en-US" sz="1300" spc="10" dirty="0" smtClean="0"/>
                        <a:t>7,000 new</a:t>
                      </a:r>
                      <a:r>
                        <a:rPr lang="en-US" sz="1300" spc="10" baseline="0" dirty="0" smtClean="0"/>
                        <a:t> </a:t>
                      </a:r>
                      <a:r>
                        <a:rPr lang="en-US" sz="1300" spc="10" dirty="0" smtClean="0"/>
                        <a:t>book titles annually, the vast majority of which are scientific</a:t>
                      </a:r>
                    </a:p>
                    <a:p>
                      <a:pPr marL="176213" lvl="0" indent="-176213">
                        <a:lnSpc>
                          <a:spcPct val="120000"/>
                        </a:lnSpc>
                        <a:spcBef>
                          <a:spcPts val="0"/>
                        </a:spcBef>
                        <a:spcAft>
                          <a:spcPts val="200"/>
                        </a:spcAft>
                        <a:buClr>
                          <a:schemeClr val="accent2"/>
                        </a:buClr>
                        <a:buFont typeface="Arial"/>
                        <a:buChar char="•"/>
                      </a:pPr>
                      <a:r>
                        <a:rPr lang="en-US" sz="1300" spc="10" dirty="0" smtClean="0"/>
                        <a:t>Publishing partnerships with more than </a:t>
                      </a:r>
                      <a:br>
                        <a:rPr lang="en-US" sz="1300" spc="10" dirty="0" smtClean="0"/>
                      </a:br>
                      <a:r>
                        <a:rPr lang="en-US" sz="1300" spc="10" dirty="0" smtClean="0"/>
                        <a:t>500 scientific societies</a:t>
                      </a:r>
                    </a:p>
                    <a:p>
                      <a:pPr marL="176213" lvl="0" indent="-176213">
                        <a:lnSpc>
                          <a:spcPct val="120000"/>
                        </a:lnSpc>
                        <a:spcBef>
                          <a:spcPts val="0"/>
                        </a:spcBef>
                        <a:spcAft>
                          <a:spcPts val="200"/>
                        </a:spcAft>
                        <a:buClr>
                          <a:schemeClr val="accent2"/>
                        </a:buClr>
                        <a:buFont typeface="Arial"/>
                        <a:buChar char="•"/>
                      </a:pPr>
                      <a:r>
                        <a:rPr lang="en-US" sz="1300" spc="10" dirty="0" smtClean="0"/>
                        <a:t>Growing presence in emerging markets </a:t>
                      </a:r>
                    </a:p>
                    <a:p>
                      <a:pPr marL="176213" lvl="0" indent="-176213">
                        <a:lnSpc>
                          <a:spcPct val="120000"/>
                        </a:lnSpc>
                        <a:spcBef>
                          <a:spcPts val="600"/>
                        </a:spcBef>
                        <a:spcAft>
                          <a:spcPts val="0"/>
                        </a:spcAft>
                        <a:buFont typeface="Arial"/>
                        <a:buNone/>
                      </a:pPr>
                      <a:endParaRPr lang="en-US" sz="1300" b="1" spc="10" noProof="0" dirty="0" smtClean="0">
                        <a:solidFill>
                          <a:schemeClr val="accent2"/>
                        </a:solidFill>
                      </a:endParaRPr>
                    </a:p>
                    <a:p>
                      <a:pPr marL="176213" lvl="0" indent="-176213">
                        <a:lnSpc>
                          <a:spcPct val="120000"/>
                        </a:lnSpc>
                        <a:spcBef>
                          <a:spcPts val="600"/>
                        </a:spcBef>
                        <a:spcAft>
                          <a:spcPts val="0"/>
                        </a:spcAft>
                        <a:buFont typeface="Arial"/>
                        <a:buNone/>
                      </a:pPr>
                      <a:r>
                        <a:rPr lang="en-US" sz="1300" b="1" spc="10" noProof="0" dirty="0" smtClean="0">
                          <a:solidFill>
                            <a:schemeClr val="accent2"/>
                          </a:solidFill>
                        </a:rPr>
                        <a:t>SpringerLink</a:t>
                      </a:r>
                    </a:p>
                    <a:p>
                      <a:pPr marL="176213" lvl="0" indent="-176213">
                        <a:lnSpc>
                          <a:spcPct val="120000"/>
                        </a:lnSpc>
                        <a:spcBef>
                          <a:spcPts val="0"/>
                        </a:spcBef>
                        <a:spcAft>
                          <a:spcPts val="800"/>
                        </a:spcAft>
                        <a:buClr>
                          <a:schemeClr val="accent2"/>
                        </a:buClr>
                        <a:buFont typeface="Arial"/>
                        <a:buChar char="•"/>
                      </a:pPr>
                      <a:r>
                        <a:rPr lang="en-US" sz="1300" spc="10" dirty="0" smtClean="0"/>
                        <a:t>One of the leading internet science portals, including more than 5.5 million documents, an eBook Collection with more than 55,000 titles, journal archives digitized back to the first issues in the 1800s and more than 26,000 Protocols and 215 Reference Works</a:t>
                      </a:r>
                    </a:p>
                  </a:txBody>
                  <a:tcPr marL="180000" marR="144000" marT="93600" marB="140400">
                    <a:lnR w="28575" cap="flat" cmpd="sng" algn="ctr">
                      <a:solidFill>
                        <a:srgbClr val="FFFFFF"/>
                      </a:solidFill>
                      <a:prstDash val="solid"/>
                      <a:round/>
                      <a:headEnd type="none" w="med" len="med"/>
                      <a:tailEnd type="none" w="med" len="med"/>
                    </a:lnR>
                    <a:solidFill>
                      <a:schemeClr val="tx2">
                        <a:lumMod val="20000"/>
                        <a:lumOff val="80000"/>
                      </a:schemeClr>
                    </a:solidFill>
                  </a:tcPr>
                </a:tc>
                <a:tc>
                  <a:txBody>
                    <a:bodyPr/>
                    <a:lstStyle/>
                    <a:p>
                      <a:pPr marL="176213" marR="0" lvl="0" indent="-176213" algn="l" defTabSz="457200" rtl="0" eaLnBrk="1" fontAlgn="auto" latinLnBrk="0" hangingPunct="1">
                        <a:lnSpc>
                          <a:spcPct val="120000"/>
                        </a:lnSpc>
                        <a:spcBef>
                          <a:spcPts val="600"/>
                        </a:spcBef>
                        <a:spcAft>
                          <a:spcPts val="200"/>
                        </a:spcAft>
                        <a:buClr>
                          <a:schemeClr val="accent2"/>
                        </a:buClr>
                        <a:buSzTx/>
                        <a:buFont typeface="Arial"/>
                        <a:buNone/>
                        <a:tabLst/>
                        <a:defRPr/>
                      </a:pPr>
                      <a:r>
                        <a:rPr lang="en-US" sz="1300" b="1" spc="10" dirty="0" smtClean="0">
                          <a:solidFill>
                            <a:srgbClr val="0176C3"/>
                          </a:solidFill>
                        </a:rPr>
                        <a:t>Open access activities</a:t>
                      </a:r>
                      <a:endParaRPr lang="en-US" sz="1300" b="1" spc="10" baseline="0" dirty="0" smtClean="0">
                        <a:solidFill>
                          <a:srgbClr val="0176C3"/>
                        </a:solidFill>
                      </a:endParaRPr>
                    </a:p>
                    <a:p>
                      <a:pPr marL="176213" marR="0" lvl="0" indent="-176213" algn="l" defTabSz="457200" rtl="0" eaLnBrk="1" fontAlgn="auto" latinLnBrk="0" hangingPunct="1">
                        <a:lnSpc>
                          <a:spcPct val="120000"/>
                        </a:lnSpc>
                        <a:spcBef>
                          <a:spcPts val="0"/>
                        </a:spcBef>
                        <a:spcAft>
                          <a:spcPts val="800"/>
                        </a:spcAft>
                        <a:buClr>
                          <a:schemeClr val="accent2"/>
                        </a:buClr>
                        <a:buSzTx/>
                        <a:buFont typeface="Arial"/>
                        <a:buChar char="•"/>
                        <a:tabLst/>
                        <a:defRPr/>
                      </a:pPr>
                      <a:r>
                        <a:rPr lang="en-US" sz="1300" spc="10" dirty="0" smtClean="0"/>
                        <a:t>Largest Open Access (OA) publisher with more than 300 OA journals, including</a:t>
                      </a:r>
                      <a:r>
                        <a:rPr lang="en-US" sz="1300" spc="10" baseline="0" dirty="0" smtClean="0"/>
                        <a:t> </a:t>
                      </a:r>
                      <a:r>
                        <a:rPr lang="en-US" sz="1300" spc="10" baseline="0" dirty="0" err="1" smtClean="0"/>
                        <a:t>BioMed</a:t>
                      </a:r>
                      <a:r>
                        <a:rPr lang="en-US" sz="1300" spc="10" baseline="0" dirty="0" smtClean="0"/>
                        <a:t> Central, </a:t>
                      </a:r>
                      <a:br>
                        <a:rPr lang="en-US" sz="1300" spc="10" baseline="0" dirty="0" smtClean="0"/>
                      </a:br>
                      <a:r>
                        <a:rPr lang="en-US" sz="1300" spc="10" baseline="0" dirty="0" smtClean="0"/>
                        <a:t>the pioneering OA publisher</a:t>
                      </a:r>
                    </a:p>
                    <a:p>
                      <a:pPr marL="176213" marR="0" lvl="0" indent="-176213" algn="l" defTabSz="457200" rtl="0" eaLnBrk="1" fontAlgn="auto" latinLnBrk="0" hangingPunct="1">
                        <a:lnSpc>
                          <a:spcPct val="120000"/>
                        </a:lnSpc>
                        <a:spcBef>
                          <a:spcPts val="600"/>
                        </a:spcBef>
                        <a:spcAft>
                          <a:spcPts val="200"/>
                        </a:spcAft>
                        <a:buClr>
                          <a:schemeClr val="accent2"/>
                        </a:buClr>
                        <a:buSzTx/>
                        <a:buFont typeface="Arial"/>
                        <a:buNone/>
                        <a:tabLst/>
                        <a:defRPr/>
                      </a:pPr>
                      <a:r>
                        <a:rPr lang="en-US" sz="1300" b="1" spc="10" dirty="0" err="1" smtClean="0">
                          <a:solidFill>
                            <a:srgbClr val="0176C3"/>
                          </a:solidFill>
                        </a:rPr>
                        <a:t>Pharma</a:t>
                      </a:r>
                      <a:r>
                        <a:rPr lang="en-US" sz="1300" b="1" spc="10" dirty="0" smtClean="0">
                          <a:solidFill>
                            <a:srgbClr val="0176C3"/>
                          </a:solidFill>
                        </a:rPr>
                        <a:t> /</a:t>
                      </a:r>
                      <a:r>
                        <a:rPr lang="en-US" sz="1300" b="1" spc="10" baseline="0" dirty="0" smtClean="0">
                          <a:solidFill>
                            <a:srgbClr val="0176C3"/>
                          </a:solidFill>
                        </a:rPr>
                        <a:t> Healthcare</a:t>
                      </a:r>
                    </a:p>
                    <a:p>
                      <a:pPr marL="176213" lvl="0" indent="-176213">
                        <a:lnSpc>
                          <a:spcPct val="120000"/>
                        </a:lnSpc>
                        <a:spcBef>
                          <a:spcPts val="0"/>
                        </a:spcBef>
                        <a:spcAft>
                          <a:spcPts val="800"/>
                        </a:spcAft>
                        <a:buClr>
                          <a:schemeClr val="accent2"/>
                        </a:buClr>
                        <a:buFont typeface="Arial"/>
                        <a:buChar char="•"/>
                      </a:pPr>
                      <a:r>
                        <a:rPr lang="en-US" sz="1300" spc="10" baseline="0" dirty="0" smtClean="0"/>
                        <a:t>Includes portfolio of highly-regarded </a:t>
                      </a:r>
                      <a:r>
                        <a:rPr lang="en-US" sz="1300" spc="10" baseline="0" dirty="0" err="1" smtClean="0"/>
                        <a:t>Adis</a:t>
                      </a:r>
                      <a:r>
                        <a:rPr lang="en-US" sz="1300" spc="10" baseline="0" dirty="0" smtClean="0"/>
                        <a:t> scientific journals and newsletters in pharmacology and pharmacotherapy</a:t>
                      </a:r>
                    </a:p>
                    <a:p>
                      <a:pPr marL="176213" marR="0" lvl="0" indent="-176213" algn="l" defTabSz="457200" rtl="0" eaLnBrk="1" fontAlgn="auto" latinLnBrk="0" hangingPunct="1">
                        <a:lnSpc>
                          <a:spcPct val="120000"/>
                        </a:lnSpc>
                        <a:spcBef>
                          <a:spcPts val="600"/>
                        </a:spcBef>
                        <a:spcAft>
                          <a:spcPts val="200"/>
                        </a:spcAft>
                        <a:buClr>
                          <a:schemeClr val="accent2"/>
                        </a:buClr>
                        <a:buSzTx/>
                        <a:buFont typeface="Arial"/>
                        <a:buNone/>
                        <a:tabLst/>
                        <a:defRPr/>
                      </a:pPr>
                      <a:r>
                        <a:rPr lang="en-US" sz="1300" b="1" spc="10" dirty="0" smtClean="0">
                          <a:solidFill>
                            <a:srgbClr val="0176C3"/>
                          </a:solidFill>
                        </a:rPr>
                        <a:t>German-language</a:t>
                      </a:r>
                      <a:r>
                        <a:rPr lang="en-US" sz="1300" b="1" spc="10" baseline="0" dirty="0" smtClean="0">
                          <a:solidFill>
                            <a:srgbClr val="0176C3"/>
                          </a:solidFill>
                        </a:rPr>
                        <a:t> content</a:t>
                      </a:r>
                    </a:p>
                    <a:p>
                      <a:pPr marL="176213" lvl="0" indent="-176213">
                        <a:lnSpc>
                          <a:spcPct val="120000"/>
                        </a:lnSpc>
                        <a:spcBef>
                          <a:spcPts val="0"/>
                        </a:spcBef>
                        <a:spcAft>
                          <a:spcPts val="800"/>
                        </a:spcAft>
                        <a:buClr>
                          <a:schemeClr val="accent2"/>
                        </a:buClr>
                        <a:buFont typeface="Arial"/>
                        <a:buChar char="•"/>
                      </a:pPr>
                      <a:r>
                        <a:rPr lang="en-US" sz="1300" spc="10" dirty="0" smtClean="0"/>
                        <a:t>Leading professional</a:t>
                      </a:r>
                      <a:r>
                        <a:rPr lang="en-US" sz="1300" spc="10" baseline="0" dirty="0" smtClean="0"/>
                        <a:t> medicine publishers in Germany, including renowned products such as </a:t>
                      </a:r>
                      <a:r>
                        <a:rPr lang="en-US" sz="1300" spc="10" baseline="0" dirty="0" err="1" smtClean="0"/>
                        <a:t>Ärzte</a:t>
                      </a:r>
                      <a:r>
                        <a:rPr lang="en-US" sz="1300" spc="10" baseline="0" dirty="0" smtClean="0"/>
                        <a:t> </a:t>
                      </a:r>
                      <a:r>
                        <a:rPr lang="en-US" sz="1300" spc="10" baseline="0" dirty="0" err="1" smtClean="0"/>
                        <a:t>Zeitung</a:t>
                      </a:r>
                      <a:r>
                        <a:rPr lang="en-US" sz="1300" spc="10" baseline="0" dirty="0" smtClean="0"/>
                        <a:t>, </a:t>
                      </a:r>
                      <a:r>
                        <a:rPr lang="en-US" sz="1300" spc="10" baseline="0" dirty="0" err="1" smtClean="0"/>
                        <a:t>e.Akademie</a:t>
                      </a:r>
                      <a:r>
                        <a:rPr lang="en-US" sz="1300" spc="10" baseline="0" dirty="0" smtClean="0"/>
                        <a:t> and </a:t>
                      </a:r>
                      <a:r>
                        <a:rPr lang="en-US" sz="1300" spc="10" baseline="0" dirty="0" err="1" smtClean="0"/>
                        <a:t>springermedizin.de</a:t>
                      </a:r>
                      <a:r>
                        <a:rPr lang="en-US" sz="1300" spc="10" baseline="0" dirty="0" smtClean="0"/>
                        <a:t> </a:t>
                      </a:r>
                    </a:p>
                    <a:p>
                      <a:pPr marL="176213" lvl="0" indent="-176213">
                        <a:lnSpc>
                          <a:spcPct val="120000"/>
                        </a:lnSpc>
                        <a:spcBef>
                          <a:spcPts val="0"/>
                        </a:spcBef>
                        <a:spcAft>
                          <a:spcPts val="800"/>
                        </a:spcAft>
                        <a:buClr>
                          <a:schemeClr val="accent2"/>
                        </a:buClr>
                        <a:buFont typeface="Arial"/>
                        <a:buChar char="•"/>
                      </a:pPr>
                      <a:r>
                        <a:rPr lang="en-US" sz="1300" spc="10" baseline="0" dirty="0" smtClean="0"/>
                        <a:t>Leading publishing brands in business and technology such as Springer </a:t>
                      </a:r>
                      <a:r>
                        <a:rPr lang="en-US" sz="1300" spc="10" baseline="0" dirty="0" err="1" smtClean="0"/>
                        <a:t>Gabler</a:t>
                      </a:r>
                      <a:r>
                        <a:rPr lang="en-US" sz="1300" spc="10" baseline="0" dirty="0" smtClean="0"/>
                        <a:t> and </a:t>
                      </a:r>
                      <a:br>
                        <a:rPr lang="en-US" sz="1300" spc="10" baseline="0" dirty="0" smtClean="0"/>
                      </a:br>
                      <a:r>
                        <a:rPr lang="en-US" sz="1300" spc="10" baseline="0" dirty="0" smtClean="0"/>
                        <a:t>Springer </a:t>
                      </a:r>
                      <a:r>
                        <a:rPr lang="en-US" sz="1300" spc="10" baseline="0" dirty="0" err="1" smtClean="0"/>
                        <a:t>Vieweg</a:t>
                      </a:r>
                      <a:endParaRPr lang="en-US" sz="1300" spc="10" baseline="0" dirty="0" smtClean="0">
                        <a:solidFill>
                          <a:schemeClr val="tx2"/>
                        </a:solidFill>
                      </a:endParaRPr>
                    </a:p>
                  </a:txBody>
                  <a:tcPr marL="180000" marR="144000" marT="93600" marB="140400">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tx2">
                        <a:lumMod val="20000"/>
                        <a:lumOff val="80000"/>
                      </a:schemeClr>
                    </a:solidFill>
                  </a:tcPr>
                </a:tc>
              </a:tr>
            </a:tbl>
          </a:graphicData>
        </a:graphic>
      </p:graphicFrame>
      <p:grpSp>
        <p:nvGrpSpPr>
          <p:cNvPr id="5" name="Group 4"/>
          <p:cNvGrpSpPr/>
          <p:nvPr/>
        </p:nvGrpSpPr>
        <p:grpSpPr>
          <a:xfrm>
            <a:off x="6172200" y="6114758"/>
            <a:ext cx="2985655" cy="743242"/>
            <a:chOff x="6172200" y="6114758"/>
            <a:chExt cx="2985655" cy="743242"/>
          </a:xfrm>
        </p:grpSpPr>
        <p:sp>
          <p:nvSpPr>
            <p:cNvPr id="6" name="Rectangle 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539750" y="908050"/>
            <a:ext cx="7861300" cy="274638"/>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t>SCANNING</a:t>
            </a:r>
          </a:p>
        </p:txBody>
      </p:sp>
      <p:sp>
        <p:nvSpPr>
          <p:cNvPr id="15" name="TextBox 14"/>
          <p:cNvSpPr txBox="1"/>
          <p:nvPr/>
        </p:nvSpPr>
        <p:spPr>
          <a:xfrm>
            <a:off x="214313" y="1071563"/>
            <a:ext cx="5429250" cy="6002337"/>
          </a:xfrm>
          <a:prstGeom prst="rect">
            <a:avLst/>
          </a:prstGeom>
          <a:noFill/>
        </p:spPr>
        <p:txBody>
          <a:bodyPr>
            <a:spAutoFit/>
          </a:bodyPr>
          <a:lstStyle/>
          <a:p>
            <a:pPr>
              <a:defRPr/>
            </a:pPr>
            <a:endParaRPr lang="en-US" sz="2400" dirty="0">
              <a:solidFill>
                <a:srgbClr val="000000"/>
              </a:solidFill>
              <a:latin typeface="Arial" charset="0"/>
              <a:cs typeface="Arial" charset="0"/>
            </a:endParaRPr>
          </a:p>
          <a:p>
            <a:pPr>
              <a:buFont typeface="Arial" pitchFamily="34" charset="0"/>
              <a:buChar char="•"/>
              <a:defRPr/>
            </a:pPr>
            <a:r>
              <a:rPr lang="en-US" sz="2000" dirty="0">
                <a:latin typeface="Arial" charset="0"/>
                <a:cs typeface="Arial" charset="0"/>
              </a:rPr>
              <a:t>     Black-and-white </a:t>
            </a:r>
            <a:r>
              <a:rPr lang="de-DE" sz="2000" dirty="0">
                <a:latin typeface="Arial" charset="0"/>
                <a:cs typeface="Arial" charset="0"/>
              </a:rPr>
              <a:t>600 dpi 1-bit monochrome (</a:t>
            </a:r>
            <a:r>
              <a:rPr lang="de-DE" sz="2000" dirty="0" err="1">
                <a:latin typeface="Arial" charset="0"/>
                <a:cs typeface="Arial" charset="0"/>
              </a:rPr>
              <a:t>bitonal</a:t>
            </a:r>
            <a:r>
              <a:rPr lang="de-DE" sz="2000" dirty="0">
                <a:latin typeface="Arial" charset="0"/>
                <a:cs typeface="Arial" charset="0"/>
              </a:rPr>
              <a:t>)</a:t>
            </a:r>
          </a:p>
          <a:p>
            <a:pPr>
              <a:buFont typeface="Arial" pitchFamily="34" charset="0"/>
              <a:buChar char="•"/>
              <a:defRPr/>
            </a:pPr>
            <a:r>
              <a:rPr lang="en-US" sz="2000" dirty="0">
                <a:latin typeface="Arial" charset="0"/>
                <a:cs typeface="Arial" charset="0"/>
              </a:rPr>
              <a:t>     </a:t>
            </a:r>
            <a:r>
              <a:rPr lang="de-DE" sz="2000" dirty="0">
                <a:latin typeface="Arial" charset="0"/>
                <a:cs typeface="Arial" charset="0"/>
              </a:rPr>
              <a:t>300 dpi </a:t>
            </a:r>
            <a:r>
              <a:rPr lang="de-DE" sz="2000" dirty="0" err="1">
                <a:latin typeface="Arial" charset="0"/>
                <a:cs typeface="Arial" charset="0"/>
              </a:rPr>
              <a:t>grayscale</a:t>
            </a:r>
            <a:r>
              <a:rPr lang="de-DE" sz="2000" dirty="0">
                <a:latin typeface="Arial" charset="0"/>
                <a:cs typeface="Arial" charset="0"/>
              </a:rPr>
              <a:t> (8-bit) </a:t>
            </a:r>
            <a:r>
              <a:rPr lang="de-DE" sz="2000" dirty="0" err="1">
                <a:latin typeface="Arial" charset="0"/>
                <a:cs typeface="Arial" charset="0"/>
              </a:rPr>
              <a:t>and</a:t>
            </a:r>
            <a:r>
              <a:rPr lang="de-DE" sz="2000" dirty="0">
                <a:latin typeface="Arial" charset="0"/>
                <a:cs typeface="Arial" charset="0"/>
              </a:rPr>
              <a:t> </a:t>
            </a:r>
            <a:r>
              <a:rPr lang="de-DE" sz="2000" dirty="0" err="1">
                <a:latin typeface="Arial" charset="0"/>
                <a:cs typeface="Arial" charset="0"/>
              </a:rPr>
              <a:t>color</a:t>
            </a:r>
            <a:r>
              <a:rPr lang="de-DE" sz="2000" dirty="0">
                <a:latin typeface="Arial" charset="0"/>
                <a:cs typeface="Arial" charset="0"/>
              </a:rPr>
              <a:t> (24-bit)</a:t>
            </a:r>
          </a:p>
          <a:p>
            <a:pPr>
              <a:buFont typeface="Arial" pitchFamily="34" charset="0"/>
              <a:buChar char="•"/>
              <a:defRPr/>
            </a:pPr>
            <a:r>
              <a:rPr lang="de-DE" sz="2000" dirty="0">
                <a:latin typeface="Arial" charset="0"/>
                <a:cs typeface="Arial" charset="0"/>
              </a:rPr>
              <a:t>     OCR </a:t>
            </a:r>
            <a:r>
              <a:rPr lang="de-DE" sz="2000" dirty="0" err="1">
                <a:latin typeface="Arial" charset="0"/>
                <a:cs typeface="Arial" charset="0"/>
              </a:rPr>
              <a:t>used</a:t>
            </a:r>
            <a:r>
              <a:rPr lang="de-DE" sz="2000" dirty="0">
                <a:latin typeface="Arial" charset="0"/>
                <a:cs typeface="Arial" charset="0"/>
              </a:rPr>
              <a:t> (also </a:t>
            </a:r>
            <a:r>
              <a:rPr lang="de-DE" sz="2000" dirty="0" err="1">
                <a:latin typeface="Arial" charset="0"/>
                <a:cs typeface="Arial" charset="0"/>
              </a:rPr>
              <a:t>for</a:t>
            </a:r>
            <a:r>
              <a:rPr lang="de-DE" sz="2000" dirty="0">
                <a:latin typeface="Arial" charset="0"/>
                <a:cs typeface="Arial" charset="0"/>
              </a:rPr>
              <a:t> German </a:t>
            </a:r>
            <a:r>
              <a:rPr lang="de-DE" sz="2000" dirty="0" err="1">
                <a:latin typeface="Arial" charset="0"/>
                <a:cs typeface="Arial" charset="0"/>
              </a:rPr>
              <a:t>Fractura</a:t>
            </a:r>
            <a:r>
              <a:rPr lang="de-DE" sz="2000" dirty="0">
                <a:latin typeface="Arial" charset="0"/>
                <a:cs typeface="Arial" charset="0"/>
              </a:rPr>
              <a:t>)</a:t>
            </a:r>
          </a:p>
          <a:p>
            <a:pPr>
              <a:buFont typeface="Arial" pitchFamily="34" charset="0"/>
              <a:buChar char="•"/>
              <a:defRPr/>
            </a:pPr>
            <a:r>
              <a:rPr lang="de-DE" sz="2000" dirty="0">
                <a:latin typeface="Arial" charset="0"/>
                <a:cs typeface="Arial" charset="0"/>
              </a:rPr>
              <a:t>     Pages </a:t>
            </a:r>
            <a:r>
              <a:rPr lang="de-DE" sz="2000" dirty="0" err="1">
                <a:latin typeface="Arial" charset="0"/>
                <a:cs typeface="Arial" charset="0"/>
              </a:rPr>
              <a:t>cleaned</a:t>
            </a:r>
            <a:r>
              <a:rPr lang="de-DE" sz="2000" dirty="0">
                <a:latin typeface="Arial" charset="0"/>
                <a:cs typeface="Arial" charset="0"/>
              </a:rPr>
              <a:t> </a:t>
            </a:r>
            <a:r>
              <a:rPr lang="de-DE" sz="2000" dirty="0" err="1">
                <a:latin typeface="Arial" charset="0"/>
                <a:cs typeface="Arial" charset="0"/>
              </a:rPr>
              <a:t>up</a:t>
            </a:r>
            <a:r>
              <a:rPr lang="de-DE" sz="2000" dirty="0">
                <a:latin typeface="Arial" charset="0"/>
                <a:cs typeface="Arial" charset="0"/>
              </a:rPr>
              <a:t> </a:t>
            </a:r>
            <a:r>
              <a:rPr lang="de-DE" sz="2000" dirty="0" err="1">
                <a:latin typeface="Arial" charset="0"/>
                <a:cs typeface="Arial" charset="0"/>
              </a:rPr>
              <a:t>before</a:t>
            </a:r>
            <a:r>
              <a:rPr lang="de-DE" sz="2000" dirty="0">
                <a:latin typeface="Arial" charset="0"/>
                <a:cs typeface="Arial" charset="0"/>
              </a:rPr>
              <a:t> </a:t>
            </a:r>
            <a:r>
              <a:rPr lang="de-DE" sz="2000" dirty="0" err="1">
                <a:latin typeface="Arial" charset="0"/>
                <a:cs typeface="Arial" charset="0"/>
              </a:rPr>
              <a:t>scanning</a:t>
            </a:r>
            <a:endParaRPr lang="de-DE" sz="2000" dirty="0">
              <a:latin typeface="Arial" charset="0"/>
              <a:cs typeface="Arial" charset="0"/>
            </a:endParaRPr>
          </a:p>
          <a:p>
            <a:pPr>
              <a:defRPr/>
            </a:pPr>
            <a:endParaRPr lang="de-DE" sz="2000" dirty="0">
              <a:latin typeface="Arial" charset="0"/>
              <a:cs typeface="Arial" charset="0"/>
            </a:endParaRPr>
          </a:p>
          <a:p>
            <a:pPr marL="342900" indent="-342900">
              <a:buFont typeface="Arial" pitchFamily="34" charset="0"/>
              <a:buChar char="•"/>
              <a:defRPr/>
            </a:pPr>
            <a:r>
              <a:rPr lang="en-US" sz="2000" dirty="0">
                <a:solidFill>
                  <a:srgbClr val="000000"/>
                </a:solidFill>
                <a:latin typeface="Arial" charset="0"/>
                <a:cs typeface="Arial" charset="0"/>
              </a:rPr>
              <a:t>Superimposing for images</a:t>
            </a:r>
          </a:p>
          <a:p>
            <a:pPr marL="800100" lvl="1" indent="-342900">
              <a:buFont typeface="Wingdings" pitchFamily="2" charset="2"/>
              <a:buChar char="Ø"/>
              <a:defRPr/>
            </a:pPr>
            <a:r>
              <a:rPr lang="en-US" sz="2000" dirty="0">
                <a:solidFill>
                  <a:srgbClr val="000000"/>
                </a:solidFill>
                <a:latin typeface="Arial" charset="0"/>
                <a:cs typeface="Arial" charset="0"/>
              </a:rPr>
              <a:t>1</a:t>
            </a:r>
            <a:r>
              <a:rPr lang="en-US" sz="2000" baseline="30000" dirty="0">
                <a:solidFill>
                  <a:srgbClr val="000000"/>
                </a:solidFill>
                <a:latin typeface="Arial" charset="0"/>
                <a:cs typeface="Arial" charset="0"/>
              </a:rPr>
              <a:t>st</a:t>
            </a:r>
            <a:r>
              <a:rPr lang="en-US" sz="2000" dirty="0">
                <a:solidFill>
                  <a:srgbClr val="000000"/>
                </a:solidFill>
                <a:latin typeface="Arial" charset="0"/>
                <a:cs typeface="Arial" charset="0"/>
              </a:rPr>
              <a:t> scanning: only text</a:t>
            </a:r>
          </a:p>
          <a:p>
            <a:pPr marL="800100" lvl="1" indent="-342900">
              <a:buFont typeface="Wingdings" pitchFamily="2" charset="2"/>
              <a:buChar char="Ø"/>
              <a:defRPr/>
            </a:pPr>
            <a:r>
              <a:rPr lang="en-US" sz="2000" dirty="0">
                <a:solidFill>
                  <a:srgbClr val="000000"/>
                </a:solidFill>
                <a:latin typeface="Arial" charset="0"/>
                <a:cs typeface="Arial" charset="0"/>
              </a:rPr>
              <a:t>2</a:t>
            </a:r>
            <a:r>
              <a:rPr lang="en-US" sz="2000" baseline="30000" dirty="0">
                <a:solidFill>
                  <a:srgbClr val="000000"/>
                </a:solidFill>
                <a:latin typeface="Arial" charset="0"/>
                <a:cs typeface="Arial" charset="0"/>
              </a:rPr>
              <a:t>nd</a:t>
            </a:r>
            <a:r>
              <a:rPr lang="en-US" sz="2000" dirty="0">
                <a:solidFill>
                  <a:srgbClr val="000000"/>
                </a:solidFill>
                <a:latin typeface="Arial" charset="0"/>
                <a:cs typeface="Arial" charset="0"/>
              </a:rPr>
              <a:t> scanning: color images</a:t>
            </a:r>
          </a:p>
          <a:p>
            <a:pPr marL="800100" lvl="1" indent="-342900">
              <a:buFont typeface="Wingdings" pitchFamily="2" charset="2"/>
              <a:buChar char="Ø"/>
              <a:defRPr/>
            </a:pPr>
            <a:r>
              <a:rPr lang="en-US" sz="2000" dirty="0">
                <a:solidFill>
                  <a:srgbClr val="000000"/>
                </a:solidFill>
                <a:latin typeface="Arial" charset="0"/>
                <a:cs typeface="Arial" charset="0"/>
              </a:rPr>
              <a:t>Images are then mounted into full-text PDFs</a:t>
            </a:r>
          </a:p>
          <a:p>
            <a:pPr marL="800100" lvl="1" indent="-342900">
              <a:buFont typeface="Wingdings" pitchFamily="2" charset="2"/>
              <a:buChar char="Ø"/>
              <a:defRPr/>
            </a:pPr>
            <a:endParaRPr lang="en-US" sz="2000" dirty="0">
              <a:solidFill>
                <a:srgbClr val="000000"/>
              </a:solidFill>
              <a:latin typeface="Arial" charset="0"/>
              <a:cs typeface="Arial" charset="0"/>
            </a:endParaRPr>
          </a:p>
          <a:p>
            <a:pPr marL="342900" indent="-342900">
              <a:buFont typeface="Arial" pitchFamily="34" charset="0"/>
              <a:buChar char="•"/>
              <a:defRPr/>
            </a:pPr>
            <a:r>
              <a:rPr lang="en-US" sz="2000" dirty="0">
                <a:solidFill>
                  <a:srgbClr val="000000"/>
                </a:solidFill>
                <a:latin typeface="Arial" charset="0"/>
                <a:cs typeface="Arial" charset="0"/>
              </a:rPr>
              <a:t>Non-destructive scanning for rare and fragile books</a:t>
            </a:r>
          </a:p>
          <a:p>
            <a:pPr marL="342900" indent="-342900">
              <a:buFont typeface="Arial" pitchFamily="34" charset="0"/>
              <a:buChar char="•"/>
              <a:defRPr/>
            </a:pPr>
            <a:endParaRPr lang="en-US" sz="2000" dirty="0">
              <a:solidFill>
                <a:srgbClr val="000000"/>
              </a:solidFill>
              <a:latin typeface="Arial" charset="0"/>
              <a:cs typeface="Arial" charset="0"/>
            </a:endParaRPr>
          </a:p>
          <a:p>
            <a:pPr marL="342900" indent="-342900">
              <a:buFont typeface="Arial" pitchFamily="34" charset="0"/>
              <a:buChar char="•"/>
              <a:defRPr/>
            </a:pPr>
            <a:r>
              <a:rPr lang="en-US" sz="2000" dirty="0">
                <a:solidFill>
                  <a:srgbClr val="000000"/>
                </a:solidFill>
                <a:latin typeface="Arial" charset="0"/>
                <a:cs typeface="Arial" charset="0"/>
              </a:rPr>
              <a:t>Note: Scanning quality is only as good as original print book</a:t>
            </a:r>
          </a:p>
          <a:p>
            <a:pPr marL="342900" indent="-342900">
              <a:buFont typeface="Arial" pitchFamily="34" charset="0"/>
              <a:buChar char="•"/>
              <a:defRPr/>
            </a:pPr>
            <a:endParaRPr lang="en-US" sz="2000" dirty="0">
              <a:solidFill>
                <a:srgbClr val="000000"/>
              </a:solidFill>
              <a:latin typeface="Arial" charset="0"/>
              <a:cs typeface="Arial" charset="0"/>
            </a:endParaRPr>
          </a:p>
        </p:txBody>
      </p:sp>
      <p:pic>
        <p:nvPicPr>
          <p:cNvPr id="21508" name="Picture 6"/>
          <p:cNvPicPr>
            <a:picLocks noChangeAspect="1" noChangeArrowheads="1"/>
          </p:cNvPicPr>
          <p:nvPr/>
        </p:nvPicPr>
        <p:blipFill>
          <a:blip r:embed="rId3" cstate="print"/>
          <a:srcRect/>
          <a:stretch>
            <a:fillRect/>
          </a:stretch>
        </p:blipFill>
        <p:spPr bwMode="auto">
          <a:xfrm>
            <a:off x="6286500" y="500063"/>
            <a:ext cx="1419225" cy="800100"/>
          </a:xfrm>
          <a:prstGeom prst="rect">
            <a:avLst/>
          </a:prstGeom>
          <a:noFill/>
          <a:ln w="9525">
            <a:noFill/>
            <a:miter lim="800000"/>
            <a:headEnd/>
            <a:tailEnd/>
          </a:ln>
        </p:spPr>
      </p:pic>
      <p:pic>
        <p:nvPicPr>
          <p:cNvPr id="21509" name="Picture 5"/>
          <p:cNvPicPr>
            <a:picLocks noChangeAspect="1"/>
          </p:cNvPicPr>
          <p:nvPr/>
        </p:nvPicPr>
        <p:blipFill>
          <a:blip r:embed="rId4" cstate="print"/>
          <a:srcRect/>
          <a:stretch>
            <a:fillRect/>
          </a:stretch>
        </p:blipFill>
        <p:spPr bwMode="auto">
          <a:xfrm>
            <a:off x="5500688" y="2857500"/>
            <a:ext cx="3114675" cy="1949450"/>
          </a:xfrm>
          <a:prstGeom prst="rect">
            <a:avLst/>
          </a:prstGeom>
          <a:noFill/>
          <a:ln w="9525">
            <a:noFill/>
            <a:miter lim="800000"/>
            <a:headEnd/>
            <a:tailEnd/>
          </a:ln>
        </p:spPr>
      </p:pic>
      <p:grpSp>
        <p:nvGrpSpPr>
          <p:cNvPr id="6" name="Group 5"/>
          <p:cNvGrpSpPr/>
          <p:nvPr/>
        </p:nvGrpSpPr>
        <p:grpSpPr>
          <a:xfrm>
            <a:off x="6172200" y="6114758"/>
            <a:ext cx="2985655" cy="743242"/>
            <a:chOff x="6172200" y="6114758"/>
            <a:chExt cx="2985655" cy="743242"/>
          </a:xfrm>
        </p:grpSpPr>
        <p:sp>
          <p:nvSpPr>
            <p:cNvPr id="7" name="Rectangle 6"/>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Metadata</a:t>
            </a:r>
          </a:p>
        </p:txBody>
      </p:sp>
      <p:grpSp>
        <p:nvGrpSpPr>
          <p:cNvPr id="2" name="Group 6"/>
          <p:cNvGrpSpPr>
            <a:grpSpLocks/>
          </p:cNvGrpSpPr>
          <p:nvPr/>
        </p:nvGrpSpPr>
        <p:grpSpPr bwMode="auto">
          <a:xfrm>
            <a:off x="5286375" y="1928813"/>
            <a:ext cx="3459163" cy="3567112"/>
            <a:chOff x="228600" y="3264230"/>
            <a:chExt cx="3017620" cy="3416990"/>
          </a:xfrm>
        </p:grpSpPr>
        <p:pic>
          <p:nvPicPr>
            <p:cNvPr id="8" name="Picture 2"/>
            <p:cNvPicPr>
              <a:picLocks noChangeAspect="1" noChangeArrowheads="1"/>
            </p:cNvPicPr>
            <p:nvPr/>
          </p:nvPicPr>
          <p:blipFill rotWithShape="1">
            <a:blip r:embed="rId3" cstate="print"/>
            <a:srcRect l="23672" t="435" r="28282" b="18491"/>
            <a:stretch/>
          </p:blipFill>
          <p:spPr bwMode="auto">
            <a:xfrm>
              <a:off x="228600" y="3264230"/>
              <a:ext cx="3017620" cy="3416990"/>
            </a:xfrm>
            <a:prstGeom prst="rect">
              <a:avLst/>
            </a:prstGeom>
            <a:noFill/>
            <a:ln>
              <a:solidFill>
                <a:schemeClr val="tx1">
                  <a:lumMod val="50000"/>
                  <a:lumOff val="50000"/>
                </a:schemeClr>
              </a:solidFill>
            </a:ln>
            <a:effectLst/>
            <a:extLst/>
          </p:spPr>
        </p:pic>
        <p:sp>
          <p:nvSpPr>
            <p:cNvPr id="9" name="Rectangle 8"/>
            <p:cNvSpPr/>
            <p:nvPr/>
          </p:nvSpPr>
          <p:spPr bwMode="auto">
            <a:xfrm>
              <a:off x="1066443" y="3531871"/>
              <a:ext cx="1600903" cy="504869"/>
            </a:xfrm>
            <a:prstGeom prst="rect">
              <a:avLst/>
            </a:prstGeom>
            <a:solidFill>
              <a:srgbClr val="00B0F0">
                <a:alpha val="40000"/>
              </a:srgbClr>
            </a:solidFill>
            <a:ln w="9525" cap="flat" cmpd="sng" algn="ctr">
              <a:solidFill>
                <a:schemeClr val="tx1">
                  <a:lumMod val="50000"/>
                  <a:lumOff val="50000"/>
                </a:schemeClr>
              </a:solidFill>
              <a:prstDash val="solid"/>
              <a:round/>
              <a:headEnd type="none" w="med" len="med"/>
              <a:tailEnd type="none" w="med" len="med"/>
            </a:ln>
            <a:effectLst/>
          </p:spPr>
          <p:txBody>
            <a:bodyPr>
              <a:spAutoFit/>
            </a:bodyPr>
            <a:lstStyle/>
            <a:p>
              <a:pPr algn="ctr" eaLnBrk="0" hangingPunct="0">
                <a:spcBef>
                  <a:spcPct val="50000"/>
                </a:spcBef>
                <a:defRPr/>
              </a:pPr>
              <a:endParaRPr lang="en-US" dirty="0">
                <a:solidFill>
                  <a:srgbClr val="002143"/>
                </a:solidFill>
                <a:latin typeface="Arial" charset="0"/>
                <a:cs typeface="Arial" charset="0"/>
              </a:endParaRPr>
            </a:p>
          </p:txBody>
        </p:sp>
        <p:sp>
          <p:nvSpPr>
            <p:cNvPr id="10" name="Rectangle 9"/>
            <p:cNvSpPr/>
            <p:nvPr/>
          </p:nvSpPr>
          <p:spPr bwMode="auto">
            <a:xfrm>
              <a:off x="1422353" y="4159916"/>
              <a:ext cx="304670" cy="179441"/>
            </a:xfrm>
            <a:prstGeom prst="rect">
              <a:avLst/>
            </a:prstGeom>
            <a:solidFill>
              <a:srgbClr val="92D050">
                <a:alpha val="40000"/>
              </a:srgbClr>
            </a:solidFill>
            <a:ln w="9525" cap="flat" cmpd="sng" algn="ctr">
              <a:solidFill>
                <a:schemeClr val="tx1">
                  <a:lumMod val="50000"/>
                  <a:lumOff val="50000"/>
                </a:schemeClr>
              </a:solidFill>
              <a:prstDash val="solid"/>
              <a:round/>
              <a:headEnd type="none" w="med" len="med"/>
              <a:tailEnd type="none" w="med" len="med"/>
            </a:ln>
            <a:effectLst/>
          </p:spPr>
          <p:txBody>
            <a:bodyPr>
              <a:spAutoFit/>
            </a:bodyPr>
            <a:lstStyle/>
            <a:p>
              <a:pPr algn="ctr" eaLnBrk="0" hangingPunct="0">
                <a:spcBef>
                  <a:spcPct val="50000"/>
                </a:spcBef>
                <a:defRPr/>
              </a:pPr>
              <a:endParaRPr lang="en-US" dirty="0">
                <a:solidFill>
                  <a:srgbClr val="002143"/>
                </a:solidFill>
                <a:latin typeface="Arial" charset="0"/>
                <a:cs typeface="Arial" charset="0"/>
              </a:endParaRPr>
            </a:p>
          </p:txBody>
        </p:sp>
        <p:sp>
          <p:nvSpPr>
            <p:cNvPr id="11" name="Rectangle 10"/>
            <p:cNvSpPr/>
            <p:nvPr/>
          </p:nvSpPr>
          <p:spPr bwMode="auto">
            <a:xfrm>
              <a:off x="1866895" y="4159916"/>
              <a:ext cx="495781" cy="179441"/>
            </a:xfrm>
            <a:prstGeom prst="rect">
              <a:avLst/>
            </a:prstGeom>
            <a:solidFill>
              <a:srgbClr val="92D050">
                <a:alpha val="40000"/>
              </a:srgbClr>
            </a:solidFill>
            <a:ln w="9525" cap="flat" cmpd="sng" algn="ctr">
              <a:solidFill>
                <a:schemeClr val="tx1">
                  <a:lumMod val="50000"/>
                  <a:lumOff val="50000"/>
                </a:schemeClr>
              </a:solidFill>
              <a:prstDash val="solid"/>
              <a:round/>
              <a:headEnd type="none" w="med" len="med"/>
              <a:tailEnd type="none" w="med" len="med"/>
            </a:ln>
            <a:effectLst/>
          </p:spPr>
          <p:txBody>
            <a:bodyPr>
              <a:spAutoFit/>
            </a:bodyPr>
            <a:lstStyle/>
            <a:p>
              <a:pPr algn="ctr" eaLnBrk="0" hangingPunct="0">
                <a:spcBef>
                  <a:spcPct val="50000"/>
                </a:spcBef>
                <a:defRPr/>
              </a:pPr>
              <a:endParaRPr lang="en-US" dirty="0">
                <a:solidFill>
                  <a:srgbClr val="002143"/>
                </a:solidFill>
                <a:latin typeface="Arial" charset="0"/>
                <a:cs typeface="Arial" charset="0"/>
              </a:endParaRPr>
            </a:p>
          </p:txBody>
        </p:sp>
        <p:sp>
          <p:nvSpPr>
            <p:cNvPr id="12" name="Rectangle 11"/>
            <p:cNvSpPr/>
            <p:nvPr/>
          </p:nvSpPr>
          <p:spPr bwMode="auto">
            <a:xfrm>
              <a:off x="1053979" y="4708886"/>
              <a:ext cx="355911" cy="215938"/>
            </a:xfrm>
            <a:prstGeom prst="rect">
              <a:avLst/>
            </a:prstGeom>
            <a:solidFill>
              <a:srgbClr val="7030A0">
                <a:alpha val="40000"/>
              </a:srgbClr>
            </a:solidFill>
            <a:ln w="9525" cap="flat" cmpd="sng" algn="ctr">
              <a:solidFill>
                <a:schemeClr val="tx1">
                  <a:lumMod val="50000"/>
                  <a:lumOff val="50000"/>
                </a:schemeClr>
              </a:solidFill>
              <a:prstDash val="solid"/>
              <a:round/>
              <a:headEnd type="none" w="med" len="med"/>
              <a:tailEnd type="none" w="med" len="med"/>
            </a:ln>
            <a:effectLst/>
          </p:spPr>
          <p:txBody>
            <a:bodyPr>
              <a:spAutoFit/>
            </a:bodyPr>
            <a:lstStyle/>
            <a:p>
              <a:pPr algn="ctr" eaLnBrk="0" hangingPunct="0">
                <a:spcBef>
                  <a:spcPct val="50000"/>
                </a:spcBef>
                <a:defRPr/>
              </a:pPr>
              <a:endParaRPr lang="en-US" dirty="0">
                <a:solidFill>
                  <a:srgbClr val="002143"/>
                </a:solidFill>
                <a:latin typeface="Arial" charset="0"/>
                <a:cs typeface="Arial" charset="0"/>
              </a:endParaRPr>
            </a:p>
          </p:txBody>
        </p:sp>
        <p:sp>
          <p:nvSpPr>
            <p:cNvPr id="13" name="Rectangle 12"/>
            <p:cNvSpPr/>
            <p:nvPr/>
          </p:nvSpPr>
          <p:spPr bwMode="auto">
            <a:xfrm>
              <a:off x="1048440" y="5114909"/>
              <a:ext cx="1314237" cy="337593"/>
            </a:xfrm>
            <a:prstGeom prst="rect">
              <a:avLst/>
            </a:prstGeom>
            <a:solidFill>
              <a:srgbClr val="FFFF00">
                <a:alpha val="40000"/>
              </a:srgbClr>
            </a:solidFill>
            <a:ln w="9525" cap="flat" cmpd="sng" algn="ctr">
              <a:solidFill>
                <a:schemeClr val="tx1">
                  <a:lumMod val="50000"/>
                  <a:lumOff val="50000"/>
                </a:schemeClr>
              </a:solidFill>
              <a:prstDash val="solid"/>
              <a:round/>
              <a:headEnd type="none" w="med" len="med"/>
              <a:tailEnd type="none" w="med" len="med"/>
            </a:ln>
            <a:effectLst/>
          </p:spPr>
          <p:txBody>
            <a:bodyPr>
              <a:spAutoFit/>
            </a:bodyPr>
            <a:lstStyle/>
            <a:p>
              <a:pPr algn="ctr" eaLnBrk="0" hangingPunct="0">
                <a:spcBef>
                  <a:spcPct val="50000"/>
                </a:spcBef>
                <a:defRPr/>
              </a:pPr>
              <a:endParaRPr lang="en-US" dirty="0">
                <a:solidFill>
                  <a:srgbClr val="002143"/>
                </a:solidFill>
                <a:latin typeface="Arial" charset="0"/>
                <a:cs typeface="Arial" charset="0"/>
              </a:endParaRPr>
            </a:p>
          </p:txBody>
        </p:sp>
        <p:sp>
          <p:nvSpPr>
            <p:cNvPr id="14" name="Rectangle 13"/>
            <p:cNvSpPr/>
            <p:nvPr/>
          </p:nvSpPr>
          <p:spPr bwMode="auto">
            <a:xfrm>
              <a:off x="1066443" y="5618258"/>
              <a:ext cx="1053881" cy="89720"/>
            </a:xfrm>
            <a:prstGeom prst="rect">
              <a:avLst/>
            </a:prstGeom>
            <a:solidFill>
              <a:srgbClr val="FF0000">
                <a:alpha val="40000"/>
              </a:srgbClr>
            </a:solidFill>
            <a:ln w="9525" cap="flat" cmpd="sng" algn="ctr">
              <a:solidFill>
                <a:schemeClr val="tx1">
                  <a:lumMod val="50000"/>
                  <a:lumOff val="50000"/>
                </a:schemeClr>
              </a:solidFill>
              <a:prstDash val="solid"/>
              <a:round/>
              <a:headEnd type="none" w="med" len="med"/>
              <a:tailEnd type="none" w="med" len="med"/>
            </a:ln>
            <a:effectLst/>
          </p:spPr>
          <p:txBody>
            <a:bodyPr>
              <a:spAutoFit/>
            </a:bodyPr>
            <a:lstStyle/>
            <a:p>
              <a:pPr algn="ctr" eaLnBrk="0" hangingPunct="0">
                <a:spcBef>
                  <a:spcPct val="50000"/>
                </a:spcBef>
                <a:defRPr/>
              </a:pPr>
              <a:endParaRPr lang="en-US" dirty="0">
                <a:solidFill>
                  <a:srgbClr val="002143"/>
                </a:solidFill>
                <a:latin typeface="Arial" charset="0"/>
                <a:cs typeface="Arial" charset="0"/>
              </a:endParaRPr>
            </a:p>
          </p:txBody>
        </p:sp>
      </p:grpSp>
      <p:sp>
        <p:nvSpPr>
          <p:cNvPr id="22532" name="TextBox 15"/>
          <p:cNvSpPr txBox="1">
            <a:spLocks noChangeArrowheads="1"/>
          </p:cNvSpPr>
          <p:nvPr/>
        </p:nvSpPr>
        <p:spPr bwMode="auto">
          <a:xfrm>
            <a:off x="5572125" y="5643563"/>
            <a:ext cx="2743200" cy="400050"/>
          </a:xfrm>
          <a:prstGeom prst="rect">
            <a:avLst/>
          </a:prstGeom>
          <a:noFill/>
          <a:ln w="9525">
            <a:noFill/>
            <a:miter lim="800000"/>
            <a:headEnd/>
            <a:tailEnd/>
          </a:ln>
        </p:spPr>
        <p:txBody>
          <a:bodyPr>
            <a:spAutoFit/>
          </a:bodyPr>
          <a:lstStyle/>
          <a:p>
            <a:pPr algn="ctr"/>
            <a:r>
              <a:rPr lang="en-US" sz="2000">
                <a:solidFill>
                  <a:srgbClr val="000000"/>
                </a:solidFill>
              </a:rPr>
              <a:t>(Capturing metadata)</a:t>
            </a:r>
          </a:p>
        </p:txBody>
      </p:sp>
      <p:sp>
        <p:nvSpPr>
          <p:cNvPr id="17" name="TextBox 16"/>
          <p:cNvSpPr txBox="1"/>
          <p:nvPr/>
        </p:nvSpPr>
        <p:spPr>
          <a:xfrm>
            <a:off x="214313" y="1285875"/>
            <a:ext cx="4357687" cy="3908425"/>
          </a:xfrm>
          <a:prstGeom prst="rect">
            <a:avLst/>
          </a:prstGeom>
          <a:noFill/>
        </p:spPr>
        <p:txBody>
          <a:bodyPr>
            <a:spAutoFit/>
          </a:bodyPr>
          <a:lstStyle/>
          <a:p>
            <a:pPr>
              <a:defRPr/>
            </a:pPr>
            <a:endParaRPr lang="en-US" sz="2800" dirty="0">
              <a:solidFill>
                <a:srgbClr val="000000"/>
              </a:solidFill>
              <a:latin typeface="Arial" charset="0"/>
              <a:cs typeface="Arial" charset="0"/>
            </a:endParaRPr>
          </a:p>
          <a:p>
            <a:pPr>
              <a:defRPr/>
            </a:pPr>
            <a:endParaRPr lang="en-US" sz="2800" dirty="0">
              <a:solidFill>
                <a:srgbClr val="000000"/>
              </a:solidFill>
              <a:latin typeface="Arial" charset="0"/>
              <a:cs typeface="Arial" charset="0"/>
            </a:endParaRPr>
          </a:p>
          <a:p>
            <a:pPr marL="342900" indent="-342900">
              <a:buFont typeface="Arial" pitchFamily="34" charset="0"/>
              <a:buChar char="•"/>
              <a:defRPr/>
            </a:pPr>
            <a:r>
              <a:rPr lang="en-US" sz="2400" dirty="0">
                <a:solidFill>
                  <a:srgbClr val="000000"/>
                </a:solidFill>
                <a:latin typeface="Arial" charset="0"/>
                <a:cs typeface="Arial" charset="0"/>
              </a:rPr>
              <a:t>Bibliographic information, TOC and References in XML</a:t>
            </a:r>
          </a:p>
          <a:p>
            <a:pPr marL="342900" indent="-342900">
              <a:buFont typeface="Arial" pitchFamily="34" charset="0"/>
              <a:buChar char="•"/>
              <a:defRPr/>
            </a:pPr>
            <a:r>
              <a:rPr lang="en-US" sz="2400" dirty="0">
                <a:solidFill>
                  <a:srgbClr val="000000"/>
                </a:solidFill>
                <a:latin typeface="Arial" charset="0"/>
                <a:cs typeface="Arial" charset="0"/>
              </a:rPr>
              <a:t>Copyright holder/year from book copyright page</a:t>
            </a:r>
          </a:p>
          <a:p>
            <a:pPr marL="342900" indent="-342900">
              <a:buFont typeface="Arial" pitchFamily="34" charset="0"/>
              <a:buChar char="•"/>
              <a:defRPr/>
            </a:pPr>
            <a:r>
              <a:rPr lang="en-US" sz="2400" dirty="0">
                <a:solidFill>
                  <a:srgbClr val="000000"/>
                </a:solidFill>
                <a:latin typeface="Arial" charset="0"/>
                <a:cs typeface="Arial" charset="0"/>
              </a:rPr>
              <a:t>ISBN and DOI are added</a:t>
            </a:r>
          </a:p>
          <a:p>
            <a:pPr marL="342900" indent="-342900">
              <a:buFont typeface="Arial" pitchFamily="34" charset="0"/>
              <a:buChar char="•"/>
              <a:defRPr/>
            </a:pPr>
            <a:r>
              <a:rPr lang="en-US" sz="2400" dirty="0">
                <a:latin typeface="Arial" charset="0"/>
                <a:cs typeface="Arial" charset="0"/>
              </a:rPr>
              <a:t>10-digit-ISBN’s converted into 13-digit-ISBNs</a:t>
            </a:r>
          </a:p>
          <a:p>
            <a:pPr marL="342900" indent="-342900">
              <a:buFont typeface="Arial" pitchFamily="34" charset="0"/>
              <a:buChar char="•"/>
              <a:defRPr/>
            </a:pPr>
            <a:endParaRPr lang="en-US" sz="2400" dirty="0">
              <a:solidFill>
                <a:srgbClr val="000000"/>
              </a:solidFill>
              <a:latin typeface="Arial" charset="0"/>
              <a:cs typeface="Arial" charset="0"/>
            </a:endParaRPr>
          </a:p>
        </p:txBody>
      </p:sp>
      <p:grpSp>
        <p:nvGrpSpPr>
          <p:cNvPr id="15" name="Group 14"/>
          <p:cNvGrpSpPr/>
          <p:nvPr/>
        </p:nvGrpSpPr>
        <p:grpSpPr>
          <a:xfrm>
            <a:off x="6172200" y="6114758"/>
            <a:ext cx="2985655" cy="743242"/>
            <a:chOff x="6172200" y="6114758"/>
            <a:chExt cx="2985655" cy="743242"/>
          </a:xfrm>
        </p:grpSpPr>
        <p:sp>
          <p:nvSpPr>
            <p:cNvPr id="16" name="Rectangle 1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Output formats</a:t>
            </a:r>
          </a:p>
        </p:txBody>
      </p:sp>
      <p:sp>
        <p:nvSpPr>
          <p:cNvPr id="15" name="TextBox 14"/>
          <p:cNvSpPr txBox="1"/>
          <p:nvPr/>
        </p:nvSpPr>
        <p:spPr>
          <a:xfrm>
            <a:off x="4714875" y="2000250"/>
            <a:ext cx="4572000" cy="2738438"/>
          </a:xfrm>
          <a:prstGeom prst="rect">
            <a:avLst/>
          </a:prstGeom>
          <a:noFill/>
        </p:spPr>
        <p:txBody>
          <a:bodyPr>
            <a:spAutoFit/>
          </a:bodyPr>
          <a:lstStyle/>
          <a:p>
            <a:pPr>
              <a:defRPr/>
            </a:pPr>
            <a:endParaRPr lang="en-US" sz="3200" dirty="0">
              <a:solidFill>
                <a:srgbClr val="000000"/>
              </a:solidFill>
              <a:latin typeface="Arial" charset="0"/>
              <a:cs typeface="Arial" charset="0"/>
            </a:endParaRPr>
          </a:p>
          <a:p>
            <a:pPr marL="342900" indent="-342900">
              <a:buFont typeface="Arial" pitchFamily="34" charset="0"/>
              <a:buChar char="•"/>
              <a:defRPr/>
            </a:pPr>
            <a:r>
              <a:rPr lang="en-US" sz="2800" dirty="0">
                <a:solidFill>
                  <a:srgbClr val="000000"/>
                </a:solidFill>
                <a:latin typeface="Arial" charset="0"/>
                <a:cs typeface="Arial" charset="0"/>
              </a:rPr>
              <a:t>Soft-cover POD</a:t>
            </a:r>
          </a:p>
          <a:p>
            <a:pPr marL="342900" indent="-342900">
              <a:buFont typeface="Arial" pitchFamily="34" charset="0"/>
              <a:buChar char="•"/>
              <a:defRPr/>
            </a:pPr>
            <a:r>
              <a:rPr lang="en-US" sz="2800" dirty="0">
                <a:solidFill>
                  <a:srgbClr val="000000"/>
                </a:solidFill>
                <a:latin typeface="Arial" charset="0"/>
                <a:cs typeface="Arial" charset="0"/>
              </a:rPr>
              <a:t>eBook: full-text searchable</a:t>
            </a:r>
          </a:p>
          <a:p>
            <a:pPr marL="342900" indent="-342900">
              <a:buFont typeface="Arial" pitchFamily="34" charset="0"/>
              <a:buChar char="•"/>
              <a:defRPr/>
            </a:pPr>
            <a:r>
              <a:rPr lang="en-US" sz="2800" dirty="0" err="1">
                <a:solidFill>
                  <a:srgbClr val="000000"/>
                </a:solidFill>
                <a:latin typeface="Arial" charset="0"/>
                <a:cs typeface="Arial" charset="0"/>
              </a:rPr>
              <a:t>MyCopy</a:t>
            </a:r>
            <a:endParaRPr lang="en-US" sz="2800" dirty="0">
              <a:solidFill>
                <a:srgbClr val="000000"/>
              </a:solidFill>
              <a:latin typeface="Arial" charset="0"/>
              <a:cs typeface="Arial" charset="0"/>
            </a:endParaRPr>
          </a:p>
          <a:p>
            <a:pPr marL="342900" indent="-342900">
              <a:buFont typeface="Arial" pitchFamily="34" charset="0"/>
              <a:buChar char="•"/>
              <a:defRPr/>
            </a:pPr>
            <a:r>
              <a:rPr lang="en-US" sz="2800" dirty="0">
                <a:solidFill>
                  <a:srgbClr val="000000"/>
                </a:solidFill>
                <a:latin typeface="Arial" charset="0"/>
                <a:cs typeface="Arial" charset="0"/>
              </a:rPr>
              <a:t>Full-text XML (selected titles) </a:t>
            </a:r>
          </a:p>
        </p:txBody>
      </p:sp>
      <p:pic>
        <p:nvPicPr>
          <p:cNvPr id="23556" name="Picture 6"/>
          <p:cNvPicPr>
            <a:picLocks noChangeAspect="1" noChangeArrowheads="1"/>
          </p:cNvPicPr>
          <p:nvPr/>
        </p:nvPicPr>
        <p:blipFill>
          <a:blip r:embed="rId3" cstate="print"/>
          <a:srcRect/>
          <a:stretch>
            <a:fillRect/>
          </a:stretch>
        </p:blipFill>
        <p:spPr bwMode="auto">
          <a:xfrm>
            <a:off x="1403350" y="2843213"/>
            <a:ext cx="1625600" cy="1625600"/>
          </a:xfrm>
          <a:prstGeom prst="rect">
            <a:avLst/>
          </a:prstGeom>
          <a:noFill/>
          <a:ln w="9525">
            <a:noFill/>
            <a:miter lim="800000"/>
            <a:headEnd/>
            <a:tailEnd/>
          </a:ln>
        </p:spPr>
      </p:pic>
      <p:pic>
        <p:nvPicPr>
          <p:cNvPr id="23557" name="Picture 2" descr="http://t1.gstatic.com/images?q=tbn:ANd9GcREC3PUs0asjvAl0fCIXz4zY7NyQGod0V3Iv5Xb8BVirM4gLc_t"/>
          <p:cNvPicPr>
            <a:picLocks noChangeAspect="1" noChangeArrowheads="1"/>
          </p:cNvPicPr>
          <p:nvPr/>
        </p:nvPicPr>
        <p:blipFill>
          <a:blip r:embed="rId4" cstate="print"/>
          <a:srcRect/>
          <a:stretch>
            <a:fillRect/>
          </a:stretch>
        </p:blipFill>
        <p:spPr bwMode="auto">
          <a:xfrm>
            <a:off x="250825" y="1341438"/>
            <a:ext cx="1524000" cy="1524000"/>
          </a:xfrm>
          <a:prstGeom prst="rect">
            <a:avLst/>
          </a:prstGeom>
          <a:noFill/>
          <a:ln w="9525">
            <a:noFill/>
            <a:miter lim="800000"/>
            <a:headEnd/>
            <a:tailEnd/>
          </a:ln>
        </p:spPr>
      </p:pic>
      <p:pic>
        <p:nvPicPr>
          <p:cNvPr id="23558" name="Picture 2" descr="https://encrypted-tbn3.google.com/images?q=tbn:ANd9GcQIOzHCdB3-KflJhitNQUizTDGazGxyu6pX9TUBAbQyx370Uk2LDQ"/>
          <p:cNvPicPr>
            <a:picLocks noChangeAspect="1" noChangeArrowheads="1"/>
          </p:cNvPicPr>
          <p:nvPr/>
        </p:nvPicPr>
        <p:blipFill>
          <a:blip r:embed="rId5" cstate="print"/>
          <a:srcRect/>
          <a:stretch>
            <a:fillRect/>
          </a:stretch>
        </p:blipFill>
        <p:spPr bwMode="auto">
          <a:xfrm>
            <a:off x="3028950" y="4468813"/>
            <a:ext cx="1490663" cy="1984375"/>
          </a:xfrm>
          <a:prstGeom prst="rect">
            <a:avLst/>
          </a:prstGeom>
          <a:noFill/>
          <a:ln w="9525">
            <a:noFill/>
            <a:miter lim="800000"/>
            <a:headEnd/>
            <a:tailEnd/>
          </a:ln>
        </p:spPr>
      </p:pic>
      <p:grpSp>
        <p:nvGrpSpPr>
          <p:cNvPr id="7" name="Group 6"/>
          <p:cNvGrpSpPr/>
          <p:nvPr/>
        </p:nvGrpSpPr>
        <p:grpSpPr>
          <a:xfrm>
            <a:off x="6172200" y="6114758"/>
            <a:ext cx="2985655" cy="743242"/>
            <a:chOff x="6172200" y="6114758"/>
            <a:chExt cx="2985655" cy="743242"/>
          </a:xfrm>
        </p:grpSpPr>
        <p:sp>
          <p:nvSpPr>
            <p:cNvPr id="8" name="Rectangle 7"/>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Quality Assurance</a:t>
            </a:r>
          </a:p>
        </p:txBody>
      </p:sp>
      <p:sp>
        <p:nvSpPr>
          <p:cNvPr id="24579" name="Rectangle 1"/>
          <p:cNvSpPr>
            <a:spLocks noGrp="1" noChangeArrowheads="1"/>
          </p:cNvSpPr>
          <p:nvPr>
            <p:ph idx="1"/>
          </p:nvPr>
        </p:nvSpPr>
        <p:spPr>
          <a:xfrm>
            <a:off x="428625" y="1695450"/>
            <a:ext cx="8229600" cy="2886075"/>
          </a:xfrm>
        </p:spPr>
        <p:txBody>
          <a:bodyPr lIns="520536" tIns="76176" rIns="91440" bIns="38088" anchor="ctr"/>
          <a:lstStyle/>
          <a:p>
            <a:pPr marL="0" indent="0">
              <a:spcBef>
                <a:spcPct val="0"/>
              </a:spcBef>
              <a:buFont typeface="Times" charset="0"/>
              <a:buNone/>
            </a:pPr>
            <a:r>
              <a:rPr lang="en-US" sz="2400" smtClean="0">
                <a:cs typeface="Arial" pitchFamily="34" charset="0"/>
              </a:rPr>
              <a:t>Quality check</a:t>
            </a:r>
          </a:p>
          <a:p>
            <a:pPr marL="0" indent="0">
              <a:spcBef>
                <a:spcPct val="0"/>
              </a:spcBef>
            </a:pPr>
            <a:r>
              <a:rPr lang="en-US" sz="2400" smtClean="0">
                <a:cs typeface="Arial" pitchFamily="34" charset="0"/>
              </a:rPr>
              <a:t> Metadata quality </a:t>
            </a:r>
          </a:p>
          <a:p>
            <a:pPr marL="0" indent="0">
              <a:spcBef>
                <a:spcPct val="0"/>
              </a:spcBef>
            </a:pPr>
            <a:r>
              <a:rPr lang="en-US" sz="2400" smtClean="0">
                <a:cs typeface="Arial" pitchFamily="34" charset="0"/>
              </a:rPr>
              <a:t> Full text content (As of 03/2012)</a:t>
            </a:r>
          </a:p>
          <a:p>
            <a:pPr marL="0" indent="0">
              <a:spcBef>
                <a:spcPct val="0"/>
              </a:spcBef>
            </a:pPr>
            <a:r>
              <a:rPr lang="en-US" sz="2400" smtClean="0">
                <a:cs typeface="Arial" pitchFamily="34" charset="0"/>
              </a:rPr>
              <a:t> Multiple iterations at SPi, Crest and Springer</a:t>
            </a:r>
          </a:p>
          <a:p>
            <a:pPr marL="0" indent="0">
              <a:spcBef>
                <a:spcPct val="0"/>
              </a:spcBef>
              <a:buFont typeface="Times" charset="0"/>
              <a:buNone/>
            </a:pPr>
            <a:endParaRPr lang="en-US" sz="3600" smtClean="0">
              <a:cs typeface="Arial" pitchFamily="34" charset="0"/>
            </a:endParaRPr>
          </a:p>
          <a:p>
            <a:pPr marL="0" indent="0">
              <a:lnSpc>
                <a:spcPct val="100000"/>
              </a:lnSpc>
              <a:spcBef>
                <a:spcPct val="0"/>
              </a:spcBef>
              <a:buClrTx/>
              <a:buSzTx/>
              <a:buFontTx/>
              <a:buNone/>
            </a:pPr>
            <a:endParaRPr lang="en-US" sz="4800" smtClean="0">
              <a:solidFill>
                <a:schemeClr val="tx1"/>
              </a:solidFill>
              <a:cs typeface="Arial" pitchFamily="34" charset="0"/>
            </a:endParaRPr>
          </a:p>
        </p:txBody>
      </p:sp>
      <p:pic>
        <p:nvPicPr>
          <p:cNvPr id="24580" name="Picture 2" descr="C:\Users\will07\Desktop\Crest.png"/>
          <p:cNvPicPr>
            <a:picLocks noChangeAspect="1" noChangeArrowheads="1"/>
          </p:cNvPicPr>
          <p:nvPr/>
        </p:nvPicPr>
        <p:blipFill>
          <a:blip r:embed="rId3" cstate="print"/>
          <a:srcRect/>
          <a:stretch>
            <a:fillRect/>
          </a:stretch>
        </p:blipFill>
        <p:spPr bwMode="auto">
          <a:xfrm>
            <a:off x="6084888" y="3933825"/>
            <a:ext cx="2214562" cy="1039813"/>
          </a:xfrm>
          <a:prstGeom prst="rect">
            <a:avLst/>
          </a:prstGeom>
          <a:noFill/>
          <a:ln w="9525">
            <a:noFill/>
            <a:miter lim="800000"/>
            <a:headEnd/>
            <a:tailEnd/>
          </a:ln>
        </p:spPr>
      </p:pic>
      <p:pic>
        <p:nvPicPr>
          <p:cNvPr id="24581" name="Picture 7"/>
          <p:cNvPicPr>
            <a:picLocks noChangeAspect="1" noChangeArrowheads="1"/>
          </p:cNvPicPr>
          <p:nvPr/>
        </p:nvPicPr>
        <p:blipFill>
          <a:blip r:embed="rId4" cstate="print">
            <a:lum bright="-12000" contrast="34000"/>
          </a:blip>
          <a:srcRect/>
          <a:stretch>
            <a:fillRect/>
          </a:stretch>
        </p:blipFill>
        <p:spPr bwMode="auto">
          <a:xfrm>
            <a:off x="971550" y="4149725"/>
            <a:ext cx="2706688" cy="742950"/>
          </a:xfrm>
          <a:prstGeom prst="rect">
            <a:avLst/>
          </a:prstGeom>
          <a:noFill/>
          <a:ln w="9525">
            <a:noFill/>
            <a:miter lim="800000"/>
            <a:headEnd/>
            <a:tailEnd/>
          </a:ln>
        </p:spPr>
      </p:pic>
      <p:grpSp>
        <p:nvGrpSpPr>
          <p:cNvPr id="6" name="Group 5"/>
          <p:cNvGrpSpPr/>
          <p:nvPr/>
        </p:nvGrpSpPr>
        <p:grpSpPr>
          <a:xfrm>
            <a:off x="6172200" y="6114758"/>
            <a:ext cx="2985655" cy="743242"/>
            <a:chOff x="6172200" y="6114758"/>
            <a:chExt cx="2985655" cy="743242"/>
          </a:xfrm>
        </p:grpSpPr>
        <p:sp>
          <p:nvSpPr>
            <p:cNvPr id="7" name="Rectangle 6"/>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Highlights</a:t>
            </a:r>
          </a:p>
        </p:txBody>
      </p:sp>
      <p:sp>
        <p:nvSpPr>
          <p:cNvPr id="27651" name="Content Placeholder 2"/>
          <p:cNvSpPr>
            <a:spLocks noGrp="1"/>
          </p:cNvSpPr>
          <p:nvPr>
            <p:ph idx="1"/>
          </p:nvPr>
        </p:nvSpPr>
        <p:spPr>
          <a:xfrm>
            <a:off x="546100" y="1439863"/>
            <a:ext cx="8135938" cy="4247958"/>
          </a:xfrm>
        </p:spPr>
        <p:txBody>
          <a:bodyPr/>
          <a:lstStyle/>
          <a:p>
            <a:pPr>
              <a:buFont typeface="Times" charset="0"/>
              <a:buNone/>
              <a:tabLst>
                <a:tab pos="179388" algn="l"/>
                <a:tab pos="539750" algn="l"/>
                <a:tab pos="720725" algn="l"/>
                <a:tab pos="900113" algn="l"/>
                <a:tab pos="1081088" algn="l"/>
              </a:tabLst>
            </a:pPr>
            <a:r>
              <a:rPr lang="de-DE" dirty="0" smtClean="0"/>
              <a:t>Max Planck</a:t>
            </a:r>
          </a:p>
          <a:p>
            <a:pPr>
              <a:buFont typeface="Times" charset="0"/>
              <a:buNone/>
              <a:tabLst>
                <a:tab pos="179388" algn="l"/>
                <a:tab pos="539750" algn="l"/>
                <a:tab pos="720725" algn="l"/>
                <a:tab pos="900113" algn="l"/>
                <a:tab pos="1081088" algn="l"/>
              </a:tabLst>
            </a:pPr>
            <a:r>
              <a:rPr lang="de-DE" dirty="0" smtClean="0"/>
              <a:t>	Rudolf Diesel  </a:t>
            </a:r>
          </a:p>
          <a:p>
            <a:pPr>
              <a:buFont typeface="Times" charset="0"/>
              <a:buNone/>
              <a:tabLst>
                <a:tab pos="179388" algn="l"/>
                <a:tab pos="539750" algn="l"/>
                <a:tab pos="720725" algn="l"/>
                <a:tab pos="900113" algn="l"/>
                <a:tab pos="1081088" algn="l"/>
              </a:tabLst>
            </a:pPr>
            <a:r>
              <a:rPr lang="de-DE" dirty="0" smtClean="0"/>
              <a:t>		   Niels Bohr</a:t>
            </a:r>
          </a:p>
          <a:p>
            <a:pPr>
              <a:buFont typeface="Times" charset="0"/>
              <a:buNone/>
              <a:tabLst>
                <a:tab pos="179388" algn="l"/>
                <a:tab pos="539750" algn="l"/>
                <a:tab pos="720725" algn="l"/>
                <a:tab pos="900113" algn="l"/>
                <a:tab pos="1081088" algn="l"/>
              </a:tabLst>
            </a:pPr>
            <a:r>
              <a:rPr lang="de-DE" dirty="0" smtClean="0"/>
              <a:t>			Werner Siemens</a:t>
            </a:r>
          </a:p>
          <a:p>
            <a:pPr>
              <a:buFont typeface="Times" charset="0"/>
              <a:buNone/>
              <a:tabLst>
                <a:tab pos="179388" algn="l"/>
                <a:tab pos="539750" algn="l"/>
                <a:tab pos="720725" algn="l"/>
                <a:tab pos="900113" algn="l"/>
                <a:tab pos="1081088" algn="l"/>
              </a:tabLst>
            </a:pPr>
            <a:r>
              <a:rPr lang="de-DE" dirty="0" smtClean="0"/>
              <a:t>				Andrey </a:t>
            </a:r>
            <a:r>
              <a:rPr lang="de-DE" dirty="0" err="1" smtClean="0"/>
              <a:t>Kolmogorov</a:t>
            </a:r>
            <a:endParaRPr lang="de-DE" dirty="0" smtClean="0"/>
          </a:p>
          <a:p>
            <a:pPr>
              <a:buFont typeface="Times" charset="0"/>
              <a:buNone/>
              <a:tabLst>
                <a:tab pos="179388" algn="l"/>
                <a:tab pos="539750" algn="l"/>
                <a:tab pos="720725" algn="l"/>
                <a:tab pos="900113" algn="l"/>
                <a:tab pos="1081088" algn="l"/>
              </a:tabLst>
            </a:pPr>
            <a:r>
              <a:rPr lang="de-DE" dirty="0" smtClean="0"/>
              <a:t>					Otto Hahn</a:t>
            </a:r>
          </a:p>
          <a:p>
            <a:pPr>
              <a:buFont typeface="Times" charset="0"/>
              <a:buNone/>
              <a:tabLst>
                <a:tab pos="179388" algn="l"/>
                <a:tab pos="539750" algn="l"/>
                <a:tab pos="720725" algn="l"/>
                <a:tab pos="900113" algn="l"/>
                <a:tab pos="1081088" algn="l"/>
              </a:tabLst>
            </a:pPr>
            <a:r>
              <a:rPr lang="de-DE" dirty="0" smtClean="0"/>
              <a:t>						Lise Meitner</a:t>
            </a:r>
          </a:p>
          <a:p>
            <a:pPr>
              <a:buFont typeface="Times" charset="0"/>
              <a:buNone/>
              <a:tabLst>
                <a:tab pos="179388" algn="l"/>
                <a:tab pos="539750" algn="l"/>
                <a:tab pos="720725" algn="l"/>
                <a:tab pos="900113" algn="l"/>
                <a:tab pos="1081088" algn="l"/>
              </a:tabLst>
            </a:pPr>
            <a:r>
              <a:rPr lang="de-DE" dirty="0" smtClean="0"/>
              <a:t>						       Karl Scheel</a:t>
            </a:r>
          </a:p>
          <a:p>
            <a:pPr>
              <a:buFont typeface="Times" charset="0"/>
              <a:buNone/>
              <a:tabLst>
                <a:tab pos="179388" algn="l"/>
                <a:tab pos="539750" algn="l"/>
                <a:tab pos="720725" algn="l"/>
                <a:tab pos="900113" algn="l"/>
                <a:tab pos="1081088" algn="l"/>
              </a:tabLst>
            </a:pPr>
            <a:r>
              <a:rPr lang="de-DE" dirty="0" smtClean="0"/>
              <a:t>							    Albert Einstein</a:t>
            </a:r>
          </a:p>
          <a:p>
            <a:pPr>
              <a:buFont typeface="Times" charset="0"/>
              <a:buNone/>
              <a:tabLst>
                <a:tab pos="179388" algn="l"/>
                <a:tab pos="539750" algn="l"/>
                <a:tab pos="720725" algn="l"/>
                <a:tab pos="900113" algn="l"/>
                <a:tab pos="1081088" algn="l"/>
              </a:tabLst>
            </a:pPr>
            <a:r>
              <a:rPr lang="de-DE" dirty="0" smtClean="0"/>
              <a:t>								Max Delbrück</a:t>
            </a:r>
          </a:p>
          <a:p>
            <a:pPr>
              <a:buFont typeface="Times" charset="0"/>
              <a:buNone/>
              <a:tabLst>
                <a:tab pos="179388" algn="l"/>
                <a:tab pos="539750" algn="l"/>
                <a:tab pos="720725" algn="l"/>
                <a:tab pos="900113" algn="l"/>
                <a:tab pos="1081088" algn="l"/>
              </a:tabLst>
            </a:pPr>
            <a:r>
              <a:rPr lang="de-DE" dirty="0" smtClean="0"/>
              <a:t>									… </a:t>
            </a:r>
            <a:r>
              <a:rPr lang="de-DE" dirty="0" err="1" smtClean="0"/>
              <a:t>and</a:t>
            </a:r>
            <a:r>
              <a:rPr lang="de-DE" dirty="0" smtClean="0"/>
              <a:t> </a:t>
            </a:r>
            <a:r>
              <a:rPr lang="de-DE" dirty="0" err="1" smtClean="0"/>
              <a:t>many</a:t>
            </a:r>
            <a:r>
              <a:rPr lang="de-DE" dirty="0" smtClean="0"/>
              <a:t> </a:t>
            </a:r>
            <a:r>
              <a:rPr lang="de-DE" dirty="0" err="1" smtClean="0"/>
              <a:t>more</a:t>
            </a:r>
            <a:r>
              <a:rPr lang="de-DE" dirty="0" smtClean="0"/>
              <a:t>…</a:t>
            </a:r>
          </a:p>
        </p:txBody>
      </p:sp>
      <p:pic>
        <p:nvPicPr>
          <p:cNvPr id="27652" name="Picture 1028" descr="C:\Documents and Settings\Evan\My Documents\Maverick\Springer Powerpoint\4 books.JPG"/>
          <p:cNvPicPr>
            <a:picLocks noChangeAspect="1" noChangeArrowheads="1"/>
          </p:cNvPicPr>
          <p:nvPr/>
        </p:nvPicPr>
        <p:blipFill>
          <a:blip r:embed="rId3" cstate="print"/>
          <a:srcRect/>
          <a:stretch>
            <a:fillRect/>
          </a:stretch>
        </p:blipFill>
        <p:spPr bwMode="auto">
          <a:xfrm>
            <a:off x="5072063" y="2500313"/>
            <a:ext cx="3671887" cy="2438400"/>
          </a:xfrm>
          <a:prstGeom prst="rect">
            <a:avLst/>
          </a:prstGeom>
          <a:noFill/>
          <a:ln w="9525">
            <a:noFill/>
            <a:miter lim="800000"/>
            <a:headEnd/>
            <a:tailEnd/>
          </a:ln>
        </p:spPr>
      </p:pic>
      <p:grpSp>
        <p:nvGrpSpPr>
          <p:cNvPr id="5" name="Group 4"/>
          <p:cNvGrpSpPr/>
          <p:nvPr/>
        </p:nvGrpSpPr>
        <p:grpSpPr>
          <a:xfrm>
            <a:off x="6172200" y="6114758"/>
            <a:ext cx="2985655" cy="743242"/>
            <a:chOff x="6172200" y="6114758"/>
            <a:chExt cx="2985655" cy="743242"/>
          </a:xfrm>
        </p:grpSpPr>
        <p:sp>
          <p:nvSpPr>
            <p:cNvPr id="6" name="Rectangle 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descr="https://portal-dordrecht.springer-sbm.com/Publishing/projects/Project%20Documents/Online%20Book%20Archives/Marketing%20and%20Communication/Author%20Dictionary%20Images/Springer_Book_Archive_iPad_Book.jpg"/>
          <p:cNvPicPr>
            <a:picLocks noChangeAspect="1" noChangeArrowheads="1"/>
          </p:cNvPicPr>
          <p:nvPr/>
        </p:nvPicPr>
        <p:blipFill>
          <a:blip r:embed="rId3" cstate="print"/>
          <a:srcRect/>
          <a:stretch>
            <a:fillRect/>
          </a:stretch>
        </p:blipFill>
        <p:spPr bwMode="auto">
          <a:xfrm>
            <a:off x="34925" y="12700"/>
            <a:ext cx="6899275" cy="6858000"/>
          </a:xfrm>
          <a:prstGeom prst="rect">
            <a:avLst/>
          </a:prstGeom>
          <a:noFill/>
          <a:ln w="9525">
            <a:noFill/>
            <a:miter lim="800000"/>
            <a:headEnd/>
            <a:tailEnd/>
          </a:ln>
        </p:spPr>
      </p:pic>
      <p:grpSp>
        <p:nvGrpSpPr>
          <p:cNvPr id="3" name="Group 2"/>
          <p:cNvGrpSpPr/>
          <p:nvPr/>
        </p:nvGrpSpPr>
        <p:grpSpPr>
          <a:xfrm>
            <a:off x="6172200" y="6114758"/>
            <a:ext cx="2985655" cy="743242"/>
            <a:chOff x="6172200" y="6114758"/>
            <a:chExt cx="2985655" cy="743242"/>
          </a:xfrm>
        </p:grpSpPr>
        <p:sp>
          <p:nvSpPr>
            <p:cNvPr id="4" name="Rectangle 3"/>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4294967295"/>
          </p:nvPr>
        </p:nvSpPr>
        <p:spPr>
          <a:xfrm>
            <a:off x="609600" y="1557338"/>
            <a:ext cx="7848600" cy="1862137"/>
          </a:xfrm>
          <a:prstGeom prst="rect">
            <a:avLst/>
          </a:prstGeom>
        </p:spPr>
        <p:txBody>
          <a:bodyPr/>
          <a:lstStyle/>
          <a:p>
            <a:endParaRPr lang="en-GB"/>
          </a:p>
        </p:txBody>
      </p:sp>
      <p:pic>
        <p:nvPicPr>
          <p:cNvPr id="4" name="Picture 2"/>
          <p:cNvPicPr>
            <a:picLocks noChangeAspect="1" noChangeArrowheads="1"/>
          </p:cNvPicPr>
          <p:nvPr/>
        </p:nvPicPr>
        <p:blipFill>
          <a:blip r:embed="rId3" cstate="print"/>
          <a:srcRect l="20414" r="21300" b="11347"/>
          <a:stretch>
            <a:fillRect/>
          </a:stretch>
        </p:blipFill>
        <p:spPr bwMode="auto">
          <a:xfrm>
            <a:off x="331912" y="552663"/>
            <a:ext cx="8812088" cy="6229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SpringerLink app</a:t>
            </a:r>
            <a:endParaRPr lang="en-US" dirty="0"/>
          </a:p>
        </p:txBody>
      </p:sp>
      <p:pic>
        <p:nvPicPr>
          <p:cNvPr id="3074" name="Picture 2"/>
          <p:cNvPicPr>
            <a:picLocks noChangeAspect="1" noChangeArrowheads="1"/>
          </p:cNvPicPr>
          <p:nvPr>
            <p:custDataLst>
              <p:tags r:id="rId3"/>
            </p:custDataLst>
          </p:nvPr>
        </p:nvPicPr>
        <p:blipFill>
          <a:blip r:embed="rId8" cstate="print"/>
          <a:srcRect/>
          <a:stretch>
            <a:fillRect/>
          </a:stretch>
        </p:blipFill>
        <p:spPr bwMode="auto">
          <a:xfrm>
            <a:off x="5715000" y="1828800"/>
            <a:ext cx="3099117" cy="4454980"/>
          </a:xfrm>
          <a:prstGeom prst="rect">
            <a:avLst/>
          </a:prstGeom>
          <a:noFill/>
          <a:ln w="9525">
            <a:noFill/>
            <a:miter lim="800000"/>
            <a:headEnd/>
            <a:tailEnd/>
          </a:ln>
          <a:effectLst/>
        </p:spPr>
      </p:pic>
      <p:sp>
        <p:nvSpPr>
          <p:cNvPr id="10" name="Content Placeholder 10"/>
          <p:cNvSpPr txBox="1">
            <a:spLocks/>
          </p:cNvSpPr>
          <p:nvPr>
            <p:custDataLst>
              <p:tags r:id="rId4"/>
            </p:custDataLst>
          </p:nvPr>
        </p:nvSpPr>
        <p:spPr bwMode="auto">
          <a:xfrm>
            <a:off x="539475" y="1866900"/>
            <a:ext cx="4718325" cy="30777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90500" marR="0" lvl="0" indent="-190500" algn="l" defTabSz="914400" rtl="0" eaLnBrk="0" fontAlgn="base" latinLnBrk="0" hangingPunct="0">
              <a:lnSpc>
                <a:spcPct val="100000"/>
              </a:lnSpc>
              <a:spcBef>
                <a:spcPts val="0"/>
              </a:spcBef>
              <a:spcAft>
                <a:spcPct val="0"/>
              </a:spcAft>
              <a:buClr>
                <a:schemeClr val="accent2"/>
              </a:buClr>
              <a:buSzPct val="130000"/>
              <a:buFont typeface="Times" pitchFamily="18" charset="0"/>
              <a:buChar char="•"/>
              <a:tabLst/>
              <a:defRPr/>
            </a:pPr>
            <a:r>
              <a:rPr kumimoji="0" lang="en-US" sz="2000" b="0" i="0" u="none" strike="noStrike" kern="0" cap="none" spc="0" normalizeH="0" baseline="0" noProof="0" dirty="0" smtClean="0">
                <a:ln>
                  <a:noFill/>
                </a:ln>
                <a:solidFill>
                  <a:schemeClr val="tx2"/>
                </a:solidFill>
                <a:effectLst/>
                <a:uLnTx/>
                <a:uFillTx/>
                <a:latin typeface="+mn-lt"/>
                <a:ea typeface="+mn-ea"/>
                <a:cs typeface="+mn-cs"/>
              </a:rPr>
              <a:t>Released October 18</a:t>
            </a:r>
            <a:r>
              <a:rPr kumimoji="0" lang="en-US" sz="2000" b="0" i="0" u="none" strike="noStrike" kern="0" cap="none" spc="0" normalizeH="0" baseline="30000" noProof="0" dirty="0" smtClean="0">
                <a:ln>
                  <a:noFill/>
                </a:ln>
                <a:solidFill>
                  <a:schemeClr val="tx2"/>
                </a:solidFill>
                <a:effectLst/>
                <a:uLnTx/>
                <a:uFillTx/>
                <a:latin typeface="+mn-lt"/>
                <a:ea typeface="+mn-ea"/>
                <a:cs typeface="+mn-cs"/>
              </a:rPr>
              <a:t>th</a:t>
            </a:r>
            <a:r>
              <a:rPr kumimoji="0" lang="en-US" sz="2000" b="0" i="0" u="none" strike="noStrike" kern="0" cap="none" spc="0" normalizeH="0" baseline="0" noProof="0" dirty="0" smtClean="0">
                <a:ln>
                  <a:noFill/>
                </a:ln>
                <a:solidFill>
                  <a:schemeClr val="tx2"/>
                </a:solidFill>
                <a:effectLst/>
                <a:uLnTx/>
                <a:uFillTx/>
                <a:latin typeface="+mn-lt"/>
                <a:ea typeface="+mn-ea"/>
                <a:cs typeface="+mn-cs"/>
              </a:rPr>
              <a:t>, 2011</a:t>
            </a:r>
            <a:br>
              <a:rPr kumimoji="0" lang="en-US" sz="2000" b="0" i="0" u="none" strike="noStrike" kern="0" cap="none" spc="0" normalizeH="0" baseline="0" noProof="0" dirty="0" smtClean="0">
                <a:ln>
                  <a:noFill/>
                </a:ln>
                <a:solidFill>
                  <a:schemeClr val="tx2"/>
                </a:solidFill>
                <a:effectLst/>
                <a:uLnTx/>
                <a:uFillTx/>
                <a:latin typeface="+mn-lt"/>
                <a:ea typeface="+mn-ea"/>
                <a:cs typeface="+mn-cs"/>
              </a:rPr>
            </a:br>
            <a:endParaRPr kumimoji="0" lang="en-US" sz="2000" b="0" i="0" u="none" strike="noStrike" kern="0" cap="none" spc="0" normalizeH="0" baseline="0" noProof="0" dirty="0" smtClean="0">
              <a:ln>
                <a:noFill/>
              </a:ln>
              <a:solidFill>
                <a:schemeClr val="tx2"/>
              </a:solidFill>
              <a:effectLst/>
              <a:uLnTx/>
              <a:uFillTx/>
              <a:latin typeface="+mn-lt"/>
              <a:ea typeface="+mn-ea"/>
              <a:cs typeface="+mn-cs"/>
            </a:endParaRPr>
          </a:p>
          <a:p>
            <a:pPr marL="190500" marR="0" lvl="0" indent="-190500" algn="l" defTabSz="914400" rtl="0" eaLnBrk="0" fontAlgn="base" latinLnBrk="0" hangingPunct="0">
              <a:lnSpc>
                <a:spcPct val="100000"/>
              </a:lnSpc>
              <a:spcBef>
                <a:spcPts val="0"/>
              </a:spcBef>
              <a:spcAft>
                <a:spcPct val="0"/>
              </a:spcAft>
              <a:buClr>
                <a:schemeClr val="accent2"/>
              </a:buClr>
              <a:buSzPct val="130000"/>
              <a:buFont typeface="Times" pitchFamily="18" charset="0"/>
              <a:buChar char="•"/>
              <a:tabLst/>
              <a:defRPr/>
            </a:pPr>
            <a:r>
              <a:rPr lang="en-US" sz="2000" kern="0" noProof="0" dirty="0" smtClean="0">
                <a:latin typeface="+mn-lt"/>
              </a:rPr>
              <a:t>Free to download</a:t>
            </a:r>
            <a:br>
              <a:rPr lang="en-US" sz="2000" kern="0" noProof="0" dirty="0" smtClean="0">
                <a:latin typeface="+mn-lt"/>
              </a:rPr>
            </a:br>
            <a:endParaRPr lang="en-US" sz="2000" kern="0" noProof="0" dirty="0" smtClean="0">
              <a:latin typeface="+mn-lt"/>
            </a:endParaRPr>
          </a:p>
          <a:p>
            <a:pPr marL="190500" marR="0" lvl="0" indent="-190500" algn="l" defTabSz="914400" rtl="0" eaLnBrk="0" fontAlgn="base" latinLnBrk="0" hangingPunct="0">
              <a:lnSpc>
                <a:spcPct val="100000"/>
              </a:lnSpc>
              <a:spcBef>
                <a:spcPts val="0"/>
              </a:spcBef>
              <a:spcAft>
                <a:spcPct val="0"/>
              </a:spcAft>
              <a:buClr>
                <a:schemeClr val="accent2"/>
              </a:buClr>
              <a:buSzPct val="130000"/>
              <a:buFont typeface="Times" pitchFamily="18" charset="0"/>
              <a:buChar char="•"/>
              <a:tabLst/>
              <a:defRPr/>
            </a:pPr>
            <a:r>
              <a:rPr kumimoji="0" lang="en-US" sz="2000" b="0" i="0" u="none" strike="noStrike" kern="0" cap="none" spc="0" normalizeH="0" baseline="0" dirty="0" smtClean="0">
                <a:ln>
                  <a:noFill/>
                </a:ln>
                <a:solidFill>
                  <a:schemeClr val="tx2"/>
                </a:solidFill>
                <a:effectLst/>
                <a:uLnTx/>
                <a:uFillTx/>
                <a:latin typeface="+mn-lt"/>
                <a:ea typeface="+mn-ea"/>
                <a:cs typeface="+mn-cs"/>
              </a:rPr>
              <a:t>Provides</a:t>
            </a:r>
            <a:r>
              <a:rPr kumimoji="0" lang="en-US" sz="2000" b="0" i="0" u="none" strike="noStrike" kern="0" cap="none" spc="0" normalizeH="0" dirty="0" smtClean="0">
                <a:ln>
                  <a:noFill/>
                </a:ln>
                <a:solidFill>
                  <a:schemeClr val="tx2"/>
                </a:solidFill>
                <a:effectLst/>
                <a:uLnTx/>
                <a:uFillTx/>
                <a:latin typeface="+mn-lt"/>
                <a:ea typeface="+mn-ea"/>
                <a:cs typeface="+mn-cs"/>
              </a:rPr>
              <a:t> search and discovery of all Springer and BMC content</a:t>
            </a:r>
            <a:br>
              <a:rPr kumimoji="0" lang="en-US" sz="2000" b="0" i="0" u="none" strike="noStrike" kern="0" cap="none" spc="0" normalizeH="0" dirty="0" smtClean="0">
                <a:ln>
                  <a:noFill/>
                </a:ln>
                <a:solidFill>
                  <a:schemeClr val="tx2"/>
                </a:solidFill>
                <a:effectLst/>
                <a:uLnTx/>
                <a:uFillTx/>
                <a:latin typeface="+mn-lt"/>
                <a:ea typeface="+mn-ea"/>
                <a:cs typeface="+mn-cs"/>
              </a:rPr>
            </a:br>
            <a:endParaRPr kumimoji="0" lang="en-US" sz="2000" b="0" i="0" u="none" strike="noStrike" kern="0" cap="none" spc="0" normalizeH="0" dirty="0" smtClean="0">
              <a:ln>
                <a:noFill/>
              </a:ln>
              <a:solidFill>
                <a:schemeClr val="tx2"/>
              </a:solidFill>
              <a:effectLst/>
              <a:uLnTx/>
              <a:uFillTx/>
              <a:latin typeface="+mn-lt"/>
              <a:ea typeface="+mn-ea"/>
              <a:cs typeface="+mn-cs"/>
            </a:endParaRPr>
          </a:p>
          <a:p>
            <a:pPr marL="190500" marR="0" lvl="0" indent="-190500" algn="l" defTabSz="914400" rtl="0" eaLnBrk="0" fontAlgn="base" latinLnBrk="0" hangingPunct="0">
              <a:lnSpc>
                <a:spcPct val="100000"/>
              </a:lnSpc>
              <a:spcBef>
                <a:spcPts val="0"/>
              </a:spcBef>
              <a:spcAft>
                <a:spcPct val="0"/>
              </a:spcAft>
              <a:buClr>
                <a:schemeClr val="accent2"/>
              </a:buClr>
              <a:buSzPct val="130000"/>
              <a:buFont typeface="Times" pitchFamily="18" charset="0"/>
              <a:buChar char="•"/>
              <a:tabLst/>
              <a:defRPr/>
            </a:pPr>
            <a:r>
              <a:rPr lang="en-US" sz="2000" kern="0" dirty="0" smtClean="0">
                <a:latin typeface="+mn-lt"/>
              </a:rPr>
              <a:t>Full text access through </a:t>
            </a:r>
            <a:r>
              <a:rPr lang="en-US" sz="2000" kern="0" dirty="0" err="1" smtClean="0">
                <a:latin typeface="+mn-lt"/>
              </a:rPr>
              <a:t>SpringerLink</a:t>
            </a:r>
            <a:r>
              <a:rPr lang="en-US" sz="2000" kern="0" dirty="0" smtClean="0">
                <a:latin typeface="+mn-lt"/>
              </a:rPr>
              <a:t> for authentication and reporting </a:t>
            </a:r>
            <a:endParaRPr kumimoji="0" lang="en-US" sz="2000" b="0" i="0" u="none" strike="noStrike" kern="0" cap="none" spc="0" normalizeH="0" dirty="0" smtClean="0">
              <a:ln>
                <a:noFill/>
              </a:ln>
              <a:solidFill>
                <a:schemeClr val="tx2"/>
              </a:solidFill>
              <a:effectLst/>
              <a:uLnTx/>
              <a:uFillTx/>
              <a:latin typeface="+mn-lt"/>
              <a:ea typeface="+mn-ea"/>
              <a:cs typeface="+mn-cs"/>
            </a:endParaRPr>
          </a:p>
          <a:p>
            <a:pPr marL="190500" marR="0" lvl="0" indent="-190500" algn="l" defTabSz="914400" rtl="0" eaLnBrk="0" fontAlgn="base" latinLnBrk="0" hangingPunct="0">
              <a:lnSpc>
                <a:spcPct val="100000"/>
              </a:lnSpc>
              <a:spcBef>
                <a:spcPts val="0"/>
              </a:spcBef>
              <a:spcAft>
                <a:spcPct val="0"/>
              </a:spcAft>
              <a:buClr>
                <a:schemeClr val="accent2"/>
              </a:buClr>
              <a:buSzPct val="130000"/>
              <a:buFont typeface="Times" pitchFamily="18" charset="0"/>
              <a:buChar char="•"/>
              <a:tabLst/>
              <a:defRPr/>
            </a:pPr>
            <a:endParaRPr kumimoji="0" lang="en-US" sz="20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13" name="Picture 1"/>
          <p:cNvPicPr>
            <a:picLocks noChangeAspect="1" noChangeArrowheads="1"/>
          </p:cNvPicPr>
          <p:nvPr>
            <p:custDataLst>
              <p:tags r:id="rId5"/>
            </p:custDataLst>
          </p:nvPr>
        </p:nvPicPr>
        <p:blipFill>
          <a:blip r:embed="rId9" cstate="print"/>
          <a:srcRect/>
          <a:stretch>
            <a:fillRect/>
          </a:stretch>
        </p:blipFill>
        <p:spPr bwMode="auto">
          <a:xfrm>
            <a:off x="190500" y="6134100"/>
            <a:ext cx="1692260" cy="572032"/>
          </a:xfrm>
          <a:prstGeom prst="rect">
            <a:avLst/>
          </a:prstGeom>
          <a:noFill/>
          <a:ln w="9525">
            <a:noFill/>
            <a:miter lim="800000"/>
            <a:headEnd/>
            <a:tailEnd/>
          </a:ln>
        </p:spPr>
      </p:pic>
      <p:pic>
        <p:nvPicPr>
          <p:cNvPr id="7" name="Picture 1"/>
          <p:cNvPicPr>
            <a:picLocks noChangeAspect="1" noChangeArrowheads="1"/>
          </p:cNvPicPr>
          <p:nvPr/>
        </p:nvPicPr>
        <p:blipFill>
          <a:blip r:embed="rId10" cstate="print"/>
          <a:srcRect/>
          <a:stretch>
            <a:fillRect/>
          </a:stretch>
        </p:blipFill>
        <p:spPr bwMode="auto">
          <a:xfrm>
            <a:off x="0" y="586427"/>
            <a:ext cx="9363075" cy="6257925"/>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And….in development….</a:t>
            </a:r>
            <a:endParaRPr lang="en-US" dirty="0"/>
          </a:p>
        </p:txBody>
      </p:sp>
      <p:sp>
        <p:nvSpPr>
          <p:cNvPr id="3" name="Content Placeholder 2"/>
          <p:cNvSpPr>
            <a:spLocks noGrp="1"/>
          </p:cNvSpPr>
          <p:nvPr>
            <p:ph idx="11"/>
          </p:nvPr>
        </p:nvSpPr>
        <p:spPr>
          <a:xfrm>
            <a:off x="539552" y="1439863"/>
            <a:ext cx="7993062" cy="272510"/>
          </a:xfrm>
        </p:spPr>
        <p:txBody>
          <a:bodyPr/>
          <a:lstStyle/>
          <a:p>
            <a:r>
              <a:rPr lang="en-US" dirty="0" smtClean="0"/>
              <a:t>Springer eBooks in </a:t>
            </a:r>
            <a:r>
              <a:rPr lang="en-US" dirty="0" err="1" smtClean="0"/>
              <a:t>ePub</a:t>
            </a:r>
            <a:r>
              <a:rPr lang="en-US" dirty="0" smtClean="0"/>
              <a:t> format on SpringerLink</a:t>
            </a:r>
            <a:endParaRPr lang="en-US" dirty="0"/>
          </a:p>
        </p:txBody>
      </p:sp>
      <p:pic>
        <p:nvPicPr>
          <p:cNvPr id="155650" name="Picture 2" descr="https://encrypted-tbn2.google.com/images?q=tbn:ANd9GcSVRxBH1unXVBezectmkDPDE4yJCvivmQDxyAyN42TsetX2n2mn"/>
          <p:cNvPicPr>
            <a:picLocks noChangeAspect="1" noChangeArrowheads="1"/>
          </p:cNvPicPr>
          <p:nvPr/>
        </p:nvPicPr>
        <p:blipFill>
          <a:blip r:embed="rId2" cstate="print"/>
          <a:srcRect/>
          <a:stretch>
            <a:fillRect/>
          </a:stretch>
        </p:blipFill>
        <p:spPr bwMode="auto">
          <a:xfrm>
            <a:off x="3717641" y="2666929"/>
            <a:ext cx="1828800" cy="2505076"/>
          </a:xfrm>
          <a:prstGeom prst="rect">
            <a:avLst/>
          </a:prstGeom>
          <a:noFill/>
        </p:spPr>
      </p:pic>
      <p:grpSp>
        <p:nvGrpSpPr>
          <p:cNvPr id="5" name="Group 4"/>
          <p:cNvGrpSpPr/>
          <p:nvPr/>
        </p:nvGrpSpPr>
        <p:grpSpPr>
          <a:xfrm>
            <a:off x="6172200" y="6114758"/>
            <a:ext cx="2985655" cy="743242"/>
            <a:chOff x="6172200" y="6114758"/>
            <a:chExt cx="2985655" cy="743242"/>
          </a:xfrm>
        </p:grpSpPr>
        <p:sp>
          <p:nvSpPr>
            <p:cNvPr id="6" name="Rectangle 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55650"/>
                                        </p:tgtEl>
                                        <p:attrNameLst>
                                          <p:attrName>style.visibility</p:attrName>
                                        </p:attrNameLst>
                                      </p:cBhvr>
                                      <p:to>
                                        <p:strVal val="visible"/>
                                      </p:to>
                                    </p:set>
                                    <p:anim calcmode="lin" valueType="num">
                                      <p:cBhvr additive="base">
                                        <p:cTn id="10" dur="500" fill="hold"/>
                                        <p:tgtEl>
                                          <p:spTgt spid="155650"/>
                                        </p:tgtEl>
                                        <p:attrNameLst>
                                          <p:attrName>ppt_x</p:attrName>
                                        </p:attrNameLst>
                                      </p:cBhvr>
                                      <p:tavLst>
                                        <p:tav tm="0">
                                          <p:val>
                                            <p:strVal val="#ppt_x"/>
                                          </p:val>
                                        </p:tav>
                                        <p:tav tm="100000">
                                          <p:val>
                                            <p:strVal val="#ppt_x"/>
                                          </p:val>
                                        </p:tav>
                                      </p:tavLst>
                                    </p:anim>
                                    <p:anim calcmode="lin" valueType="num">
                                      <p:cBhvr additive="base">
                                        <p:cTn id="11"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bwMode="auto">
          <a:xfrm>
            <a:off x="611188" y="836613"/>
            <a:ext cx="5557837"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is SpringerMaterials?</a:t>
            </a:r>
          </a:p>
        </p:txBody>
      </p:sp>
      <p:sp>
        <p:nvSpPr>
          <p:cNvPr id="20483" name="Content Placeholder 2"/>
          <p:cNvSpPr>
            <a:spLocks noGrp="1"/>
          </p:cNvSpPr>
          <p:nvPr>
            <p:ph idx="1"/>
          </p:nvPr>
        </p:nvSpPr>
        <p:spPr>
          <a:xfrm>
            <a:off x="609600" y="1679575"/>
            <a:ext cx="8305800" cy="2311530"/>
          </a:xfrm>
        </p:spPr>
        <p:txBody>
          <a:bodyPr/>
          <a:lstStyle/>
          <a:p>
            <a:pPr marL="190500" lvl="1" indent="-190500">
              <a:buFont typeface="Times" panose="02020603050405020304" pitchFamily="18" charset="0"/>
              <a:buChar char="•"/>
            </a:pPr>
            <a:r>
              <a:rPr lang="en-US" dirty="0" err="1" smtClean="0"/>
              <a:t>SpringerMaterials</a:t>
            </a:r>
            <a:r>
              <a:rPr lang="en-US" dirty="0" smtClean="0"/>
              <a:t> is a new one-stop web platform. It contains a systematic &amp; comprehensive database of selected and critically assessed </a:t>
            </a:r>
            <a:r>
              <a:rPr lang="en-US" dirty="0" err="1" smtClean="0"/>
              <a:t>physico</a:t>
            </a:r>
            <a:r>
              <a:rPr lang="en-US" dirty="0" smtClean="0"/>
              <a:t> chemical data. </a:t>
            </a:r>
          </a:p>
          <a:p>
            <a:pPr marL="190500" lvl="1" indent="-190500">
              <a:buFont typeface="Times" panose="02020603050405020304" pitchFamily="18" charset="0"/>
              <a:buChar char="•"/>
            </a:pPr>
            <a:r>
              <a:rPr lang="en-US" dirty="0" smtClean="0"/>
              <a:t>Based on </a:t>
            </a:r>
            <a:r>
              <a:rPr lang="en-US" dirty="0" err="1" smtClean="0"/>
              <a:t>Landolt-Börnstein</a:t>
            </a:r>
            <a:r>
              <a:rPr lang="en-US" dirty="0" smtClean="0"/>
              <a:t>, the unique and top-quality data collection in all areas of physical sciences and engineering.</a:t>
            </a:r>
          </a:p>
          <a:p>
            <a:r>
              <a:rPr lang="en-US" dirty="0" smtClean="0"/>
              <a:t>It consists of 70,000 online documents, includes more than 120,000 figures, more than 1 million literature references and over 65,000 keywords. </a:t>
            </a:r>
          </a:p>
          <a:p>
            <a:r>
              <a:rPr lang="en-US" dirty="0" err="1" smtClean="0"/>
              <a:t>SpringerMaterials</a:t>
            </a:r>
            <a:r>
              <a:rPr lang="en-US" dirty="0" smtClean="0"/>
              <a:t> replaces the previous </a:t>
            </a:r>
            <a:r>
              <a:rPr lang="en-US" dirty="0" err="1" smtClean="0"/>
              <a:t>Landolt-Börnstein</a:t>
            </a:r>
            <a:r>
              <a:rPr lang="en-US" dirty="0" smtClean="0"/>
              <a:t> product as of January 2010</a:t>
            </a:r>
          </a:p>
        </p:txBody>
      </p:sp>
      <p:grpSp>
        <p:nvGrpSpPr>
          <p:cNvPr id="20484" name="Group 42"/>
          <p:cNvGrpSpPr>
            <a:grpSpLocks/>
          </p:cNvGrpSpPr>
          <p:nvPr/>
        </p:nvGrpSpPr>
        <p:grpSpPr bwMode="auto">
          <a:xfrm>
            <a:off x="20782" y="6477000"/>
            <a:ext cx="9144000" cy="234950"/>
            <a:chOff x="0" y="4172"/>
            <a:chExt cx="4059" cy="146"/>
          </a:xfrm>
        </p:grpSpPr>
        <p:sp>
          <p:nvSpPr>
            <p:cNvPr id="20485" name="Rectangle 29"/>
            <p:cNvSpPr>
              <a:spLocks noChangeArrowheads="1"/>
            </p:cNvSpPr>
            <p:nvPr/>
          </p:nvSpPr>
          <p:spPr bwMode="auto">
            <a:xfrm>
              <a:off x="0" y="4172"/>
              <a:ext cx="748"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Landolt-Börnstein</a:t>
              </a:r>
            </a:p>
          </p:txBody>
        </p:sp>
        <p:sp>
          <p:nvSpPr>
            <p:cNvPr id="20486" name="Rectangle 35"/>
            <p:cNvSpPr>
              <a:spLocks noChangeArrowheads="1"/>
            </p:cNvSpPr>
            <p:nvPr/>
          </p:nvSpPr>
          <p:spPr bwMode="auto">
            <a:xfrm>
              <a:off x="748" y="4172"/>
              <a:ext cx="772" cy="143"/>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b="1"/>
                <a:t>SpringerMaterials</a:t>
              </a:r>
            </a:p>
          </p:txBody>
        </p:sp>
        <p:sp>
          <p:nvSpPr>
            <p:cNvPr id="20487" name="Rectangle 36"/>
            <p:cNvSpPr>
              <a:spLocks noChangeArrowheads="1"/>
            </p:cNvSpPr>
            <p:nvPr/>
          </p:nvSpPr>
          <p:spPr bwMode="auto">
            <a:xfrm>
              <a:off x="1519" y="4172"/>
              <a:ext cx="908"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dirty="0" err="1">
                  <a:solidFill>
                    <a:schemeClr val="folHlink"/>
                  </a:solidFill>
                </a:rPr>
                <a:t>Siteguide</a:t>
              </a:r>
              <a:r>
                <a:rPr lang="en-US" sz="900" dirty="0">
                  <a:solidFill>
                    <a:schemeClr val="folHlink"/>
                  </a:solidFill>
                </a:rPr>
                <a:t> of the Platform</a:t>
              </a:r>
            </a:p>
          </p:txBody>
        </p:sp>
        <p:sp>
          <p:nvSpPr>
            <p:cNvPr id="20488" name="Rectangle 37"/>
            <p:cNvSpPr>
              <a:spLocks noChangeArrowheads="1"/>
            </p:cNvSpPr>
            <p:nvPr/>
          </p:nvSpPr>
          <p:spPr bwMode="auto">
            <a:xfrm>
              <a:off x="2426" y="4172"/>
              <a:ext cx="862"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dirty="0">
                  <a:solidFill>
                    <a:schemeClr val="folHlink"/>
                  </a:solidFill>
                </a:rPr>
                <a:t>Comparable Products</a:t>
              </a:r>
            </a:p>
          </p:txBody>
        </p:sp>
        <p:sp>
          <p:nvSpPr>
            <p:cNvPr id="20489" name="Rectangle 38"/>
            <p:cNvSpPr>
              <a:spLocks noChangeArrowheads="1"/>
            </p:cNvSpPr>
            <p:nvPr/>
          </p:nvSpPr>
          <p:spPr bwMode="auto">
            <a:xfrm>
              <a:off x="3288" y="4172"/>
              <a:ext cx="771"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de-DE" sz="900">
                  <a:solidFill>
                    <a:schemeClr val="folHlink"/>
                  </a:solidFill>
                </a:rPr>
                <a:t>Additional Information</a:t>
              </a:r>
              <a:endParaRPr lang="en-US" sz="900">
                <a:solidFill>
                  <a:schemeClr val="folHlink"/>
                </a:solidFill>
              </a:endParaRPr>
            </a:p>
          </p:txBody>
        </p:sp>
      </p:grpSp>
    </p:spTree>
    <p:extLst>
      <p:ext uri="{BB962C8B-B14F-4D97-AF65-F5344CB8AC3E}">
        <p14:creationId xmlns:p14="http://schemas.microsoft.com/office/powerpoint/2010/main" val="29746675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522000" y="1400400"/>
            <a:ext cx="8129875" cy="50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3792926708"/>
              </p:ext>
            </p:extLst>
          </p:nvPr>
        </p:nvGraphicFramePr>
        <p:xfrm>
          <a:off x="527050" y="2649089"/>
          <a:ext cx="7836775" cy="3826934"/>
        </p:xfrm>
        <a:graphic>
          <a:graphicData uri="http://schemas.openxmlformats.org/drawingml/2006/chart">
            <c:chart xmlns:c="http://schemas.openxmlformats.org/drawingml/2006/chart" xmlns:r="http://schemas.openxmlformats.org/officeDocument/2006/relationships" r:id="rId3"/>
          </a:graphicData>
        </a:graphic>
      </p:graphicFrame>
      <p:sp>
        <p:nvSpPr>
          <p:cNvPr id="5121" name="Rectangle 2"/>
          <p:cNvSpPr>
            <a:spLocks noGrp="1" noChangeArrowheads="1"/>
          </p:cNvSpPr>
          <p:nvPr>
            <p:ph type="title"/>
          </p:nvPr>
        </p:nvSpPr>
        <p:spPr>
          <a:xfrm>
            <a:off x="538163" y="896938"/>
            <a:ext cx="8050212" cy="609398"/>
          </a:xfrm>
        </p:spPr>
        <p:txBody>
          <a:bodyPr/>
          <a:lstStyle/>
          <a:p>
            <a:r>
              <a:rPr lang="en-US" smtClean="0">
                <a:latin typeface="Calibri" charset="0"/>
                <a:ea typeface="Calibri" charset="0"/>
              </a:rPr>
              <a:t>SpringerLink usage: 2005 – 2011</a:t>
            </a:r>
            <a:br>
              <a:rPr lang="en-US" smtClean="0">
                <a:latin typeface="Calibri" charset="0"/>
                <a:ea typeface="Calibri" charset="0"/>
              </a:rPr>
            </a:br>
            <a:endParaRPr lang="en-US">
              <a:latin typeface="Calibri" charset="0"/>
              <a:ea typeface="Calibri" charset="0"/>
            </a:endParaRPr>
          </a:p>
        </p:txBody>
      </p:sp>
      <p:sp>
        <p:nvSpPr>
          <p:cNvPr id="5" name="Rectangle 2"/>
          <p:cNvSpPr txBox="1">
            <a:spLocks noChangeArrowheads="1"/>
          </p:cNvSpPr>
          <p:nvPr/>
        </p:nvSpPr>
        <p:spPr bwMode="auto">
          <a:xfrm>
            <a:off x="1039813" y="1634054"/>
            <a:ext cx="72321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sz="2100" b="1">
                <a:solidFill>
                  <a:schemeClr val="tx1"/>
                </a:solidFill>
                <a:latin typeface="+mj-lt"/>
                <a:ea typeface="Calibri"/>
                <a:cs typeface="Lucida Sans"/>
              </a:defRPr>
            </a:lvl1pPr>
            <a:lvl2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pPr>
              <a:lnSpc>
                <a:spcPct val="100000"/>
              </a:lnSpc>
              <a:spcBef>
                <a:spcPts val="1200"/>
              </a:spcBef>
            </a:pPr>
            <a:r>
              <a:rPr lang="en-US" sz="1600" b="0" dirty="0" smtClean="0">
                <a:solidFill>
                  <a:srgbClr val="0176C3"/>
                </a:solidFill>
              </a:rPr>
              <a:t>Usage up 11% from 2010 to 2011</a:t>
            </a:r>
          </a:p>
        </p:txBody>
      </p:sp>
      <p:sp>
        <p:nvSpPr>
          <p:cNvPr id="45" name="AutoShape 6"/>
          <p:cNvSpPr>
            <a:spLocks noChangeArrowheads="1"/>
          </p:cNvSpPr>
          <p:nvPr/>
        </p:nvSpPr>
        <p:spPr bwMode="auto">
          <a:xfrm>
            <a:off x="6551071" y="3385609"/>
            <a:ext cx="1481679" cy="576262"/>
          </a:xfrm>
          <a:prstGeom prst="leftArrow">
            <a:avLst>
              <a:gd name="adj1" fmla="val 64185"/>
              <a:gd name="adj2" fmla="val 45195"/>
            </a:avLst>
          </a:prstGeom>
          <a:solidFill>
            <a:schemeClr val="accent2"/>
          </a:solidFill>
          <a:ln w="9525">
            <a:noFill/>
            <a:miter lim="800000"/>
            <a:headEnd/>
            <a:tailEnd/>
          </a:ln>
          <a:effectLst/>
        </p:spPr>
        <p:txBody>
          <a:bodyPr wrap="none" lIns="144000" bIns="93600" anchor="ctr"/>
          <a:lstStyle/>
          <a:p>
            <a:pPr algn="l">
              <a:spcBef>
                <a:spcPct val="0"/>
              </a:spcBef>
            </a:pPr>
            <a:r>
              <a:rPr lang="en-US" dirty="0">
                <a:solidFill>
                  <a:schemeClr val="bg1"/>
                </a:solidFill>
                <a:latin typeface="+mj-lt"/>
              </a:rPr>
              <a:t>eBooks</a:t>
            </a:r>
          </a:p>
        </p:txBody>
      </p:sp>
      <p:sp>
        <p:nvSpPr>
          <p:cNvPr id="46" name="AutoShape 9"/>
          <p:cNvSpPr>
            <a:spLocks noChangeArrowheads="1"/>
          </p:cNvSpPr>
          <p:nvPr/>
        </p:nvSpPr>
        <p:spPr bwMode="auto">
          <a:xfrm>
            <a:off x="6494981" y="4579939"/>
            <a:ext cx="1527186" cy="576262"/>
          </a:xfrm>
          <a:prstGeom prst="leftArrow">
            <a:avLst>
              <a:gd name="adj1" fmla="val 64185"/>
              <a:gd name="adj2" fmla="val 54278"/>
            </a:avLst>
          </a:prstGeom>
          <a:solidFill>
            <a:schemeClr val="accent1"/>
          </a:solidFill>
          <a:ln w="9525">
            <a:noFill/>
            <a:miter lim="800000"/>
            <a:headEnd/>
            <a:tailEnd/>
          </a:ln>
          <a:effectLst/>
        </p:spPr>
        <p:txBody>
          <a:bodyPr wrap="none" lIns="144000" bIns="93600" anchor="ctr"/>
          <a:lstStyle/>
          <a:p>
            <a:pPr algn="l">
              <a:spcBef>
                <a:spcPct val="0"/>
              </a:spcBef>
            </a:pPr>
            <a:r>
              <a:rPr lang="en-US" dirty="0" smtClean="0">
                <a:solidFill>
                  <a:schemeClr val="bg1"/>
                </a:solidFill>
                <a:latin typeface="+mj-lt"/>
              </a:rPr>
              <a:t>Journals</a:t>
            </a:r>
            <a:endParaRPr lang="en-US" dirty="0">
              <a:solidFill>
                <a:schemeClr val="bg1"/>
              </a:solidFill>
              <a:latin typeface="+mj-lt"/>
            </a:endParaRPr>
          </a:p>
        </p:txBody>
      </p:sp>
      <p:sp>
        <p:nvSpPr>
          <p:cNvPr id="14" name="Textfeld 6"/>
          <p:cNvSpPr txBox="1"/>
          <p:nvPr/>
        </p:nvSpPr>
        <p:spPr>
          <a:xfrm>
            <a:off x="6884985" y="3970526"/>
            <a:ext cx="1314971" cy="220060"/>
          </a:xfrm>
          <a:prstGeom prst="rect">
            <a:avLst/>
          </a:prstGeom>
          <a:noFill/>
        </p:spPr>
        <p:txBody>
          <a:bodyPr wrap="square" lIns="0" tIns="0" rIns="0" bIns="0" rtlCol="0">
            <a:spAutoFit/>
          </a:bodyPr>
          <a:lstStyle>
            <a:defPPr>
              <a:defRPr lang="en-US"/>
            </a:defPPr>
            <a:lvl1pPr algn="ctr" rtl="0" eaLnBrk="0" fontAlgn="base" hangingPunct="0">
              <a:spcBef>
                <a:spcPct val="50000"/>
              </a:spcBef>
              <a:spcAft>
                <a:spcPct val="0"/>
              </a:spcAft>
              <a:defRPr sz="1600" b="1" kern="1200">
                <a:solidFill>
                  <a:schemeClr val="tx2"/>
                </a:solidFill>
                <a:latin typeface="Arial" charset="0"/>
                <a:ea typeface="+mn-ea"/>
                <a:cs typeface="+mn-cs"/>
              </a:defRPr>
            </a:lvl1pPr>
            <a:lvl2pPr marL="457200" algn="ctr" rtl="0" eaLnBrk="0" fontAlgn="base" hangingPunct="0">
              <a:spcBef>
                <a:spcPct val="50000"/>
              </a:spcBef>
              <a:spcAft>
                <a:spcPct val="0"/>
              </a:spcAft>
              <a:defRPr sz="1600" b="1" kern="1200">
                <a:solidFill>
                  <a:schemeClr val="tx2"/>
                </a:solidFill>
                <a:latin typeface="Arial" charset="0"/>
                <a:ea typeface="+mn-ea"/>
                <a:cs typeface="+mn-cs"/>
              </a:defRPr>
            </a:lvl2pPr>
            <a:lvl3pPr marL="914400" algn="ctr" rtl="0" eaLnBrk="0" fontAlgn="base" hangingPunct="0">
              <a:spcBef>
                <a:spcPct val="50000"/>
              </a:spcBef>
              <a:spcAft>
                <a:spcPct val="0"/>
              </a:spcAft>
              <a:defRPr sz="1600" b="1" kern="1200">
                <a:solidFill>
                  <a:schemeClr val="tx2"/>
                </a:solidFill>
                <a:latin typeface="Arial" charset="0"/>
                <a:ea typeface="+mn-ea"/>
                <a:cs typeface="+mn-cs"/>
              </a:defRPr>
            </a:lvl3pPr>
            <a:lvl4pPr marL="1371600" algn="ctr" rtl="0" eaLnBrk="0" fontAlgn="base" hangingPunct="0">
              <a:spcBef>
                <a:spcPct val="50000"/>
              </a:spcBef>
              <a:spcAft>
                <a:spcPct val="0"/>
              </a:spcAft>
              <a:defRPr sz="1600" b="1" kern="1200">
                <a:solidFill>
                  <a:schemeClr val="tx2"/>
                </a:solidFill>
                <a:latin typeface="Arial" charset="0"/>
                <a:ea typeface="+mn-ea"/>
                <a:cs typeface="+mn-cs"/>
              </a:defRPr>
            </a:lvl4pPr>
            <a:lvl5pPr marL="1828800" algn="ctr" rtl="0" eaLnBrk="0" fontAlgn="base" hangingPunct="0">
              <a:spcBef>
                <a:spcPct val="50000"/>
              </a:spcBef>
              <a:spcAft>
                <a:spcPct val="0"/>
              </a:spcAft>
              <a:defRPr sz="1600" b="1" kern="1200">
                <a:solidFill>
                  <a:schemeClr val="tx2"/>
                </a:solidFill>
                <a:latin typeface="Arial" charset="0"/>
                <a:ea typeface="+mn-ea"/>
                <a:cs typeface="+mn-cs"/>
              </a:defRPr>
            </a:lvl5pPr>
            <a:lvl6pPr marL="2286000" algn="l" defTabSz="914400" rtl="0" eaLnBrk="1" latinLnBrk="0" hangingPunct="1">
              <a:defRPr sz="1600" b="1" kern="1200">
                <a:solidFill>
                  <a:schemeClr val="tx2"/>
                </a:solidFill>
                <a:latin typeface="Arial" charset="0"/>
                <a:ea typeface="+mn-ea"/>
                <a:cs typeface="+mn-cs"/>
              </a:defRPr>
            </a:lvl6pPr>
            <a:lvl7pPr marL="2743200" algn="l" defTabSz="914400" rtl="0" eaLnBrk="1" latinLnBrk="0" hangingPunct="1">
              <a:defRPr sz="1600" b="1" kern="1200">
                <a:solidFill>
                  <a:schemeClr val="tx2"/>
                </a:solidFill>
                <a:latin typeface="Arial" charset="0"/>
                <a:ea typeface="+mn-ea"/>
                <a:cs typeface="+mn-cs"/>
              </a:defRPr>
            </a:lvl7pPr>
            <a:lvl8pPr marL="3200400" algn="l" defTabSz="914400" rtl="0" eaLnBrk="1" latinLnBrk="0" hangingPunct="1">
              <a:defRPr sz="1600" b="1" kern="1200">
                <a:solidFill>
                  <a:schemeClr val="tx2"/>
                </a:solidFill>
                <a:latin typeface="Arial" charset="0"/>
                <a:ea typeface="+mn-ea"/>
                <a:cs typeface="+mn-cs"/>
              </a:defRPr>
            </a:lvl8pPr>
            <a:lvl9pPr marL="3657600" algn="l" defTabSz="914400" rtl="0" eaLnBrk="1" latinLnBrk="0" hangingPunct="1">
              <a:defRPr sz="1600" b="1" kern="1200">
                <a:solidFill>
                  <a:schemeClr val="tx2"/>
                </a:solidFill>
                <a:latin typeface="Arial" charset="0"/>
                <a:ea typeface="+mn-ea"/>
                <a:cs typeface="+mn-cs"/>
              </a:defRPr>
            </a:lvl9pPr>
          </a:lstStyle>
          <a:p>
            <a:pPr algn="l">
              <a:lnSpc>
                <a:spcPct val="110000"/>
              </a:lnSpc>
              <a:buClr>
                <a:schemeClr val="accent3"/>
              </a:buClr>
              <a:buSzPct val="110000"/>
            </a:pPr>
            <a:r>
              <a:rPr lang="en-US" sz="1300" b="0" dirty="0">
                <a:solidFill>
                  <a:schemeClr val="accent2"/>
                </a:solidFill>
                <a:latin typeface="Calibri"/>
                <a:cs typeface="Calibri"/>
              </a:rPr>
              <a:t>eBooks: </a:t>
            </a:r>
            <a:r>
              <a:rPr lang="en-US" sz="1300" b="0" dirty="0">
                <a:solidFill>
                  <a:schemeClr val="accent2"/>
                </a:solidFill>
                <a:latin typeface="Calibri"/>
                <a:ea typeface="ヒラギノ角ゴ Pro W3" charset="-128"/>
                <a:cs typeface="Calibri"/>
              </a:rPr>
              <a:t>+13% </a:t>
            </a:r>
            <a:endParaRPr lang="en-US" sz="1300" b="0" dirty="0">
              <a:solidFill>
                <a:schemeClr val="accent2"/>
              </a:solidFill>
              <a:latin typeface="Calibri"/>
              <a:cs typeface="Calibri"/>
            </a:endParaRPr>
          </a:p>
        </p:txBody>
      </p:sp>
      <p:sp>
        <p:nvSpPr>
          <p:cNvPr id="15" name="Textfeld 6"/>
          <p:cNvSpPr txBox="1"/>
          <p:nvPr/>
        </p:nvSpPr>
        <p:spPr>
          <a:xfrm>
            <a:off x="6895568" y="5155861"/>
            <a:ext cx="1314971" cy="220060"/>
          </a:xfrm>
          <a:prstGeom prst="rect">
            <a:avLst/>
          </a:prstGeom>
          <a:noFill/>
        </p:spPr>
        <p:txBody>
          <a:bodyPr wrap="square" lIns="0" tIns="0" rIns="0" bIns="0" rtlCol="0">
            <a:spAutoFit/>
          </a:bodyPr>
          <a:lstStyle>
            <a:defPPr>
              <a:defRPr lang="en-US"/>
            </a:defPPr>
            <a:lvl1pPr algn="ctr" rtl="0" eaLnBrk="0" fontAlgn="base" hangingPunct="0">
              <a:spcBef>
                <a:spcPct val="50000"/>
              </a:spcBef>
              <a:spcAft>
                <a:spcPct val="0"/>
              </a:spcAft>
              <a:defRPr sz="1600" b="1" kern="1200">
                <a:solidFill>
                  <a:schemeClr val="tx2"/>
                </a:solidFill>
                <a:latin typeface="Arial" charset="0"/>
                <a:ea typeface="+mn-ea"/>
                <a:cs typeface="+mn-cs"/>
              </a:defRPr>
            </a:lvl1pPr>
            <a:lvl2pPr marL="457200" algn="ctr" rtl="0" eaLnBrk="0" fontAlgn="base" hangingPunct="0">
              <a:spcBef>
                <a:spcPct val="50000"/>
              </a:spcBef>
              <a:spcAft>
                <a:spcPct val="0"/>
              </a:spcAft>
              <a:defRPr sz="1600" b="1" kern="1200">
                <a:solidFill>
                  <a:schemeClr val="tx2"/>
                </a:solidFill>
                <a:latin typeface="Arial" charset="0"/>
                <a:ea typeface="+mn-ea"/>
                <a:cs typeface="+mn-cs"/>
              </a:defRPr>
            </a:lvl2pPr>
            <a:lvl3pPr marL="914400" algn="ctr" rtl="0" eaLnBrk="0" fontAlgn="base" hangingPunct="0">
              <a:spcBef>
                <a:spcPct val="50000"/>
              </a:spcBef>
              <a:spcAft>
                <a:spcPct val="0"/>
              </a:spcAft>
              <a:defRPr sz="1600" b="1" kern="1200">
                <a:solidFill>
                  <a:schemeClr val="tx2"/>
                </a:solidFill>
                <a:latin typeface="Arial" charset="0"/>
                <a:ea typeface="+mn-ea"/>
                <a:cs typeface="+mn-cs"/>
              </a:defRPr>
            </a:lvl3pPr>
            <a:lvl4pPr marL="1371600" algn="ctr" rtl="0" eaLnBrk="0" fontAlgn="base" hangingPunct="0">
              <a:spcBef>
                <a:spcPct val="50000"/>
              </a:spcBef>
              <a:spcAft>
                <a:spcPct val="0"/>
              </a:spcAft>
              <a:defRPr sz="1600" b="1" kern="1200">
                <a:solidFill>
                  <a:schemeClr val="tx2"/>
                </a:solidFill>
                <a:latin typeface="Arial" charset="0"/>
                <a:ea typeface="+mn-ea"/>
                <a:cs typeface="+mn-cs"/>
              </a:defRPr>
            </a:lvl4pPr>
            <a:lvl5pPr marL="1828800" algn="ctr" rtl="0" eaLnBrk="0" fontAlgn="base" hangingPunct="0">
              <a:spcBef>
                <a:spcPct val="50000"/>
              </a:spcBef>
              <a:spcAft>
                <a:spcPct val="0"/>
              </a:spcAft>
              <a:defRPr sz="1600" b="1" kern="1200">
                <a:solidFill>
                  <a:schemeClr val="tx2"/>
                </a:solidFill>
                <a:latin typeface="Arial" charset="0"/>
                <a:ea typeface="+mn-ea"/>
                <a:cs typeface="+mn-cs"/>
              </a:defRPr>
            </a:lvl5pPr>
            <a:lvl6pPr marL="2286000" algn="l" defTabSz="914400" rtl="0" eaLnBrk="1" latinLnBrk="0" hangingPunct="1">
              <a:defRPr sz="1600" b="1" kern="1200">
                <a:solidFill>
                  <a:schemeClr val="tx2"/>
                </a:solidFill>
                <a:latin typeface="Arial" charset="0"/>
                <a:ea typeface="+mn-ea"/>
                <a:cs typeface="+mn-cs"/>
              </a:defRPr>
            </a:lvl6pPr>
            <a:lvl7pPr marL="2743200" algn="l" defTabSz="914400" rtl="0" eaLnBrk="1" latinLnBrk="0" hangingPunct="1">
              <a:defRPr sz="1600" b="1" kern="1200">
                <a:solidFill>
                  <a:schemeClr val="tx2"/>
                </a:solidFill>
                <a:latin typeface="Arial" charset="0"/>
                <a:ea typeface="+mn-ea"/>
                <a:cs typeface="+mn-cs"/>
              </a:defRPr>
            </a:lvl7pPr>
            <a:lvl8pPr marL="3200400" algn="l" defTabSz="914400" rtl="0" eaLnBrk="1" latinLnBrk="0" hangingPunct="1">
              <a:defRPr sz="1600" b="1" kern="1200">
                <a:solidFill>
                  <a:schemeClr val="tx2"/>
                </a:solidFill>
                <a:latin typeface="Arial" charset="0"/>
                <a:ea typeface="+mn-ea"/>
                <a:cs typeface="+mn-cs"/>
              </a:defRPr>
            </a:lvl8pPr>
            <a:lvl9pPr marL="3657600" algn="l" defTabSz="914400" rtl="0" eaLnBrk="1" latinLnBrk="0" hangingPunct="1">
              <a:defRPr sz="1600" b="1" kern="1200">
                <a:solidFill>
                  <a:schemeClr val="tx2"/>
                </a:solidFill>
                <a:latin typeface="Arial" charset="0"/>
                <a:ea typeface="+mn-ea"/>
                <a:cs typeface="+mn-cs"/>
              </a:defRPr>
            </a:lvl9pPr>
          </a:lstStyle>
          <a:p>
            <a:pPr algn="l">
              <a:lnSpc>
                <a:spcPct val="110000"/>
              </a:lnSpc>
              <a:buClr>
                <a:schemeClr val="accent3"/>
              </a:buClr>
              <a:buSzPct val="110000"/>
            </a:pPr>
            <a:r>
              <a:rPr lang="en-US" sz="1300" b="0" dirty="0" smtClean="0">
                <a:solidFill>
                  <a:schemeClr val="accent1"/>
                </a:solidFill>
                <a:latin typeface="Calibri"/>
                <a:cs typeface="Calibri"/>
              </a:rPr>
              <a:t>Journals: </a:t>
            </a:r>
            <a:r>
              <a:rPr lang="en-US" sz="1300" b="0" spc="50" dirty="0" smtClean="0">
                <a:solidFill>
                  <a:schemeClr val="accent1"/>
                </a:solidFill>
                <a:latin typeface="Calibri"/>
                <a:ea typeface="ヒラギノ角ゴ Pro W3" charset="-128"/>
                <a:cs typeface="Calibri"/>
              </a:rPr>
              <a:t>+</a:t>
            </a:r>
            <a:r>
              <a:rPr lang="en-US" sz="1300" b="0" spc="50" dirty="0">
                <a:solidFill>
                  <a:schemeClr val="accent1"/>
                </a:solidFill>
                <a:latin typeface="Calibri"/>
                <a:ea typeface="ヒラギノ角ゴ Pro W3" charset="-128"/>
                <a:cs typeface="Calibri"/>
              </a:rPr>
              <a:t>10</a:t>
            </a:r>
            <a:r>
              <a:rPr lang="en-US" sz="1300" b="0" spc="50">
                <a:solidFill>
                  <a:schemeClr val="accent1"/>
                </a:solidFill>
                <a:latin typeface="Calibri"/>
                <a:ea typeface="ヒラギノ角ゴ Pro W3" charset="-128"/>
                <a:cs typeface="Calibri"/>
              </a:rPr>
              <a:t>% </a:t>
            </a:r>
            <a:endParaRPr lang="en-US" sz="1300" b="0" dirty="0">
              <a:solidFill>
                <a:schemeClr val="accent1"/>
              </a:solidFill>
              <a:latin typeface="Calibri"/>
              <a:cs typeface="Calibri"/>
            </a:endParaRPr>
          </a:p>
        </p:txBody>
      </p:sp>
      <p:sp>
        <p:nvSpPr>
          <p:cNvPr id="11" name="Rectangle 2"/>
          <p:cNvSpPr txBox="1">
            <a:spLocks noChangeArrowheads="1"/>
          </p:cNvSpPr>
          <p:nvPr/>
        </p:nvSpPr>
        <p:spPr bwMode="auto">
          <a:xfrm>
            <a:off x="1039813" y="2346692"/>
            <a:ext cx="7232186"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sz="2100" b="1">
                <a:solidFill>
                  <a:schemeClr val="tx1"/>
                </a:solidFill>
                <a:latin typeface="+mj-lt"/>
                <a:ea typeface="Calibri"/>
                <a:cs typeface="Lucida Sans"/>
              </a:defRPr>
            </a:lvl1pPr>
            <a:lvl2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fontAlgn="base">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pPr>
              <a:lnSpc>
                <a:spcPct val="80000"/>
              </a:lnSpc>
              <a:spcBef>
                <a:spcPts val="1200"/>
              </a:spcBef>
            </a:pPr>
            <a:r>
              <a:rPr lang="en-US" sz="1600" smtClean="0">
                <a:solidFill>
                  <a:schemeClr val="tx2"/>
                </a:solidFill>
              </a:rPr>
              <a:t>Full text downloads in millions</a:t>
            </a:r>
            <a:endParaRPr lang="en-US" sz="1600">
              <a:solidFill>
                <a:schemeClr val="tx2"/>
              </a:solidFill>
            </a:endParaRPr>
          </a:p>
        </p:txBody>
      </p:sp>
      <p:grpSp>
        <p:nvGrpSpPr>
          <p:cNvPr id="12" name="Group 11"/>
          <p:cNvGrpSpPr/>
          <p:nvPr/>
        </p:nvGrpSpPr>
        <p:grpSpPr>
          <a:xfrm>
            <a:off x="6855533" y="6199525"/>
            <a:ext cx="2211929" cy="639351"/>
            <a:chOff x="6172200" y="6114758"/>
            <a:chExt cx="2985655" cy="743242"/>
          </a:xfrm>
        </p:grpSpPr>
        <p:sp>
          <p:nvSpPr>
            <p:cNvPr id="16" name="Rectangle 1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65891527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684213" y="333375"/>
            <a:ext cx="555625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Figures</a:t>
            </a:r>
          </a:p>
        </p:txBody>
      </p:sp>
      <p:sp>
        <p:nvSpPr>
          <p:cNvPr id="60" name="Content Placeholder 2"/>
          <p:cNvSpPr>
            <a:spLocks noGrp="1"/>
          </p:cNvSpPr>
          <p:nvPr>
            <p:ph idx="1"/>
          </p:nvPr>
        </p:nvSpPr>
        <p:spPr>
          <a:xfrm>
            <a:off x="609600" y="1679575"/>
            <a:ext cx="8305800" cy="4622800"/>
          </a:xfrm>
        </p:spPr>
        <p:txBody>
          <a:bodyPr/>
          <a:lstStyle/>
          <a:p>
            <a:pPr marL="190500" lvl="1" indent="-190500">
              <a:buFont typeface="Times" charset="0"/>
              <a:buChar char="•"/>
              <a:defRPr/>
            </a:pPr>
            <a:r>
              <a:rPr lang="en-US" b="1" dirty="0" err="1" smtClean="0">
                <a:ea typeface="+mn-ea"/>
                <a:cs typeface="+mn-cs"/>
              </a:rPr>
              <a:t>Landolt-Börnstein</a:t>
            </a:r>
            <a:r>
              <a:rPr lang="en-US" b="1" dirty="0" smtClean="0">
                <a:ea typeface="+mn-ea"/>
                <a:cs typeface="+mn-cs"/>
              </a:rPr>
              <a:t> is a data collection equivalent to </a:t>
            </a:r>
          </a:p>
          <a:p>
            <a:pPr lvl="1">
              <a:defRPr/>
            </a:pPr>
            <a:r>
              <a:rPr lang="en-US" dirty="0" smtClean="0"/>
              <a:t> &gt;190,000 pages in 70,000 online documents (extracted from 380 printed volumes) </a:t>
            </a:r>
          </a:p>
          <a:p>
            <a:pPr lvl="1">
              <a:defRPr/>
            </a:pPr>
            <a:r>
              <a:rPr lang="en-US" dirty="0" smtClean="0"/>
              <a:t> &gt;120,000 figures</a:t>
            </a:r>
          </a:p>
          <a:p>
            <a:pPr lvl="1">
              <a:defRPr/>
            </a:pPr>
            <a:r>
              <a:rPr lang="en-US" dirty="0" smtClean="0"/>
              <a:t> &gt;1 Mio literature references</a:t>
            </a:r>
          </a:p>
          <a:p>
            <a:pPr lvl="1">
              <a:defRPr/>
            </a:pPr>
            <a:r>
              <a:rPr lang="en-US" dirty="0" smtClean="0"/>
              <a:t> 65,000 keywords</a:t>
            </a:r>
          </a:p>
          <a:p>
            <a:pPr lvl="1">
              <a:defRPr/>
            </a:pPr>
            <a:r>
              <a:rPr lang="en-US" dirty="0" smtClean="0"/>
              <a:t> &gt;150,000 chemical substances</a:t>
            </a:r>
          </a:p>
          <a:p>
            <a:pPr lvl="1">
              <a:defRPr/>
            </a:pPr>
            <a:r>
              <a:rPr lang="en-US" dirty="0" smtClean="0"/>
              <a:t> &gt;72,000 element systems</a:t>
            </a:r>
          </a:p>
          <a:p>
            <a:pPr lvl="1">
              <a:defRPr/>
            </a:pPr>
            <a:r>
              <a:rPr lang="en-US" dirty="0" smtClean="0"/>
              <a:t> &gt;530,000 substance-property pairs</a:t>
            </a:r>
          </a:p>
          <a:p>
            <a:pPr lvl="1">
              <a:defRPr/>
            </a:pPr>
            <a:r>
              <a:rPr lang="en-US" dirty="0" smtClean="0"/>
              <a:t> nearly 1,5 Mio synonyms</a:t>
            </a:r>
          </a:p>
          <a:p>
            <a:pPr lvl="1">
              <a:buFontTx/>
              <a:buNone/>
              <a:defRPr/>
            </a:pPr>
            <a:endParaRPr lang="en-US" dirty="0" smtClean="0"/>
          </a:p>
        </p:txBody>
      </p:sp>
      <p:grpSp>
        <p:nvGrpSpPr>
          <p:cNvPr id="21508" name="Group 42"/>
          <p:cNvGrpSpPr>
            <a:grpSpLocks/>
          </p:cNvGrpSpPr>
          <p:nvPr/>
        </p:nvGrpSpPr>
        <p:grpSpPr bwMode="auto">
          <a:xfrm>
            <a:off x="0" y="6553200"/>
            <a:ext cx="9144000" cy="234950"/>
            <a:chOff x="0" y="4172"/>
            <a:chExt cx="4059" cy="146"/>
          </a:xfrm>
        </p:grpSpPr>
        <p:sp>
          <p:nvSpPr>
            <p:cNvPr id="21509" name="Rectangle 29"/>
            <p:cNvSpPr>
              <a:spLocks noChangeArrowheads="1"/>
            </p:cNvSpPr>
            <p:nvPr/>
          </p:nvSpPr>
          <p:spPr bwMode="auto">
            <a:xfrm>
              <a:off x="0" y="4172"/>
              <a:ext cx="748"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b="1"/>
                <a:t>Landolt-Börnstein</a:t>
              </a:r>
            </a:p>
          </p:txBody>
        </p:sp>
        <p:sp>
          <p:nvSpPr>
            <p:cNvPr id="21510" name="Rectangle 35"/>
            <p:cNvSpPr>
              <a:spLocks noChangeArrowheads="1"/>
            </p:cNvSpPr>
            <p:nvPr/>
          </p:nvSpPr>
          <p:spPr bwMode="auto">
            <a:xfrm>
              <a:off x="748" y="4172"/>
              <a:ext cx="772" cy="143"/>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SpringerMaterials</a:t>
              </a:r>
            </a:p>
          </p:txBody>
        </p:sp>
        <p:sp>
          <p:nvSpPr>
            <p:cNvPr id="21511" name="Rectangle 36"/>
            <p:cNvSpPr>
              <a:spLocks noChangeArrowheads="1"/>
            </p:cNvSpPr>
            <p:nvPr/>
          </p:nvSpPr>
          <p:spPr bwMode="auto">
            <a:xfrm>
              <a:off x="1519" y="4172"/>
              <a:ext cx="908"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Siteguide of the Platform</a:t>
              </a:r>
            </a:p>
          </p:txBody>
        </p:sp>
        <p:sp>
          <p:nvSpPr>
            <p:cNvPr id="21512" name="Rectangle 37"/>
            <p:cNvSpPr>
              <a:spLocks noChangeArrowheads="1"/>
            </p:cNvSpPr>
            <p:nvPr/>
          </p:nvSpPr>
          <p:spPr bwMode="auto">
            <a:xfrm>
              <a:off x="2426" y="4172"/>
              <a:ext cx="862"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dirty="0">
                  <a:solidFill>
                    <a:schemeClr val="folHlink"/>
                  </a:solidFill>
                </a:rPr>
                <a:t>Comparable Products</a:t>
              </a:r>
            </a:p>
          </p:txBody>
        </p:sp>
        <p:sp>
          <p:nvSpPr>
            <p:cNvPr id="21513" name="Rectangle 38"/>
            <p:cNvSpPr>
              <a:spLocks noChangeArrowheads="1"/>
            </p:cNvSpPr>
            <p:nvPr/>
          </p:nvSpPr>
          <p:spPr bwMode="auto">
            <a:xfrm>
              <a:off x="3288" y="4172"/>
              <a:ext cx="771"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de-DE" sz="900">
                  <a:solidFill>
                    <a:schemeClr val="folHlink"/>
                  </a:solidFill>
                </a:rPr>
                <a:t>Additional Information</a:t>
              </a:r>
              <a:endParaRPr lang="en-US" sz="900">
                <a:solidFill>
                  <a:schemeClr val="folHlink"/>
                </a:solidFill>
              </a:endParaRPr>
            </a:p>
          </p:txBody>
        </p:sp>
      </p:grpSp>
    </p:spTree>
    <p:extLst>
      <p:ext uri="{BB962C8B-B14F-4D97-AF65-F5344CB8AC3E}">
        <p14:creationId xmlns:p14="http://schemas.microsoft.com/office/powerpoint/2010/main" val="202249615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611188" y="836613"/>
            <a:ext cx="7861300" cy="277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Who uses SpringerMaterials and Why?</a:t>
            </a:r>
          </a:p>
        </p:txBody>
      </p:sp>
      <p:sp>
        <p:nvSpPr>
          <p:cNvPr id="13315" name="Content Placeholder 2"/>
          <p:cNvSpPr>
            <a:spLocks noGrp="1"/>
          </p:cNvSpPr>
          <p:nvPr>
            <p:ph idx="1"/>
          </p:nvPr>
        </p:nvSpPr>
        <p:spPr>
          <a:xfrm>
            <a:off x="611188" y="1700213"/>
            <a:ext cx="8305800" cy="3349625"/>
          </a:xfrm>
        </p:spPr>
        <p:txBody>
          <a:bodyPr/>
          <a:lstStyle/>
          <a:p>
            <a:pPr marL="190500" lvl="1" indent="-190500">
              <a:buFont typeface="Times" charset="0"/>
              <a:buChar char="•"/>
              <a:defRPr/>
            </a:pPr>
            <a:r>
              <a:rPr lang="de-DE" b="1" dirty="0" smtClean="0"/>
              <a:t>Academic </a:t>
            </a:r>
            <a:r>
              <a:rPr lang="de-DE" b="1" dirty="0" err="1" smtClean="0"/>
              <a:t>Institutions</a:t>
            </a:r>
            <a:r>
              <a:rPr lang="de-DE" b="1" dirty="0" smtClean="0"/>
              <a:t>: Researchers</a:t>
            </a:r>
          </a:p>
          <a:p>
            <a:pPr marL="190500" lvl="1" indent="-190500">
              <a:buFont typeface="Times" charset="0"/>
              <a:buChar char="•"/>
              <a:defRPr/>
            </a:pPr>
            <a:r>
              <a:rPr lang="en-US" b="1" dirty="0" smtClean="0"/>
              <a:t>Corporations: Employees in R&amp;D Departments</a:t>
            </a:r>
          </a:p>
          <a:p>
            <a:pPr lvl="1">
              <a:defRPr/>
            </a:pPr>
            <a:r>
              <a:rPr lang="en-GB" b="1" dirty="0" smtClean="0"/>
              <a:t> </a:t>
            </a:r>
            <a:r>
              <a:rPr lang="en-US" dirty="0" smtClean="0"/>
              <a:t>Find the expert knowledge needed to reliably design new materials</a:t>
            </a:r>
          </a:p>
          <a:p>
            <a:pPr lvl="1">
              <a:defRPr/>
            </a:pPr>
            <a:r>
              <a:rPr lang="de-DE" dirty="0" smtClean="0"/>
              <a:t> Find out </a:t>
            </a:r>
            <a:r>
              <a:rPr lang="de-DE" dirty="0" err="1" smtClean="0"/>
              <a:t>which</a:t>
            </a:r>
            <a:r>
              <a:rPr lang="de-DE" dirty="0" smtClean="0"/>
              <a:t> material </a:t>
            </a:r>
            <a:r>
              <a:rPr lang="de-DE" dirty="0" err="1" smtClean="0"/>
              <a:t>offers</a:t>
            </a:r>
            <a:r>
              <a:rPr lang="de-DE" dirty="0" smtClean="0"/>
              <a:t> </a:t>
            </a:r>
            <a:r>
              <a:rPr lang="de-DE" dirty="0" err="1" smtClean="0"/>
              <a:t>the</a:t>
            </a:r>
            <a:r>
              <a:rPr lang="de-DE" dirty="0" smtClean="0"/>
              <a:t> </a:t>
            </a:r>
            <a:r>
              <a:rPr lang="de-DE" dirty="0" err="1" smtClean="0"/>
              <a:t>most</a:t>
            </a:r>
            <a:r>
              <a:rPr lang="de-DE" dirty="0" smtClean="0"/>
              <a:t> </a:t>
            </a:r>
            <a:r>
              <a:rPr lang="de-DE" dirty="0" err="1" smtClean="0"/>
              <a:t>suitable</a:t>
            </a:r>
            <a:r>
              <a:rPr lang="de-DE" dirty="0" smtClean="0"/>
              <a:t> </a:t>
            </a:r>
            <a:r>
              <a:rPr lang="de-DE" dirty="0" err="1" smtClean="0"/>
              <a:t>parameters</a:t>
            </a:r>
            <a:r>
              <a:rPr lang="de-DE" dirty="0" smtClean="0"/>
              <a:t> </a:t>
            </a:r>
            <a:r>
              <a:rPr lang="de-DE" dirty="0" err="1" smtClean="0"/>
              <a:t>for</a:t>
            </a:r>
            <a:r>
              <a:rPr lang="de-DE" dirty="0" smtClean="0"/>
              <a:t> </a:t>
            </a:r>
            <a:r>
              <a:rPr lang="de-DE" dirty="0" err="1" smtClean="0"/>
              <a:t>the</a:t>
            </a:r>
            <a:r>
              <a:rPr lang="de-DE" dirty="0" smtClean="0"/>
              <a:t> </a:t>
            </a:r>
            <a:r>
              <a:rPr lang="de-DE" dirty="0" err="1" smtClean="0"/>
              <a:t>research</a:t>
            </a:r>
            <a:r>
              <a:rPr lang="de-DE" dirty="0" smtClean="0"/>
              <a:t> </a:t>
            </a:r>
            <a:r>
              <a:rPr lang="de-DE" dirty="0" err="1" smtClean="0"/>
              <a:t>project</a:t>
            </a:r>
            <a:endParaRPr lang="de-DE" dirty="0" smtClean="0"/>
          </a:p>
          <a:p>
            <a:pPr lvl="1">
              <a:defRPr/>
            </a:pPr>
            <a:r>
              <a:rPr lang="de-DE" dirty="0" smtClean="0"/>
              <a:t> </a:t>
            </a:r>
            <a:r>
              <a:rPr lang="de-DE" dirty="0" err="1" smtClean="0"/>
              <a:t>Evaluate</a:t>
            </a:r>
            <a:r>
              <a:rPr lang="de-DE" dirty="0" smtClean="0"/>
              <a:t> </a:t>
            </a:r>
            <a:r>
              <a:rPr lang="de-DE" dirty="0" err="1" smtClean="0"/>
              <a:t>and</a:t>
            </a:r>
            <a:r>
              <a:rPr lang="de-DE" dirty="0" smtClean="0"/>
              <a:t> </a:t>
            </a:r>
            <a:r>
              <a:rPr lang="de-DE" dirty="0" err="1" smtClean="0"/>
              <a:t>verify</a:t>
            </a:r>
            <a:r>
              <a:rPr lang="de-DE" dirty="0" smtClean="0"/>
              <a:t> experimental </a:t>
            </a:r>
            <a:r>
              <a:rPr lang="de-DE" dirty="0" err="1" smtClean="0"/>
              <a:t>data</a:t>
            </a:r>
            <a:r>
              <a:rPr lang="de-DE" dirty="0" smtClean="0"/>
              <a:t> after </a:t>
            </a:r>
            <a:r>
              <a:rPr lang="de-DE" dirty="0" err="1" smtClean="0"/>
              <a:t>concrete</a:t>
            </a:r>
            <a:r>
              <a:rPr lang="de-DE" dirty="0" smtClean="0"/>
              <a:t> </a:t>
            </a:r>
            <a:r>
              <a:rPr lang="de-DE" dirty="0" err="1" smtClean="0"/>
              <a:t>measurements</a:t>
            </a:r>
            <a:r>
              <a:rPr lang="de-DE" dirty="0" smtClean="0"/>
              <a:t> </a:t>
            </a:r>
            <a:r>
              <a:rPr lang="de-DE" dirty="0" err="1" smtClean="0"/>
              <a:t>and</a:t>
            </a:r>
            <a:r>
              <a:rPr lang="de-DE" dirty="0" smtClean="0"/>
              <a:t> </a:t>
            </a:r>
            <a:r>
              <a:rPr lang="de-DE" dirty="0" err="1" smtClean="0"/>
              <a:t>refer</a:t>
            </a:r>
            <a:r>
              <a:rPr lang="de-DE" dirty="0" smtClean="0"/>
              <a:t> </a:t>
            </a:r>
            <a:r>
              <a:rPr lang="de-DE" dirty="0" err="1" smtClean="0"/>
              <a:t>to</a:t>
            </a:r>
            <a:r>
              <a:rPr lang="de-DE" dirty="0" smtClean="0"/>
              <a:t> </a:t>
            </a:r>
            <a:r>
              <a:rPr lang="de-DE" dirty="0" err="1" smtClean="0"/>
              <a:t>known</a:t>
            </a:r>
            <a:r>
              <a:rPr lang="de-DE" dirty="0" smtClean="0"/>
              <a:t> material </a:t>
            </a:r>
            <a:r>
              <a:rPr lang="de-DE" dirty="0" err="1" smtClean="0"/>
              <a:t>parameters</a:t>
            </a:r>
            <a:endParaRPr lang="de-DE" dirty="0" smtClean="0"/>
          </a:p>
          <a:p>
            <a:pPr lvl="1">
              <a:defRPr/>
            </a:pPr>
            <a:r>
              <a:rPr lang="en-US" dirty="0" smtClean="0"/>
              <a:t> Save time by not having to scan and evaluate existing literature on the research topic</a:t>
            </a:r>
            <a:endParaRPr lang="de-DE" dirty="0" smtClean="0"/>
          </a:p>
          <a:p>
            <a:pPr marL="382588" lvl="2">
              <a:buFont typeface="Times" pitchFamily="18" charset="0"/>
              <a:buNone/>
              <a:defRPr/>
            </a:pPr>
            <a:endParaRPr lang="en-US" dirty="0" smtClean="0"/>
          </a:p>
          <a:p>
            <a:pPr lvl="1">
              <a:buFontTx/>
              <a:buNone/>
              <a:defRPr/>
            </a:pPr>
            <a:endParaRPr lang="en-US" dirty="0" smtClean="0"/>
          </a:p>
        </p:txBody>
      </p:sp>
      <p:grpSp>
        <p:nvGrpSpPr>
          <p:cNvPr id="22532" name="Group 42"/>
          <p:cNvGrpSpPr>
            <a:grpSpLocks/>
          </p:cNvGrpSpPr>
          <p:nvPr/>
        </p:nvGrpSpPr>
        <p:grpSpPr bwMode="auto">
          <a:xfrm>
            <a:off x="0" y="6553200"/>
            <a:ext cx="9144000" cy="234950"/>
            <a:chOff x="0" y="4172"/>
            <a:chExt cx="4059" cy="146"/>
          </a:xfrm>
        </p:grpSpPr>
        <p:sp>
          <p:nvSpPr>
            <p:cNvPr id="22533" name="Rectangle 29"/>
            <p:cNvSpPr>
              <a:spLocks noChangeArrowheads="1"/>
            </p:cNvSpPr>
            <p:nvPr/>
          </p:nvSpPr>
          <p:spPr bwMode="auto">
            <a:xfrm>
              <a:off x="0" y="4172"/>
              <a:ext cx="748"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Landolt-Börnstein</a:t>
              </a:r>
            </a:p>
          </p:txBody>
        </p:sp>
        <p:sp>
          <p:nvSpPr>
            <p:cNvPr id="22534" name="Rectangle 35"/>
            <p:cNvSpPr>
              <a:spLocks noChangeArrowheads="1"/>
            </p:cNvSpPr>
            <p:nvPr/>
          </p:nvSpPr>
          <p:spPr bwMode="auto">
            <a:xfrm>
              <a:off x="748" y="4172"/>
              <a:ext cx="772" cy="143"/>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b="1"/>
                <a:t>SpringerMaterials</a:t>
              </a:r>
            </a:p>
          </p:txBody>
        </p:sp>
        <p:sp>
          <p:nvSpPr>
            <p:cNvPr id="22535" name="Rectangle 36"/>
            <p:cNvSpPr>
              <a:spLocks noChangeArrowheads="1"/>
            </p:cNvSpPr>
            <p:nvPr/>
          </p:nvSpPr>
          <p:spPr bwMode="auto">
            <a:xfrm>
              <a:off x="1519" y="4172"/>
              <a:ext cx="908"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Siteguide of the Platform</a:t>
              </a:r>
            </a:p>
          </p:txBody>
        </p:sp>
        <p:sp>
          <p:nvSpPr>
            <p:cNvPr id="22536" name="Rectangle 37"/>
            <p:cNvSpPr>
              <a:spLocks noChangeArrowheads="1"/>
            </p:cNvSpPr>
            <p:nvPr/>
          </p:nvSpPr>
          <p:spPr bwMode="auto">
            <a:xfrm>
              <a:off x="2426" y="4172"/>
              <a:ext cx="862"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Comparable Products</a:t>
              </a:r>
            </a:p>
          </p:txBody>
        </p:sp>
        <p:sp>
          <p:nvSpPr>
            <p:cNvPr id="22537" name="Rectangle 38"/>
            <p:cNvSpPr>
              <a:spLocks noChangeArrowheads="1"/>
            </p:cNvSpPr>
            <p:nvPr/>
          </p:nvSpPr>
          <p:spPr bwMode="auto">
            <a:xfrm>
              <a:off x="3288" y="4172"/>
              <a:ext cx="771"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de-DE" sz="900">
                  <a:solidFill>
                    <a:schemeClr val="folHlink"/>
                  </a:solidFill>
                </a:rPr>
                <a:t>Additional Information</a:t>
              </a:r>
              <a:endParaRPr lang="en-US" sz="900">
                <a:solidFill>
                  <a:schemeClr val="folHlink"/>
                </a:solidFill>
              </a:endParaRPr>
            </a:p>
          </p:txBody>
        </p:sp>
      </p:grpSp>
    </p:spTree>
    <p:extLst>
      <p:ext uri="{BB962C8B-B14F-4D97-AF65-F5344CB8AC3E}">
        <p14:creationId xmlns:p14="http://schemas.microsoft.com/office/powerpoint/2010/main" val="58166784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323850" y="836613"/>
            <a:ext cx="7861300" cy="277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Search via Periodic Table – Search Result Page </a:t>
            </a:r>
          </a:p>
        </p:txBody>
      </p:sp>
      <p:sp>
        <p:nvSpPr>
          <p:cNvPr id="23555" name="Rectangle 18"/>
          <p:cNvSpPr>
            <a:spLocks noChangeArrowheads="1"/>
          </p:cNvSpPr>
          <p:nvPr/>
        </p:nvSpPr>
        <p:spPr bwMode="auto">
          <a:xfrm>
            <a:off x="7235825" y="2492375"/>
            <a:ext cx="1643063" cy="785813"/>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de-DE" sz="1400" b="1"/>
              <a:t>Select chemical </a:t>
            </a:r>
          </a:p>
          <a:p>
            <a:pPr algn="ctr">
              <a:spcBef>
                <a:spcPct val="50000"/>
              </a:spcBef>
            </a:pPr>
            <a:r>
              <a:rPr lang="de-DE" sz="1400" b="1"/>
              <a:t>elements</a:t>
            </a: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341438"/>
            <a:ext cx="6958013"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12"/>
          <p:cNvSpPr>
            <a:spLocks noChangeShapeType="1"/>
          </p:cNvSpPr>
          <p:nvPr/>
        </p:nvSpPr>
        <p:spPr bwMode="auto">
          <a:xfrm flipH="1">
            <a:off x="4786313" y="3068638"/>
            <a:ext cx="2449512" cy="931862"/>
          </a:xfrm>
          <a:prstGeom prst="line">
            <a:avLst/>
          </a:prstGeom>
          <a:noFill/>
          <a:ln w="222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3558" name="Oval 5"/>
          <p:cNvSpPr>
            <a:spLocks noChangeArrowheads="1"/>
          </p:cNvSpPr>
          <p:nvPr/>
        </p:nvSpPr>
        <p:spPr bwMode="auto">
          <a:xfrm>
            <a:off x="642938" y="2286000"/>
            <a:ext cx="1214437" cy="288925"/>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a:p>
        </p:txBody>
      </p:sp>
      <p:sp>
        <p:nvSpPr>
          <p:cNvPr id="23559" name="Rectangle 18"/>
          <p:cNvSpPr>
            <a:spLocks noChangeArrowheads="1"/>
          </p:cNvSpPr>
          <p:nvPr/>
        </p:nvSpPr>
        <p:spPr bwMode="auto">
          <a:xfrm>
            <a:off x="7215188" y="4714875"/>
            <a:ext cx="1643062" cy="785813"/>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de-DE" sz="1400" b="1"/>
              <a:t>Available content</a:t>
            </a:r>
          </a:p>
          <a:p>
            <a:pPr algn="ctr">
              <a:spcBef>
                <a:spcPct val="50000"/>
              </a:spcBef>
            </a:pPr>
            <a:r>
              <a:rPr lang="de-DE" sz="1400" b="1"/>
              <a:t>shown</a:t>
            </a:r>
          </a:p>
        </p:txBody>
      </p:sp>
      <p:sp>
        <p:nvSpPr>
          <p:cNvPr id="23560" name="AutoShape 14"/>
          <p:cNvSpPr>
            <a:spLocks noChangeArrowheads="1"/>
          </p:cNvSpPr>
          <p:nvPr/>
        </p:nvSpPr>
        <p:spPr bwMode="auto">
          <a:xfrm>
            <a:off x="0" y="2714625"/>
            <a:ext cx="1714500" cy="3571875"/>
          </a:xfrm>
          <a:prstGeom prst="roundRect">
            <a:avLst>
              <a:gd name="adj" fmla="val 16667"/>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a:p>
        </p:txBody>
      </p:sp>
      <p:sp>
        <p:nvSpPr>
          <p:cNvPr id="23561" name="Oval 5"/>
          <p:cNvSpPr>
            <a:spLocks noChangeArrowheads="1"/>
          </p:cNvSpPr>
          <p:nvPr/>
        </p:nvSpPr>
        <p:spPr bwMode="auto">
          <a:xfrm>
            <a:off x="1785938" y="3571875"/>
            <a:ext cx="4572000" cy="85725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a:p>
        </p:txBody>
      </p:sp>
      <p:sp>
        <p:nvSpPr>
          <p:cNvPr id="23562" name="Line 12"/>
          <p:cNvSpPr>
            <a:spLocks noChangeShapeType="1"/>
          </p:cNvSpPr>
          <p:nvPr/>
        </p:nvSpPr>
        <p:spPr bwMode="auto">
          <a:xfrm flipH="1">
            <a:off x="1357313" y="5286375"/>
            <a:ext cx="5929312" cy="71438"/>
          </a:xfrm>
          <a:prstGeom prst="line">
            <a:avLst/>
          </a:prstGeom>
          <a:noFill/>
          <a:ln w="222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nvGrpSpPr>
          <p:cNvPr id="23563" name="Group 42"/>
          <p:cNvGrpSpPr>
            <a:grpSpLocks/>
          </p:cNvGrpSpPr>
          <p:nvPr/>
        </p:nvGrpSpPr>
        <p:grpSpPr bwMode="auto">
          <a:xfrm>
            <a:off x="0" y="6564313"/>
            <a:ext cx="9144000" cy="234950"/>
            <a:chOff x="0" y="4172"/>
            <a:chExt cx="4059" cy="146"/>
          </a:xfrm>
        </p:grpSpPr>
        <p:sp>
          <p:nvSpPr>
            <p:cNvPr id="23564" name="Rectangle 29"/>
            <p:cNvSpPr>
              <a:spLocks noChangeArrowheads="1"/>
            </p:cNvSpPr>
            <p:nvPr/>
          </p:nvSpPr>
          <p:spPr bwMode="auto">
            <a:xfrm>
              <a:off x="0" y="4172"/>
              <a:ext cx="748"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Landolt-Börnstein</a:t>
              </a:r>
            </a:p>
          </p:txBody>
        </p:sp>
        <p:sp>
          <p:nvSpPr>
            <p:cNvPr id="23565" name="Rectangle 35"/>
            <p:cNvSpPr>
              <a:spLocks noChangeArrowheads="1"/>
            </p:cNvSpPr>
            <p:nvPr/>
          </p:nvSpPr>
          <p:spPr bwMode="auto">
            <a:xfrm>
              <a:off x="748" y="4172"/>
              <a:ext cx="772" cy="143"/>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SpringerMaterials</a:t>
              </a:r>
            </a:p>
          </p:txBody>
        </p:sp>
        <p:sp>
          <p:nvSpPr>
            <p:cNvPr id="23566" name="Rectangle 36"/>
            <p:cNvSpPr>
              <a:spLocks noChangeArrowheads="1"/>
            </p:cNvSpPr>
            <p:nvPr/>
          </p:nvSpPr>
          <p:spPr bwMode="auto">
            <a:xfrm>
              <a:off x="1519" y="4172"/>
              <a:ext cx="908"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b="1"/>
                <a:t>Siteguide of the Platform</a:t>
              </a:r>
            </a:p>
          </p:txBody>
        </p:sp>
        <p:sp>
          <p:nvSpPr>
            <p:cNvPr id="23567" name="Rectangle 37"/>
            <p:cNvSpPr>
              <a:spLocks noChangeArrowheads="1"/>
            </p:cNvSpPr>
            <p:nvPr/>
          </p:nvSpPr>
          <p:spPr bwMode="auto">
            <a:xfrm>
              <a:off x="2426" y="4172"/>
              <a:ext cx="862" cy="145"/>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900">
                  <a:solidFill>
                    <a:schemeClr val="folHlink"/>
                  </a:solidFill>
                </a:rPr>
                <a:t>Comparable Products</a:t>
              </a:r>
            </a:p>
          </p:txBody>
        </p:sp>
        <p:sp>
          <p:nvSpPr>
            <p:cNvPr id="23568" name="Rectangle 38"/>
            <p:cNvSpPr>
              <a:spLocks noChangeArrowheads="1"/>
            </p:cNvSpPr>
            <p:nvPr/>
          </p:nvSpPr>
          <p:spPr bwMode="auto">
            <a:xfrm>
              <a:off x="3288" y="4172"/>
              <a:ext cx="771" cy="146"/>
            </a:xfrm>
            <a:prstGeom prst="rect">
              <a:avLst/>
            </a:prstGeom>
            <a:solidFill>
              <a:schemeClr val="bg2"/>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de-DE" sz="900">
                  <a:solidFill>
                    <a:schemeClr val="folHlink"/>
                  </a:solidFill>
                </a:rPr>
                <a:t>Additional Information</a:t>
              </a:r>
              <a:endParaRPr lang="en-US" sz="900">
                <a:solidFill>
                  <a:schemeClr val="folHlink"/>
                </a:solidFill>
              </a:endParaRPr>
            </a:p>
          </p:txBody>
        </p:sp>
      </p:grpSp>
    </p:spTree>
    <p:extLst>
      <p:ext uri="{BB962C8B-B14F-4D97-AF65-F5344CB8AC3E}">
        <p14:creationId xmlns:p14="http://schemas.microsoft.com/office/powerpoint/2010/main" val="183636784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11188" y="765175"/>
            <a:ext cx="5557837"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is SpringerImages?</a:t>
            </a:r>
          </a:p>
        </p:txBody>
      </p:sp>
      <p:sp>
        <p:nvSpPr>
          <p:cNvPr id="24579" name="Content Placeholder 2"/>
          <p:cNvSpPr>
            <a:spLocks noGrp="1"/>
          </p:cNvSpPr>
          <p:nvPr>
            <p:ph idx="1"/>
          </p:nvPr>
        </p:nvSpPr>
        <p:spPr>
          <a:xfrm>
            <a:off x="684213" y="1196975"/>
            <a:ext cx="8305800" cy="1377950"/>
          </a:xfrm>
        </p:spPr>
        <p:txBody>
          <a:bodyPr/>
          <a:lstStyle/>
          <a:p>
            <a:r>
              <a:rPr lang="en-US" smtClean="0"/>
              <a:t>A database of over 2 million images and associated pieces of full-text from Springer XML content, and third-party scientific image sources Images</a:t>
            </a:r>
          </a:p>
          <a:p>
            <a:pPr lvl="1"/>
            <a:r>
              <a:rPr lang="en-US" smtClean="0"/>
              <a:t>Images include: drawings, photos, tables, charts, etc.</a:t>
            </a:r>
          </a:p>
          <a:p>
            <a:pPr lvl="1">
              <a:buFontTx/>
              <a:buNone/>
            </a:pPr>
            <a:endParaRPr lang="en-US" smtClean="0"/>
          </a:p>
        </p:txBody>
      </p:sp>
      <p:grpSp>
        <p:nvGrpSpPr>
          <p:cNvPr id="24580" name="Group 53"/>
          <p:cNvGrpSpPr>
            <a:grpSpLocks/>
          </p:cNvGrpSpPr>
          <p:nvPr/>
        </p:nvGrpSpPr>
        <p:grpSpPr bwMode="auto">
          <a:xfrm>
            <a:off x="1143000" y="5022850"/>
            <a:ext cx="6429375" cy="1620838"/>
            <a:chOff x="357157" y="4594914"/>
            <a:chExt cx="8143931" cy="2005024"/>
          </a:xfrm>
        </p:grpSpPr>
        <p:sp>
          <p:nvSpPr>
            <p:cNvPr id="37" name="Trapezoid 36"/>
            <p:cNvSpPr/>
            <p:nvPr/>
          </p:nvSpPr>
          <p:spPr bwMode="auto">
            <a:xfrm rot="10800000">
              <a:off x="357157" y="4594914"/>
              <a:ext cx="8143931" cy="1356975"/>
            </a:xfrm>
            <a:prstGeom prst="trapezoid">
              <a:avLst>
                <a:gd name="adj" fmla="val 19998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hlink"/>
              </a:solidFill>
              <a:prstDash val="solid"/>
              <a:round/>
              <a:headEnd type="none" w="med" len="med"/>
              <a:tailEnd type="none" w="med" len="med"/>
            </a:ln>
            <a:effectLst/>
          </p:spPr>
          <p:txBody>
            <a:bodyPr/>
            <a:lstStyle/>
            <a:p>
              <a:pPr algn="ctr" eaLnBrk="0" hangingPunct="0">
                <a:spcBef>
                  <a:spcPct val="50000"/>
                </a:spcBef>
                <a:defRPr/>
              </a:pPr>
              <a:endParaRPr lang="en-US">
                <a:latin typeface="Arial" charset="0"/>
                <a:cs typeface="+mn-cs"/>
              </a:endParaRPr>
            </a:p>
          </p:txBody>
        </p:sp>
        <p:pic>
          <p:nvPicPr>
            <p:cNvPr id="24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46" y="5952238"/>
              <a:ext cx="2705100" cy="6477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pic>
        <p:nvPicPr>
          <p:cNvPr id="2458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3638550"/>
            <a:ext cx="53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grpSp>
        <p:nvGrpSpPr>
          <p:cNvPr id="24582" name="Group 42"/>
          <p:cNvGrpSpPr>
            <a:grpSpLocks/>
          </p:cNvGrpSpPr>
          <p:nvPr/>
        </p:nvGrpSpPr>
        <p:grpSpPr bwMode="auto">
          <a:xfrm>
            <a:off x="5357813" y="3357563"/>
            <a:ext cx="1000125" cy="600075"/>
            <a:chOff x="7929586" y="4572008"/>
            <a:chExt cx="1000132" cy="600164"/>
          </a:xfrm>
        </p:grpSpPr>
        <p:sp>
          <p:nvSpPr>
            <p:cNvPr id="24601" name="TextBox 14"/>
            <p:cNvSpPr txBox="1">
              <a:spLocks noChangeArrowheads="1"/>
            </p:cNvSpPr>
            <p:nvPr/>
          </p:nvSpPr>
          <p:spPr bwMode="auto">
            <a:xfrm>
              <a:off x="8215338" y="4572008"/>
              <a:ext cx="7143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1100"/>
                <a:t>biology image library</a:t>
              </a:r>
            </a:p>
          </p:txBody>
        </p:sp>
        <p:pic>
          <p:nvPicPr>
            <p:cNvPr id="24602" name="Picture 4"/>
            <p:cNvPicPr>
              <a:picLocks noChangeAspect="1" noChangeArrowheads="1"/>
            </p:cNvPicPr>
            <p:nvPr/>
          </p:nvPicPr>
          <p:blipFill>
            <a:blip r:embed="rId5">
              <a:extLst>
                <a:ext uri="{28A0092B-C50C-407E-A947-70E740481C1C}">
                  <a14:useLocalDpi xmlns:a14="http://schemas.microsoft.com/office/drawing/2010/main" val="0"/>
                </a:ext>
              </a:extLst>
            </a:blip>
            <a:srcRect r="82709" b="3169"/>
            <a:stretch>
              <a:fillRect/>
            </a:stretch>
          </p:blipFill>
          <p:spPr bwMode="auto">
            <a:xfrm>
              <a:off x="7929586" y="4643446"/>
              <a:ext cx="28575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3143250"/>
            <a:ext cx="90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458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88" y="3786188"/>
            <a:ext cx="16430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1143000" y="4403725"/>
            <a:ext cx="6500813" cy="642938"/>
          </a:xfrm>
          <a:prstGeom prst="rect">
            <a:avLst/>
          </a:prstGeom>
          <a:solidFill>
            <a:schemeClr val="accent5"/>
          </a:solidFill>
          <a:ln w="25400" cap="flat" cmpd="sng" algn="ctr">
            <a:solidFill>
              <a:schemeClr val="accent2"/>
            </a:solidFill>
            <a:prstDash val="solid"/>
            <a:round/>
            <a:headEnd type="none" w="med" len="med"/>
            <a:tailEnd type="none" w="med" len="med"/>
          </a:ln>
          <a:effectLst/>
        </p:spPr>
        <p:txBody>
          <a:bodyPr/>
          <a:lstStyle/>
          <a:p>
            <a:pPr algn="ctr" eaLnBrk="0" hangingPunct="0">
              <a:spcBef>
                <a:spcPct val="50000"/>
              </a:spcBef>
              <a:defRPr/>
            </a:pPr>
            <a:endParaRPr lang="en-US">
              <a:latin typeface="Arial" charset="0"/>
              <a:cs typeface="+mn-cs"/>
            </a:endParaRPr>
          </a:p>
        </p:txBody>
      </p:sp>
      <p:sp>
        <p:nvSpPr>
          <p:cNvPr id="24586" name="TextBox 7"/>
          <p:cNvSpPr txBox="1">
            <a:spLocks noChangeArrowheads="1"/>
          </p:cNvSpPr>
          <p:nvPr/>
        </p:nvSpPr>
        <p:spPr bwMode="auto">
          <a:xfrm>
            <a:off x="357188" y="3357563"/>
            <a:ext cx="221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a:t>Springer  Journals</a:t>
            </a:r>
          </a:p>
        </p:txBody>
      </p:sp>
      <p:pic>
        <p:nvPicPr>
          <p:cNvPr id="22" name="Picture 15" descr="MediaObjects/s00125-003-1159-8flb3.gif"/>
          <p:cNvPicPr>
            <a:picLocks noChangeAspect="1" noChangeArrowheads="1"/>
          </p:cNvPicPr>
          <p:nvPr/>
        </p:nvPicPr>
        <p:blipFill>
          <a:blip r:embed="rId8">
            <a:extLst>
              <a:ext uri="{28A0092B-C50C-407E-A947-70E740481C1C}">
                <a14:useLocalDpi xmlns:a14="http://schemas.microsoft.com/office/drawing/2010/main" val="0"/>
              </a:ext>
            </a:extLst>
          </a:blip>
          <a:srcRect l="5583" t="24660" r="1314" b="40421"/>
          <a:stretch>
            <a:fillRect/>
          </a:stretch>
        </p:blipFill>
        <p:spPr bwMode="auto">
          <a:xfrm>
            <a:off x="2513013" y="4591050"/>
            <a:ext cx="331787" cy="26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16" descr="MediaObjects/s00125-003-1159-8flb3.gif"/>
          <p:cNvPicPr>
            <a:picLocks noChangeAspect="1" noChangeArrowheads="1"/>
          </p:cNvPicPr>
          <p:nvPr/>
        </p:nvPicPr>
        <p:blipFill>
          <a:blip r:embed="rId9">
            <a:extLst>
              <a:ext uri="{28A0092B-C50C-407E-A947-70E740481C1C}">
                <a14:useLocalDpi xmlns:a14="http://schemas.microsoft.com/office/drawing/2010/main" val="0"/>
              </a:ext>
            </a:extLst>
          </a:blip>
          <a:srcRect l="5583" t="751" r="44789" b="75340"/>
          <a:stretch>
            <a:fillRect/>
          </a:stretch>
        </p:blipFill>
        <p:spPr bwMode="auto">
          <a:xfrm>
            <a:off x="3983038" y="4598988"/>
            <a:ext cx="288925" cy="2524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17" descr="Click here to view the complete t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3300" y="4589463"/>
            <a:ext cx="271463" cy="2714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18" descr="neur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5850" y="4589463"/>
            <a:ext cx="282575" cy="2714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19" descr="MediaObjects/s00418-005-0757-6fhc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88" y="4573588"/>
            <a:ext cx="282575" cy="303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0" descr="MediaObjects/s00418-005-0757-6fhb4.jpg"/>
          <p:cNvPicPr>
            <a:picLocks noChangeAspect="1" noChangeArrowheads="1"/>
          </p:cNvPicPr>
          <p:nvPr/>
        </p:nvPicPr>
        <p:blipFill>
          <a:blip r:embed="rId13" cstate="print">
            <a:extLst>
              <a:ext uri="{28A0092B-C50C-407E-A947-70E740481C1C}">
                <a14:useLocalDpi xmlns:a14="http://schemas.microsoft.com/office/drawing/2010/main" val="0"/>
              </a:ext>
            </a:extLst>
          </a:blip>
          <a:srcRect r="-1686" b="4712"/>
          <a:stretch>
            <a:fillRect/>
          </a:stretch>
        </p:blipFill>
        <p:spPr bwMode="auto">
          <a:xfrm>
            <a:off x="4440238" y="4581525"/>
            <a:ext cx="287337" cy="2889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1" descr="[Figure]"/>
          <p:cNvPicPr>
            <a:picLocks noChangeAspect="1" noChangeArrowheads="1"/>
          </p:cNvPicPr>
          <p:nvPr/>
        </p:nvPicPr>
        <p:blipFill>
          <a:blip r:embed="rId14" cstate="print">
            <a:extLst>
              <a:ext uri="{28A0092B-C50C-407E-A947-70E740481C1C}">
                <a14:useLocalDpi xmlns:a14="http://schemas.microsoft.com/office/drawing/2010/main" val="0"/>
              </a:ext>
            </a:extLst>
          </a:blip>
          <a:srcRect r="51823"/>
          <a:stretch>
            <a:fillRect/>
          </a:stretch>
        </p:blipFill>
        <p:spPr bwMode="auto">
          <a:xfrm>
            <a:off x="3011488" y="4598988"/>
            <a:ext cx="363537" cy="2524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22" descr="MediaObjects/10346_2006_39_Fig11_HTML.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51038" y="4575175"/>
            <a:ext cx="393700" cy="3000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15" descr="MediaObjects/s00125-003-1159-8flb3.gif"/>
          <p:cNvPicPr>
            <a:picLocks noChangeAspect="1" noChangeArrowheads="1"/>
          </p:cNvPicPr>
          <p:nvPr/>
        </p:nvPicPr>
        <p:blipFill>
          <a:blip r:embed="rId8">
            <a:extLst>
              <a:ext uri="{28A0092B-C50C-407E-A947-70E740481C1C}">
                <a14:useLocalDpi xmlns:a14="http://schemas.microsoft.com/office/drawing/2010/main" val="0"/>
              </a:ext>
            </a:extLst>
          </a:blip>
          <a:srcRect l="5583" t="24660" r="1314" b="40421"/>
          <a:stretch>
            <a:fillRect/>
          </a:stretch>
        </p:blipFill>
        <p:spPr bwMode="auto">
          <a:xfrm>
            <a:off x="6357938" y="4591050"/>
            <a:ext cx="331787" cy="2682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19" descr="MediaObjects/s00418-005-0757-6fhc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6700" y="4573588"/>
            <a:ext cx="282575" cy="303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21" descr="[Figure]"/>
          <p:cNvPicPr>
            <a:picLocks noChangeAspect="1" noChangeArrowheads="1"/>
          </p:cNvPicPr>
          <p:nvPr/>
        </p:nvPicPr>
        <p:blipFill>
          <a:blip r:embed="rId14" cstate="print">
            <a:extLst>
              <a:ext uri="{28A0092B-C50C-407E-A947-70E740481C1C}">
                <a14:useLocalDpi xmlns:a14="http://schemas.microsoft.com/office/drawing/2010/main" val="0"/>
              </a:ext>
            </a:extLst>
          </a:blip>
          <a:srcRect r="51823"/>
          <a:stretch>
            <a:fillRect/>
          </a:stretch>
        </p:blipFill>
        <p:spPr bwMode="auto">
          <a:xfrm>
            <a:off x="6858000" y="4598988"/>
            <a:ext cx="363538" cy="2524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22" descr="MediaObjects/10346_2006_39_Fig11_HTML.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95963" y="4575175"/>
            <a:ext cx="393700" cy="3000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99" name="TextBox 7"/>
          <p:cNvSpPr txBox="1">
            <a:spLocks noChangeArrowheads="1"/>
          </p:cNvSpPr>
          <p:nvPr/>
        </p:nvSpPr>
        <p:spPr bwMode="auto">
          <a:xfrm>
            <a:off x="3643313" y="3857625"/>
            <a:ext cx="2214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a:t>Springer  Books</a:t>
            </a:r>
          </a:p>
        </p:txBody>
      </p:sp>
      <p:sp>
        <p:nvSpPr>
          <p:cNvPr id="24600" name="TextBox 7"/>
          <p:cNvSpPr txBox="1">
            <a:spLocks noChangeArrowheads="1"/>
          </p:cNvSpPr>
          <p:nvPr/>
        </p:nvSpPr>
        <p:spPr bwMode="auto">
          <a:xfrm>
            <a:off x="6786563" y="3233738"/>
            <a:ext cx="2214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a:t>Open Access</a:t>
            </a:r>
          </a:p>
        </p:txBody>
      </p:sp>
      <p:grpSp>
        <p:nvGrpSpPr>
          <p:cNvPr id="30" name="Group 29"/>
          <p:cNvGrpSpPr/>
          <p:nvPr/>
        </p:nvGrpSpPr>
        <p:grpSpPr>
          <a:xfrm>
            <a:off x="6172200" y="6114758"/>
            <a:ext cx="2985655" cy="743242"/>
            <a:chOff x="6172200" y="6114758"/>
            <a:chExt cx="2985655" cy="743242"/>
          </a:xfrm>
        </p:grpSpPr>
        <p:sp>
          <p:nvSpPr>
            <p:cNvPr id="32" name="Rectangle 31"/>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36" name="Picture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27159684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68313" y="836613"/>
            <a:ext cx="7861300" cy="13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Search Results Page</a:t>
            </a:r>
          </a:p>
        </p:txBody>
      </p:sp>
      <p:pic>
        <p:nvPicPr>
          <p:cNvPr id="25603" name="Picture 2" descr="searchresul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71625"/>
            <a:ext cx="6480175"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286625" y="1571625"/>
            <a:ext cx="1643063" cy="13843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1400"/>
              <a:t>Refine your search results easily by: text, subject, source, publication date or image type</a:t>
            </a:r>
          </a:p>
        </p:txBody>
      </p:sp>
      <p:sp>
        <p:nvSpPr>
          <p:cNvPr id="5" name="TextBox 4"/>
          <p:cNvSpPr txBox="1">
            <a:spLocks noChangeArrowheads="1"/>
          </p:cNvSpPr>
          <p:nvPr/>
        </p:nvSpPr>
        <p:spPr bwMode="auto">
          <a:xfrm>
            <a:off x="7286625" y="3071813"/>
            <a:ext cx="1643063" cy="16002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1400"/>
              <a:t>Zoom in to have a closer look at the results. Click on one of the thumbnails to go to image details page</a:t>
            </a:r>
          </a:p>
        </p:txBody>
      </p:sp>
      <p:sp>
        <p:nvSpPr>
          <p:cNvPr id="6" name="TextBox 5"/>
          <p:cNvSpPr txBox="1">
            <a:spLocks noChangeArrowheads="1"/>
          </p:cNvSpPr>
          <p:nvPr/>
        </p:nvSpPr>
        <p:spPr bwMode="auto">
          <a:xfrm>
            <a:off x="7286625" y="4786313"/>
            <a:ext cx="1643063" cy="1169987"/>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1400"/>
              <a:t>Drag and drop your favourite images to one of your image sets (log in required)</a:t>
            </a:r>
          </a:p>
        </p:txBody>
      </p:sp>
      <p:sp>
        <p:nvSpPr>
          <p:cNvPr id="7" name="TextBox 6"/>
          <p:cNvSpPr txBox="1">
            <a:spLocks noChangeArrowheads="1"/>
          </p:cNvSpPr>
          <p:nvPr/>
        </p:nvSpPr>
        <p:spPr bwMode="auto">
          <a:xfrm>
            <a:off x="7286625" y="6072188"/>
            <a:ext cx="1643063" cy="523875"/>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r>
              <a:rPr lang="en-US" sz="1400" dirty="0"/>
              <a:t>Save your search (login required)</a:t>
            </a:r>
          </a:p>
        </p:txBody>
      </p:sp>
      <p:sp>
        <p:nvSpPr>
          <p:cNvPr id="10" name="Rectangle 9"/>
          <p:cNvSpPr>
            <a:spLocks noChangeArrowheads="1"/>
          </p:cNvSpPr>
          <p:nvPr/>
        </p:nvSpPr>
        <p:spPr bwMode="auto">
          <a:xfrm>
            <a:off x="571500" y="2643188"/>
            <a:ext cx="1428750" cy="3714750"/>
          </a:xfrm>
          <a:prstGeom prst="rect">
            <a:avLst/>
          </a:prstGeom>
          <a:noFill/>
          <a:ln w="254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b="1"/>
          </a:p>
        </p:txBody>
      </p:sp>
      <p:sp>
        <p:nvSpPr>
          <p:cNvPr id="11" name="Rectangle 10"/>
          <p:cNvSpPr>
            <a:spLocks noChangeArrowheads="1"/>
          </p:cNvSpPr>
          <p:nvPr/>
        </p:nvSpPr>
        <p:spPr bwMode="auto">
          <a:xfrm>
            <a:off x="2143125" y="3214688"/>
            <a:ext cx="1143000" cy="357187"/>
          </a:xfrm>
          <a:prstGeom prst="rect">
            <a:avLst/>
          </a:prstGeom>
          <a:noFill/>
          <a:ln w="254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b="1"/>
          </a:p>
        </p:txBody>
      </p:sp>
      <p:sp>
        <p:nvSpPr>
          <p:cNvPr id="12" name="Rectangle 11"/>
          <p:cNvSpPr>
            <a:spLocks noChangeArrowheads="1"/>
          </p:cNvSpPr>
          <p:nvPr/>
        </p:nvSpPr>
        <p:spPr bwMode="auto">
          <a:xfrm>
            <a:off x="5643563" y="4643438"/>
            <a:ext cx="1285875" cy="1143000"/>
          </a:xfrm>
          <a:prstGeom prst="rect">
            <a:avLst/>
          </a:prstGeom>
          <a:noFill/>
          <a:ln w="254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b="1"/>
          </a:p>
        </p:txBody>
      </p:sp>
      <p:sp>
        <p:nvSpPr>
          <p:cNvPr id="13" name="Rectangle 12"/>
          <p:cNvSpPr>
            <a:spLocks noChangeArrowheads="1"/>
          </p:cNvSpPr>
          <p:nvPr/>
        </p:nvSpPr>
        <p:spPr bwMode="auto">
          <a:xfrm>
            <a:off x="5715000" y="5500688"/>
            <a:ext cx="1285875" cy="928687"/>
          </a:xfrm>
          <a:prstGeom prst="rect">
            <a:avLst/>
          </a:prstGeom>
          <a:noFill/>
          <a:ln w="254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spcBef>
                <a:spcPct val="50000"/>
              </a:spcBef>
            </a:pPr>
            <a:endParaRPr lang="de-DE" b="1"/>
          </a:p>
        </p:txBody>
      </p:sp>
    </p:spTree>
    <p:extLst>
      <p:ext uri="{BB962C8B-B14F-4D97-AF65-F5344CB8AC3E}">
        <p14:creationId xmlns:p14="http://schemas.microsoft.com/office/powerpoint/2010/main" val="11426123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par>
                                <p:cTn id="18" presetID="3" presetClass="exit" presetSubtype="10" fill="hold" grpId="1" nodeType="with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2000"/>
                                        <p:tgtEl>
                                          <p:spTgt spid="5">
                                            <p:bg/>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2000"/>
                                        <p:tgtEl>
                                          <p:spTgt spid="6">
                                            <p:txEl>
                                              <p:pRg st="0" end="0"/>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3" presetClass="exit" presetSubtype="10" fill="hold" grpId="1" nodeType="withEffect">
                                  <p:stCondLst>
                                    <p:cond delay="0"/>
                                  </p:stCondLst>
                                  <p:childTnLst>
                                    <p:animEffect transition="out" filter="blinds(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6">
                                            <p:bg/>
                                          </p:spTgt>
                                        </p:tgtEl>
                                        <p:attrNameLst>
                                          <p:attrName>style.visibility</p:attrName>
                                        </p:attrNameLst>
                                      </p:cBhvr>
                                      <p:to>
                                        <p:strVal val="visible"/>
                                      </p:to>
                                    </p:set>
                                    <p:animEffect transition="in" filter="fade">
                                      <p:cBhvr>
                                        <p:cTn id="38" dur="2000"/>
                                        <p:tgtEl>
                                          <p:spTgt spid="6">
                                            <p:bg/>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2000"/>
                                        <p:tgtEl>
                                          <p:spTgt spid="7">
                                            <p:txEl>
                                              <p:pRg st="0" end="0"/>
                                            </p:txEl>
                                          </p:spTgt>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3" presetClass="exit" presetSubtype="10" fill="hold" grpId="1" nodeType="withEffect">
                                  <p:stCondLst>
                                    <p:cond delay="0"/>
                                  </p:stCondLst>
                                  <p:childTnLst>
                                    <p:animEffect transition="out" filter="blinds(horizont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7">
                                            <p:bg/>
                                          </p:spTgt>
                                        </p:tgtEl>
                                        <p:attrNameLst>
                                          <p:attrName>style.visibility</p:attrName>
                                        </p:attrNameLst>
                                      </p:cBhvr>
                                      <p:to>
                                        <p:strVal val="visible"/>
                                      </p:to>
                                    </p:set>
                                    <p:animEffect transition="in" filter="fade">
                                      <p:cBhvr>
                                        <p:cTn id="51" dur="2000"/>
                                        <p:tgtEl>
                                          <p:spTgt spid="7">
                                            <p:bg/>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7" grpId="0" build="p"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bwMode="auto">
          <a:xfrm>
            <a:off x="611188" y="836613"/>
            <a:ext cx="5557837"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Key Facts About SpringerImages - database</a:t>
            </a:r>
          </a:p>
        </p:txBody>
      </p:sp>
      <p:sp>
        <p:nvSpPr>
          <p:cNvPr id="26627" name="Content Placeholder 2"/>
          <p:cNvSpPr>
            <a:spLocks noGrp="1"/>
          </p:cNvSpPr>
          <p:nvPr>
            <p:ph idx="1"/>
          </p:nvPr>
        </p:nvSpPr>
        <p:spPr>
          <a:xfrm>
            <a:off x="684213" y="1412875"/>
            <a:ext cx="8305800" cy="4924425"/>
          </a:xfrm>
        </p:spPr>
        <p:txBody>
          <a:bodyPr/>
          <a:lstStyle/>
          <a:p>
            <a:r>
              <a:rPr lang="en-US" b="1" smtClean="0">
                <a:solidFill>
                  <a:schemeClr val="accent2"/>
                </a:solidFill>
              </a:rPr>
              <a:t>2 million+ </a:t>
            </a:r>
            <a:r>
              <a:rPr lang="en-US" smtClean="0"/>
              <a:t>scientific, technical and medical images</a:t>
            </a:r>
          </a:p>
          <a:p>
            <a:pPr lvl="1"/>
            <a:r>
              <a:rPr lang="en-US" smtClean="0"/>
              <a:t>Images: </a:t>
            </a:r>
            <a:r>
              <a:rPr lang="en-US" i="1" smtClean="0"/>
              <a:t>photos, graphs, histograms, figures and tables</a:t>
            </a:r>
            <a:endParaRPr lang="en-US" smtClean="0"/>
          </a:p>
          <a:p>
            <a:r>
              <a:rPr lang="en-US" smtClean="0"/>
              <a:t>Constantly growing database</a:t>
            </a:r>
          </a:p>
          <a:p>
            <a:r>
              <a:rPr lang="en-US" b="1" smtClean="0">
                <a:solidFill>
                  <a:schemeClr val="accent2"/>
                </a:solidFill>
              </a:rPr>
              <a:t>Variety of sources</a:t>
            </a:r>
            <a:r>
              <a:rPr lang="en-US" smtClean="0"/>
              <a:t>: SpringerLink, SpringerProtocols, images.MD,  and more</a:t>
            </a:r>
          </a:p>
          <a:p>
            <a:r>
              <a:rPr lang="en-US" b="1" smtClean="0">
                <a:solidFill>
                  <a:schemeClr val="accent2"/>
                </a:solidFill>
              </a:rPr>
              <a:t>Peer-reviewed</a:t>
            </a:r>
            <a:r>
              <a:rPr lang="en-US" smtClean="0"/>
              <a:t>, trusted sources</a:t>
            </a:r>
          </a:p>
          <a:p>
            <a:r>
              <a:rPr lang="en-US" smtClean="0"/>
              <a:t>Unlimited concurrent users</a:t>
            </a:r>
          </a:p>
          <a:p>
            <a:r>
              <a:rPr lang="en-US" smtClean="0"/>
              <a:t>Availability: Entire collection or Medical and Life Sciences</a:t>
            </a:r>
          </a:p>
          <a:p>
            <a:r>
              <a:rPr lang="en-US" b="1" smtClean="0">
                <a:solidFill>
                  <a:schemeClr val="accent2"/>
                </a:solidFill>
              </a:rPr>
              <a:t>Permission to use images</a:t>
            </a:r>
            <a:r>
              <a:rPr lang="en-US" smtClean="0"/>
              <a:t> for personal, non-commercial use</a:t>
            </a:r>
          </a:p>
          <a:p>
            <a:r>
              <a:rPr lang="en-US" smtClean="0"/>
              <a:t>SpringerImages has its own, independent platform.</a:t>
            </a:r>
          </a:p>
          <a:p>
            <a:r>
              <a:rPr lang="en-US" smtClean="0"/>
              <a:t>At the moment no integration with SpringerLink – only connection is linking from an image to original full-text source on SpringerLink</a:t>
            </a:r>
          </a:p>
          <a:p>
            <a:endParaRPr lang="en-US" smtClean="0"/>
          </a:p>
          <a:p>
            <a:endParaRPr lang="en-US" smtClean="0"/>
          </a:p>
        </p:txBody>
      </p:sp>
      <p:grpSp>
        <p:nvGrpSpPr>
          <p:cNvPr id="4" name="Group 3"/>
          <p:cNvGrpSpPr/>
          <p:nvPr/>
        </p:nvGrpSpPr>
        <p:grpSpPr>
          <a:xfrm>
            <a:off x="6172200" y="6114758"/>
            <a:ext cx="2985655" cy="743242"/>
            <a:chOff x="6172200" y="6114758"/>
            <a:chExt cx="2985655" cy="743242"/>
          </a:xfrm>
        </p:grpSpPr>
        <p:sp>
          <p:nvSpPr>
            <p:cNvPr id="5" name="Rectangle 4"/>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392900404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idx="4294967295"/>
          </p:nvPr>
        </p:nvSpPr>
        <p:spPr bwMode="auto">
          <a:xfrm>
            <a:off x="596900" y="1119188"/>
            <a:ext cx="7861300" cy="276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science image database – strong in medicine and ls</a:t>
            </a:r>
          </a:p>
        </p:txBody>
      </p:sp>
      <p:graphicFrame>
        <p:nvGraphicFramePr>
          <p:cNvPr id="5" name="Chart 4"/>
          <p:cNvGraphicFramePr/>
          <p:nvPr/>
        </p:nvGraphicFramePr>
        <p:xfrm>
          <a:off x="571472" y="1590246"/>
          <a:ext cx="6057917" cy="5267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6000750" y="1714500"/>
          <a:ext cx="3143250" cy="6226171"/>
        </p:xfrm>
        <a:graphic>
          <a:graphicData uri="http://schemas.openxmlformats.org/drawingml/2006/table">
            <a:tbl>
              <a:tblPr/>
              <a:tblGrid>
                <a:gridCol w="942981"/>
                <a:gridCol w="2200269"/>
              </a:tblGrid>
              <a:tr h="190519">
                <a:tc>
                  <a:txBody>
                    <a:bodyPr/>
                    <a:lstStyle/>
                    <a:p>
                      <a:pPr algn="ctr" fontAlgn="b"/>
                      <a:r>
                        <a:rPr lang="en-US" sz="1100" b="0" i="0" u="none" strike="noStrike" dirty="0" smtClean="0">
                          <a:solidFill>
                            <a:srgbClr val="000000"/>
                          </a:solidFill>
                          <a:latin typeface="+mn-lt"/>
                        </a:rPr>
                        <a:t>Images* </a:t>
                      </a:r>
                      <a:endParaRPr lang="en-US" sz="1100" b="0" i="0" u="none" strike="noStrike" dirty="0">
                        <a:solidFill>
                          <a:srgbClr val="000000"/>
                        </a:solidFill>
                        <a:latin typeface="+mn-lt"/>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mn-lt"/>
                        </a:rPr>
                        <a:t>Subject Collection</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dirty="0">
                          <a:solidFill>
                            <a:srgbClr val="000000"/>
                          </a:solidFill>
                          <a:latin typeface="+mn-lt"/>
                        </a:rPr>
                        <a:t>         181,000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Biomedicine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dirty="0">
                          <a:solidFill>
                            <a:srgbClr val="000000"/>
                          </a:solidFill>
                          <a:latin typeface="+mn-lt"/>
                        </a:rPr>
                        <a:t>         312,000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Life Sciences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dirty="0">
                          <a:solidFill>
                            <a:srgbClr val="000000"/>
                          </a:solidFill>
                          <a:latin typeface="+mn-lt"/>
                        </a:rPr>
                        <a:t>         481,000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Medicine &amp; Public Health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dirty="0">
                          <a:solidFill>
                            <a:srgbClr val="000000"/>
                          </a:solidFill>
                          <a:latin typeface="+mn-lt"/>
                        </a:rPr>
                        <a:t>             2,000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Pharmacy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240,000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Chemistry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29,000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Computer Science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16,000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Economics/Management Science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6,000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Education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83,000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Engineering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34,000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Environment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3,000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a:solidFill>
                            <a:srgbClr val="000000"/>
                          </a:solidFill>
                          <a:latin typeface="+mn-lt"/>
                        </a:rPr>
                        <a:t> Geography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100,000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Geosciences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15,000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Humanities/Art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18,000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Material Science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5,000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Mathematics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62,000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Physics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10,000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Psychology </a:t>
                      </a:r>
                    </a:p>
                  </a:txBody>
                  <a:tcPr marL="0" marR="0" marT="0" marB="0" anchor="b">
                    <a:lnL>
                      <a:noFill/>
                    </a:lnL>
                    <a:lnR>
                      <a:noFill/>
                    </a:lnR>
                    <a:lnT>
                      <a:noFill/>
                    </a:lnT>
                    <a:lnB>
                      <a:noFill/>
                    </a:lnB>
                  </a:tcPr>
                </a:tc>
              </a:tr>
              <a:tr h="335314">
                <a:tc>
                  <a:txBody>
                    <a:bodyPr/>
                    <a:lstStyle/>
                    <a:p>
                      <a:pPr algn="l" fontAlgn="b">
                        <a:lnSpc>
                          <a:spcPct val="200000"/>
                        </a:lnSpc>
                      </a:pPr>
                      <a:r>
                        <a:rPr lang="en-US" sz="1100" b="0" i="0" u="none" strike="noStrike">
                          <a:solidFill>
                            <a:srgbClr val="000000"/>
                          </a:solidFill>
                          <a:latin typeface="+mn-lt"/>
                        </a:rPr>
                        <a:t>           10,000 </a:t>
                      </a:r>
                    </a:p>
                  </a:txBody>
                  <a:tcPr marL="0" marR="0" marT="0" marB="0" anchor="b">
                    <a:lnL>
                      <a:noFill/>
                    </a:lnL>
                    <a:lnR>
                      <a:noFill/>
                    </a:lnR>
                    <a:lnT>
                      <a:noFill/>
                    </a:lnT>
                    <a:lnB>
                      <a:noFill/>
                    </a:lnB>
                  </a:tcPr>
                </a:tc>
                <a:tc>
                  <a:txBody>
                    <a:bodyPr/>
                    <a:lstStyle/>
                    <a:p>
                      <a:pPr algn="l" fontAlgn="b">
                        <a:lnSpc>
                          <a:spcPct val="200000"/>
                        </a:lnSpc>
                      </a:pPr>
                      <a:r>
                        <a:rPr lang="en-US" sz="1100" b="0" i="0" u="none" strike="noStrike" dirty="0">
                          <a:solidFill>
                            <a:srgbClr val="000000"/>
                          </a:solidFill>
                          <a:latin typeface="+mn-lt"/>
                        </a:rPr>
                        <a:t> Social Sciences </a:t>
                      </a:r>
                    </a:p>
                  </a:txBody>
                  <a:tcPr marL="0" marR="0" marT="0" marB="0" anchor="b">
                    <a:lnL>
                      <a:noFill/>
                    </a:lnL>
                    <a:lnR>
                      <a:noFill/>
                    </a:lnR>
                    <a:lnT>
                      <a:noFill/>
                    </a:lnT>
                    <a:lnB>
                      <a:noFill/>
                    </a:lnB>
                  </a:tcPr>
                </a:tc>
              </a:tr>
            </a:tbl>
          </a:graphicData>
        </a:graphic>
      </p:graphicFrame>
      <p:sp>
        <p:nvSpPr>
          <p:cNvPr id="2" name="Rectangle 1"/>
          <p:cNvSpPr/>
          <p:nvPr/>
        </p:nvSpPr>
        <p:spPr bwMode="auto">
          <a:xfrm>
            <a:off x="6553200" y="6553200"/>
            <a:ext cx="25908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0830063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a:xfrm>
            <a:off x="611188" y="836613"/>
            <a:ext cx="5557837"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are protocols?</a:t>
            </a:r>
          </a:p>
        </p:txBody>
      </p:sp>
      <p:sp>
        <p:nvSpPr>
          <p:cNvPr id="3" name="Content Placeholder 2"/>
          <p:cNvSpPr>
            <a:spLocks noGrp="1"/>
          </p:cNvSpPr>
          <p:nvPr>
            <p:ph idx="1"/>
          </p:nvPr>
        </p:nvSpPr>
        <p:spPr/>
        <p:txBody>
          <a:bodyPr/>
          <a:lstStyle/>
          <a:p>
            <a:pPr marL="561975" indent="-285750">
              <a:spcBef>
                <a:spcPct val="25000"/>
              </a:spcBef>
              <a:buFont typeface="Arial" pitchFamily="34" charset="0"/>
              <a:buChar char="•"/>
              <a:defRPr/>
            </a:pPr>
            <a:endParaRPr lang="en-US" sz="1800" dirty="0" smtClean="0"/>
          </a:p>
          <a:p>
            <a:pPr>
              <a:defRPr/>
            </a:pPr>
            <a:endParaRPr lang="en-US" dirty="0"/>
          </a:p>
        </p:txBody>
      </p:sp>
      <p:sp>
        <p:nvSpPr>
          <p:cNvPr id="4" name="Content Placeholder 2"/>
          <p:cNvSpPr txBox="1">
            <a:spLocks/>
          </p:cNvSpPr>
          <p:nvPr/>
        </p:nvSpPr>
        <p:spPr bwMode="auto">
          <a:xfrm>
            <a:off x="611188" y="1268413"/>
            <a:ext cx="5605462" cy="4543425"/>
          </a:xfrm>
          <a:prstGeom prst="rect">
            <a:avLst/>
          </a:prstGeom>
          <a:noFill/>
          <a:ln w="9525">
            <a:noFill/>
            <a:miter lim="800000"/>
            <a:headEnd/>
            <a:tailEnd/>
          </a:ln>
          <a:effectLst/>
        </p:spPr>
        <p:txBody>
          <a:bodyPr lIns="0" tIns="0" rIns="0" bIns="0">
            <a:spAutoFit/>
          </a:bodyPr>
          <a:lstStyle/>
          <a:p>
            <a:pPr marL="190500" indent="-190500" algn="ctr" eaLnBrk="0" hangingPunct="0">
              <a:lnSpc>
                <a:spcPct val="120000"/>
              </a:lnSpc>
              <a:spcBef>
                <a:spcPct val="40000"/>
              </a:spcBef>
              <a:buClr>
                <a:schemeClr val="accent2"/>
              </a:buClr>
              <a:buSzPct val="130000"/>
              <a:buFont typeface="Times" charset="0"/>
              <a:buChar char="•"/>
              <a:defRPr/>
            </a:pPr>
            <a:r>
              <a:rPr lang="en-US" kern="0" dirty="0">
                <a:latin typeface="Arial" charset="0"/>
                <a:cs typeface="+mn-cs"/>
              </a:rPr>
              <a:t>Step-by-step instructions, in a standardized format, </a:t>
            </a:r>
            <a:br>
              <a:rPr lang="en-US" kern="0" dirty="0">
                <a:latin typeface="Arial" charset="0"/>
                <a:cs typeface="+mn-cs"/>
              </a:rPr>
            </a:br>
            <a:r>
              <a:rPr lang="en-US" kern="0" dirty="0">
                <a:latin typeface="Arial" charset="0"/>
                <a:cs typeface="+mn-cs"/>
              </a:rPr>
              <a:t>that help researchers conduct experiments</a:t>
            </a:r>
          </a:p>
          <a:p>
            <a:pPr marL="190500" indent="-190500" algn="ctr" eaLnBrk="0" hangingPunct="0">
              <a:lnSpc>
                <a:spcPct val="120000"/>
              </a:lnSpc>
              <a:spcBef>
                <a:spcPct val="40000"/>
              </a:spcBef>
              <a:buClr>
                <a:schemeClr val="accent2"/>
              </a:buClr>
              <a:buSzPct val="130000"/>
              <a:buFont typeface="Times" charset="0"/>
              <a:buChar char="•"/>
              <a:defRPr/>
            </a:pPr>
            <a:r>
              <a:rPr lang="en-US" kern="0" dirty="0">
                <a:latin typeface="Arial" charset="0"/>
                <a:cs typeface="+mn-cs"/>
              </a:rPr>
              <a:t>Predefined written procedural methods in the design and implementation of experiments including:</a:t>
            </a:r>
          </a:p>
          <a:p>
            <a:pPr marL="647700" lvl="1"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Bias</a:t>
            </a:r>
          </a:p>
          <a:p>
            <a:pPr marL="647700" lvl="1"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Safety</a:t>
            </a:r>
          </a:p>
          <a:p>
            <a:pPr marL="647700" lvl="1"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Equipment</a:t>
            </a:r>
          </a:p>
          <a:p>
            <a:pPr marL="647700" lvl="1"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Statistical methods</a:t>
            </a:r>
          </a:p>
          <a:p>
            <a:pPr marL="647700" lvl="1"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Reporting</a:t>
            </a:r>
          </a:p>
          <a:p>
            <a:pPr marL="647700" lvl="1"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Troubleshooting</a:t>
            </a:r>
          </a:p>
          <a:p>
            <a:pPr marL="190500" indent="-190500" algn="ctr" eaLnBrk="0" hangingPunct="0">
              <a:lnSpc>
                <a:spcPct val="120000"/>
              </a:lnSpc>
              <a:spcBef>
                <a:spcPct val="40000"/>
              </a:spcBef>
              <a:buClr>
                <a:schemeClr val="accent2"/>
              </a:buClr>
              <a:buSzPct val="130000"/>
              <a:buFont typeface="Arial" pitchFamily="34" charset="0"/>
              <a:buChar char="•"/>
              <a:defRPr/>
            </a:pPr>
            <a:r>
              <a:rPr lang="en-US" kern="0" dirty="0">
                <a:latin typeface="Arial" charset="0"/>
                <a:cs typeface="+mn-cs"/>
              </a:rPr>
              <a:t>Used primarily in the life sciences </a:t>
            </a:r>
            <a:endParaRPr lang="en-US" kern="0" dirty="0">
              <a:latin typeface="+mn-lt"/>
              <a:cs typeface="+mn-cs"/>
            </a:endParaRPr>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268413"/>
            <a:ext cx="18954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172200" y="6114758"/>
            <a:ext cx="2985655" cy="743242"/>
            <a:chOff x="6172200" y="6114758"/>
            <a:chExt cx="2985655" cy="743242"/>
          </a:xfrm>
        </p:grpSpPr>
        <p:sp>
          <p:nvSpPr>
            <p:cNvPr id="7" name="Rectangle 6"/>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8223880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blinds(horizontal)">
                                      <p:cBhvr>
                                        <p:cTn id="17" dur="500"/>
                                        <p:tgtEl>
                                          <p:spTgt spid="4">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linds(horizontal)">
                                      <p:cBhvr>
                                        <p:cTn id="37" dur="500"/>
                                        <p:tgtEl>
                                          <p:spTgt spid="4">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linds(horizontal)">
                                      <p:cBhvr>
                                        <p:cTn id="42" dur="500"/>
                                        <p:tgtEl>
                                          <p:spTgt spid="4">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linds(horizont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684213" y="981075"/>
            <a:ext cx="4211637" cy="33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makes a good protocol?</a:t>
            </a:r>
          </a:p>
        </p:txBody>
      </p:sp>
      <p:sp>
        <p:nvSpPr>
          <p:cNvPr id="7171" name="Content Placeholder 2"/>
          <p:cNvSpPr>
            <a:spLocks noGrp="1"/>
          </p:cNvSpPr>
          <p:nvPr>
            <p:ph idx="1"/>
          </p:nvPr>
        </p:nvSpPr>
        <p:spPr>
          <a:xfrm>
            <a:off x="609600" y="1679575"/>
            <a:ext cx="8305800" cy="2517775"/>
          </a:xfrm>
        </p:spPr>
        <p:txBody>
          <a:bodyPr/>
          <a:lstStyle/>
          <a:p>
            <a:pPr eaLnBrk="1" hangingPunct="1"/>
            <a:r>
              <a:rPr lang="en-US" sz="1800" smtClean="0"/>
              <a:t>Complete and thorough instructions</a:t>
            </a:r>
          </a:p>
          <a:p>
            <a:pPr eaLnBrk="1" hangingPunct="1"/>
            <a:r>
              <a:rPr lang="en-US" sz="1800" smtClean="0"/>
              <a:t>Detailed materials list</a:t>
            </a:r>
          </a:p>
          <a:p>
            <a:pPr eaLnBrk="1" hangingPunct="1"/>
            <a:r>
              <a:rPr lang="en-US" sz="1800" smtClean="0"/>
              <a:t>Clearly organized</a:t>
            </a:r>
          </a:p>
          <a:p>
            <a:pPr eaLnBrk="1" hangingPunct="1"/>
            <a:r>
              <a:rPr lang="en-US" sz="1800" smtClean="0"/>
              <a:t>Supporting images/tables</a:t>
            </a:r>
          </a:p>
          <a:p>
            <a:pPr eaLnBrk="1" hangingPunct="1"/>
            <a:r>
              <a:rPr lang="en-US" sz="1800" smtClean="0"/>
              <a:t>Video Protocols</a:t>
            </a:r>
          </a:p>
          <a:p>
            <a:pPr eaLnBrk="1" hangingPunct="1"/>
            <a:r>
              <a:rPr lang="en-US" sz="1800" smtClean="0"/>
              <a:t>Trustworthy source</a:t>
            </a:r>
          </a:p>
        </p:txBody>
      </p:sp>
      <p:pic>
        <p:nvPicPr>
          <p:cNvPr id="71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571750"/>
            <a:ext cx="4867275" cy="260032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2071688"/>
            <a:ext cx="4581525" cy="19431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1571625"/>
            <a:ext cx="1876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17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86063"/>
            <a:ext cx="4162425" cy="28702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2428875"/>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17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13" y="3429000"/>
            <a:ext cx="4643437" cy="238125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72200" y="6114758"/>
            <a:ext cx="2985655" cy="743242"/>
            <a:chOff x="6172200" y="6114758"/>
            <a:chExt cx="2985655" cy="743242"/>
          </a:xfrm>
        </p:grpSpPr>
        <p:sp>
          <p:nvSpPr>
            <p:cNvPr id="12" name="Rectangle 11"/>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10195781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blinds(horizontal)">
                                      <p:cBhvr>
                                        <p:cTn id="10" dur="500"/>
                                        <p:tgtEl>
                                          <p:spTgt spid="71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5" dur="500"/>
                                        <p:tgtEl>
                                          <p:spTgt spid="7171">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75"/>
                                        </p:tgtEl>
                                        <p:attrNameLst>
                                          <p:attrName>style.visibility</p:attrName>
                                        </p:attrNameLst>
                                      </p:cBhvr>
                                      <p:to>
                                        <p:strVal val="visible"/>
                                      </p:to>
                                    </p:set>
                                    <p:animEffect transition="in" filter="blinds(horizontal)">
                                      <p:cBhvr>
                                        <p:cTn id="18" dur="500"/>
                                        <p:tgtEl>
                                          <p:spTgt spid="71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blinds(horizontal)">
                                      <p:cBhvr>
                                        <p:cTn id="23" dur="500"/>
                                        <p:tgtEl>
                                          <p:spTgt spid="7171">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blinds(horizontal)">
                                      <p:cBhvr>
                                        <p:cTn id="26" dur="500"/>
                                        <p:tgtEl>
                                          <p:spTgt spid="717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Effect transition="in" filter="blinds(horizontal)">
                                      <p:cBhvr>
                                        <p:cTn id="31" dur="500"/>
                                        <p:tgtEl>
                                          <p:spTgt spid="7171">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blinds(horizontal)">
                                      <p:cBhvr>
                                        <p:cTn id="34" dur="500"/>
                                        <p:tgtEl>
                                          <p:spTgt spid="71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7171">
                                            <p:txEl>
                                              <p:pRg st="4" end="4"/>
                                            </p:txEl>
                                          </p:spTgt>
                                        </p:tgtEl>
                                        <p:attrNameLst>
                                          <p:attrName>style.visibility</p:attrName>
                                        </p:attrNameLst>
                                      </p:cBhvr>
                                      <p:to>
                                        <p:strVal val="visible"/>
                                      </p:to>
                                    </p:set>
                                    <p:animEffect transition="in" filter="blinds(horizontal)">
                                      <p:cBhvr>
                                        <p:cTn id="39" dur="500"/>
                                        <p:tgtEl>
                                          <p:spTgt spid="7171">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173"/>
                                        </p:tgtEl>
                                        <p:attrNameLst>
                                          <p:attrName>style.visibility</p:attrName>
                                        </p:attrNameLst>
                                      </p:cBhvr>
                                      <p:to>
                                        <p:strVal val="visible"/>
                                      </p:to>
                                    </p:set>
                                    <p:animEffect transition="in" filter="blinds(horizontal)">
                                      <p:cBhvr>
                                        <p:cTn id="42" dur="500"/>
                                        <p:tgtEl>
                                          <p:spTgt spid="71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171">
                                            <p:txEl>
                                              <p:pRg st="5" end="5"/>
                                            </p:txEl>
                                          </p:spTgt>
                                        </p:tgtEl>
                                        <p:attrNameLst>
                                          <p:attrName>style.visibility</p:attrName>
                                        </p:attrNameLst>
                                      </p:cBhvr>
                                      <p:to>
                                        <p:strVal val="visible"/>
                                      </p:to>
                                    </p:set>
                                    <p:animEffect transition="in" filter="blinds(horizontal)">
                                      <p:cBhvr>
                                        <p:cTn id="47" dur="500"/>
                                        <p:tgtEl>
                                          <p:spTgt spid="7171">
                                            <p:txEl>
                                              <p:pRg st="5" end="5"/>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7179"/>
                                        </p:tgtEl>
                                        <p:attrNameLst>
                                          <p:attrName>style.visibility</p:attrName>
                                        </p:attrNameLst>
                                      </p:cBhvr>
                                      <p:to>
                                        <p:strVal val="visible"/>
                                      </p:to>
                                    </p:set>
                                    <p:animEffect transition="in" filter="blinds(horizontal)">
                                      <p:cBhvr>
                                        <p:cTn id="50"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609600" y="1679575"/>
            <a:ext cx="7994650" cy="4000500"/>
          </a:xfrm>
        </p:spPr>
        <p:txBody>
          <a:bodyPr/>
          <a:lstStyle/>
          <a:p>
            <a:pPr marL="285750" indent="-285750">
              <a:buFont typeface="Times" pitchFamily="18" charset="0"/>
              <a:buNone/>
              <a:defRPr/>
            </a:pPr>
            <a:r>
              <a:rPr lang="en-US" sz="1800" dirty="0" smtClean="0"/>
              <a:t>Researchers use protocols to:</a:t>
            </a:r>
          </a:p>
          <a:p>
            <a:pPr marL="296863" indent="-285750">
              <a:defRPr/>
            </a:pPr>
            <a:r>
              <a:rPr lang="en-US" sz="1800" dirty="0" smtClean="0"/>
              <a:t>Solve biological problems on a molecular level</a:t>
            </a:r>
          </a:p>
          <a:p>
            <a:pPr marL="296863" indent="-285750">
              <a:defRPr/>
            </a:pPr>
            <a:r>
              <a:rPr lang="en-US" sz="1800" dirty="0" smtClean="0"/>
              <a:t>Identify, understand, manipulate, and explain biological processes,  functions, structure,    and activity of molecular cell components </a:t>
            </a:r>
          </a:p>
          <a:p>
            <a:pPr marL="296863" indent="-285750">
              <a:defRPr/>
            </a:pPr>
            <a:r>
              <a:rPr lang="en-US" sz="1800" dirty="0" smtClean="0"/>
              <a:t>Target cellular processes involved in disease (useful in developing early diagnosis and targeted treatments)</a:t>
            </a:r>
          </a:p>
          <a:p>
            <a:pPr marL="296863" indent="-285750">
              <a:defRPr/>
            </a:pPr>
            <a:r>
              <a:rPr lang="en-US" sz="1800" dirty="0" smtClean="0"/>
              <a:t>Discover new approaches to treating disease</a:t>
            </a:r>
          </a:p>
          <a:p>
            <a:pPr marL="296863" indent="-285750">
              <a:defRPr/>
            </a:pPr>
            <a:r>
              <a:rPr lang="en-US" sz="1800" dirty="0" smtClean="0"/>
              <a:t>Develop new drugs and lower the cost of drug development</a:t>
            </a:r>
          </a:p>
          <a:p>
            <a:pPr marL="285750" indent="-285750">
              <a:buFont typeface="Times" pitchFamily="18" charset="0"/>
              <a:buNone/>
              <a:defRPr/>
            </a:pPr>
            <a:endParaRPr lang="en-US" sz="1600" b="1" dirty="0" smtClean="0"/>
          </a:p>
          <a:p>
            <a:pPr marL="285750" indent="-285750">
              <a:defRPr/>
            </a:pPr>
            <a:endParaRPr lang="en-US" sz="1600" dirty="0" smtClean="0"/>
          </a:p>
        </p:txBody>
      </p:sp>
      <p:grpSp>
        <p:nvGrpSpPr>
          <p:cNvPr id="4" name="Group 3"/>
          <p:cNvGrpSpPr/>
          <p:nvPr/>
        </p:nvGrpSpPr>
        <p:grpSpPr>
          <a:xfrm>
            <a:off x="6172200" y="6114758"/>
            <a:ext cx="2985655" cy="743242"/>
            <a:chOff x="6172200" y="6114758"/>
            <a:chExt cx="2985655" cy="743242"/>
          </a:xfrm>
        </p:grpSpPr>
        <p:sp>
          <p:nvSpPr>
            <p:cNvPr id="5" name="Rectangle 4"/>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404071076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38163" y="896938"/>
            <a:ext cx="7991475" cy="304699"/>
          </a:xfrm>
        </p:spPr>
        <p:txBody>
          <a:bodyPr/>
          <a:lstStyle/>
          <a:p>
            <a:r>
              <a:rPr lang="en-US" dirty="0" smtClean="0">
                <a:latin typeface="Calibri" charset="0"/>
                <a:ea typeface="Calibri" charset="0"/>
              </a:rPr>
              <a:t>Our publishing brands</a:t>
            </a:r>
            <a:r>
              <a:rPr lang="de-DE" dirty="0" smtClean="0">
                <a:latin typeface="Calibri" charset="0"/>
                <a:ea typeface="Calibri" charset="0"/>
              </a:rPr>
              <a:t> </a:t>
            </a:r>
            <a:endParaRPr lang="de-DE" dirty="0">
              <a:latin typeface="Calibri" charset="0"/>
              <a:ea typeface="Calibri" charset="0"/>
            </a:endParaRPr>
          </a:p>
        </p:txBody>
      </p:sp>
      <p:pic>
        <p:nvPicPr>
          <p:cNvPr id="42"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7" y="1460219"/>
            <a:ext cx="326712" cy="429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37" descr="Vlog_h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1" y="3694492"/>
            <a:ext cx="942784" cy="275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3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668" y="4422200"/>
            <a:ext cx="936107" cy="285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81" descr="InfoChem 600d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0317" y="5975870"/>
            <a:ext cx="593914" cy="40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103" descr="LOGO-LA-BAU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6345" y="5950840"/>
            <a:ext cx="555495" cy="423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132" descr="SPS-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9813" y="2225535"/>
            <a:ext cx="312736" cy="343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134" descr="aerztewoch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038" y="5200451"/>
            <a:ext cx="1064766" cy="202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102" descr="Crest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853" y="6007702"/>
            <a:ext cx="766140" cy="36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97" descr="Apress(r)_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9301" y="3002771"/>
            <a:ext cx="1008878" cy="302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99" descr="Logo_SVV"/>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1793" y="5125727"/>
            <a:ext cx="622296" cy="3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103" descr="Platow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43084" y="1460219"/>
            <a:ext cx="370299" cy="4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106" descr="logo_ff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89250" y="4428269"/>
            <a:ext cx="338756" cy="24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Picture 107" descr="HE_Logo_gel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57992" y="5183187"/>
            <a:ext cx="631540" cy="344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Picture 108" descr="wendel_verlag_hks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36558" y="5256618"/>
            <a:ext cx="1299662" cy="207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112" descr="bmc_large_horiz"/>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3645" y="3638550"/>
            <a:ext cx="1473440" cy="28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57" descr="S:\CorpComm\PR+OE\Logos\Logos_Unternehmen\Codes_Rousseau\LogoCRSEU.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3183" y="4340238"/>
            <a:ext cx="1025517" cy="323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Grafik 56" descr="Med_log[4].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56479" y="6040414"/>
            <a:ext cx="817928" cy="34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 name="Grafik 52" descr="BESTCOM_Media_mittel.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52268" y="2165632"/>
            <a:ext cx="285751" cy="413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Grafik 46" descr="Rendement Uitgeverij.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8420" y="5954963"/>
            <a:ext cx="1573214" cy="393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Grafik 48" descr="BSL_logo.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65282" y="5017591"/>
            <a:ext cx="1283827" cy="642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Bild 77" descr="SpringerDE_cmyk_BETA.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273030" y="1432438"/>
            <a:ext cx="1207537" cy="256015"/>
          </a:xfrm>
          <a:prstGeom prst="rect">
            <a:avLst/>
          </a:prstGeom>
        </p:spPr>
      </p:pic>
      <p:pic>
        <p:nvPicPr>
          <p:cNvPr id="79" name="Bild 78" descr="SpringerGabler_cmyk_BETA.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2065" y="2172040"/>
            <a:ext cx="1472086" cy="256015"/>
          </a:xfrm>
          <a:prstGeom prst="rect">
            <a:avLst/>
          </a:prstGeom>
        </p:spPr>
      </p:pic>
      <p:pic>
        <p:nvPicPr>
          <p:cNvPr id="80" name="Bild 79" descr="SpringerVS_cmyk_BETA.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273030" y="2172040"/>
            <a:ext cx="1177669" cy="256015"/>
          </a:xfrm>
          <a:prstGeom prst="rect">
            <a:avLst/>
          </a:prstGeom>
        </p:spPr>
      </p:pic>
      <p:pic>
        <p:nvPicPr>
          <p:cNvPr id="81" name="Bild 80" descr="SpringerSpektrum_cmyk_BETA.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349677" y="1432438"/>
            <a:ext cx="1681165" cy="256015"/>
          </a:xfrm>
          <a:prstGeom prst="rect">
            <a:avLst/>
          </a:prstGeom>
        </p:spPr>
      </p:pic>
      <p:pic>
        <p:nvPicPr>
          <p:cNvPr id="82" name="Bild 81" descr="SpringerVieweg_cmyk_BETA.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349677" y="2172040"/>
            <a:ext cx="1514755" cy="256015"/>
          </a:xfrm>
          <a:prstGeom prst="rect">
            <a:avLst/>
          </a:prstGeom>
        </p:spPr>
      </p:pic>
      <p:pic>
        <p:nvPicPr>
          <p:cNvPr id="83" name="Bild 82" descr="SpringerMedizin_cmyk_BETA.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12065" y="2946843"/>
            <a:ext cx="1548891" cy="256015"/>
          </a:xfrm>
          <a:prstGeom prst="rect">
            <a:avLst/>
          </a:prstGeom>
        </p:spPr>
      </p:pic>
      <p:pic>
        <p:nvPicPr>
          <p:cNvPr id="84" name="Bild 83" descr="SpringerHealthcare_cmyk_BETA.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658746" y="3674760"/>
            <a:ext cx="1757970" cy="256015"/>
          </a:xfrm>
          <a:prstGeom prst="rect">
            <a:avLst/>
          </a:prstGeom>
        </p:spPr>
      </p:pic>
      <p:pic>
        <p:nvPicPr>
          <p:cNvPr id="85" name="Bild 84" descr="SpringerMedia_cmyk_BETA.p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98141" y="4406280"/>
            <a:ext cx="1429417" cy="256015"/>
          </a:xfrm>
          <a:prstGeom prst="rect">
            <a:avLst/>
          </a:prstGeom>
        </p:spPr>
      </p:pic>
      <p:pic>
        <p:nvPicPr>
          <p:cNvPr id="86" name="Bild 85" descr="Springer_cmyk_BETA.pn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12065" y="1432438"/>
            <a:ext cx="968590" cy="256015"/>
          </a:xfrm>
          <a:prstGeom prst="rect">
            <a:avLst/>
          </a:prstGeom>
        </p:spPr>
      </p:pic>
      <p:pic>
        <p:nvPicPr>
          <p:cNvPr id="87" name="Bild 86" descr="Adis_cmyk.pn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470005" y="2994371"/>
            <a:ext cx="792427" cy="219441"/>
          </a:xfrm>
          <a:prstGeom prst="rect">
            <a:avLst/>
          </a:prstGeom>
        </p:spPr>
      </p:pic>
      <p:pic>
        <p:nvPicPr>
          <p:cNvPr id="88" name="Bild 87" descr="Birkhauser_cmyk.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481993" y="5273331"/>
            <a:ext cx="1193752" cy="217486"/>
          </a:xfrm>
          <a:prstGeom prst="rect">
            <a:avLst/>
          </a:prstGeom>
        </p:spPr>
      </p:pic>
      <p:pic>
        <p:nvPicPr>
          <p:cNvPr id="89" name="Bild 88" descr="Humanapress_cmyk.png"/>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345054" y="2999584"/>
            <a:ext cx="1506866" cy="213812"/>
          </a:xfrm>
          <a:prstGeom prst="rect">
            <a:avLst/>
          </a:prstGeom>
        </p:spPr>
      </p:pic>
      <p:pic>
        <p:nvPicPr>
          <p:cNvPr id="53" name="Grafik 52" descr="SpringerAutomotiveMedia.gif"/>
          <p:cNvPicPr>
            <a:picLocks noChangeAspect="1"/>
          </p:cNvPicPr>
          <p:nvPr/>
        </p:nvPicPr>
        <p:blipFill>
          <a:blip r:embed="rId34" cstate="print"/>
          <a:stretch>
            <a:fillRect/>
          </a:stretch>
        </p:blipFill>
        <p:spPr>
          <a:xfrm>
            <a:off x="2475313" y="4384717"/>
            <a:ext cx="2405731" cy="289080"/>
          </a:xfrm>
          <a:prstGeom prst="rect">
            <a:avLst/>
          </a:prstGeom>
        </p:spPr>
      </p:pic>
      <p:pic>
        <p:nvPicPr>
          <p:cNvPr id="61" name="Grafik 60" descr="Media-Daten_Verlag.png"/>
          <p:cNvPicPr>
            <a:picLocks noChangeAspect="1"/>
          </p:cNvPicPr>
          <p:nvPr/>
        </p:nvPicPr>
        <p:blipFill>
          <a:blip r:embed="rId35" cstate="print"/>
          <a:stretch>
            <a:fillRect/>
          </a:stretch>
        </p:blipFill>
        <p:spPr>
          <a:xfrm>
            <a:off x="8219892" y="1421491"/>
            <a:ext cx="376421" cy="508072"/>
          </a:xfrm>
          <a:prstGeom prst="rect">
            <a:avLst/>
          </a:prstGeom>
        </p:spPr>
      </p:pic>
      <p:pic>
        <p:nvPicPr>
          <p:cNvPr id="90" name="Grafik 89" descr="AutoBusinessVerlag_cmyk.png"/>
          <p:cNvPicPr>
            <a:picLocks noChangeAspect="1"/>
          </p:cNvPicPr>
          <p:nvPr/>
        </p:nvPicPr>
        <p:blipFill>
          <a:blip r:embed="rId36" cstate="print"/>
          <a:stretch>
            <a:fillRect/>
          </a:stretch>
        </p:blipFill>
        <p:spPr>
          <a:xfrm>
            <a:off x="6507804" y="3753267"/>
            <a:ext cx="2114384" cy="213179"/>
          </a:xfrm>
          <a:prstGeom prst="rect">
            <a:avLst/>
          </a:prstGeom>
        </p:spPr>
      </p:pic>
      <p:pic>
        <p:nvPicPr>
          <p:cNvPr id="91" name="Grafik 90" descr="Best_Ad_Media.png"/>
          <p:cNvPicPr>
            <a:picLocks noChangeAspect="1"/>
          </p:cNvPicPr>
          <p:nvPr/>
        </p:nvPicPr>
        <p:blipFill>
          <a:blip r:embed="rId37" cstate="print"/>
          <a:stretch>
            <a:fillRect/>
          </a:stretch>
        </p:blipFill>
        <p:spPr>
          <a:xfrm>
            <a:off x="6138189" y="2093392"/>
            <a:ext cx="364138" cy="536949"/>
          </a:xfrm>
          <a:prstGeom prst="rect">
            <a:avLst/>
          </a:prstGeom>
        </p:spPr>
      </p:pic>
      <p:pic>
        <p:nvPicPr>
          <p:cNvPr id="92" name="Grafik 91" descr="PhysicaVerlag_mitName.png"/>
          <p:cNvPicPr>
            <a:picLocks noChangeAspect="1"/>
          </p:cNvPicPr>
          <p:nvPr/>
        </p:nvPicPr>
        <p:blipFill>
          <a:blip r:embed="rId38" cstate="print"/>
          <a:stretch>
            <a:fillRect/>
          </a:stretch>
        </p:blipFill>
        <p:spPr>
          <a:xfrm>
            <a:off x="4416307" y="5924153"/>
            <a:ext cx="750874" cy="479646"/>
          </a:xfrm>
          <a:prstGeom prst="rect">
            <a:avLst/>
          </a:prstGeom>
        </p:spPr>
      </p:pic>
      <p:pic>
        <p:nvPicPr>
          <p:cNvPr id="93" name="Grafik 92" descr="Eurosoft_cmyk.png"/>
          <p:cNvPicPr>
            <a:picLocks noChangeAspect="1"/>
          </p:cNvPicPr>
          <p:nvPr/>
        </p:nvPicPr>
        <p:blipFill>
          <a:blip r:embed="rId39" cstate="print"/>
          <a:stretch>
            <a:fillRect/>
          </a:stretch>
        </p:blipFill>
        <p:spPr>
          <a:xfrm>
            <a:off x="6505702" y="6026196"/>
            <a:ext cx="1014810" cy="321142"/>
          </a:xfrm>
          <a:prstGeom prst="rect">
            <a:avLst/>
          </a:prstGeom>
        </p:spPr>
      </p:pic>
      <p:pic>
        <p:nvPicPr>
          <p:cNvPr id="46" name="Grafik 45" descr="verlag_fuchsbriefe.jpg"/>
          <p:cNvPicPr>
            <a:picLocks noChangeAspect="1"/>
          </p:cNvPicPr>
          <p:nvPr/>
        </p:nvPicPr>
        <p:blipFill>
          <a:blip r:embed="rId40" cstate="print"/>
          <a:stretch>
            <a:fillRect/>
          </a:stretch>
        </p:blipFill>
        <p:spPr>
          <a:xfrm>
            <a:off x="7258050" y="2943879"/>
            <a:ext cx="1409699" cy="302240"/>
          </a:xfrm>
          <a:prstGeom prst="rect">
            <a:avLst/>
          </a:prstGeom>
        </p:spPr>
      </p:pic>
      <p:sp>
        <p:nvSpPr>
          <p:cNvPr id="2" name="Rectangle 1"/>
          <p:cNvSpPr/>
          <p:nvPr/>
        </p:nvSpPr>
        <p:spPr bwMode="auto">
          <a:xfrm>
            <a:off x="7391400" y="6553200"/>
            <a:ext cx="1752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4"/>
          <p:cNvSpPr>
            <a:spLocks noChangeArrowheads="1"/>
          </p:cNvSpPr>
          <p:nvPr/>
        </p:nvSpPr>
        <p:spPr bwMode="auto">
          <a:xfrm>
            <a:off x="2268538" y="908050"/>
            <a:ext cx="6629400" cy="3429000"/>
          </a:xfrm>
          <a:prstGeom prst="wedgeRoundRectCallout">
            <a:avLst>
              <a:gd name="adj1" fmla="val -52060"/>
              <a:gd name="adj2" fmla="val 6575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2"/>
                </a:solidFill>
                <a:latin typeface="Arial" panose="020B0604020202020204" pitchFamily="34" charset="0"/>
                <a:cs typeface="Arial" panose="020B0604020202020204" pitchFamily="34" charset="0"/>
              </a:defRPr>
            </a:lvl1pPr>
            <a:lvl2pPr marL="742950" indent="-285750" eaLnBrk="0" hangingPunct="0">
              <a:defRPr sz="1600">
                <a:solidFill>
                  <a:schemeClr val="tx2"/>
                </a:solidFill>
                <a:latin typeface="Arial" panose="020B0604020202020204" pitchFamily="34" charset="0"/>
                <a:cs typeface="Arial" panose="020B0604020202020204" pitchFamily="34" charset="0"/>
              </a:defRPr>
            </a:lvl2pPr>
            <a:lvl3pPr marL="1143000" indent="-228600" eaLnBrk="0" hangingPunct="0">
              <a:defRPr sz="1600">
                <a:solidFill>
                  <a:schemeClr val="tx2"/>
                </a:solidFill>
                <a:latin typeface="Arial" panose="020B0604020202020204" pitchFamily="34" charset="0"/>
                <a:cs typeface="Arial" panose="020B0604020202020204" pitchFamily="34" charset="0"/>
              </a:defRPr>
            </a:lvl3pPr>
            <a:lvl4pPr marL="1600200" indent="-228600" eaLnBrk="0" hangingPunct="0">
              <a:defRPr sz="1600">
                <a:solidFill>
                  <a:schemeClr val="tx2"/>
                </a:solidFill>
                <a:latin typeface="Arial" panose="020B0604020202020204" pitchFamily="34" charset="0"/>
                <a:cs typeface="Arial" panose="020B0604020202020204" pitchFamily="34" charset="0"/>
              </a:defRPr>
            </a:lvl4pPr>
            <a:lvl5pPr marL="2057400" indent="-228600" eaLnBrk="0" hangingPunct="0">
              <a:defRPr sz="1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2"/>
                </a:solidFill>
                <a:latin typeface="Arial" panose="020B0604020202020204" pitchFamily="34" charset="0"/>
                <a:cs typeface="Arial" panose="020B0604020202020204" pitchFamily="34" charset="0"/>
              </a:defRPr>
            </a:lvl9pPr>
          </a:lstStyle>
          <a:p>
            <a:pPr algn="ctr">
              <a:lnSpc>
                <a:spcPct val="150000"/>
              </a:lnSpc>
            </a:pPr>
            <a:r>
              <a:rPr lang="en-GB" altLang="en-US" sz="2800" b="1">
                <a:solidFill>
                  <a:srgbClr val="295466"/>
                </a:solidFill>
              </a:rPr>
              <a:t>“It is not the strongest of the species that survive, nor the most intelligent, but rather the one most responsive to change”</a:t>
            </a:r>
          </a:p>
          <a:p>
            <a:pPr algn="r">
              <a:lnSpc>
                <a:spcPct val="150000"/>
              </a:lnSpc>
            </a:pPr>
            <a:r>
              <a:rPr lang="en-GB" altLang="en-US" sz="2800" i="1">
                <a:solidFill>
                  <a:srgbClr val="295466"/>
                </a:solidFill>
              </a:rPr>
              <a:t>Charles Darwin</a:t>
            </a:r>
          </a:p>
        </p:txBody>
      </p:sp>
      <p:pic>
        <p:nvPicPr>
          <p:cNvPr id="33795" name="Picture 2" descr="http://topnews.net.nz/data/Charles-Darw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941888"/>
            <a:ext cx="25209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172200" y="6114758"/>
            <a:ext cx="2985655" cy="743242"/>
            <a:chOff x="6172200" y="6114758"/>
            <a:chExt cx="2985655" cy="743242"/>
          </a:xfrm>
        </p:grpSpPr>
        <p:sp>
          <p:nvSpPr>
            <p:cNvPr id="5" name="Rectangle 4"/>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extLst>
      <p:ext uri="{BB962C8B-B14F-4D97-AF65-F5344CB8AC3E}">
        <p14:creationId xmlns:p14="http://schemas.microsoft.com/office/powerpoint/2010/main" val="217723456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611188" y="333375"/>
            <a:ext cx="5562600" cy="274638"/>
          </a:xfrm>
          <a:prstGeom prst="rect">
            <a:avLst/>
          </a:prstGeom>
          <a:noFill/>
          <a:ln>
            <a:miter lim="800000"/>
            <a:headEnd/>
            <a:tailEnd/>
          </a:ln>
        </p:spPr>
        <p:txBody>
          <a:bodyPr anchor="b"/>
          <a:lstStyle/>
          <a:p>
            <a:r>
              <a:rPr lang="en-US" smtClean="0"/>
              <a:t>Summary</a:t>
            </a:r>
          </a:p>
        </p:txBody>
      </p:sp>
      <p:sp>
        <p:nvSpPr>
          <p:cNvPr id="283651" name="Rectangle 3"/>
          <p:cNvSpPr>
            <a:spLocks noGrp="1" noChangeArrowheads="1"/>
          </p:cNvSpPr>
          <p:nvPr>
            <p:ph type="body" idx="4294967295"/>
          </p:nvPr>
        </p:nvSpPr>
        <p:spPr>
          <a:xfrm>
            <a:off x="611188" y="981075"/>
            <a:ext cx="7843837" cy="7367588"/>
          </a:xfrm>
        </p:spPr>
        <p:txBody>
          <a:bodyPr/>
          <a:lstStyle/>
          <a:p>
            <a:pPr marL="282575" indent="-282575">
              <a:lnSpc>
                <a:spcPct val="140000"/>
              </a:lnSpc>
            </a:pPr>
            <a:r>
              <a:rPr lang="en-US" sz="1800" dirty="0" smtClean="0"/>
              <a:t>Over 8.000 new titles until 2015</a:t>
            </a:r>
          </a:p>
          <a:p>
            <a:pPr marL="282575" indent="-282575">
              <a:lnSpc>
                <a:spcPct val="140000"/>
              </a:lnSpc>
            </a:pPr>
            <a:r>
              <a:rPr lang="en-US" dirty="0" smtClean="0"/>
              <a:t>88</a:t>
            </a:r>
            <a:r>
              <a:rPr lang="en-US" sz="1800" dirty="0" smtClean="0"/>
              <a:t>.000 + titles </a:t>
            </a:r>
          </a:p>
          <a:p>
            <a:pPr marL="282575" indent="-282575">
              <a:lnSpc>
                <a:spcPct val="140000"/>
              </a:lnSpc>
            </a:pPr>
            <a:r>
              <a:rPr lang="en-US" sz="1800" dirty="0" smtClean="0"/>
              <a:t>2.684 Journals</a:t>
            </a:r>
          </a:p>
          <a:p>
            <a:pPr marL="282575" indent="-282575">
              <a:lnSpc>
                <a:spcPct val="140000"/>
              </a:lnSpc>
            </a:pPr>
            <a:r>
              <a:rPr lang="en-US" dirty="0" smtClean="0"/>
              <a:t>30</a:t>
            </a:r>
            <a:r>
              <a:rPr lang="en-US" sz="1800" dirty="0" smtClean="0"/>
              <a:t>.168 Protocols</a:t>
            </a:r>
          </a:p>
          <a:p>
            <a:pPr marL="282575" indent="-282575">
              <a:lnSpc>
                <a:spcPct val="140000"/>
              </a:lnSpc>
            </a:pPr>
            <a:r>
              <a:rPr lang="en-US" sz="1800" dirty="0" smtClean="0"/>
              <a:t>1.623 Book Series</a:t>
            </a:r>
          </a:p>
          <a:p>
            <a:pPr marL="282575" indent="-282575">
              <a:lnSpc>
                <a:spcPct val="140000"/>
              </a:lnSpc>
            </a:pPr>
            <a:r>
              <a:rPr lang="en-US" sz="1800" dirty="0" smtClean="0"/>
              <a:t>234 </a:t>
            </a:r>
            <a:r>
              <a:rPr lang="en-US" sz="1800" dirty="0" err="1" smtClean="0"/>
              <a:t>eReferences</a:t>
            </a:r>
            <a:endParaRPr lang="en-US" sz="1800" dirty="0" smtClean="0"/>
          </a:p>
          <a:p>
            <a:pPr marL="282575" indent="-282575">
              <a:lnSpc>
                <a:spcPct val="140000"/>
              </a:lnSpc>
            </a:pPr>
            <a:r>
              <a:rPr lang="en-US" sz="1800" dirty="0" smtClean="0"/>
              <a:t>Databases are here</a:t>
            </a:r>
          </a:p>
          <a:p>
            <a:pPr marL="282575" indent="-282575">
              <a:lnSpc>
                <a:spcPct val="140000"/>
              </a:lnSpc>
            </a:pPr>
            <a:r>
              <a:rPr lang="en-US" sz="1800" dirty="0" smtClean="0"/>
              <a:t>-</a:t>
            </a:r>
            <a:r>
              <a:rPr lang="en-US" sz="1800" dirty="0" err="1" smtClean="0"/>
              <a:t>SpringerMaterials</a:t>
            </a:r>
            <a:endParaRPr lang="en-US" sz="1800" dirty="0" smtClean="0"/>
          </a:p>
          <a:p>
            <a:pPr marL="282575" indent="-282575">
              <a:lnSpc>
                <a:spcPct val="140000"/>
              </a:lnSpc>
            </a:pPr>
            <a:r>
              <a:rPr lang="en-US" sz="1800" dirty="0" smtClean="0"/>
              <a:t>-</a:t>
            </a:r>
            <a:r>
              <a:rPr lang="en-US" sz="1800" dirty="0" err="1" smtClean="0"/>
              <a:t>SpringerImages</a:t>
            </a:r>
            <a:endParaRPr lang="en-US" sz="1800" dirty="0" smtClean="0"/>
          </a:p>
          <a:p>
            <a:pPr marL="282575" indent="-282575">
              <a:lnSpc>
                <a:spcPct val="140000"/>
              </a:lnSpc>
            </a:pPr>
            <a:r>
              <a:rPr lang="en-US" sz="1800" dirty="0" err="1" smtClean="0"/>
              <a:t>SpringerProtocols</a:t>
            </a:r>
            <a:endParaRPr lang="en-US" sz="1800" dirty="0" smtClean="0"/>
          </a:p>
          <a:p>
            <a:pPr marL="282575" indent="-282575">
              <a:lnSpc>
                <a:spcPct val="140000"/>
              </a:lnSpc>
            </a:pPr>
            <a:r>
              <a:rPr lang="en-US" sz="1800" dirty="0" err="1" smtClean="0"/>
              <a:t>SpringerReferences</a:t>
            </a:r>
            <a:endParaRPr lang="en-US" sz="1800" dirty="0" smtClean="0"/>
          </a:p>
          <a:p>
            <a:pPr marL="282575" indent="-282575">
              <a:lnSpc>
                <a:spcPct val="140000"/>
              </a:lnSpc>
            </a:pPr>
            <a:r>
              <a:rPr lang="en-US" sz="1800" dirty="0" err="1" smtClean="0"/>
              <a:t>SpringerBook</a:t>
            </a:r>
            <a:r>
              <a:rPr lang="en-US" sz="1800" dirty="0" smtClean="0"/>
              <a:t> Archives</a:t>
            </a:r>
          </a:p>
          <a:p>
            <a:pPr marL="282575" indent="-282575">
              <a:lnSpc>
                <a:spcPct val="140000"/>
              </a:lnSpc>
            </a:pPr>
            <a:endParaRPr lang="en-US" sz="1800" dirty="0" smtClean="0"/>
          </a:p>
          <a:p>
            <a:pPr marL="282575" indent="-282575">
              <a:lnSpc>
                <a:spcPct val="140000"/>
              </a:lnSpc>
              <a:buFont typeface="Times" pitchFamily="18" charset="0"/>
              <a:buNone/>
            </a:pPr>
            <a:endParaRPr lang="en-US" sz="1800" dirty="0" smtClean="0"/>
          </a:p>
          <a:p>
            <a:pPr marL="282575" indent="-282575">
              <a:lnSpc>
                <a:spcPct val="140000"/>
              </a:lnSpc>
            </a:pPr>
            <a:endParaRPr lang="en-US" sz="1800" dirty="0" smtClean="0"/>
          </a:p>
        </p:txBody>
      </p:sp>
      <p:pic>
        <p:nvPicPr>
          <p:cNvPr id="39940" name="Picture 22" descr="ebook_new"/>
          <p:cNvPicPr>
            <a:picLocks noChangeAspect="1" noChangeArrowheads="1"/>
          </p:cNvPicPr>
          <p:nvPr/>
        </p:nvPicPr>
        <p:blipFill>
          <a:blip r:embed="rId3" cstate="print"/>
          <a:srcRect/>
          <a:stretch>
            <a:fillRect/>
          </a:stretch>
        </p:blipFill>
        <p:spPr bwMode="auto">
          <a:xfrm>
            <a:off x="4035425" y="2857500"/>
            <a:ext cx="4921250" cy="2903538"/>
          </a:xfrm>
          <a:prstGeom prst="rect">
            <a:avLst/>
          </a:prstGeom>
          <a:noFill/>
          <a:ln w="9525">
            <a:noFill/>
            <a:miter lim="800000"/>
            <a:headEnd/>
            <a:tailEnd/>
          </a:ln>
        </p:spPr>
      </p:pic>
      <p:sp>
        <p:nvSpPr>
          <p:cNvPr id="39941" name="Oval 20"/>
          <p:cNvSpPr>
            <a:spLocks noChangeArrowheads="1"/>
          </p:cNvSpPr>
          <p:nvPr/>
        </p:nvSpPr>
        <p:spPr bwMode="auto">
          <a:xfrm rot="-652364">
            <a:off x="7000875" y="1643063"/>
            <a:ext cx="1671638" cy="1671637"/>
          </a:xfrm>
          <a:prstGeom prst="ellipse">
            <a:avLst/>
          </a:prstGeom>
          <a:solidFill>
            <a:schemeClr val="accent2"/>
          </a:solidFill>
          <a:ln w="88900">
            <a:solidFill>
              <a:schemeClr val="bg1"/>
            </a:solidFill>
            <a:round/>
            <a:headEnd/>
            <a:tailEnd/>
          </a:ln>
        </p:spPr>
        <p:txBody>
          <a:bodyPr wrap="none" lIns="0" tIns="144000" rIns="0" bIns="0" anchor="ctr" anchorCtr="1"/>
          <a:lstStyle/>
          <a:p>
            <a:pPr algn="ctr" eaLnBrk="0" hangingPunct="0"/>
            <a:r>
              <a:rPr lang="de-DE" sz="1700" b="1">
                <a:solidFill>
                  <a:schemeClr val="bg1"/>
                </a:solidFill>
              </a:rPr>
              <a:t>Available on</a:t>
            </a:r>
          </a:p>
          <a:p>
            <a:pPr algn="ctr" eaLnBrk="0" hangingPunct="0"/>
            <a:r>
              <a:rPr lang="de-DE" sz="1900" b="1">
                <a:solidFill>
                  <a:schemeClr val="bg1"/>
                </a:solidFill>
              </a:rPr>
              <a:t>SpringerLink</a:t>
            </a:r>
            <a:endParaRPr lang="de-DE" sz="1900"/>
          </a:p>
        </p:txBody>
      </p:sp>
      <p:sp>
        <p:nvSpPr>
          <p:cNvPr id="6" name="Textfeld 5"/>
          <p:cNvSpPr txBox="1"/>
          <p:nvPr/>
        </p:nvSpPr>
        <p:spPr>
          <a:xfrm>
            <a:off x="914400" y="685800"/>
            <a:ext cx="2819400" cy="457200"/>
          </a:xfrm>
          <a:prstGeom prst="rect">
            <a:avLst/>
          </a:prstGeom>
          <a:noFill/>
        </p:spPr>
        <p:txBody>
          <a:bodyPr wrap="none" lIns="0" tIns="0" rIns="0" bIns="0" rtlCol="0">
            <a:noAutofit/>
          </a:bodyPr>
          <a:lstStyle/>
          <a:p>
            <a:pPr marL="177800" indent="-177800" algn="l">
              <a:spcBef>
                <a:spcPts val="800"/>
              </a:spcBef>
              <a:buClr>
                <a:schemeClr val="accent2"/>
              </a:buClr>
              <a:buSzPct val="100000"/>
            </a:pPr>
            <a:r>
              <a:rPr lang="de-DE" sz="1800" dirty="0" smtClean="0">
                <a:latin typeface="+mn-lt"/>
              </a:rPr>
              <a:t>All on SpringerLink</a:t>
            </a:r>
          </a:p>
        </p:txBody>
      </p:sp>
      <p:grpSp>
        <p:nvGrpSpPr>
          <p:cNvPr id="7" name="Group 6"/>
          <p:cNvGrpSpPr/>
          <p:nvPr/>
        </p:nvGrpSpPr>
        <p:grpSpPr>
          <a:xfrm>
            <a:off x="6172200" y="6114758"/>
            <a:ext cx="2985655" cy="743242"/>
            <a:chOff x="6172200" y="6114758"/>
            <a:chExt cx="2985655" cy="743242"/>
          </a:xfrm>
        </p:grpSpPr>
        <p:sp>
          <p:nvSpPr>
            <p:cNvPr id="8" name="Rectangle 7"/>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additive="base">
                                        <p:cTn id="19" dur="500" fill="hold"/>
                                        <p:tgtEl>
                                          <p:spTgt spid="283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3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3651">
                                            <p:txEl>
                                              <p:pRg st="3" end="3"/>
                                            </p:txEl>
                                          </p:spTgt>
                                        </p:tgtEl>
                                        <p:attrNameLst>
                                          <p:attrName>style.visibility</p:attrName>
                                        </p:attrNameLst>
                                      </p:cBhvr>
                                      <p:to>
                                        <p:strVal val="visible"/>
                                      </p:to>
                                    </p:set>
                                    <p:anim calcmode="lin" valueType="num">
                                      <p:cBhvr additive="base">
                                        <p:cTn id="25" dur="500" fill="hold"/>
                                        <p:tgtEl>
                                          <p:spTgt spid="283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3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3651">
                                            <p:txEl>
                                              <p:pRg st="4" end="4"/>
                                            </p:txEl>
                                          </p:spTgt>
                                        </p:tgtEl>
                                        <p:attrNameLst>
                                          <p:attrName>style.visibility</p:attrName>
                                        </p:attrNameLst>
                                      </p:cBhvr>
                                      <p:to>
                                        <p:strVal val="visible"/>
                                      </p:to>
                                    </p:set>
                                    <p:anim calcmode="lin" valueType="num">
                                      <p:cBhvr additive="base">
                                        <p:cTn id="31" dur="500" fill="hold"/>
                                        <p:tgtEl>
                                          <p:spTgt spid="283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3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3651">
                                            <p:txEl>
                                              <p:pRg st="5" end="5"/>
                                            </p:txEl>
                                          </p:spTgt>
                                        </p:tgtEl>
                                        <p:attrNameLst>
                                          <p:attrName>style.visibility</p:attrName>
                                        </p:attrNameLst>
                                      </p:cBhvr>
                                      <p:to>
                                        <p:strVal val="visible"/>
                                      </p:to>
                                    </p:set>
                                    <p:anim calcmode="lin" valueType="num">
                                      <p:cBhvr additive="base">
                                        <p:cTn id="37" dur="500" fill="hold"/>
                                        <p:tgtEl>
                                          <p:spTgt spid="283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3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3651">
                                            <p:txEl>
                                              <p:pRg st="6" end="6"/>
                                            </p:txEl>
                                          </p:spTgt>
                                        </p:tgtEl>
                                        <p:attrNameLst>
                                          <p:attrName>style.visibility</p:attrName>
                                        </p:attrNameLst>
                                      </p:cBhvr>
                                      <p:to>
                                        <p:strVal val="visible"/>
                                      </p:to>
                                    </p:set>
                                    <p:anim calcmode="lin" valueType="num">
                                      <p:cBhvr additive="base">
                                        <p:cTn id="43" dur="500" fill="hold"/>
                                        <p:tgtEl>
                                          <p:spTgt spid="2836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3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3651">
                                            <p:txEl>
                                              <p:pRg st="7" end="7"/>
                                            </p:txEl>
                                          </p:spTgt>
                                        </p:tgtEl>
                                        <p:attrNameLst>
                                          <p:attrName>style.visibility</p:attrName>
                                        </p:attrNameLst>
                                      </p:cBhvr>
                                      <p:to>
                                        <p:strVal val="visible"/>
                                      </p:to>
                                    </p:set>
                                    <p:anim calcmode="lin" valueType="num">
                                      <p:cBhvr additive="base">
                                        <p:cTn id="49" dur="500" fill="hold"/>
                                        <p:tgtEl>
                                          <p:spTgt spid="2836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3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3651">
                                            <p:txEl>
                                              <p:pRg st="8" end="8"/>
                                            </p:txEl>
                                          </p:spTgt>
                                        </p:tgtEl>
                                        <p:attrNameLst>
                                          <p:attrName>style.visibility</p:attrName>
                                        </p:attrNameLst>
                                      </p:cBhvr>
                                      <p:to>
                                        <p:strVal val="visible"/>
                                      </p:to>
                                    </p:set>
                                    <p:anim calcmode="lin" valueType="num">
                                      <p:cBhvr additive="base">
                                        <p:cTn id="55" dur="500" fill="hold"/>
                                        <p:tgtEl>
                                          <p:spTgt spid="28365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36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3651">
                                            <p:txEl>
                                              <p:pRg st="9" end="9"/>
                                            </p:txEl>
                                          </p:spTgt>
                                        </p:tgtEl>
                                        <p:attrNameLst>
                                          <p:attrName>style.visibility</p:attrName>
                                        </p:attrNameLst>
                                      </p:cBhvr>
                                      <p:to>
                                        <p:strVal val="visible"/>
                                      </p:to>
                                    </p:set>
                                    <p:anim calcmode="lin" valueType="num">
                                      <p:cBhvr additive="base">
                                        <p:cTn id="61" dur="500" fill="hold"/>
                                        <p:tgtEl>
                                          <p:spTgt spid="28365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36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83651">
                                            <p:txEl>
                                              <p:pRg st="10" end="10"/>
                                            </p:txEl>
                                          </p:spTgt>
                                        </p:tgtEl>
                                        <p:attrNameLst>
                                          <p:attrName>style.visibility</p:attrName>
                                        </p:attrNameLst>
                                      </p:cBhvr>
                                      <p:to>
                                        <p:strVal val="visible"/>
                                      </p:to>
                                    </p:set>
                                    <p:anim calcmode="lin" valueType="num">
                                      <p:cBhvr additive="base">
                                        <p:cTn id="67" dur="500" fill="hold"/>
                                        <p:tgtEl>
                                          <p:spTgt spid="28365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36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83651">
                                            <p:txEl>
                                              <p:pRg st="11" end="11"/>
                                            </p:txEl>
                                          </p:spTgt>
                                        </p:tgtEl>
                                        <p:attrNameLst>
                                          <p:attrName>style.visibility</p:attrName>
                                        </p:attrNameLst>
                                      </p:cBhvr>
                                      <p:to>
                                        <p:strVal val="visible"/>
                                      </p:to>
                                    </p:set>
                                    <p:anim calcmode="lin" valueType="num">
                                      <p:cBhvr additive="base">
                                        <p:cTn id="73" dur="500" fill="hold"/>
                                        <p:tgtEl>
                                          <p:spTgt spid="28365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836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xfrm>
            <a:off x="250825" y="1196975"/>
            <a:ext cx="7861300" cy="1108075"/>
          </a:xfrm>
          <a:prstGeom prst="rect">
            <a:avLst/>
          </a:prstGeom>
          <a:noFill/>
          <a:ln>
            <a:miter lim="800000"/>
            <a:headEnd/>
            <a:tailEnd/>
          </a:ln>
        </p:spPr>
        <p:txBody>
          <a:bodyPr/>
          <a:lstStyle/>
          <a:p>
            <a:r>
              <a:rPr lang="en-US" dirty="0" smtClean="0"/>
              <a:t/>
            </a:r>
            <a:br>
              <a:rPr lang="en-US" dirty="0" smtClean="0"/>
            </a:br>
            <a:r>
              <a:rPr lang="en-US" dirty="0" smtClean="0"/>
              <a:t/>
            </a:r>
            <a:br>
              <a:rPr lang="en-US" dirty="0" smtClean="0"/>
            </a:br>
            <a:r>
              <a:rPr lang="en-US" dirty="0" smtClean="0"/>
              <a:t>Thank You - Questions?</a:t>
            </a:r>
            <a:br>
              <a:rPr lang="en-US" dirty="0" smtClean="0"/>
            </a:br>
            <a:endParaRPr lang="en-US" dirty="0" smtClean="0"/>
          </a:p>
        </p:txBody>
      </p:sp>
      <p:sp>
        <p:nvSpPr>
          <p:cNvPr id="41987" name="Rectangle 3"/>
          <p:cNvSpPr>
            <a:spLocks noGrp="1" noChangeArrowheads="1"/>
          </p:cNvSpPr>
          <p:nvPr>
            <p:ph type="body" idx="1"/>
          </p:nvPr>
        </p:nvSpPr>
        <p:spPr>
          <a:xfrm>
            <a:off x="421610" y="3048000"/>
            <a:ext cx="5048250" cy="2437590"/>
          </a:xfrm>
        </p:spPr>
        <p:txBody>
          <a:bodyPr/>
          <a:lstStyle/>
          <a:p>
            <a:pPr>
              <a:lnSpc>
                <a:spcPct val="110000"/>
              </a:lnSpc>
              <a:spcBef>
                <a:spcPts val="0"/>
              </a:spcBef>
              <a:buFont typeface="Times" pitchFamily="18" charset="0"/>
              <a:buNone/>
            </a:pPr>
            <a:r>
              <a:rPr lang="en-US" sz="1800" dirty="0" smtClean="0">
                <a:solidFill>
                  <a:schemeClr val="tx1">
                    <a:lumMod val="75000"/>
                    <a:lumOff val="25000"/>
                  </a:schemeClr>
                </a:solidFill>
              </a:rPr>
              <a:t>Tiberius Ignat</a:t>
            </a:r>
          </a:p>
          <a:p>
            <a:pPr>
              <a:lnSpc>
                <a:spcPct val="110000"/>
              </a:lnSpc>
              <a:spcBef>
                <a:spcPts val="0"/>
              </a:spcBef>
              <a:buFont typeface="Times" pitchFamily="18" charset="0"/>
              <a:buNone/>
            </a:pPr>
            <a:r>
              <a:rPr lang="en-US" dirty="0">
                <a:solidFill>
                  <a:schemeClr val="tx1">
                    <a:lumMod val="75000"/>
                    <a:lumOff val="25000"/>
                  </a:schemeClr>
                </a:solidFill>
              </a:rPr>
              <a:t>P</a:t>
            </a:r>
            <a:r>
              <a:rPr lang="en-US" dirty="0" smtClean="0">
                <a:solidFill>
                  <a:schemeClr val="tx1">
                    <a:lumMod val="75000"/>
                    <a:lumOff val="25000"/>
                  </a:schemeClr>
                </a:solidFill>
              </a:rPr>
              <a:t>hone </a:t>
            </a:r>
            <a:r>
              <a:rPr lang="en-US" dirty="0">
                <a:solidFill>
                  <a:schemeClr val="tx1">
                    <a:lumMod val="75000"/>
                    <a:lumOff val="25000"/>
                  </a:schemeClr>
                </a:solidFill>
              </a:rPr>
              <a:t>(D) : +49 1515 1646 553</a:t>
            </a:r>
          </a:p>
          <a:p>
            <a:pPr>
              <a:lnSpc>
                <a:spcPct val="110000"/>
              </a:lnSpc>
              <a:spcBef>
                <a:spcPts val="0"/>
              </a:spcBef>
              <a:buFont typeface="Times" pitchFamily="18" charset="0"/>
              <a:buNone/>
            </a:pPr>
            <a:r>
              <a:rPr lang="en-US" dirty="0" smtClean="0">
                <a:solidFill>
                  <a:schemeClr val="tx1">
                    <a:lumMod val="75000"/>
                    <a:lumOff val="25000"/>
                  </a:schemeClr>
                </a:solidFill>
              </a:rPr>
              <a:t>Phone </a:t>
            </a:r>
            <a:r>
              <a:rPr lang="en-US" dirty="0">
                <a:solidFill>
                  <a:schemeClr val="tx1">
                    <a:lumMod val="75000"/>
                    <a:lumOff val="25000"/>
                  </a:schemeClr>
                </a:solidFill>
              </a:rPr>
              <a:t>(CH): +41 793 949 475</a:t>
            </a:r>
          </a:p>
          <a:p>
            <a:pPr>
              <a:lnSpc>
                <a:spcPct val="110000"/>
              </a:lnSpc>
              <a:spcBef>
                <a:spcPts val="0"/>
              </a:spcBef>
              <a:buFont typeface="Times" pitchFamily="18" charset="0"/>
              <a:buNone/>
            </a:pPr>
            <a:r>
              <a:rPr lang="en-US" dirty="0" smtClean="0">
                <a:solidFill>
                  <a:schemeClr val="tx1">
                    <a:lumMod val="75000"/>
                    <a:lumOff val="25000"/>
                  </a:schemeClr>
                </a:solidFill>
                <a:hlinkClick r:id="rId3"/>
              </a:rPr>
              <a:t>tiberius@scientificknowledgeservices.com</a:t>
            </a:r>
            <a:endParaRPr lang="en-US" dirty="0" smtClean="0">
              <a:solidFill>
                <a:schemeClr val="tx1">
                  <a:lumMod val="75000"/>
                  <a:lumOff val="25000"/>
                </a:schemeClr>
              </a:solidFill>
            </a:endParaRPr>
          </a:p>
          <a:p>
            <a:pPr>
              <a:lnSpc>
                <a:spcPct val="110000"/>
              </a:lnSpc>
              <a:spcBef>
                <a:spcPts val="0"/>
              </a:spcBef>
              <a:buFont typeface="Times" pitchFamily="18" charset="0"/>
              <a:buNone/>
            </a:pPr>
            <a:endParaRPr lang="en-US" dirty="0">
              <a:solidFill>
                <a:schemeClr val="tx1">
                  <a:lumMod val="75000"/>
                  <a:lumOff val="25000"/>
                </a:schemeClr>
              </a:solidFill>
            </a:endParaRPr>
          </a:p>
          <a:p>
            <a:pPr>
              <a:lnSpc>
                <a:spcPct val="110000"/>
              </a:lnSpc>
              <a:spcBef>
                <a:spcPts val="0"/>
              </a:spcBef>
              <a:buFont typeface="Times" pitchFamily="18" charset="0"/>
              <a:buNone/>
            </a:pPr>
            <a:r>
              <a:rPr lang="en-US" dirty="0" err="1">
                <a:solidFill>
                  <a:schemeClr val="tx1">
                    <a:lumMod val="75000"/>
                    <a:lumOff val="25000"/>
                  </a:schemeClr>
                </a:solidFill>
              </a:rPr>
              <a:t>Szántó</a:t>
            </a:r>
            <a:r>
              <a:rPr lang="en-US" dirty="0">
                <a:solidFill>
                  <a:schemeClr val="tx1">
                    <a:lumMod val="75000"/>
                    <a:lumOff val="25000"/>
                  </a:schemeClr>
                </a:solidFill>
              </a:rPr>
              <a:t> </a:t>
            </a:r>
            <a:r>
              <a:rPr lang="en-US" dirty="0" err="1" smtClean="0">
                <a:solidFill>
                  <a:schemeClr val="tx1">
                    <a:lumMod val="75000"/>
                    <a:lumOff val="25000"/>
                  </a:schemeClr>
                </a:solidFill>
              </a:rPr>
              <a:t>Péter</a:t>
            </a:r>
            <a:endParaRPr lang="en-US" dirty="0" smtClean="0">
              <a:solidFill>
                <a:schemeClr val="tx1">
                  <a:lumMod val="75000"/>
                  <a:lumOff val="25000"/>
                </a:schemeClr>
              </a:solidFill>
            </a:endParaRPr>
          </a:p>
          <a:p>
            <a:pPr>
              <a:lnSpc>
                <a:spcPct val="110000"/>
              </a:lnSpc>
              <a:spcBef>
                <a:spcPts val="0"/>
              </a:spcBef>
              <a:buFont typeface="Times" pitchFamily="18" charset="0"/>
              <a:buNone/>
            </a:pPr>
            <a:r>
              <a:rPr lang="en-US" dirty="0" smtClean="0">
                <a:solidFill>
                  <a:schemeClr val="tx1">
                    <a:lumMod val="75000"/>
                    <a:lumOff val="25000"/>
                  </a:schemeClr>
                </a:solidFill>
              </a:rPr>
              <a:t>Phone: +36 </a:t>
            </a:r>
            <a:r>
              <a:rPr lang="en-US" dirty="0">
                <a:solidFill>
                  <a:schemeClr val="tx1">
                    <a:lumMod val="75000"/>
                    <a:lumOff val="25000"/>
                  </a:schemeClr>
                </a:solidFill>
              </a:rPr>
              <a:t>20 322 4105</a:t>
            </a:r>
            <a:endParaRPr lang="en-US" dirty="0" smtClean="0">
              <a:solidFill>
                <a:schemeClr val="tx1">
                  <a:lumMod val="75000"/>
                  <a:lumOff val="25000"/>
                </a:schemeClr>
              </a:solidFill>
            </a:endParaRPr>
          </a:p>
          <a:p>
            <a:pPr>
              <a:lnSpc>
                <a:spcPct val="110000"/>
              </a:lnSpc>
              <a:spcBef>
                <a:spcPts val="0"/>
              </a:spcBef>
              <a:buFont typeface="Times" pitchFamily="18" charset="0"/>
              <a:buNone/>
            </a:pPr>
            <a:r>
              <a:rPr lang="en-US" dirty="0">
                <a:solidFill>
                  <a:schemeClr val="tx1">
                    <a:lumMod val="75000"/>
                    <a:lumOff val="25000"/>
                  </a:schemeClr>
                </a:solidFill>
                <a:hlinkClick r:id="rId4"/>
              </a:rPr>
              <a:t>szanto.peter1@upcmail.hu</a:t>
            </a:r>
            <a:endParaRPr lang="en-US" dirty="0" smtClean="0">
              <a:solidFill>
                <a:schemeClr val="tx1">
                  <a:lumMod val="75000"/>
                  <a:lumOff val="25000"/>
                </a:schemeClr>
              </a:solidFill>
            </a:endParaRPr>
          </a:p>
        </p:txBody>
      </p:sp>
      <p:pic>
        <p:nvPicPr>
          <p:cNvPr id="41988" name="Picture 6"/>
          <p:cNvPicPr>
            <a:picLocks noChangeAspect="1" noChangeArrowheads="1"/>
          </p:cNvPicPr>
          <p:nvPr/>
        </p:nvPicPr>
        <p:blipFill>
          <a:blip r:embed="rId5" cstate="print"/>
          <a:srcRect/>
          <a:stretch>
            <a:fillRect/>
          </a:stretch>
        </p:blipFill>
        <p:spPr bwMode="auto">
          <a:xfrm>
            <a:off x="6286500" y="2000250"/>
            <a:ext cx="2514600" cy="2376488"/>
          </a:xfrm>
          <a:prstGeom prst="rect">
            <a:avLst/>
          </a:prstGeom>
          <a:noFill/>
          <a:ln w="25400" algn="ctr">
            <a:solidFill>
              <a:schemeClr val="tx1"/>
            </a:solidFill>
            <a:miter lim="800000"/>
            <a:headEnd/>
            <a:tailEnd/>
          </a:ln>
        </p:spPr>
      </p:pic>
      <p:grpSp>
        <p:nvGrpSpPr>
          <p:cNvPr id="5" name="Group 4"/>
          <p:cNvGrpSpPr/>
          <p:nvPr/>
        </p:nvGrpSpPr>
        <p:grpSpPr>
          <a:xfrm>
            <a:off x="381000" y="825354"/>
            <a:ext cx="2985655" cy="743242"/>
            <a:chOff x="6172200" y="6114758"/>
            <a:chExt cx="2985655" cy="743242"/>
          </a:xfrm>
        </p:grpSpPr>
        <p:sp>
          <p:nvSpPr>
            <p:cNvPr id="6" name="Rectangle 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grpSp>
        <p:nvGrpSpPr>
          <p:cNvPr id="8" name="Group 7"/>
          <p:cNvGrpSpPr/>
          <p:nvPr/>
        </p:nvGrpSpPr>
        <p:grpSpPr>
          <a:xfrm>
            <a:off x="6172200" y="6114758"/>
            <a:ext cx="2985655" cy="743242"/>
            <a:chOff x="6172200" y="6114758"/>
            <a:chExt cx="2985655" cy="743242"/>
          </a:xfrm>
        </p:grpSpPr>
        <p:sp>
          <p:nvSpPr>
            <p:cNvPr id="9" name="Rectangle 8"/>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dirty="0"/>
              <a:t>Leading </a:t>
            </a:r>
            <a:r>
              <a:rPr lang="en-US" dirty="0" smtClean="0"/>
              <a:t>Publishers: Number of Books Published</a:t>
            </a:r>
            <a:endParaRPr lang="de-DE" dirty="0"/>
          </a:p>
        </p:txBody>
      </p:sp>
      <p:graphicFrame>
        <p:nvGraphicFramePr>
          <p:cNvPr id="17" name="Object 2"/>
          <p:cNvGraphicFramePr>
            <a:graphicFrameLocks noChangeAspect="1"/>
          </p:cNvGraphicFramePr>
          <p:nvPr/>
        </p:nvGraphicFramePr>
        <p:xfrm>
          <a:off x="609600" y="1880558"/>
          <a:ext cx="8066088" cy="4045580"/>
        </p:xfrm>
        <a:graphic>
          <a:graphicData uri="http://schemas.openxmlformats.org/drawingml/2006/chart">
            <c:chart xmlns:c="http://schemas.openxmlformats.org/drawingml/2006/chart" xmlns:r="http://schemas.openxmlformats.org/officeDocument/2006/relationships" r:id="rId2"/>
          </a:graphicData>
        </a:graphic>
      </p:graphicFrame>
      <p:sp>
        <p:nvSpPr>
          <p:cNvPr id="355347" name="Text Box 19"/>
          <p:cNvSpPr txBox="1">
            <a:spLocks noChangeArrowheads="1"/>
          </p:cNvSpPr>
          <p:nvPr/>
        </p:nvSpPr>
        <p:spPr bwMode="auto">
          <a:xfrm>
            <a:off x="507044" y="6132266"/>
            <a:ext cx="8116888" cy="369332"/>
          </a:xfrm>
          <a:prstGeom prst="rect">
            <a:avLst/>
          </a:prstGeom>
          <a:noFill/>
          <a:ln w="9525">
            <a:noFill/>
            <a:miter lim="800000"/>
            <a:headEnd/>
            <a:tailEnd/>
          </a:ln>
          <a:effectLst/>
        </p:spPr>
        <p:txBody>
          <a:bodyPr wrap="square">
            <a:spAutoFit/>
          </a:bodyPr>
          <a:lstStyle/>
          <a:p>
            <a:pPr algn="l">
              <a:spcBef>
                <a:spcPct val="0"/>
              </a:spcBef>
            </a:pPr>
            <a:r>
              <a:rPr lang="en-US" sz="900" b="0" i="1" dirty="0">
                <a:solidFill>
                  <a:schemeClr val="tx1"/>
                </a:solidFill>
              </a:rPr>
              <a:t>(Data </a:t>
            </a:r>
            <a:r>
              <a:rPr lang="en-US" sz="900" i="1" dirty="0">
                <a:solidFill>
                  <a:schemeClr val="tx1"/>
                </a:solidFill>
              </a:rPr>
              <a:t>from </a:t>
            </a:r>
            <a:r>
              <a:rPr lang="en-US" sz="900" i="1" dirty="0" smtClean="0">
                <a:solidFill>
                  <a:schemeClr val="tx1"/>
                </a:solidFill>
              </a:rPr>
              <a:t>www.puballey.com </a:t>
            </a:r>
            <a:r>
              <a:rPr lang="en-US" sz="900" b="0" i="1" dirty="0" smtClean="0">
                <a:solidFill>
                  <a:schemeClr val="tx1"/>
                </a:solidFill>
              </a:rPr>
              <a:t>and publisher websites; </a:t>
            </a:r>
            <a:r>
              <a:rPr lang="en-US" sz="900" b="0" i="1" dirty="0">
                <a:solidFill>
                  <a:schemeClr val="tx1"/>
                </a:solidFill>
              </a:rPr>
              <a:t>if a book is published simultaneously in hard- and paperback editions, only the hardback edition was included)</a:t>
            </a:r>
          </a:p>
        </p:txBody>
      </p:sp>
      <p:sp>
        <p:nvSpPr>
          <p:cNvPr id="355348" name="Text Box 20"/>
          <p:cNvSpPr txBox="1">
            <a:spLocks noChangeArrowheads="1"/>
          </p:cNvSpPr>
          <p:nvPr/>
        </p:nvSpPr>
        <p:spPr bwMode="auto">
          <a:xfrm>
            <a:off x="7903531" y="2378019"/>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4,734</a:t>
            </a:r>
            <a:endParaRPr lang="de-DE" sz="1000" b="0" dirty="0">
              <a:solidFill>
                <a:schemeClr val="tx1"/>
              </a:solidFill>
            </a:endParaRPr>
          </a:p>
        </p:txBody>
      </p:sp>
      <p:sp>
        <p:nvSpPr>
          <p:cNvPr id="355349" name="Text Box 21"/>
          <p:cNvSpPr txBox="1">
            <a:spLocks noChangeArrowheads="1"/>
          </p:cNvSpPr>
          <p:nvPr/>
        </p:nvSpPr>
        <p:spPr bwMode="auto">
          <a:xfrm>
            <a:off x="6920248" y="2768071"/>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3,959</a:t>
            </a:r>
            <a:endParaRPr lang="de-DE" sz="1000" b="0" dirty="0">
              <a:solidFill>
                <a:schemeClr val="tx1"/>
              </a:solidFill>
            </a:endParaRPr>
          </a:p>
        </p:txBody>
      </p:sp>
      <p:sp>
        <p:nvSpPr>
          <p:cNvPr id="355350" name="Text Box 22"/>
          <p:cNvSpPr txBox="1">
            <a:spLocks noChangeArrowheads="1"/>
          </p:cNvSpPr>
          <p:nvPr/>
        </p:nvSpPr>
        <p:spPr bwMode="auto">
          <a:xfrm>
            <a:off x="4835037" y="3157270"/>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2,272</a:t>
            </a:r>
            <a:endParaRPr lang="de-DE" sz="1000" b="0" dirty="0">
              <a:solidFill>
                <a:schemeClr val="tx1"/>
              </a:solidFill>
            </a:endParaRPr>
          </a:p>
        </p:txBody>
      </p:sp>
      <p:sp>
        <p:nvSpPr>
          <p:cNvPr id="355351" name="Text Box 23"/>
          <p:cNvSpPr txBox="1">
            <a:spLocks noChangeArrowheads="1"/>
          </p:cNvSpPr>
          <p:nvPr/>
        </p:nvSpPr>
        <p:spPr bwMode="auto">
          <a:xfrm>
            <a:off x="3753767" y="4299901"/>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1,308</a:t>
            </a:r>
            <a:endParaRPr lang="de-DE" sz="1000" b="0" dirty="0">
              <a:solidFill>
                <a:schemeClr val="tx1"/>
              </a:solidFill>
            </a:endParaRPr>
          </a:p>
        </p:txBody>
      </p:sp>
      <p:sp>
        <p:nvSpPr>
          <p:cNvPr id="355352" name="Text Box 24"/>
          <p:cNvSpPr txBox="1">
            <a:spLocks noChangeArrowheads="1"/>
          </p:cNvSpPr>
          <p:nvPr/>
        </p:nvSpPr>
        <p:spPr bwMode="auto">
          <a:xfrm>
            <a:off x="3798569" y="3918416"/>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1,457</a:t>
            </a:r>
            <a:endParaRPr lang="de-DE" sz="1000" b="0" dirty="0">
              <a:solidFill>
                <a:schemeClr val="tx1"/>
              </a:solidFill>
            </a:endParaRPr>
          </a:p>
        </p:txBody>
      </p:sp>
      <p:sp>
        <p:nvSpPr>
          <p:cNvPr id="355353" name="Text Box 25"/>
          <p:cNvSpPr txBox="1">
            <a:spLocks noChangeArrowheads="1"/>
          </p:cNvSpPr>
          <p:nvPr/>
        </p:nvSpPr>
        <p:spPr bwMode="auto">
          <a:xfrm>
            <a:off x="3344743" y="4680048"/>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1,077</a:t>
            </a:r>
            <a:endParaRPr lang="de-DE" sz="1000" b="0" dirty="0">
              <a:solidFill>
                <a:schemeClr val="tx1"/>
              </a:solidFill>
            </a:endParaRPr>
          </a:p>
        </p:txBody>
      </p:sp>
      <p:sp>
        <p:nvSpPr>
          <p:cNvPr id="355354" name="Text Box 26"/>
          <p:cNvSpPr txBox="1">
            <a:spLocks noChangeArrowheads="1"/>
          </p:cNvSpPr>
          <p:nvPr/>
        </p:nvSpPr>
        <p:spPr bwMode="auto">
          <a:xfrm>
            <a:off x="3970509" y="3537416"/>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1,578</a:t>
            </a:r>
            <a:endParaRPr lang="de-DE" sz="1000" b="0" dirty="0">
              <a:solidFill>
                <a:schemeClr val="tx1"/>
              </a:solidFill>
            </a:endParaRPr>
          </a:p>
        </p:txBody>
      </p:sp>
      <p:sp>
        <p:nvSpPr>
          <p:cNvPr id="355355" name="Text Box 27"/>
          <p:cNvSpPr txBox="1">
            <a:spLocks noChangeArrowheads="1"/>
          </p:cNvSpPr>
          <p:nvPr/>
        </p:nvSpPr>
        <p:spPr bwMode="auto">
          <a:xfrm>
            <a:off x="2966523" y="5069673"/>
            <a:ext cx="396262"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725</a:t>
            </a:r>
            <a:endParaRPr lang="de-DE" sz="1000" b="0" dirty="0">
              <a:solidFill>
                <a:schemeClr val="tx1"/>
              </a:solidFill>
            </a:endParaRPr>
          </a:p>
        </p:txBody>
      </p:sp>
      <p:sp>
        <p:nvSpPr>
          <p:cNvPr id="355357" name="Text Box 29"/>
          <p:cNvSpPr txBox="1">
            <a:spLocks noChangeArrowheads="1"/>
          </p:cNvSpPr>
          <p:nvPr/>
        </p:nvSpPr>
        <p:spPr bwMode="auto">
          <a:xfrm>
            <a:off x="2405964" y="5450673"/>
            <a:ext cx="396262"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239</a:t>
            </a:r>
            <a:endParaRPr lang="de-DE" sz="1000" b="0" dirty="0">
              <a:solidFill>
                <a:schemeClr val="tx1"/>
              </a:solidFill>
            </a:endParaRPr>
          </a:p>
        </p:txBody>
      </p:sp>
      <p:grpSp>
        <p:nvGrpSpPr>
          <p:cNvPr id="2" name="Group 30"/>
          <p:cNvGrpSpPr>
            <a:grpSpLocks/>
          </p:cNvGrpSpPr>
          <p:nvPr/>
        </p:nvGrpSpPr>
        <p:grpSpPr bwMode="auto">
          <a:xfrm>
            <a:off x="558800" y="1519238"/>
            <a:ext cx="8116888" cy="4432988"/>
            <a:chOff x="477" y="1149"/>
            <a:chExt cx="5286" cy="2625"/>
          </a:xfrm>
        </p:grpSpPr>
        <p:sp>
          <p:nvSpPr>
            <p:cNvPr id="355359" name="Text Box 31"/>
            <p:cNvSpPr txBox="1">
              <a:spLocks noChangeArrowheads="1"/>
            </p:cNvSpPr>
            <p:nvPr/>
          </p:nvSpPr>
          <p:spPr bwMode="auto">
            <a:xfrm>
              <a:off x="477" y="1149"/>
              <a:ext cx="5286" cy="180"/>
            </a:xfrm>
            <a:prstGeom prst="rect">
              <a:avLst/>
            </a:prstGeom>
            <a:solidFill>
              <a:schemeClr val="hlink"/>
            </a:solidFill>
            <a:ln w="12700" algn="ctr">
              <a:solidFill>
                <a:schemeClr val="hlink"/>
              </a:solidFill>
              <a:miter lim="800000"/>
              <a:headEnd/>
              <a:tailEnd/>
            </a:ln>
            <a:effectLst/>
          </p:spPr>
          <p:txBody>
            <a:bodyPr>
              <a:spAutoFit/>
            </a:bodyPr>
            <a:lstStyle/>
            <a:p>
              <a:pPr>
                <a:spcBef>
                  <a:spcPct val="0"/>
                </a:spcBef>
              </a:pPr>
              <a:r>
                <a:rPr lang="en-US" sz="1200" b="1" dirty="0">
                  <a:solidFill>
                    <a:schemeClr val="bg1"/>
                  </a:solidFill>
                </a:rPr>
                <a:t>Number of English-Language Titles Published in </a:t>
              </a:r>
              <a:r>
                <a:rPr lang="en-US" sz="1200" b="1" dirty="0" smtClean="0">
                  <a:solidFill>
                    <a:schemeClr val="bg1"/>
                  </a:solidFill>
                </a:rPr>
                <a:t>2011</a:t>
              </a:r>
              <a:endParaRPr lang="en-US" sz="1200" b="1" dirty="0">
                <a:solidFill>
                  <a:schemeClr val="bg1"/>
                </a:solidFill>
              </a:endParaRPr>
            </a:p>
          </p:txBody>
        </p:sp>
        <p:sp>
          <p:nvSpPr>
            <p:cNvPr id="355360" name="Rectangle 32"/>
            <p:cNvSpPr>
              <a:spLocks noChangeArrowheads="1"/>
            </p:cNvSpPr>
            <p:nvPr/>
          </p:nvSpPr>
          <p:spPr bwMode="auto">
            <a:xfrm>
              <a:off x="477" y="1149"/>
              <a:ext cx="5286" cy="2625"/>
            </a:xfrm>
            <a:prstGeom prst="rect">
              <a:avLst/>
            </a:prstGeom>
            <a:noFill/>
            <a:ln w="12700">
              <a:solidFill>
                <a:schemeClr val="hlink"/>
              </a:solidFill>
              <a:miter lim="800000"/>
              <a:headEnd/>
              <a:tailEnd/>
            </a:ln>
            <a:effectLst/>
          </p:spPr>
          <p:txBody>
            <a:bodyPr wrap="none" anchor="ctr"/>
            <a:lstStyle/>
            <a:p>
              <a:endParaRPr lang="en-US"/>
            </a:p>
          </p:txBody>
        </p:sp>
      </p:grpSp>
      <p:grpSp>
        <p:nvGrpSpPr>
          <p:cNvPr id="18" name="Group 17"/>
          <p:cNvGrpSpPr/>
          <p:nvPr/>
        </p:nvGrpSpPr>
        <p:grpSpPr>
          <a:xfrm>
            <a:off x="6781800" y="6264963"/>
            <a:ext cx="2351809" cy="632119"/>
            <a:chOff x="6172200" y="6114758"/>
            <a:chExt cx="2985655" cy="743242"/>
          </a:xfrm>
        </p:grpSpPr>
        <p:sp>
          <p:nvSpPr>
            <p:cNvPr id="19" name="Rectangle 18"/>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dirty="0" smtClean="0"/>
              <a:t>Leading Publishers: Number of Journals Titles</a:t>
            </a:r>
            <a:endParaRPr lang="de-DE" dirty="0" smtClean="0"/>
          </a:p>
        </p:txBody>
      </p:sp>
      <p:graphicFrame>
        <p:nvGraphicFramePr>
          <p:cNvPr id="16" name="Object 14"/>
          <p:cNvGraphicFramePr>
            <a:graphicFrameLocks noChangeAspect="1"/>
          </p:cNvGraphicFramePr>
          <p:nvPr/>
        </p:nvGraphicFramePr>
        <p:xfrm>
          <a:off x="652463" y="1906588"/>
          <a:ext cx="8023225" cy="43021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5"/>
          <p:cNvGrpSpPr>
            <a:grpSpLocks/>
          </p:cNvGrpSpPr>
          <p:nvPr/>
        </p:nvGrpSpPr>
        <p:grpSpPr bwMode="auto">
          <a:xfrm>
            <a:off x="558800" y="1519238"/>
            <a:ext cx="8116888" cy="4648200"/>
            <a:chOff x="477" y="1149"/>
            <a:chExt cx="5286" cy="2625"/>
          </a:xfrm>
        </p:grpSpPr>
        <p:sp>
          <p:nvSpPr>
            <p:cNvPr id="2062" name="Text Box 16"/>
            <p:cNvSpPr txBox="1">
              <a:spLocks noChangeArrowheads="1"/>
            </p:cNvSpPr>
            <p:nvPr/>
          </p:nvSpPr>
          <p:spPr bwMode="auto">
            <a:xfrm>
              <a:off x="477" y="1149"/>
              <a:ext cx="5286" cy="162"/>
            </a:xfrm>
            <a:prstGeom prst="rect">
              <a:avLst/>
            </a:prstGeom>
            <a:solidFill>
              <a:schemeClr val="hlink"/>
            </a:solidFill>
            <a:ln w="12700" algn="ctr">
              <a:solidFill>
                <a:schemeClr val="hlink"/>
              </a:solidFill>
              <a:miter lim="800000"/>
              <a:headEnd/>
              <a:tailEnd/>
            </a:ln>
          </p:spPr>
          <p:txBody>
            <a:bodyPr>
              <a:spAutoFit/>
            </a:bodyPr>
            <a:lstStyle/>
            <a:p>
              <a:pPr>
                <a:spcBef>
                  <a:spcPct val="0"/>
                </a:spcBef>
              </a:pPr>
              <a:r>
                <a:rPr lang="en-US" sz="1200" b="1" dirty="0">
                  <a:solidFill>
                    <a:schemeClr val="bg1"/>
                  </a:solidFill>
                </a:rPr>
                <a:t>Number of </a:t>
              </a:r>
              <a:r>
                <a:rPr lang="en-US" sz="1200" b="1" dirty="0" smtClean="0">
                  <a:solidFill>
                    <a:schemeClr val="bg1"/>
                  </a:solidFill>
                </a:rPr>
                <a:t>English-Language Journals </a:t>
              </a:r>
              <a:r>
                <a:rPr lang="en-US" sz="1200" b="1" dirty="0">
                  <a:solidFill>
                    <a:schemeClr val="bg1"/>
                  </a:solidFill>
                </a:rPr>
                <a:t>Published in </a:t>
              </a:r>
              <a:r>
                <a:rPr lang="en-US" sz="1200" b="1" dirty="0" smtClean="0">
                  <a:solidFill>
                    <a:schemeClr val="bg1"/>
                  </a:solidFill>
                </a:rPr>
                <a:t>2012</a:t>
              </a:r>
              <a:endParaRPr lang="en-US" sz="1200" b="1" dirty="0">
                <a:solidFill>
                  <a:schemeClr val="bg1"/>
                </a:solidFill>
              </a:endParaRPr>
            </a:p>
          </p:txBody>
        </p:sp>
        <p:sp>
          <p:nvSpPr>
            <p:cNvPr id="2063" name="Rectangle 17"/>
            <p:cNvSpPr>
              <a:spLocks noChangeArrowheads="1"/>
            </p:cNvSpPr>
            <p:nvPr/>
          </p:nvSpPr>
          <p:spPr bwMode="auto">
            <a:xfrm>
              <a:off x="477" y="1149"/>
              <a:ext cx="5286" cy="2625"/>
            </a:xfrm>
            <a:prstGeom prst="rect">
              <a:avLst/>
            </a:prstGeom>
            <a:noFill/>
            <a:ln w="12700">
              <a:solidFill>
                <a:schemeClr val="accent1"/>
              </a:solidFill>
              <a:miter lim="800000"/>
              <a:headEnd/>
              <a:tailEnd/>
            </a:ln>
          </p:spPr>
          <p:txBody>
            <a:bodyPr wrap="none" anchor="ctr"/>
            <a:lstStyle/>
            <a:p>
              <a:endParaRPr lang="en-US"/>
            </a:p>
          </p:txBody>
        </p:sp>
      </p:grpSp>
      <p:sp>
        <p:nvSpPr>
          <p:cNvPr id="2053" name="Text Box 18"/>
          <p:cNvSpPr txBox="1">
            <a:spLocks noChangeArrowheads="1"/>
          </p:cNvSpPr>
          <p:nvPr/>
        </p:nvSpPr>
        <p:spPr bwMode="auto">
          <a:xfrm>
            <a:off x="533400" y="6340475"/>
            <a:ext cx="7924800" cy="230832"/>
          </a:xfrm>
          <a:prstGeom prst="rect">
            <a:avLst/>
          </a:prstGeom>
          <a:noFill/>
          <a:ln w="9525">
            <a:noFill/>
            <a:miter lim="800000"/>
            <a:headEnd/>
            <a:tailEnd/>
          </a:ln>
        </p:spPr>
        <p:txBody>
          <a:bodyPr>
            <a:spAutoFit/>
          </a:bodyPr>
          <a:lstStyle/>
          <a:p>
            <a:pPr algn="l">
              <a:spcBef>
                <a:spcPct val="0"/>
              </a:spcBef>
            </a:pPr>
            <a:r>
              <a:rPr lang="en-US" sz="900" b="0" i="1" dirty="0" smtClean="0">
                <a:solidFill>
                  <a:schemeClr val="tx1"/>
                </a:solidFill>
              </a:rPr>
              <a:t>(English-language academic/scholarly journals)</a:t>
            </a:r>
            <a:endParaRPr lang="en-US" sz="900" b="0" i="1" dirty="0">
              <a:solidFill>
                <a:schemeClr val="tx1"/>
              </a:solidFill>
            </a:endParaRPr>
          </a:p>
        </p:txBody>
      </p:sp>
      <p:sp>
        <p:nvSpPr>
          <p:cNvPr id="2054" name="Text Box 19"/>
          <p:cNvSpPr txBox="1">
            <a:spLocks noChangeArrowheads="1"/>
          </p:cNvSpPr>
          <p:nvPr/>
        </p:nvSpPr>
        <p:spPr bwMode="auto">
          <a:xfrm>
            <a:off x="7998507" y="2408448"/>
            <a:ext cx="537327"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2,191</a:t>
            </a:r>
            <a:endParaRPr lang="de-DE" sz="1100" b="0" dirty="0">
              <a:solidFill>
                <a:schemeClr val="tx1"/>
              </a:solidFill>
            </a:endParaRPr>
          </a:p>
        </p:txBody>
      </p:sp>
      <p:sp>
        <p:nvSpPr>
          <p:cNvPr id="2055" name="Text Box 20"/>
          <p:cNvSpPr txBox="1">
            <a:spLocks noChangeArrowheads="1"/>
          </p:cNvSpPr>
          <p:nvPr/>
        </p:nvSpPr>
        <p:spPr bwMode="auto">
          <a:xfrm>
            <a:off x="7969364" y="2895600"/>
            <a:ext cx="537327" cy="261610"/>
          </a:xfrm>
          <a:prstGeom prst="rect">
            <a:avLst/>
          </a:prstGeom>
          <a:noFill/>
          <a:ln w="9525">
            <a:noFill/>
            <a:miter lim="800000"/>
            <a:headEnd/>
            <a:tailEnd/>
          </a:ln>
        </p:spPr>
        <p:txBody>
          <a:bodyPr wrap="none">
            <a:spAutoFit/>
          </a:bodyPr>
          <a:lstStyle/>
          <a:p>
            <a:pPr algn="l">
              <a:spcBef>
                <a:spcPct val="0"/>
              </a:spcBef>
            </a:pPr>
            <a:r>
              <a:rPr lang="de-DE" sz="1100" dirty="0" smtClean="0">
                <a:solidFill>
                  <a:schemeClr val="tx1"/>
                </a:solidFill>
              </a:rPr>
              <a:t>2,056</a:t>
            </a:r>
            <a:endParaRPr lang="de-DE" sz="1100" b="0" dirty="0">
              <a:solidFill>
                <a:schemeClr val="tx1"/>
              </a:solidFill>
            </a:endParaRPr>
          </a:p>
        </p:txBody>
      </p:sp>
      <p:sp>
        <p:nvSpPr>
          <p:cNvPr id="2056" name="Text Box 21"/>
          <p:cNvSpPr txBox="1">
            <a:spLocks noChangeArrowheads="1"/>
          </p:cNvSpPr>
          <p:nvPr/>
        </p:nvSpPr>
        <p:spPr bwMode="auto">
          <a:xfrm>
            <a:off x="7489529" y="3357352"/>
            <a:ext cx="537327"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1,734</a:t>
            </a:r>
            <a:endParaRPr lang="de-DE" sz="1100" b="0" dirty="0">
              <a:solidFill>
                <a:schemeClr val="tx1"/>
              </a:solidFill>
            </a:endParaRPr>
          </a:p>
        </p:txBody>
      </p:sp>
      <p:sp>
        <p:nvSpPr>
          <p:cNvPr id="2057" name="Text Box 22"/>
          <p:cNvSpPr txBox="1">
            <a:spLocks noChangeArrowheads="1"/>
          </p:cNvSpPr>
          <p:nvPr/>
        </p:nvSpPr>
        <p:spPr bwMode="auto">
          <a:xfrm>
            <a:off x="6838256" y="3844564"/>
            <a:ext cx="537327"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1,517</a:t>
            </a:r>
            <a:endParaRPr lang="de-DE" sz="1100" b="0" dirty="0">
              <a:solidFill>
                <a:schemeClr val="tx1"/>
              </a:solidFill>
            </a:endParaRPr>
          </a:p>
        </p:txBody>
      </p:sp>
      <p:sp>
        <p:nvSpPr>
          <p:cNvPr id="2058" name="Text Box 23"/>
          <p:cNvSpPr txBox="1">
            <a:spLocks noChangeArrowheads="1"/>
          </p:cNvSpPr>
          <p:nvPr/>
        </p:nvSpPr>
        <p:spPr bwMode="auto">
          <a:xfrm>
            <a:off x="3994968" y="4319016"/>
            <a:ext cx="420308"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626</a:t>
            </a:r>
            <a:endParaRPr lang="de-DE" sz="1100" b="0" dirty="0">
              <a:solidFill>
                <a:schemeClr val="tx1"/>
              </a:solidFill>
            </a:endParaRPr>
          </a:p>
        </p:txBody>
      </p:sp>
      <p:sp>
        <p:nvSpPr>
          <p:cNvPr id="2059" name="Text Box 24"/>
          <p:cNvSpPr txBox="1">
            <a:spLocks noChangeArrowheads="1"/>
          </p:cNvSpPr>
          <p:nvPr/>
        </p:nvSpPr>
        <p:spPr bwMode="auto">
          <a:xfrm>
            <a:off x="2959100" y="4800600"/>
            <a:ext cx="420308"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304</a:t>
            </a:r>
            <a:endParaRPr lang="de-DE" sz="1100" b="0" dirty="0">
              <a:solidFill>
                <a:schemeClr val="tx1"/>
              </a:solidFill>
            </a:endParaRPr>
          </a:p>
        </p:txBody>
      </p:sp>
      <p:sp>
        <p:nvSpPr>
          <p:cNvPr id="2060" name="Text Box 25"/>
          <p:cNvSpPr txBox="1">
            <a:spLocks noChangeArrowheads="1"/>
          </p:cNvSpPr>
          <p:nvPr/>
        </p:nvSpPr>
        <p:spPr bwMode="auto">
          <a:xfrm>
            <a:off x="2855338" y="5300990"/>
            <a:ext cx="420308"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275</a:t>
            </a:r>
            <a:endParaRPr lang="de-DE" sz="1100" b="0" dirty="0">
              <a:solidFill>
                <a:schemeClr val="tx1"/>
              </a:solidFill>
            </a:endParaRPr>
          </a:p>
        </p:txBody>
      </p:sp>
      <p:sp>
        <p:nvSpPr>
          <p:cNvPr id="2061" name="Text Box 26"/>
          <p:cNvSpPr txBox="1">
            <a:spLocks noChangeArrowheads="1"/>
          </p:cNvSpPr>
          <p:nvPr/>
        </p:nvSpPr>
        <p:spPr bwMode="auto">
          <a:xfrm>
            <a:off x="2807404" y="5758190"/>
            <a:ext cx="420308" cy="261610"/>
          </a:xfrm>
          <a:prstGeom prst="rect">
            <a:avLst/>
          </a:prstGeom>
          <a:noFill/>
          <a:ln w="9525">
            <a:noFill/>
            <a:miter lim="800000"/>
            <a:headEnd/>
            <a:tailEnd/>
          </a:ln>
        </p:spPr>
        <p:txBody>
          <a:bodyPr wrap="none">
            <a:spAutoFit/>
          </a:bodyPr>
          <a:lstStyle/>
          <a:p>
            <a:pPr algn="l">
              <a:spcBef>
                <a:spcPct val="0"/>
              </a:spcBef>
            </a:pPr>
            <a:r>
              <a:rPr lang="de-DE" sz="1100" b="0" dirty="0" smtClean="0">
                <a:solidFill>
                  <a:schemeClr val="tx1"/>
                </a:solidFill>
              </a:rPr>
              <a:t>253</a:t>
            </a:r>
            <a:endParaRPr lang="de-DE" sz="1100" b="0" dirty="0">
              <a:solidFill>
                <a:schemeClr val="tx1"/>
              </a:solidFill>
            </a:endParaRPr>
          </a:p>
        </p:txBody>
      </p:sp>
      <p:grpSp>
        <p:nvGrpSpPr>
          <p:cNvPr id="17" name="Group 16"/>
          <p:cNvGrpSpPr/>
          <p:nvPr/>
        </p:nvGrpSpPr>
        <p:grpSpPr>
          <a:xfrm>
            <a:off x="6172200" y="6114758"/>
            <a:ext cx="2985655" cy="743242"/>
            <a:chOff x="6172200" y="6114758"/>
            <a:chExt cx="2985655" cy="743242"/>
          </a:xfrm>
        </p:grpSpPr>
        <p:sp>
          <p:nvSpPr>
            <p:cNvPr id="18" name="Rectangle 17"/>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58800" y="884238"/>
            <a:ext cx="8305800" cy="304699"/>
          </a:xfrm>
          <a:noFill/>
          <a:ln>
            <a:noFill/>
          </a:ln>
        </p:spPr>
        <p:txBody>
          <a:bodyPr vert="horz" wrap="square" lIns="0" tIns="0" rIns="0" bIns="0" numCol="1" anchor="t" anchorCtr="0" compatLnSpc="1">
            <a:prstTxWarp prst="textNoShape">
              <a:avLst/>
            </a:prstTxWarp>
            <a:spAutoFit/>
          </a:bodyPr>
          <a:lstStyle/>
          <a:p>
            <a:r>
              <a:rPr lang="en-US" dirty="0" smtClean="0"/>
              <a:t>Market Positions by ISI Data</a:t>
            </a:r>
            <a:endParaRPr lang="de-DE" dirty="0" smtClean="0"/>
          </a:p>
        </p:txBody>
      </p:sp>
      <p:sp>
        <p:nvSpPr>
          <p:cNvPr id="22531" name="Text Box 9"/>
          <p:cNvSpPr txBox="1">
            <a:spLocks noChangeArrowheads="1"/>
          </p:cNvSpPr>
          <p:nvPr/>
        </p:nvSpPr>
        <p:spPr bwMode="auto">
          <a:xfrm>
            <a:off x="609600" y="1647825"/>
            <a:ext cx="7924800" cy="762000"/>
          </a:xfrm>
          <a:prstGeom prst="rect">
            <a:avLst/>
          </a:prstGeom>
          <a:noFill/>
          <a:ln w="6350">
            <a:noFill/>
            <a:miter lim="800000"/>
            <a:headEnd/>
            <a:tailEnd/>
          </a:ln>
        </p:spPr>
        <p:txBody>
          <a:bodyPr>
            <a:spAutoFit/>
          </a:bodyPr>
          <a:lstStyle/>
          <a:p>
            <a:pPr>
              <a:spcBef>
                <a:spcPct val="0"/>
              </a:spcBef>
            </a:pPr>
            <a:r>
              <a:rPr lang="en-US" dirty="0">
                <a:solidFill>
                  <a:schemeClr val="tx1"/>
                </a:solidFill>
              </a:rPr>
              <a:t>Top 10 rankings by JCR data ...</a:t>
            </a:r>
            <a:endParaRPr lang="en-US" b="0" dirty="0">
              <a:solidFill>
                <a:schemeClr val="tx1"/>
              </a:solidFill>
            </a:endParaRPr>
          </a:p>
          <a:p>
            <a:pPr>
              <a:spcBef>
                <a:spcPct val="100000"/>
              </a:spcBef>
            </a:pPr>
            <a:r>
              <a:rPr lang="en-US" sz="1400" b="0" dirty="0">
                <a:solidFill>
                  <a:schemeClr val="tx1"/>
                </a:solidFill>
              </a:rPr>
              <a:t>  by number of titles                             by number of articles                             by number of cites</a:t>
            </a:r>
          </a:p>
        </p:txBody>
      </p:sp>
      <p:sp>
        <p:nvSpPr>
          <p:cNvPr id="22532" name="Text Box 10"/>
          <p:cNvSpPr txBox="1">
            <a:spLocks noChangeArrowheads="1"/>
          </p:cNvSpPr>
          <p:nvPr/>
        </p:nvSpPr>
        <p:spPr bwMode="auto">
          <a:xfrm>
            <a:off x="317034" y="5584825"/>
            <a:ext cx="8455491" cy="215444"/>
          </a:xfrm>
          <a:prstGeom prst="rect">
            <a:avLst/>
          </a:prstGeom>
          <a:noFill/>
          <a:ln w="6350">
            <a:noFill/>
            <a:miter lim="800000"/>
            <a:headEnd/>
            <a:tailEnd/>
          </a:ln>
        </p:spPr>
        <p:txBody>
          <a:bodyPr wrap="square">
            <a:spAutoFit/>
          </a:bodyPr>
          <a:lstStyle/>
          <a:p>
            <a:pPr algn="l">
              <a:spcBef>
                <a:spcPct val="0"/>
              </a:spcBef>
            </a:pPr>
            <a:r>
              <a:rPr lang="en-US" sz="800" b="0" i="1" dirty="0">
                <a:solidFill>
                  <a:schemeClr val="tx1"/>
                </a:solidFill>
              </a:rPr>
              <a:t>(JCR = ISI Journal Citation Reports </a:t>
            </a:r>
            <a:r>
              <a:rPr lang="en-US" sz="800" b="0" i="1" dirty="0" smtClean="0">
                <a:solidFill>
                  <a:schemeClr val="tx1"/>
                </a:solidFill>
              </a:rPr>
              <a:t>2011 Science </a:t>
            </a:r>
            <a:r>
              <a:rPr lang="en-US" sz="800" b="0" i="1" dirty="0">
                <a:solidFill>
                  <a:schemeClr val="tx1"/>
                </a:solidFill>
              </a:rPr>
              <a:t>Edition; </a:t>
            </a:r>
            <a:r>
              <a:rPr lang="en-US" sz="800" i="1" dirty="0" smtClean="0">
                <a:solidFill>
                  <a:schemeClr val="tx1"/>
                </a:solidFill>
              </a:rPr>
              <a:t>English-language academic/scholarly journals published in 2012)</a:t>
            </a:r>
            <a:endParaRPr lang="en-US" sz="800" b="0" i="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33388" y="2519363"/>
            <a:ext cx="2466975" cy="2847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233738" y="2519363"/>
            <a:ext cx="2609850" cy="28479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176963" y="2519363"/>
            <a:ext cx="2657475" cy="2847975"/>
          </a:xfrm>
          <a:prstGeom prst="rect">
            <a:avLst/>
          </a:prstGeom>
          <a:noFill/>
          <a:ln w="9525">
            <a:noFill/>
            <a:miter lim="800000"/>
            <a:headEnd/>
            <a:tailEnd/>
          </a:ln>
          <a:effectLst/>
        </p:spPr>
      </p:pic>
      <p:grpSp>
        <p:nvGrpSpPr>
          <p:cNvPr id="8" name="Group 7"/>
          <p:cNvGrpSpPr/>
          <p:nvPr/>
        </p:nvGrpSpPr>
        <p:grpSpPr>
          <a:xfrm>
            <a:off x="6172200" y="6114758"/>
            <a:ext cx="2985655" cy="743242"/>
            <a:chOff x="6172200" y="6114758"/>
            <a:chExt cx="2985655" cy="743242"/>
          </a:xfrm>
        </p:grpSpPr>
        <p:sp>
          <p:nvSpPr>
            <p:cNvPr id="9" name="Rectangle 8"/>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2"/>
          <p:cNvGraphicFramePr>
            <a:graphicFrameLocks noChangeAspect="1"/>
          </p:cNvGraphicFramePr>
          <p:nvPr/>
        </p:nvGraphicFramePr>
        <p:xfrm>
          <a:off x="539750" y="1484314"/>
          <a:ext cx="8064500" cy="4798792"/>
        </p:xfrm>
        <a:graphic>
          <a:graphicData uri="http://schemas.openxmlformats.org/drawingml/2006/chart">
            <c:chart xmlns:c="http://schemas.openxmlformats.org/drawingml/2006/chart" xmlns:r="http://schemas.openxmlformats.org/officeDocument/2006/relationships" r:id="rId3"/>
          </a:graphicData>
        </a:graphic>
      </p:graphicFrame>
      <p:sp>
        <p:nvSpPr>
          <p:cNvPr id="327682" name="Rectangle 2"/>
          <p:cNvSpPr>
            <a:spLocks noGrp="1" noChangeArrowheads="1"/>
          </p:cNvSpPr>
          <p:nvPr>
            <p:ph type="title"/>
          </p:nvPr>
        </p:nvSpPr>
        <p:spPr>
          <a:xfrm>
            <a:off x="539750" y="908050"/>
            <a:ext cx="8166100" cy="304699"/>
          </a:xfrm>
        </p:spPr>
        <p:txBody>
          <a:bodyPr/>
          <a:lstStyle/>
          <a:p>
            <a:r>
              <a:rPr lang="en-US" dirty="0" smtClean="0"/>
              <a:t>Leading book publishers by number </a:t>
            </a:r>
            <a:r>
              <a:rPr lang="en-US" dirty="0"/>
              <a:t>of </a:t>
            </a:r>
            <a:r>
              <a:rPr lang="en-US" dirty="0" smtClean="0"/>
              <a:t>new titles 2011</a:t>
            </a:r>
            <a:endParaRPr lang="en-US" dirty="0"/>
          </a:p>
        </p:txBody>
      </p:sp>
      <p:sp>
        <p:nvSpPr>
          <p:cNvPr id="14" name="Text Box 19"/>
          <p:cNvSpPr txBox="1">
            <a:spLocks noChangeArrowheads="1"/>
          </p:cNvSpPr>
          <p:nvPr/>
        </p:nvSpPr>
        <p:spPr bwMode="auto">
          <a:xfrm>
            <a:off x="2074708" y="6139322"/>
            <a:ext cx="2895600" cy="646331"/>
          </a:xfrm>
          <a:prstGeom prst="rect">
            <a:avLst/>
          </a:prstGeom>
          <a:noFill/>
          <a:ln w="9525">
            <a:noFill/>
            <a:miter lim="800000"/>
            <a:headEnd/>
            <a:tailEnd/>
          </a:ln>
          <a:effectLst/>
        </p:spPr>
        <p:txBody>
          <a:bodyPr wrap="square">
            <a:spAutoFit/>
          </a:bodyPr>
          <a:lstStyle/>
          <a:p>
            <a:pPr algn="l">
              <a:spcBef>
                <a:spcPct val="0"/>
              </a:spcBef>
            </a:pPr>
            <a:r>
              <a:rPr lang="en-US" sz="900" b="0" i="1" dirty="0">
                <a:solidFill>
                  <a:schemeClr val="tx1"/>
                </a:solidFill>
              </a:rPr>
              <a:t>(Data </a:t>
            </a:r>
            <a:r>
              <a:rPr lang="en-US" sz="900" i="1" dirty="0">
                <a:solidFill>
                  <a:schemeClr val="tx1"/>
                </a:solidFill>
              </a:rPr>
              <a:t>from </a:t>
            </a:r>
            <a:r>
              <a:rPr lang="en-US" sz="900" i="1" dirty="0" smtClean="0">
                <a:solidFill>
                  <a:schemeClr val="tx1"/>
                </a:solidFill>
              </a:rPr>
              <a:t>www.puballey.com </a:t>
            </a:r>
            <a:r>
              <a:rPr lang="en-US" sz="900" b="0" i="1" dirty="0" smtClean="0">
                <a:solidFill>
                  <a:schemeClr val="tx1"/>
                </a:solidFill>
              </a:rPr>
              <a:t>and publisher websites; </a:t>
            </a:r>
            <a:r>
              <a:rPr lang="en-US" sz="900" b="0" i="1" dirty="0">
                <a:solidFill>
                  <a:schemeClr val="tx1"/>
                </a:solidFill>
              </a:rPr>
              <a:t>if a book is published simultaneously in hard- and paperback editions, only the hardback edition was included)</a:t>
            </a:r>
          </a:p>
        </p:txBody>
      </p:sp>
      <p:sp>
        <p:nvSpPr>
          <p:cNvPr id="15" name="Text Box 20"/>
          <p:cNvSpPr txBox="1">
            <a:spLocks noChangeArrowheads="1"/>
          </p:cNvSpPr>
          <p:nvPr/>
        </p:nvSpPr>
        <p:spPr bwMode="auto">
          <a:xfrm>
            <a:off x="8172400" y="2132856"/>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4,734</a:t>
            </a:r>
            <a:endParaRPr lang="de-DE" sz="1000" b="0" dirty="0">
              <a:solidFill>
                <a:schemeClr val="tx1"/>
              </a:solidFill>
            </a:endParaRPr>
          </a:p>
        </p:txBody>
      </p:sp>
      <p:sp>
        <p:nvSpPr>
          <p:cNvPr id="16" name="Text Box 21"/>
          <p:cNvSpPr txBox="1">
            <a:spLocks noChangeArrowheads="1"/>
          </p:cNvSpPr>
          <p:nvPr/>
        </p:nvSpPr>
        <p:spPr bwMode="auto">
          <a:xfrm>
            <a:off x="7310299" y="2564904"/>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3,959</a:t>
            </a:r>
            <a:endParaRPr lang="de-DE" sz="1000" b="0" dirty="0">
              <a:solidFill>
                <a:schemeClr val="tx1"/>
              </a:solidFill>
            </a:endParaRPr>
          </a:p>
        </p:txBody>
      </p:sp>
      <p:sp>
        <p:nvSpPr>
          <p:cNvPr id="17" name="Text Box 22"/>
          <p:cNvSpPr txBox="1">
            <a:spLocks noChangeArrowheads="1"/>
          </p:cNvSpPr>
          <p:nvPr/>
        </p:nvSpPr>
        <p:spPr bwMode="auto">
          <a:xfrm>
            <a:off x="5510099" y="2996952"/>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2,272</a:t>
            </a:r>
            <a:endParaRPr lang="de-DE" sz="1000" b="0" dirty="0">
              <a:solidFill>
                <a:schemeClr val="tx1"/>
              </a:solidFill>
            </a:endParaRPr>
          </a:p>
        </p:txBody>
      </p:sp>
      <p:sp>
        <p:nvSpPr>
          <p:cNvPr id="18" name="Text Box 23"/>
          <p:cNvSpPr txBox="1">
            <a:spLocks noChangeArrowheads="1"/>
          </p:cNvSpPr>
          <p:nvPr/>
        </p:nvSpPr>
        <p:spPr bwMode="auto">
          <a:xfrm>
            <a:off x="4573995" y="4334907"/>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1,308</a:t>
            </a:r>
            <a:endParaRPr lang="de-DE" sz="1000" b="0" dirty="0">
              <a:solidFill>
                <a:schemeClr val="tx1"/>
              </a:solidFill>
            </a:endParaRPr>
          </a:p>
        </p:txBody>
      </p:sp>
      <p:sp>
        <p:nvSpPr>
          <p:cNvPr id="20" name="Text Box 24"/>
          <p:cNvSpPr txBox="1">
            <a:spLocks noChangeArrowheads="1"/>
          </p:cNvSpPr>
          <p:nvPr/>
        </p:nvSpPr>
        <p:spPr bwMode="auto">
          <a:xfrm>
            <a:off x="4646003" y="3933056"/>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1,457</a:t>
            </a:r>
            <a:endParaRPr lang="de-DE" sz="1000" b="0" dirty="0">
              <a:solidFill>
                <a:schemeClr val="tx1"/>
              </a:solidFill>
            </a:endParaRPr>
          </a:p>
        </p:txBody>
      </p:sp>
      <p:sp>
        <p:nvSpPr>
          <p:cNvPr id="21" name="Text Box 25"/>
          <p:cNvSpPr txBox="1">
            <a:spLocks noChangeArrowheads="1"/>
          </p:cNvSpPr>
          <p:nvPr/>
        </p:nvSpPr>
        <p:spPr bwMode="auto">
          <a:xfrm>
            <a:off x="4213955" y="4797152"/>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1,077</a:t>
            </a:r>
            <a:endParaRPr lang="de-DE" sz="1000" b="0" dirty="0">
              <a:solidFill>
                <a:schemeClr val="tx1"/>
              </a:solidFill>
            </a:endParaRPr>
          </a:p>
        </p:txBody>
      </p:sp>
      <p:sp>
        <p:nvSpPr>
          <p:cNvPr id="22" name="Text Box 26"/>
          <p:cNvSpPr txBox="1">
            <a:spLocks noChangeArrowheads="1"/>
          </p:cNvSpPr>
          <p:nvPr/>
        </p:nvSpPr>
        <p:spPr bwMode="auto">
          <a:xfrm>
            <a:off x="4718011" y="3470811"/>
            <a:ext cx="502061"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1,578</a:t>
            </a:r>
            <a:endParaRPr lang="de-DE" sz="1000" b="0" dirty="0">
              <a:solidFill>
                <a:schemeClr val="tx1"/>
              </a:solidFill>
            </a:endParaRPr>
          </a:p>
        </p:txBody>
      </p:sp>
      <p:sp>
        <p:nvSpPr>
          <p:cNvPr id="23" name="Text Box 27"/>
          <p:cNvSpPr txBox="1">
            <a:spLocks noChangeArrowheads="1"/>
          </p:cNvSpPr>
          <p:nvPr/>
        </p:nvSpPr>
        <p:spPr bwMode="auto">
          <a:xfrm>
            <a:off x="3887706" y="5229200"/>
            <a:ext cx="396262"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725</a:t>
            </a:r>
            <a:endParaRPr lang="de-DE" sz="1000" b="0" dirty="0">
              <a:solidFill>
                <a:schemeClr val="tx1"/>
              </a:solidFill>
            </a:endParaRPr>
          </a:p>
        </p:txBody>
      </p:sp>
      <p:sp>
        <p:nvSpPr>
          <p:cNvPr id="24" name="Text Box 29"/>
          <p:cNvSpPr txBox="1">
            <a:spLocks noChangeArrowheads="1"/>
          </p:cNvSpPr>
          <p:nvPr/>
        </p:nvSpPr>
        <p:spPr bwMode="auto">
          <a:xfrm>
            <a:off x="3311642" y="5703059"/>
            <a:ext cx="396262" cy="246221"/>
          </a:xfrm>
          <a:prstGeom prst="rect">
            <a:avLst/>
          </a:prstGeom>
          <a:noFill/>
          <a:ln w="9525">
            <a:noFill/>
            <a:miter lim="800000"/>
            <a:headEnd/>
            <a:tailEnd/>
          </a:ln>
          <a:effectLst/>
        </p:spPr>
        <p:txBody>
          <a:bodyPr wrap="none">
            <a:spAutoFit/>
          </a:bodyPr>
          <a:lstStyle/>
          <a:p>
            <a:pPr algn="l">
              <a:spcBef>
                <a:spcPct val="0"/>
              </a:spcBef>
            </a:pPr>
            <a:r>
              <a:rPr lang="de-DE" sz="1000" b="0" dirty="0" smtClean="0">
                <a:solidFill>
                  <a:schemeClr val="tx1"/>
                </a:solidFill>
              </a:rPr>
              <a:t>239</a:t>
            </a:r>
            <a:endParaRPr lang="de-DE" sz="1000" b="0" dirty="0">
              <a:solidFill>
                <a:schemeClr val="tx1"/>
              </a:solidFill>
            </a:endParaRPr>
          </a:p>
        </p:txBody>
      </p:sp>
      <p:grpSp>
        <p:nvGrpSpPr>
          <p:cNvPr id="25" name="Group 24"/>
          <p:cNvGrpSpPr/>
          <p:nvPr/>
        </p:nvGrpSpPr>
        <p:grpSpPr>
          <a:xfrm>
            <a:off x="6172200" y="6114758"/>
            <a:ext cx="2985655" cy="743242"/>
            <a:chOff x="6172200" y="6114758"/>
            <a:chExt cx="2985655" cy="743242"/>
          </a:xfrm>
        </p:grpSpPr>
        <p:sp>
          <p:nvSpPr>
            <p:cNvPr id="26" name="Rectangle 25"/>
            <p:cNvSpPr/>
            <p:nvPr/>
          </p:nvSpPr>
          <p:spPr bwMode="auto">
            <a:xfrm>
              <a:off x="6871855" y="6375440"/>
              <a:ext cx="2286000" cy="4825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a:ln>
                  <a:noFill/>
                </a:ln>
                <a:solidFill>
                  <a:schemeClr val="tx2"/>
                </a:solidFill>
                <a:effectLst/>
                <a:latin typeface="Arial"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114758"/>
              <a:ext cx="2880792" cy="537489"/>
            </a:xfrm>
            <a:prstGeom prst="rect">
              <a:avLst/>
            </a:prstGeom>
          </p:spPr>
        </p:pic>
      </p:gr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OasVh47PCb8F8zEgAwrvF7"/>
</p:tagLst>
</file>

<file path=ppt/tags/tag2.xml><?xml version="1.0" encoding="utf-8"?>
<p:tagLst xmlns:a="http://schemas.openxmlformats.org/drawingml/2006/main" xmlns:r="http://schemas.openxmlformats.org/officeDocument/2006/relationships" xmlns:p="http://schemas.openxmlformats.org/presentationml/2006/main">
  <p:tag name="DVSHAPEID" val="gdO8z5qvxf7JarZRh3Yb1c"/>
</p:tagLst>
</file>

<file path=ppt/tags/tag3.xml><?xml version="1.0" encoding="utf-8"?>
<p:tagLst xmlns:a="http://schemas.openxmlformats.org/drawingml/2006/main" xmlns:r="http://schemas.openxmlformats.org/officeDocument/2006/relationships" xmlns:p="http://schemas.openxmlformats.org/presentationml/2006/main">
  <p:tag name="DVSHAPEID" val="BAU2EWU1ASn8iKMGWrrXei"/>
</p:tagLst>
</file>

<file path=ppt/tags/tag4.xml><?xml version="1.0" encoding="utf-8"?>
<p:tagLst xmlns:a="http://schemas.openxmlformats.org/drawingml/2006/main" xmlns:r="http://schemas.openxmlformats.org/officeDocument/2006/relationships" xmlns:p="http://schemas.openxmlformats.org/presentationml/2006/main">
  <p:tag name="DVSHAPEID" val="kWPWjnHOf0cnx9eofTNxps"/>
</p:tagLst>
</file>

<file path=ppt/tags/tag5.xml><?xml version="1.0" encoding="utf-8"?>
<p:tagLst xmlns:a="http://schemas.openxmlformats.org/drawingml/2006/main" xmlns:r="http://schemas.openxmlformats.org/officeDocument/2006/relationships" xmlns:p="http://schemas.openxmlformats.org/presentationml/2006/main">
  <p:tag name="DVSHAPEID" val="WUcCsyby9GTRPZ5MkfZqTD"/>
</p:tagLst>
</file>

<file path=ppt/theme/theme1.xml><?xml version="1.0" encoding="utf-8"?>
<a:theme xmlns:a="http://schemas.openxmlformats.org/drawingml/2006/main" name="Design1">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PRINGER_ssbm_E 3">
    <a:dk1>
      <a:srgbClr val="000000"/>
    </a:dk1>
    <a:lt1>
      <a:srgbClr val="FFFFFF"/>
    </a:lt1>
    <a:dk2>
      <a:srgbClr val="002143"/>
    </a:dk2>
    <a:lt2>
      <a:srgbClr val="CCCCD2"/>
    </a:lt2>
    <a:accent1>
      <a:srgbClr val="003399"/>
    </a:accent1>
    <a:accent2>
      <a:srgbClr val="F76013"/>
    </a:accent2>
    <a:accent3>
      <a:srgbClr val="FFFFFF"/>
    </a:accent3>
    <a:accent4>
      <a:srgbClr val="000000"/>
    </a:accent4>
    <a:accent5>
      <a:srgbClr val="AAADCA"/>
    </a:accent5>
    <a:accent6>
      <a:srgbClr val="E05610"/>
    </a:accent6>
    <a:hlink>
      <a:srgbClr val="3366CC"/>
    </a:hlink>
    <a:folHlink>
      <a:srgbClr val="A5A5A5"/>
    </a:folHlink>
  </a:clrScheme>
  <a:fontScheme name="SPRINGER_ssbm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PRINGER_ssbm_E 3">
    <a:dk1>
      <a:srgbClr val="000000"/>
    </a:dk1>
    <a:lt1>
      <a:srgbClr val="FFFFFF"/>
    </a:lt1>
    <a:dk2>
      <a:srgbClr val="002143"/>
    </a:dk2>
    <a:lt2>
      <a:srgbClr val="CCCCD2"/>
    </a:lt2>
    <a:accent1>
      <a:srgbClr val="003399"/>
    </a:accent1>
    <a:accent2>
      <a:srgbClr val="F76013"/>
    </a:accent2>
    <a:accent3>
      <a:srgbClr val="FFFFFF"/>
    </a:accent3>
    <a:accent4>
      <a:srgbClr val="000000"/>
    </a:accent4>
    <a:accent5>
      <a:srgbClr val="AAADCA"/>
    </a:accent5>
    <a:accent6>
      <a:srgbClr val="E05610"/>
    </a:accent6>
    <a:hlink>
      <a:srgbClr val="3366CC"/>
    </a:hlink>
    <a:folHlink>
      <a:srgbClr val="A5A5A5"/>
    </a:folHlink>
  </a:clrScheme>
  <a:fontScheme name="SPRINGER_ssbm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556</TotalTime>
  <Words>2497</Words>
  <Application>Microsoft Office PowerPoint</Application>
  <PresentationFormat>On-screen Show (4:3)</PresentationFormat>
  <Paragraphs>793</Paragraphs>
  <Slides>52</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ＭＳ Ｐゴシック</vt:lpstr>
      <vt:lpstr>ＭＳ Ｐゴシック</vt:lpstr>
      <vt:lpstr>Arial</vt:lpstr>
      <vt:lpstr>Calibri</vt:lpstr>
      <vt:lpstr>Cambria</vt:lpstr>
      <vt:lpstr>Geneva</vt:lpstr>
      <vt:lpstr>Lucida Grande</vt:lpstr>
      <vt:lpstr>Lucida Sans</vt:lpstr>
      <vt:lpstr>Times</vt:lpstr>
      <vt:lpstr>Times New Roman</vt:lpstr>
      <vt:lpstr>Webdings</vt:lpstr>
      <vt:lpstr>Wingdings</vt:lpstr>
      <vt:lpstr>ヒラギノ角ゴ Pro W3</vt:lpstr>
      <vt:lpstr>Design1</vt:lpstr>
      <vt:lpstr>PowerPoint Presentation</vt:lpstr>
      <vt:lpstr>Key facts</vt:lpstr>
      <vt:lpstr>Leading in scientific publishing markets</vt:lpstr>
      <vt:lpstr>SpringerLink usage: 2005 – 2011 </vt:lpstr>
      <vt:lpstr>Our publishing brands </vt:lpstr>
      <vt:lpstr>Leading Publishers: Number of Books Published</vt:lpstr>
      <vt:lpstr>Leading Publishers: Number of Journals Titles</vt:lpstr>
      <vt:lpstr>Market Positions by ISI Data</vt:lpstr>
      <vt:lpstr>Leading book publishers by number of new titles 2011</vt:lpstr>
      <vt:lpstr>Book Market Positions by Disciplines</vt:lpstr>
      <vt:lpstr>PowerPoint Presentation</vt:lpstr>
      <vt:lpstr>And, eBooks can be purchased in 5 annual Subject Collections (German)</vt:lpstr>
      <vt:lpstr>eBook Collection</vt:lpstr>
      <vt:lpstr>Springer eBook Business Model</vt:lpstr>
      <vt:lpstr>eReaders – the future of reading?</vt:lpstr>
      <vt:lpstr>PowerPoint Presentation</vt:lpstr>
      <vt:lpstr>What is Springer’s “MyCopy”?</vt:lpstr>
      <vt:lpstr>What is Springer’s “MyCopy”?</vt:lpstr>
      <vt:lpstr>Branding MyCopy Books</vt:lpstr>
      <vt:lpstr>PowerPoint Presentation</vt:lpstr>
      <vt:lpstr>Article Output 2000-10 by region</vt:lpstr>
      <vt:lpstr>Eastern Europe: Ranking by research articles</vt:lpstr>
      <vt:lpstr>Research output by disciplines</vt:lpstr>
      <vt:lpstr>Trends in STM Publishing</vt:lpstr>
      <vt:lpstr>The Golden Rules of STM Publishing in Today’s Environment</vt:lpstr>
      <vt:lpstr>Findability and visibility of content are key</vt:lpstr>
      <vt:lpstr>Scientists spend almost 12 hours per week on information tasks</vt:lpstr>
      <vt:lpstr>2013: Digitize everything</vt:lpstr>
      <vt:lpstr>Springer Book and Journal Archives</vt:lpstr>
      <vt:lpstr>SCANNING</vt:lpstr>
      <vt:lpstr>Metadata</vt:lpstr>
      <vt:lpstr>Output formats</vt:lpstr>
      <vt:lpstr>Quality Assurance</vt:lpstr>
      <vt:lpstr>Highlights</vt:lpstr>
      <vt:lpstr>PowerPoint Presentation</vt:lpstr>
      <vt:lpstr>PowerPoint Presentation</vt:lpstr>
      <vt:lpstr>SpringerLink app</vt:lpstr>
      <vt:lpstr>And….in development….</vt:lpstr>
      <vt:lpstr>What is SpringerMaterials?</vt:lpstr>
      <vt:lpstr>Figures</vt:lpstr>
      <vt:lpstr>Who uses SpringerMaterials and Why?</vt:lpstr>
      <vt:lpstr>Search via Periodic Table – Search Result Page </vt:lpstr>
      <vt:lpstr>What is SpringerImages?</vt:lpstr>
      <vt:lpstr>Search Results Page</vt:lpstr>
      <vt:lpstr>Key Facts About SpringerImages - database</vt:lpstr>
      <vt:lpstr>All science image database – strong in medicine and ls</vt:lpstr>
      <vt:lpstr>What are protocols?</vt:lpstr>
      <vt:lpstr>What makes a good protocol?</vt:lpstr>
      <vt:lpstr>PowerPoint Presentation</vt:lpstr>
      <vt:lpstr>PowerPoint Presentation</vt:lpstr>
      <vt:lpstr>Summary</vt:lpstr>
      <vt:lpstr>  Thank You - Questions? </vt:lpstr>
    </vt:vector>
  </TitlesOfParts>
  <Company>Springer-SBM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Springer-SBM</dc:creator>
  <cp:lastModifiedBy>Tiberius Ignat</cp:lastModifiedBy>
  <cp:revision>707</cp:revision>
  <cp:lastPrinted>2005-10-12T15:02:49Z</cp:lastPrinted>
  <dcterms:created xsi:type="dcterms:W3CDTF">2007-10-15T07:19:47Z</dcterms:created>
  <dcterms:modified xsi:type="dcterms:W3CDTF">2013-03-25T20:23:57Z</dcterms:modified>
</cp:coreProperties>
</file>