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8" r:id="rId3"/>
    <p:sldId id="283" r:id="rId4"/>
    <p:sldId id="282" r:id="rId5"/>
    <p:sldId id="257" r:id="rId6"/>
    <p:sldId id="277" r:id="rId7"/>
    <p:sldId id="284" r:id="rId8"/>
    <p:sldId id="285" r:id="rId9"/>
    <p:sldId id="286" r:id="rId10"/>
    <p:sldId id="288" r:id="rId11"/>
    <p:sldId id="290" r:id="rId12"/>
    <p:sldId id="279" r:id="rId13"/>
    <p:sldId id="289" r:id="rId1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819" autoAdjust="0"/>
  </p:normalViewPr>
  <p:slideViewPr>
    <p:cSldViewPr snapToGrid="0">
      <p:cViewPr varScale="1">
        <p:scale>
          <a:sx n="81" d="100"/>
          <a:sy n="81" d="100"/>
        </p:scale>
        <p:origin x="-78" y="-504"/>
      </p:cViewPr>
      <p:guideLst>
        <p:guide orient="horz" pos="2160"/>
        <p:guide pos="3840"/>
      </p:guideLst>
    </p:cSldViewPr>
  </p:slideViewPr>
  <p:outlineViewPr>
    <p:cViewPr>
      <p:scale>
        <a:sx n="50" d="100"/>
        <a:sy n="50" d="100"/>
      </p:scale>
      <p:origin x="0" y="-405474"/>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SKS\Agreementuri\Springer\Centralizare%20statistici%20Springer_en_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file:///C:\SKS\Agreementuri\Springer\Centralizare%20statistici%20Springer_en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a:t>Usage</a:t>
            </a:r>
            <a:r>
              <a:rPr lang="en-US" sz="1200" baseline="0"/>
              <a:t> statistics structure</a:t>
            </a:r>
            <a:endParaRPr lang="en-US" sz="120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FFFF00"/>
              </a:solidFill>
            </c:spPr>
          </c:dPt>
          <c:dPt>
            <c:idx val="1"/>
            <c:bubble3D val="0"/>
            <c:spPr>
              <a:solidFill>
                <a:srgbClr val="00B050"/>
              </a:solidFill>
            </c:spPr>
          </c:dPt>
          <c:dLbls>
            <c:dLbl>
              <c:idx val="0"/>
              <c:layout>
                <c:manualLayout>
                  <c:x val="3.0006944199239681E-2"/>
                  <c:y val="7.2918900701614709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5.3743982674811404E-2"/>
                  <c:y val="-0.24160625836167371"/>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'Analiza eBOOKS'!$Q$18:$Q$19</c:f>
              <c:strCache>
                <c:ptCount val="2"/>
                <c:pt idx="0">
                  <c:v>Usage Feb</c:v>
                </c:pt>
                <c:pt idx="1">
                  <c:v>Usage Mar</c:v>
                </c:pt>
              </c:strCache>
            </c:strRef>
          </c:cat>
          <c:val>
            <c:numRef>
              <c:f>'Analiza eBOOKS'!$S$18:$S$19</c:f>
              <c:numCache>
                <c:formatCode>0%</c:formatCode>
                <c:ptCount val="2"/>
                <c:pt idx="0">
                  <c:v>0.28731841158227744</c:v>
                </c:pt>
                <c:pt idx="1">
                  <c:v>0.71268158841772267</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 Institutions eBooks usage</a:t>
            </a:r>
          </a:p>
        </c:rich>
      </c:tx>
      <c:layout/>
      <c:overlay val="0"/>
    </c:title>
    <c:autoTitleDeleted val="0"/>
    <c:view3D>
      <c:rotX val="40"/>
      <c:rotY val="150"/>
      <c:rAngAx val="0"/>
      <c:perspective val="30"/>
    </c:view3D>
    <c:floor>
      <c:thickness val="0"/>
    </c:floor>
    <c:sideWall>
      <c:thickness val="0"/>
    </c:sideWall>
    <c:backWall>
      <c:thickness val="0"/>
    </c:backWall>
    <c:plotArea>
      <c:layout>
        <c:manualLayout>
          <c:layoutTarget val="inner"/>
          <c:xMode val="edge"/>
          <c:yMode val="edge"/>
          <c:x val="1.1188754858328168E-3"/>
          <c:y val="0.21189359819265946"/>
          <c:w val="0.86135986198656112"/>
          <c:h val="0.71765553427526374"/>
        </c:manualLayout>
      </c:layout>
      <c:pie3DChart>
        <c:varyColors val="1"/>
        <c:ser>
          <c:idx val="0"/>
          <c:order val="0"/>
          <c:explosion val="2"/>
          <c:dLbls>
            <c:dLbl>
              <c:idx val="0"/>
              <c:layout>
                <c:manualLayout>
                  <c:x val="-6.1432762081210436E-2"/>
                  <c:y val="-2.0401919378728764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2.9700676889073158E-2"/>
                  <c:y val="7.7047801524737919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3.693309436064738E-2"/>
                  <c:y val="-3.2230566760462792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1.8787415000234949E-2"/>
                  <c:y val="-2.1229670063199802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1.3018372703412103E-4"/>
                  <c:y val="-9.1748429961374268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5"/>
              <c:layout>
                <c:manualLayout>
                  <c:x val="1.2857024450891002E-2"/>
                  <c:y val="-8.924240849875654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6"/>
              <c:layout>
                <c:manualLayout>
                  <c:x val="3.1834894322420287E-2"/>
                  <c:y val="-0.10872357936088214"/>
                </c:manualLayout>
              </c:layout>
              <c:showLegendKey val="0"/>
              <c:showVal val="1"/>
              <c:showCatName val="1"/>
              <c:showSerName val="0"/>
              <c:showPercent val="0"/>
              <c:showBubbleSize val="0"/>
              <c:extLst>
                <c:ext xmlns:c15="http://schemas.microsoft.com/office/drawing/2012/chart" uri="{CE6537A1-D6FC-4f65-9D91-7224C49458BB}">
                  <c15:layout/>
                </c:ext>
              </c:extLst>
            </c:dLbl>
            <c:dLbl>
              <c:idx val="7"/>
              <c:layout>
                <c:manualLayout>
                  <c:x val="5.885682448261742E-2"/>
                  <c:y val="-9.9316371169204706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700"/>
                </a:pPr>
                <a:endParaRPr lang="hu-HU"/>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'Analiza eBOOKS'!$A$4:$A$14</c:f>
              <c:strCache>
                <c:ptCount val="11"/>
                <c:pt idx="0">
                  <c:v>University of Technology and Economics</c:v>
                </c:pt>
                <c:pt idx="1">
                  <c:v>Eötvös Lorand University</c:v>
                </c:pt>
                <c:pt idx="2">
                  <c:v>Corvinus Budapest University</c:v>
                </c:pt>
                <c:pt idx="3">
                  <c:v>Debrecen University</c:v>
                </c:pt>
                <c:pt idx="4">
                  <c:v>Library of the Hungarian Academy of Science</c:v>
                </c:pt>
                <c:pt idx="5">
                  <c:v>Pecs Univeristy</c:v>
                </c:pt>
                <c:pt idx="6">
                  <c:v>Szeged University</c:v>
                </c:pt>
                <c:pt idx="7">
                  <c:v>Pannon University</c:v>
                </c:pt>
                <c:pt idx="8">
                  <c:v>Miskolc University</c:v>
                </c:pt>
                <c:pt idx="9">
                  <c:v>Szent István Egyetem</c:v>
                </c:pt>
                <c:pt idx="10">
                  <c:v>Central European University</c:v>
                </c:pt>
              </c:strCache>
            </c:strRef>
          </c:cat>
          <c:val>
            <c:numRef>
              <c:f>'Analiza eBOOKS'!$C$4:$C$14</c:f>
              <c:numCache>
                <c:formatCode>0%</c:formatCode>
                <c:ptCount val="11"/>
                <c:pt idx="0">
                  <c:v>0.28296313952674956</c:v>
                </c:pt>
                <c:pt idx="1">
                  <c:v>0.24332783202796093</c:v>
                </c:pt>
                <c:pt idx="2">
                  <c:v>0.10812267306441717</c:v>
                </c:pt>
                <c:pt idx="3">
                  <c:v>0.10139415341646613</c:v>
                </c:pt>
                <c:pt idx="4">
                  <c:v>7.6190056714399337E-2</c:v>
                </c:pt>
                <c:pt idx="5">
                  <c:v>6.6912109521749169E-2</c:v>
                </c:pt>
                <c:pt idx="6">
                  <c:v>5.9885638483919715E-2</c:v>
                </c:pt>
                <c:pt idx="7">
                  <c:v>3.3803232902124294E-2</c:v>
                </c:pt>
                <c:pt idx="8">
                  <c:v>1.5006386523269999E-2</c:v>
                </c:pt>
                <c:pt idx="9">
                  <c:v>7.3814218240325054E-3</c:v>
                </c:pt>
                <c:pt idx="10">
                  <c:v>5.0133559949115131E-3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Structure usage statistics by eBook package</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541666666666667"/>
          <c:y val="0.24848060659084298"/>
          <c:w val="0.72777777777777775"/>
          <c:h val="0.60327026829979635"/>
        </c:manualLayout>
      </c:layout>
      <c:pie3DChart>
        <c:varyColors val="1"/>
        <c:ser>
          <c:idx val="0"/>
          <c:order val="0"/>
          <c:dLbls>
            <c:dLbl>
              <c:idx val="0"/>
              <c:layout>
                <c:manualLayout>
                  <c:x val="-2.4901246719160143E-2"/>
                  <c:y val="-1.4542505103528737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2.0672572178477719E-2"/>
                  <c:y val="-3.3854986876640417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4.9573490813648448E-4"/>
                  <c:y val="6.1333479148439861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1.9192475940507464E-2"/>
                  <c:y val="3.1463619130941971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7"/>
              <c:layout>
                <c:manualLayout>
                  <c:x val="-5.2343394575678083E-2"/>
                  <c:y val="4.3762029746281808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10"/>
              <c:layout>
                <c:manualLayout>
                  <c:x val="8.376881014873154E-2"/>
                  <c:y val="-1.6292286380869062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800"/>
                </a:pPr>
                <a:endParaRPr lang="hu-HU"/>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'Analiza eBOOKS'!$BP$3:$BP$13</c:f>
              <c:strCache>
                <c:ptCount val="11"/>
                <c:pt idx="0">
                  <c:v>Biomedical and Life Sciences</c:v>
                </c:pt>
                <c:pt idx="1">
                  <c:v>Mathematics and Statistics</c:v>
                </c:pt>
                <c:pt idx="2">
                  <c:v>Computer Science</c:v>
                </c:pt>
                <c:pt idx="3">
                  <c:v>Business and Economics</c:v>
                </c:pt>
                <c:pt idx="4">
                  <c:v>Medicine</c:v>
                </c:pt>
                <c:pt idx="5">
                  <c:v>Engineering</c:v>
                </c:pt>
                <c:pt idx="6">
                  <c:v>Earth and Environmental Science</c:v>
                </c:pt>
                <c:pt idx="7">
                  <c:v>Physics and Astronomy</c:v>
                </c:pt>
                <c:pt idx="8">
                  <c:v>Chemistry and Materials Science</c:v>
                </c:pt>
                <c:pt idx="9">
                  <c:v>Humanities, Social Science and Law</c:v>
                </c:pt>
                <c:pt idx="10">
                  <c:v>Others</c:v>
                </c:pt>
              </c:strCache>
            </c:strRef>
          </c:cat>
          <c:val>
            <c:numRef>
              <c:f>'Analiza eBOOKS'!$BR$3:$BR$13</c:f>
              <c:numCache>
                <c:formatCode>0%</c:formatCode>
                <c:ptCount val="11"/>
                <c:pt idx="0">
                  <c:v>0.12687806533685345</c:v>
                </c:pt>
                <c:pt idx="1">
                  <c:v>0.12301246991338682</c:v>
                </c:pt>
                <c:pt idx="2">
                  <c:v>0.11267744300708089</c:v>
                </c:pt>
                <c:pt idx="3">
                  <c:v>9.866595503783987E-2</c:v>
                </c:pt>
                <c:pt idx="4">
                  <c:v>9.5909256961051292E-2</c:v>
                </c:pt>
                <c:pt idx="5">
                  <c:v>9.5015402791415918E-2</c:v>
                </c:pt>
                <c:pt idx="6">
                  <c:v>7.6363645785024192E-2</c:v>
                </c:pt>
                <c:pt idx="7">
                  <c:v>5.533345942290703E-2</c:v>
                </c:pt>
                <c:pt idx="8">
                  <c:v>5.4851555435799254E-2</c:v>
                </c:pt>
                <c:pt idx="9">
                  <c:v>4.9133479631783911E-2</c:v>
                </c:pt>
                <c:pt idx="10">
                  <c:v>0.11215926667685747</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A595C-AB17-42B6-897D-E26C144D60A7}" type="datetimeFigureOut">
              <a:rPr lang="ro-RO" smtClean="0"/>
              <a:t>25.09.2013</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F87F0-6C62-4A34-895F-033463A320E8}" type="slidenum">
              <a:rPr lang="ro-RO" smtClean="0"/>
              <a:t>‹#›</a:t>
            </a:fld>
            <a:endParaRPr lang="ro-RO"/>
          </a:p>
        </p:txBody>
      </p:sp>
    </p:spTree>
    <p:extLst>
      <p:ext uri="{BB962C8B-B14F-4D97-AF65-F5344CB8AC3E}">
        <p14:creationId xmlns:p14="http://schemas.microsoft.com/office/powerpoint/2010/main" val="3624298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smtClean="0">
                <a:solidFill>
                  <a:schemeClr val="tx1"/>
                </a:solidFill>
                <a:effectLst/>
                <a:latin typeface="+mn-lt"/>
                <a:ea typeface="+mn-ea"/>
                <a:cs typeface="+mn-cs"/>
              </a:rPr>
              <a:t>This report shows some bibliometrics about the use of eBooks Springer, in a trial run for a selected number of Hungarian academic institutions between February 1st and March 31st, 2013. The conclusion of this report reveals great interest for Springer eBooks tested by a great number of academics and recommends further presentations and trainings of them. It is also recommended having a presentation at Informatio Scientifica Informatio Medicata, in September 2013, in front of a larger, specialized audience.</a:t>
            </a:r>
            <a:endParaRPr lang="ro-RO"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D1F87F0-6C62-4A34-895F-033463A320E8}" type="slidenum">
              <a:rPr lang="ro-RO" smtClean="0"/>
              <a:t>1</a:t>
            </a:fld>
            <a:endParaRPr lang="ro-RO"/>
          </a:p>
        </p:txBody>
      </p:sp>
    </p:spTree>
    <p:extLst>
      <p:ext uri="{BB962C8B-B14F-4D97-AF65-F5344CB8AC3E}">
        <p14:creationId xmlns:p14="http://schemas.microsoft.com/office/powerpoint/2010/main" val="303402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DD1F87F0-6C62-4A34-895F-033463A320E8}" type="slidenum">
              <a:rPr lang="ro-RO" smtClean="0"/>
              <a:t>2</a:t>
            </a:fld>
            <a:endParaRPr lang="ro-RO"/>
          </a:p>
        </p:txBody>
      </p:sp>
    </p:spTree>
    <p:extLst>
      <p:ext uri="{BB962C8B-B14F-4D97-AF65-F5344CB8AC3E}">
        <p14:creationId xmlns:p14="http://schemas.microsoft.com/office/powerpoint/2010/main" val="249145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A number of 	11 institutions took part of this trial, handing over to SKS their IP ranges in order to easily access the Springer mentioned products. In an alphabetical order, these institutions are</a:t>
            </a:r>
            <a:r>
              <a:rPr lang="en-US" sz="1200" kern="1200" baseline="0" smtClean="0">
                <a:solidFill>
                  <a:schemeClr val="tx1"/>
                </a:solidFill>
                <a:effectLst/>
                <a:latin typeface="+mn-lt"/>
                <a:ea typeface="+mn-ea"/>
                <a:cs typeface="+mn-cs"/>
              </a:rPr>
              <a:t> (see slide)</a:t>
            </a:r>
          </a:p>
          <a:p>
            <a:endParaRPr lang="ro-RO"/>
          </a:p>
        </p:txBody>
      </p:sp>
      <p:sp>
        <p:nvSpPr>
          <p:cNvPr id="4" name="Slide Number Placeholder 3"/>
          <p:cNvSpPr>
            <a:spLocks noGrp="1"/>
          </p:cNvSpPr>
          <p:nvPr>
            <p:ph type="sldNum" sz="quarter" idx="10"/>
          </p:nvPr>
        </p:nvSpPr>
        <p:spPr/>
        <p:txBody>
          <a:bodyPr/>
          <a:lstStyle/>
          <a:p>
            <a:fld id="{DD1F87F0-6C62-4A34-895F-033463A320E8}" type="slidenum">
              <a:rPr lang="ro-RO" smtClean="0"/>
              <a:t>3</a:t>
            </a:fld>
            <a:endParaRPr lang="ro-RO"/>
          </a:p>
        </p:txBody>
      </p:sp>
    </p:spTree>
    <p:extLst>
      <p:ext uri="{BB962C8B-B14F-4D97-AF65-F5344CB8AC3E}">
        <p14:creationId xmlns:p14="http://schemas.microsoft.com/office/powerpoint/2010/main" val="200532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All Springer publications including eBooks, series and References are contained in 13 Subject Collections. Users can browse a certain collection for an overview of titles available online.</a:t>
            </a:r>
            <a:endParaRPr lang="ro-RO" sz="1200" kern="1200" smtClean="0">
              <a:solidFill>
                <a:schemeClr val="tx1"/>
              </a:solidFill>
              <a:effectLst/>
              <a:latin typeface="+mn-lt"/>
              <a:ea typeface="+mn-ea"/>
              <a:cs typeface="+mn-cs"/>
            </a:endParaRPr>
          </a:p>
          <a:p>
            <a:endParaRPr lang="en-GB" i="0" baseline="0" smtClean="0"/>
          </a:p>
        </p:txBody>
      </p:sp>
      <p:sp>
        <p:nvSpPr>
          <p:cNvPr id="4" name="Slide Number Placeholder 3"/>
          <p:cNvSpPr>
            <a:spLocks noGrp="1"/>
          </p:cNvSpPr>
          <p:nvPr>
            <p:ph type="sldNum" sz="quarter" idx="10"/>
          </p:nvPr>
        </p:nvSpPr>
        <p:spPr/>
        <p:txBody>
          <a:bodyPr/>
          <a:lstStyle/>
          <a:p>
            <a:fld id="{DD1F87F0-6C62-4A34-895F-033463A320E8}" type="slidenum">
              <a:rPr lang="ro-RO" smtClean="0"/>
              <a:t>6</a:t>
            </a:fld>
            <a:endParaRPr lang="ro-RO"/>
          </a:p>
        </p:txBody>
      </p:sp>
    </p:spTree>
    <p:extLst>
      <p:ext uri="{BB962C8B-B14F-4D97-AF65-F5344CB8AC3E}">
        <p14:creationId xmlns:p14="http://schemas.microsoft.com/office/powerpoint/2010/main" val="152169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smtClean="0">
                <a:solidFill>
                  <a:schemeClr val="tx1"/>
                </a:solidFill>
                <a:effectLst/>
                <a:latin typeface="+mn-lt"/>
                <a:ea typeface="+mn-ea"/>
                <a:cs typeface="+mn-cs"/>
              </a:rPr>
              <a:t>During the trial period February-March 2013, it can noticed that the institutions had a high interest in using the Springer eBooks, especially the second month of the trial, March. As it is shown in the chart below, the usage statistics of March represents 71% from the total usage statistics of trial, while the February month represents only 29%.</a:t>
            </a:r>
            <a:endParaRPr lang="en-GB"/>
          </a:p>
        </p:txBody>
      </p:sp>
      <p:sp>
        <p:nvSpPr>
          <p:cNvPr id="4" name="Slide Number Placeholder 3"/>
          <p:cNvSpPr>
            <a:spLocks noGrp="1"/>
          </p:cNvSpPr>
          <p:nvPr>
            <p:ph type="sldNum" sz="quarter" idx="10"/>
          </p:nvPr>
        </p:nvSpPr>
        <p:spPr/>
        <p:txBody>
          <a:bodyPr/>
          <a:lstStyle/>
          <a:p>
            <a:fld id="{DD1F87F0-6C62-4A34-895F-033463A320E8}" type="slidenum">
              <a:rPr lang="ro-RO" smtClean="0"/>
              <a:t>7</a:t>
            </a:fld>
            <a:endParaRPr lang="ro-RO"/>
          </a:p>
        </p:txBody>
      </p:sp>
    </p:spTree>
    <p:extLst>
      <p:ext uri="{BB962C8B-B14F-4D97-AF65-F5344CB8AC3E}">
        <p14:creationId xmlns:p14="http://schemas.microsoft.com/office/powerpoint/2010/main" val="25477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DD1F87F0-6C62-4A34-895F-033463A320E8}" type="slidenum">
              <a:rPr lang="ro-RO" smtClean="0"/>
              <a:t>8</a:t>
            </a:fld>
            <a:endParaRPr lang="ro-RO"/>
          </a:p>
        </p:txBody>
      </p:sp>
    </p:spTree>
    <p:extLst>
      <p:ext uri="{BB962C8B-B14F-4D97-AF65-F5344CB8AC3E}">
        <p14:creationId xmlns:p14="http://schemas.microsoft.com/office/powerpoint/2010/main" val="2578856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DD1F87F0-6C62-4A34-895F-033463A320E8}" type="slidenum">
              <a:rPr lang="ro-RO" smtClean="0"/>
              <a:t>9</a:t>
            </a:fld>
            <a:endParaRPr lang="ro-RO"/>
          </a:p>
        </p:txBody>
      </p:sp>
    </p:spTree>
    <p:extLst>
      <p:ext uri="{BB962C8B-B14F-4D97-AF65-F5344CB8AC3E}">
        <p14:creationId xmlns:p14="http://schemas.microsoft.com/office/powerpoint/2010/main" val="2908421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DD1F87F0-6C62-4A34-895F-033463A320E8}" type="slidenum">
              <a:rPr lang="ro-RO" smtClean="0"/>
              <a:t>11</a:t>
            </a:fld>
            <a:endParaRPr lang="ro-RO"/>
          </a:p>
        </p:txBody>
      </p:sp>
    </p:spTree>
    <p:extLst>
      <p:ext uri="{BB962C8B-B14F-4D97-AF65-F5344CB8AC3E}">
        <p14:creationId xmlns:p14="http://schemas.microsoft.com/office/powerpoint/2010/main" val="149963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345875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414138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7E58D2-36A6-4C47-AE6B-53E38F47419A}" type="slidenum">
              <a:rPr lang="ro-RO" smtClean="0"/>
              <a:t>‹#›</a:t>
            </a:fld>
            <a:endParaRPr lang="ro-R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2962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650129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7E58D2-36A6-4C47-AE6B-53E38F47419A}" type="slidenum">
              <a:rPr lang="ro-RO" smtClean="0"/>
              <a:t>‹#›</a:t>
            </a:fld>
            <a:endParaRPr lang="ro-R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3803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384736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3800604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46231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102148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FDFB2-EF1D-4063-AC7B-768DBA5E4DFF}" type="datetimeFigureOut">
              <a:rPr lang="ro-RO" smtClean="0"/>
              <a:t>25.09.2013</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176456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66701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1FDFB2-EF1D-4063-AC7B-768DBA5E4DFF}" type="datetimeFigureOut">
              <a:rPr lang="ro-RO" smtClean="0"/>
              <a:t>25.09.2013</a:t>
            </a:fld>
            <a:endParaRPr lang="ro-RO"/>
          </a:p>
        </p:txBody>
      </p:sp>
      <p:sp>
        <p:nvSpPr>
          <p:cNvPr id="8" name="Footer Placeholder 7"/>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91138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1FDFB2-EF1D-4063-AC7B-768DBA5E4DFF}" type="datetimeFigureOut">
              <a:rPr lang="ro-RO" smtClean="0"/>
              <a:t>25.09.2013</a:t>
            </a:fld>
            <a:endParaRPr lang="ro-RO"/>
          </a:p>
        </p:txBody>
      </p:sp>
      <p:sp>
        <p:nvSpPr>
          <p:cNvPr id="4" name="Footer Placeholder 3"/>
          <p:cNvSpPr>
            <a:spLocks noGrp="1"/>
          </p:cNvSpPr>
          <p:nvPr>
            <p:ph type="ftr" sz="quarter" idx="11"/>
          </p:nvPr>
        </p:nvSpPr>
        <p:spPr/>
        <p:txBody>
          <a:bodyPr/>
          <a:lstStyle/>
          <a:p>
            <a:endParaRPr lang="ro-R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302986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DFB2-EF1D-4063-AC7B-768DBA5E4DFF}" type="datetimeFigureOut">
              <a:rPr lang="ro-RO" smtClean="0"/>
              <a:t>25.09.2013</a:t>
            </a:fld>
            <a:endParaRPr lang="ro-RO"/>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48584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139542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FDFB2-EF1D-4063-AC7B-768DBA5E4DFF}" type="datetimeFigureOut">
              <a:rPr lang="ro-RO" smtClean="0"/>
              <a:t>25.09.2013</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7E58D2-36A6-4C47-AE6B-53E38F47419A}" type="slidenum">
              <a:rPr lang="ro-RO" smtClean="0"/>
              <a:t>‹#›</a:t>
            </a:fld>
            <a:endParaRPr lang="ro-RO"/>
          </a:p>
        </p:txBody>
      </p:sp>
    </p:spTree>
    <p:extLst>
      <p:ext uri="{BB962C8B-B14F-4D97-AF65-F5344CB8AC3E}">
        <p14:creationId xmlns:p14="http://schemas.microsoft.com/office/powerpoint/2010/main" val="264742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1FDFB2-EF1D-4063-AC7B-768DBA5E4DFF}" type="datetimeFigureOut">
              <a:rPr lang="ro-RO" smtClean="0"/>
              <a:t>25.09.2013</a:t>
            </a:fld>
            <a:endParaRPr lang="ro-R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7E58D2-36A6-4C47-AE6B-53E38F47419A}" type="slidenum">
              <a:rPr lang="ro-RO" smtClean="0"/>
              <a:t>‹#›</a:t>
            </a:fld>
            <a:endParaRPr lang="ro-RO"/>
          </a:p>
        </p:txBody>
      </p:sp>
    </p:spTree>
    <p:extLst>
      <p:ext uri="{BB962C8B-B14F-4D97-AF65-F5344CB8AC3E}">
        <p14:creationId xmlns:p14="http://schemas.microsoft.com/office/powerpoint/2010/main" val="2740005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zanto.peter1@upcmail.hu" TargetMode="External"/><Relationship Id="rId2" Type="http://schemas.openxmlformats.org/officeDocument/2006/relationships/hyperlink" Target="mailto:tiberius@scientificknowledgeservices.com" TargetMode="Externa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129426"/>
            <a:ext cx="8915399" cy="2647956"/>
          </a:xfrm>
        </p:spPr>
        <p:txBody>
          <a:bodyPr>
            <a:normAutofit/>
          </a:bodyPr>
          <a:lstStyle/>
          <a:p>
            <a:r>
              <a:rPr lang="en-US" cap="small"/>
              <a:t>Usage Statistics for </a:t>
            </a:r>
            <a:r>
              <a:rPr lang="en-US" cap="small" smtClean="0"/>
              <a:t>Springer Products</a:t>
            </a:r>
            <a:br>
              <a:rPr lang="en-US" cap="small" smtClean="0"/>
            </a:br>
            <a:r>
              <a:rPr lang="en-US" sz="3600" cap="small" smtClean="0"/>
              <a:t>Trial in Hungary, February – March 2013</a:t>
            </a:r>
            <a:endParaRPr lang="ro-RO" sz="3600" dirty="0"/>
          </a:p>
        </p:txBody>
      </p:sp>
      <p:sp>
        <p:nvSpPr>
          <p:cNvPr id="3" name="Subtitle 2"/>
          <p:cNvSpPr>
            <a:spLocks noGrp="1"/>
          </p:cNvSpPr>
          <p:nvPr>
            <p:ph type="subTitle" idx="1"/>
          </p:nvPr>
        </p:nvSpPr>
        <p:spPr>
          <a:xfrm>
            <a:off x="2589212" y="5245987"/>
            <a:ext cx="8915399" cy="1126283"/>
          </a:xfrm>
        </p:spPr>
        <p:txBody>
          <a:bodyPr>
            <a:normAutofit fontScale="92500" lnSpcReduction="20000"/>
          </a:bodyPr>
          <a:lstStyle/>
          <a:p>
            <a:endParaRPr lang="en-GB" dirty="0" smtClean="0"/>
          </a:p>
          <a:p>
            <a:pPr algn="r"/>
            <a:r>
              <a:rPr lang="en-GB" sz="2400" smtClean="0"/>
              <a:t>Tiberius Ignat and</a:t>
            </a:r>
            <a:r>
              <a:rPr lang="en-US" sz="2400" smtClean="0"/>
              <a:t> </a:t>
            </a:r>
            <a:r>
              <a:rPr lang="en-US" sz="2400"/>
              <a:t>Peter Szanto </a:t>
            </a:r>
            <a:endParaRPr lang="en-GB" sz="2400" dirty="0" smtClean="0"/>
          </a:p>
          <a:p>
            <a:pPr algn="r"/>
            <a:r>
              <a:rPr lang="en-GB" sz="2400" dirty="0" smtClean="0"/>
              <a:t>Scientific Knowledge Services</a:t>
            </a:r>
            <a:endParaRPr lang="ro-RO"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4180" y="171450"/>
            <a:ext cx="6557010" cy="1311402"/>
          </a:xfrm>
          <a:prstGeom prst="rect">
            <a:avLst/>
          </a:prstGeom>
        </p:spPr>
      </p:pic>
    </p:spTree>
    <p:extLst>
      <p:ext uri="{BB962C8B-B14F-4D97-AF65-F5344CB8AC3E}">
        <p14:creationId xmlns:p14="http://schemas.microsoft.com/office/powerpoint/2010/main" val="1031144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use of Springer titles</a:t>
            </a:r>
            <a:endParaRPr lang="ro-R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6059116"/>
              </p:ext>
            </p:extLst>
          </p:nvPr>
        </p:nvGraphicFramePr>
        <p:xfrm>
          <a:off x="2751773" y="1469915"/>
          <a:ext cx="4932680" cy="5017389"/>
        </p:xfrm>
        <a:graphic>
          <a:graphicData uri="http://schemas.openxmlformats.org/drawingml/2006/table">
            <a:tbl>
              <a:tblPr firstRow="1" firstCol="1" bandRow="1">
                <a:tableStyleId>{5C22544A-7EE6-4342-B048-85BDC9FD1C3A}</a:tableStyleId>
              </a:tblPr>
              <a:tblGrid>
                <a:gridCol w="3092450"/>
                <a:gridCol w="1085850"/>
                <a:gridCol w="754380"/>
              </a:tblGrid>
              <a:tr h="390525">
                <a:tc>
                  <a:txBody>
                    <a:bodyPr/>
                    <a:lstStyle/>
                    <a:p>
                      <a:pPr algn="ctr">
                        <a:lnSpc>
                          <a:spcPct val="115000"/>
                        </a:lnSpc>
                        <a:spcAft>
                          <a:spcPts val="0"/>
                        </a:spcAft>
                      </a:pPr>
                      <a:r>
                        <a:rPr lang="en-US" sz="1100">
                          <a:effectLst/>
                        </a:rPr>
                        <a:t>Name of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No. Ebooks (titles)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r>
              <a:tr h="190500">
                <a:tc>
                  <a:txBody>
                    <a:bodyPr/>
                    <a:lstStyle/>
                    <a:p>
                      <a:pPr>
                        <a:lnSpc>
                          <a:spcPct val="115000"/>
                        </a:lnSpc>
                        <a:spcAft>
                          <a:spcPts val="0"/>
                        </a:spcAft>
                      </a:pPr>
                      <a:r>
                        <a:rPr lang="en-US" sz="1100">
                          <a:effectLst/>
                        </a:rPr>
                        <a:t>University of Technology and Economics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6,871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Eötvös Lorand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5,206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76%</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Library of the Hungarian Academy of Science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2,679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39%</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Corvinus Budapest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2,611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38%</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Debrecen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2,521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37%</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Szeged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2,364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34%</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Pecs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1,858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27%</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Pannon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1,250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18%</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190500">
                <a:tc>
                  <a:txBody>
                    <a:bodyPr/>
                    <a:lstStyle/>
                    <a:p>
                      <a:pPr>
                        <a:lnSpc>
                          <a:spcPct val="115000"/>
                        </a:lnSpc>
                        <a:spcAft>
                          <a:spcPts val="0"/>
                        </a:spcAft>
                      </a:pPr>
                      <a:r>
                        <a:rPr lang="en-US" sz="1100">
                          <a:effectLst/>
                        </a:rPr>
                        <a:t>Miskolc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621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200025">
                <a:tc>
                  <a:txBody>
                    <a:bodyPr/>
                    <a:lstStyle/>
                    <a:p>
                      <a:pPr>
                        <a:lnSpc>
                          <a:spcPct val="115000"/>
                        </a:lnSpc>
                        <a:spcAft>
                          <a:spcPts val="0"/>
                        </a:spcAft>
                      </a:pPr>
                      <a:r>
                        <a:rPr lang="en-US" sz="1100">
                          <a:effectLst/>
                        </a:rPr>
                        <a:t>Central European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418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200025">
                <a:tc>
                  <a:txBody>
                    <a:bodyPr/>
                    <a:lstStyle/>
                    <a:p>
                      <a:pPr>
                        <a:lnSpc>
                          <a:spcPct val="115000"/>
                        </a:lnSpc>
                        <a:spcAft>
                          <a:spcPts val="0"/>
                        </a:spcAft>
                      </a:pPr>
                      <a:r>
                        <a:rPr lang="en-US" sz="1100">
                          <a:effectLst/>
                        </a:rPr>
                        <a:t>Szent István Egyetem</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301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200025">
                <a:tc>
                  <a:txBody>
                    <a:bodyPr/>
                    <a:lstStyle/>
                    <a:p>
                      <a:pPr>
                        <a:lnSpc>
                          <a:spcPct val="115000"/>
                        </a:lnSpc>
                        <a:spcAft>
                          <a:spcPts val="0"/>
                        </a:spcAft>
                      </a:pPr>
                      <a:r>
                        <a:rPr lang="en-US" sz="1100">
                          <a:effectLst/>
                        </a:rPr>
                        <a:t>Total</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26,700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188022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Usage Statistics per eBook Packadges</a:t>
            </a:r>
            <a:endParaRPr lang="ro-RO"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95664991"/>
              </p:ext>
            </p:extLst>
          </p:nvPr>
        </p:nvGraphicFramePr>
        <p:xfrm>
          <a:off x="2304789" y="1665962"/>
          <a:ext cx="8179497" cy="4245260"/>
        </p:xfrm>
        <a:graphic>
          <a:graphicData uri="http://schemas.openxmlformats.org/drawingml/2006/table">
            <a:tbl>
              <a:tblPr firstRow="1" firstCol="1" bandRow="1">
                <a:tableStyleId>{5C22544A-7EE6-4342-B048-85BDC9FD1C3A}</a:tableStyleId>
              </a:tblPr>
              <a:tblGrid>
                <a:gridCol w="4989747"/>
                <a:gridCol w="2074259"/>
                <a:gridCol w="1115491"/>
              </a:tblGrid>
              <a:tr h="330350">
                <a:tc>
                  <a:txBody>
                    <a:bodyPr/>
                    <a:lstStyle/>
                    <a:p>
                      <a:pPr algn="ctr">
                        <a:lnSpc>
                          <a:spcPct val="115000"/>
                        </a:lnSpc>
                        <a:spcAft>
                          <a:spcPts val="0"/>
                        </a:spcAft>
                      </a:pPr>
                      <a:r>
                        <a:rPr lang="en-US" sz="1100">
                          <a:effectLst/>
                        </a:rPr>
                        <a:t>eBook package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Usage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r>
              <a:tr h="422639">
                <a:tc>
                  <a:txBody>
                    <a:bodyPr/>
                    <a:lstStyle/>
                    <a:p>
                      <a:pPr>
                        <a:lnSpc>
                          <a:spcPct val="115000"/>
                        </a:lnSpc>
                        <a:spcAft>
                          <a:spcPts val="0"/>
                        </a:spcAft>
                      </a:pPr>
                      <a:r>
                        <a:rPr lang="en-US" sz="1100">
                          <a:effectLst/>
                        </a:rPr>
                        <a:t>Biomedical and Life Sciences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48,971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13%</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Mathematics and Statistics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47,479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12%</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Computer Science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43,490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11%</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Business and Economics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38,082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Medicine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37,018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Engineering</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36,673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Earth and Environmental Science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29,474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Physics and Astronomy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21,357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Chemistry and Materials Science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21,171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14619">
                <a:tc>
                  <a:txBody>
                    <a:bodyPr/>
                    <a:lstStyle/>
                    <a:p>
                      <a:pPr>
                        <a:lnSpc>
                          <a:spcPct val="115000"/>
                        </a:lnSpc>
                        <a:spcAft>
                          <a:spcPts val="0"/>
                        </a:spcAft>
                      </a:pPr>
                      <a:r>
                        <a:rPr lang="en-US" sz="1100">
                          <a:effectLst/>
                        </a:rPr>
                        <a:t>Humanities, Social Science and Law</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18,964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0350">
                <a:tc>
                  <a:txBody>
                    <a:bodyPr/>
                    <a:lstStyle/>
                    <a:p>
                      <a:pPr>
                        <a:lnSpc>
                          <a:spcPct val="115000"/>
                        </a:lnSpc>
                        <a:spcAft>
                          <a:spcPts val="0"/>
                        </a:spcAft>
                      </a:pPr>
                      <a:r>
                        <a:rPr lang="en-US" sz="1100">
                          <a:effectLst/>
                        </a:rPr>
                        <a:t>Others*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43,290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11%</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0350">
                <a:tc>
                  <a:txBody>
                    <a:bodyPr/>
                    <a:lstStyle/>
                    <a:p>
                      <a:pPr>
                        <a:lnSpc>
                          <a:spcPct val="115000"/>
                        </a:lnSpc>
                        <a:spcAft>
                          <a:spcPts val="0"/>
                        </a:spcAft>
                      </a:pPr>
                      <a:r>
                        <a:rPr lang="en-US" sz="1100">
                          <a:effectLst/>
                        </a:rPr>
                        <a:t>Total</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385,969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3435107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829" y="624110"/>
            <a:ext cx="9773783" cy="1280890"/>
          </a:xfrm>
        </p:spPr>
        <p:txBody>
          <a:bodyPr/>
          <a:lstStyle/>
          <a:p>
            <a:r>
              <a:rPr lang="en-GB"/>
              <a:t>Usage Statistics per eBook </a:t>
            </a:r>
            <a:r>
              <a:rPr lang="en-GB" smtClean="0"/>
              <a:t>Packadges (2)</a:t>
            </a:r>
            <a:endParaRPr lang="ro-RO"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2014708526"/>
              </p:ext>
            </p:extLst>
          </p:nvPr>
        </p:nvGraphicFramePr>
        <p:xfrm>
          <a:off x="2129425" y="2133600"/>
          <a:ext cx="9375188" cy="4354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479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Scientific Knowledge Services</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en-GB" sz="2800" smtClean="0"/>
              <a:t>Tiberius Ignat</a:t>
            </a:r>
          </a:p>
          <a:p>
            <a:pPr marL="0" indent="0">
              <a:buNone/>
            </a:pPr>
            <a:r>
              <a:rPr lang="en-GB" sz="2800">
                <a:hlinkClick r:id="rId2"/>
              </a:rPr>
              <a:t>t</a:t>
            </a:r>
            <a:r>
              <a:rPr lang="en-GB" sz="2800" smtClean="0">
                <a:hlinkClick r:id="rId2"/>
              </a:rPr>
              <a:t>iberius@scientificknowledgeservices.com</a:t>
            </a:r>
            <a:endParaRPr lang="en-GB" sz="2800" smtClean="0"/>
          </a:p>
          <a:p>
            <a:pPr marL="0" indent="0">
              <a:buNone/>
            </a:pPr>
            <a:endParaRPr lang="en-GB" sz="2800"/>
          </a:p>
          <a:p>
            <a:pPr marL="0" indent="0">
              <a:buNone/>
            </a:pPr>
            <a:r>
              <a:rPr lang="en-GB" sz="2800" smtClean="0"/>
              <a:t>Peter Szanto</a:t>
            </a:r>
          </a:p>
          <a:p>
            <a:pPr marL="0" indent="0">
              <a:buNone/>
            </a:pPr>
            <a:r>
              <a:rPr lang="ro-RO" sz="2800" smtClean="0">
                <a:hlinkClick r:id="rId3"/>
              </a:rPr>
              <a:t>szanto.peter1@upcmail.hu</a:t>
            </a:r>
            <a:endParaRPr lang="en-GB" sz="2800" smtClean="0"/>
          </a:p>
          <a:p>
            <a:pPr marL="0" indent="0">
              <a:buNone/>
            </a:pPr>
            <a:endParaRPr lang="en-GB" sz="2800" smtClean="0"/>
          </a:p>
          <a:p>
            <a:pPr marL="0" indent="0" algn="ctr">
              <a:buNone/>
            </a:pPr>
            <a:r>
              <a:rPr lang="en-GB" sz="2800" b="1" smtClean="0"/>
              <a:t>THANK YOU!</a:t>
            </a:r>
            <a:endParaRPr lang="ro-RO" sz="2800" b="1"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153641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80">
                                          <p:stCondLst>
                                            <p:cond delay="0"/>
                                          </p:stCondLst>
                                        </p:cTn>
                                        <p:tgtEl>
                                          <p:spTgt spid="3">
                                            <p:txEl>
                                              <p:pRg st="6" end="6"/>
                                            </p:txEl>
                                          </p:spTgt>
                                        </p:tgtEl>
                                      </p:cBhvr>
                                    </p:animEffect>
                                    <p:anim calcmode="lin" valueType="num">
                                      <p:cBhvr>
                                        <p:cTn id="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6" end="6"/>
                                            </p:txEl>
                                          </p:spTgt>
                                        </p:tgtEl>
                                      </p:cBhvr>
                                      <p:to x="100000" y="60000"/>
                                    </p:animScale>
                                    <p:animScale>
                                      <p:cBhvr>
                                        <p:cTn id="14" dur="166" decel="50000">
                                          <p:stCondLst>
                                            <p:cond delay="676"/>
                                          </p:stCondLst>
                                        </p:cTn>
                                        <p:tgtEl>
                                          <p:spTgt spid="3">
                                            <p:txEl>
                                              <p:pRg st="6" end="6"/>
                                            </p:txEl>
                                          </p:spTgt>
                                        </p:tgtEl>
                                      </p:cBhvr>
                                      <p:to x="100000" y="100000"/>
                                    </p:animScale>
                                    <p:animScale>
                                      <p:cBhvr>
                                        <p:cTn id="15" dur="26">
                                          <p:stCondLst>
                                            <p:cond delay="1312"/>
                                          </p:stCondLst>
                                        </p:cTn>
                                        <p:tgtEl>
                                          <p:spTgt spid="3">
                                            <p:txEl>
                                              <p:pRg st="6" end="6"/>
                                            </p:txEl>
                                          </p:spTgt>
                                        </p:tgtEl>
                                      </p:cBhvr>
                                      <p:to x="100000" y="80000"/>
                                    </p:animScale>
                                    <p:animScale>
                                      <p:cBhvr>
                                        <p:cTn id="16" dur="166" decel="50000">
                                          <p:stCondLst>
                                            <p:cond delay="1338"/>
                                          </p:stCondLst>
                                        </p:cTn>
                                        <p:tgtEl>
                                          <p:spTgt spid="3">
                                            <p:txEl>
                                              <p:pRg st="6" end="6"/>
                                            </p:txEl>
                                          </p:spTgt>
                                        </p:tgtEl>
                                      </p:cBhvr>
                                      <p:to x="100000" y="100000"/>
                                    </p:animScale>
                                    <p:animScale>
                                      <p:cBhvr>
                                        <p:cTn id="17" dur="26">
                                          <p:stCondLst>
                                            <p:cond delay="1642"/>
                                          </p:stCondLst>
                                        </p:cTn>
                                        <p:tgtEl>
                                          <p:spTgt spid="3">
                                            <p:txEl>
                                              <p:pRg st="6" end="6"/>
                                            </p:txEl>
                                          </p:spTgt>
                                        </p:tgtEl>
                                      </p:cBhvr>
                                      <p:to x="100000" y="90000"/>
                                    </p:animScale>
                                    <p:animScale>
                                      <p:cBhvr>
                                        <p:cTn id="18" dur="166" decel="50000">
                                          <p:stCondLst>
                                            <p:cond delay="1668"/>
                                          </p:stCondLst>
                                        </p:cTn>
                                        <p:tgtEl>
                                          <p:spTgt spid="3">
                                            <p:txEl>
                                              <p:pRg st="6" end="6"/>
                                            </p:txEl>
                                          </p:spTgt>
                                        </p:tgtEl>
                                      </p:cBhvr>
                                      <p:to x="100000" y="100000"/>
                                    </p:animScale>
                                    <p:animScale>
                                      <p:cBhvr>
                                        <p:cTn id="19" dur="26">
                                          <p:stCondLst>
                                            <p:cond delay="1808"/>
                                          </p:stCondLst>
                                        </p:cTn>
                                        <p:tgtEl>
                                          <p:spTgt spid="3">
                                            <p:txEl>
                                              <p:pRg st="6" end="6"/>
                                            </p:txEl>
                                          </p:spTgt>
                                        </p:tgtEl>
                                      </p:cBhvr>
                                      <p:to x="100000" y="95000"/>
                                    </p:animScale>
                                    <p:animScale>
                                      <p:cBhvr>
                                        <p:cTn id="2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About this trial</a:t>
            </a:r>
            <a:endParaRPr lang="ro-RO" dirty="0"/>
          </a:p>
        </p:txBody>
      </p:sp>
      <p:sp>
        <p:nvSpPr>
          <p:cNvPr id="3" name="Content Placeholder 2"/>
          <p:cNvSpPr>
            <a:spLocks noGrp="1"/>
          </p:cNvSpPr>
          <p:nvPr>
            <p:ph idx="1"/>
          </p:nvPr>
        </p:nvSpPr>
        <p:spPr>
          <a:xfrm>
            <a:off x="1050878" y="1540225"/>
            <a:ext cx="10988570" cy="4735773"/>
          </a:xfrm>
        </p:spPr>
        <p:txBody>
          <a:bodyPr>
            <a:noAutofit/>
          </a:bodyPr>
          <a:lstStyle/>
          <a:p>
            <a:r>
              <a:rPr lang="en-US" sz="2000"/>
              <a:t>Scientific Knowledge Services as a group started distributing printed books and journals in 1993. Although now over 80% of its turnover is made from electronic sources in information, SKS still continue supplying organizations with print materials, at their choice</a:t>
            </a:r>
            <a:r>
              <a:rPr lang="en-US" sz="2000" smtClean="0"/>
              <a:t>.</a:t>
            </a:r>
          </a:p>
          <a:p>
            <a:endParaRPr lang="en-US" sz="2000"/>
          </a:p>
          <a:p>
            <a:r>
              <a:rPr lang="en-US" sz="2000"/>
              <a:t>In January 2013, Scientific Knowledge Services (SKS), a subscription agency registered in Switzerland, having more than 20 years of experience in distributing journals, books and other academic materials, in any format and the global publishing company Springer Science + Business Media (formerly known as Springer Verlag), working in close contact with a selected number of academic institutions from Hungary decided to run a trial for two months (February and March) for Springer eBooks</a:t>
            </a:r>
            <a:endParaRPr lang="ro-RO" sz="200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389618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smtClean="0"/>
              <a:t>Institutions</a:t>
            </a:r>
            <a:endParaRPr lang="ro-RO" dirty="0"/>
          </a:p>
        </p:txBody>
      </p:sp>
      <p:sp>
        <p:nvSpPr>
          <p:cNvPr id="3" name="Content Placeholder 2"/>
          <p:cNvSpPr>
            <a:spLocks noGrp="1"/>
          </p:cNvSpPr>
          <p:nvPr>
            <p:ph idx="1"/>
          </p:nvPr>
        </p:nvSpPr>
        <p:spPr>
          <a:xfrm>
            <a:off x="1050878" y="1465544"/>
            <a:ext cx="10453734" cy="4445677"/>
          </a:xfrm>
        </p:spPr>
        <p:txBody>
          <a:bodyPr>
            <a:normAutofit fontScale="77500" lnSpcReduction="20000"/>
          </a:bodyPr>
          <a:lstStyle/>
          <a:p>
            <a:pPr lvl="0"/>
            <a:r>
              <a:rPr lang="en-US" sz="2800"/>
              <a:t>Central European University</a:t>
            </a:r>
            <a:endParaRPr lang="ro-RO" sz="2800"/>
          </a:p>
          <a:p>
            <a:pPr lvl="0"/>
            <a:r>
              <a:rPr lang="en-US" sz="2800"/>
              <a:t>Corvinus Budapest University</a:t>
            </a:r>
            <a:endParaRPr lang="ro-RO" sz="2800"/>
          </a:p>
          <a:p>
            <a:pPr lvl="0"/>
            <a:r>
              <a:rPr lang="en-US" sz="2800"/>
              <a:t>Debrecen University</a:t>
            </a:r>
            <a:endParaRPr lang="ro-RO" sz="2800"/>
          </a:p>
          <a:p>
            <a:pPr lvl="0"/>
            <a:r>
              <a:rPr lang="en-US" sz="2800"/>
              <a:t>Eötvös Lorand University</a:t>
            </a:r>
            <a:endParaRPr lang="ro-RO" sz="2800"/>
          </a:p>
          <a:p>
            <a:pPr lvl="0"/>
            <a:r>
              <a:rPr lang="en-US" sz="2800"/>
              <a:t>Library of the Hungarian Academy of Science</a:t>
            </a:r>
            <a:endParaRPr lang="ro-RO" sz="2800"/>
          </a:p>
          <a:p>
            <a:pPr lvl="0"/>
            <a:r>
              <a:rPr lang="en-US" sz="2800"/>
              <a:t>Miskolc University</a:t>
            </a:r>
            <a:endParaRPr lang="ro-RO" sz="2800"/>
          </a:p>
          <a:p>
            <a:pPr lvl="0"/>
            <a:r>
              <a:rPr lang="en-US" sz="2800"/>
              <a:t>Pannon University</a:t>
            </a:r>
            <a:endParaRPr lang="ro-RO" sz="2800"/>
          </a:p>
          <a:p>
            <a:pPr lvl="0"/>
            <a:r>
              <a:rPr lang="en-US" sz="2800"/>
              <a:t>Pecs Univeristy</a:t>
            </a:r>
            <a:endParaRPr lang="ro-RO" sz="2800"/>
          </a:p>
          <a:p>
            <a:pPr lvl="0"/>
            <a:r>
              <a:rPr lang="en-US" sz="2800"/>
              <a:t>Szeged University</a:t>
            </a:r>
            <a:endParaRPr lang="ro-RO" sz="2800"/>
          </a:p>
          <a:p>
            <a:pPr lvl="0"/>
            <a:r>
              <a:rPr lang="en-US" sz="2800"/>
              <a:t>Szent István Egyetem</a:t>
            </a:r>
            <a:endParaRPr lang="ro-RO" sz="2800"/>
          </a:p>
          <a:p>
            <a:r>
              <a:rPr lang="en-US" sz="2800"/>
              <a:t>University of Technology and Economics</a:t>
            </a:r>
            <a:endParaRPr lang="en-GB" sz="2800" i="1"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214387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Springer eBooks</a:t>
            </a:r>
            <a:endParaRPr lang="ro-RO" b="1"/>
          </a:p>
        </p:txBody>
      </p:sp>
      <p:sp>
        <p:nvSpPr>
          <p:cNvPr id="3" name="Content Placeholder 2"/>
          <p:cNvSpPr>
            <a:spLocks noGrp="1"/>
          </p:cNvSpPr>
          <p:nvPr>
            <p:ph idx="1"/>
          </p:nvPr>
        </p:nvSpPr>
        <p:spPr>
          <a:xfrm>
            <a:off x="1724891" y="1569027"/>
            <a:ext cx="9779721" cy="4342195"/>
          </a:xfrm>
        </p:spPr>
        <p:txBody>
          <a:bodyPr>
            <a:noAutofit/>
          </a:bodyPr>
          <a:lstStyle/>
          <a:p>
            <a:r>
              <a:rPr lang="en-US" sz="2400" i="1" smtClean="0"/>
              <a:t>Available </a:t>
            </a:r>
            <a:r>
              <a:rPr lang="en-US" sz="2400" i="1"/>
              <a:t>through SpringerLink, libraries and can offer their patrons online access to the most worthwhile books instantly from multiple locations.</a:t>
            </a:r>
            <a:endParaRPr lang="ro-RO" sz="2400"/>
          </a:p>
          <a:p>
            <a:r>
              <a:rPr lang="en-US" sz="2400" i="1"/>
              <a:t>Springer’s eBook Collection uses the portability, searchability and unparalleled ease of access of PDF and HTML data formats to make access for researchers, as convenient as possible. Springer eBook Collections offer high quality Springer book publications, together with all the added benefits of an online environment, including exceptional search capabilities and bookmarks</a:t>
            </a:r>
            <a:endParaRPr lang="en-GB"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310543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SKS Trial Related Activities</a:t>
            </a:r>
            <a:endParaRPr lang="ro-RO" dirty="0"/>
          </a:p>
        </p:txBody>
      </p:sp>
      <p:sp>
        <p:nvSpPr>
          <p:cNvPr id="3" name="Content Placeholder 2"/>
          <p:cNvSpPr>
            <a:spLocks noGrp="1"/>
          </p:cNvSpPr>
          <p:nvPr>
            <p:ph idx="1"/>
          </p:nvPr>
        </p:nvSpPr>
        <p:spPr>
          <a:xfrm>
            <a:off x="2589212" y="1446663"/>
            <a:ext cx="8915400" cy="4464559"/>
          </a:xfrm>
        </p:spPr>
        <p:txBody>
          <a:bodyPr>
            <a:normAutofit lnSpcReduction="10000"/>
          </a:bodyPr>
          <a:lstStyle/>
          <a:p>
            <a:r>
              <a:rPr lang="en-US" sz="2000"/>
              <a:t>In a joint effort with Hungarian institutions, Scientific Knowledge Services organized a number of presentations across Hungary. Institutions in Budapest, Debrecen and Pecs have been visited and more than 70 librarians took benefits of a custom introduction to these information products. Hungarian translation was available and professionals had the chance to interact in open Questions and Answers Sessions.</a:t>
            </a:r>
            <a:endParaRPr lang="ro-RO" sz="2000"/>
          </a:p>
          <a:p>
            <a:r>
              <a:rPr lang="ro-RO" sz="2000"/>
              <a:t>SKS policy is to become a trusted partner of libraries in Hungary, exceeding the role of a vendor. We are open to propose a partnership in which our customers gain not only access to high impact scientific information at decent prices, but also balanced information about products, transparent negotiations and our commitment to work togather in promoting, make efficient use and continously evaluate these academic resources.</a:t>
            </a:r>
            <a:endParaRPr lang="en-GB" sz="20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415828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a:t>Key facts about Springer </a:t>
            </a:r>
            <a:r>
              <a:rPr lang="en-US" b="1" cap="small" smtClean="0"/>
              <a:t>E-books</a:t>
            </a:r>
            <a:br>
              <a:rPr lang="en-US" b="1" cap="small" smtClean="0"/>
            </a:br>
            <a:endParaRPr lang="ro-RO" sz="2400" dirty="0"/>
          </a:p>
        </p:txBody>
      </p:sp>
      <p:sp>
        <p:nvSpPr>
          <p:cNvPr id="3" name="Content Placeholder 2"/>
          <p:cNvSpPr>
            <a:spLocks noGrp="1"/>
          </p:cNvSpPr>
          <p:nvPr>
            <p:ph idx="1"/>
          </p:nvPr>
        </p:nvSpPr>
        <p:spPr>
          <a:xfrm>
            <a:off x="2451425" y="1905000"/>
            <a:ext cx="8915400" cy="4425322"/>
          </a:xfrm>
        </p:spPr>
        <p:txBody>
          <a:bodyPr>
            <a:normAutofit/>
          </a:bodyPr>
          <a:lstStyle/>
          <a:p>
            <a:pPr lvl="0"/>
            <a:r>
              <a:rPr lang="en-US" sz="2000"/>
              <a:t>SUBJECT COLLECTIONS </a:t>
            </a:r>
          </a:p>
          <a:p>
            <a:pPr lvl="0"/>
            <a:r>
              <a:rPr lang="en-US" smtClean="0"/>
              <a:t>Critical </a:t>
            </a:r>
            <a:r>
              <a:rPr lang="en-US"/>
              <a:t>content dating back to the 1840s</a:t>
            </a:r>
            <a:endParaRPr lang="ro-RO"/>
          </a:p>
          <a:p>
            <a:pPr lvl="0"/>
            <a:r>
              <a:rPr lang="en-US" sz="2000"/>
              <a:t>Perpetual access</a:t>
            </a:r>
            <a:endParaRPr lang="ro-RO" sz="2000"/>
          </a:p>
          <a:p>
            <a:pPr lvl="0"/>
            <a:r>
              <a:rPr lang="en-US" sz="2000"/>
              <a:t>No DRM (Digital Rights Management)</a:t>
            </a:r>
            <a:endParaRPr lang="ro-RO" sz="2000"/>
          </a:p>
          <a:p>
            <a:pPr lvl="0"/>
            <a:r>
              <a:rPr lang="en-US" sz="2000"/>
              <a:t>Anytime, anywhere access</a:t>
            </a:r>
            <a:endParaRPr lang="ro-RO" sz="2000"/>
          </a:p>
          <a:p>
            <a:r>
              <a:rPr lang="en-US" sz="2000"/>
              <a:t>Over 120,000 eBooks </a:t>
            </a:r>
            <a:r>
              <a:rPr lang="en-US" sz="2000" smtClean="0"/>
              <a:t>available</a:t>
            </a:r>
          </a:p>
          <a:p>
            <a:r>
              <a:rPr lang="en-US" smtClean="0"/>
              <a:t>More </a:t>
            </a:r>
            <a:r>
              <a:rPr lang="en-US"/>
              <a:t>than 7,000 new eBooks and Reference Works every year!</a:t>
            </a:r>
            <a:endParaRPr lang="ro-RO"/>
          </a:p>
          <a:p>
            <a:endParaRPr lang="en-GB"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308774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Monthly Usage</a:t>
            </a:r>
            <a:endParaRPr lang="ro-RO"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05685568"/>
              </p:ext>
            </p:extLst>
          </p:nvPr>
        </p:nvGraphicFramePr>
        <p:xfrm>
          <a:off x="1728592" y="4221272"/>
          <a:ext cx="4815853" cy="1689952"/>
        </p:xfrm>
        <a:graphic>
          <a:graphicData uri="http://schemas.openxmlformats.org/drawingml/2006/table">
            <a:tbl>
              <a:tblPr firstRow="1" firstCol="1" bandRow="1">
                <a:tableStyleId>{5C22544A-7EE6-4342-B048-85BDC9FD1C3A}</a:tableStyleId>
              </a:tblPr>
              <a:tblGrid>
                <a:gridCol w="3165707"/>
                <a:gridCol w="810444"/>
                <a:gridCol w="839702"/>
              </a:tblGrid>
              <a:tr h="639388">
                <a:tc>
                  <a:txBody>
                    <a:bodyPr/>
                    <a:lstStyle/>
                    <a:p>
                      <a:pPr algn="ctr">
                        <a:lnSpc>
                          <a:spcPct val="115000"/>
                        </a:lnSpc>
                        <a:spcAft>
                          <a:spcPts val="0"/>
                        </a:spcAft>
                      </a:pPr>
                      <a:r>
                        <a:rPr lang="en-US" sz="1100">
                          <a:effectLst/>
                        </a:rPr>
                        <a:t>Indicator</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No. of visits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r>
              <a:tr h="355338">
                <a:tc>
                  <a:txBody>
                    <a:bodyPr/>
                    <a:lstStyle/>
                    <a:p>
                      <a:pPr>
                        <a:lnSpc>
                          <a:spcPct val="115000"/>
                        </a:lnSpc>
                        <a:spcAft>
                          <a:spcPts val="0"/>
                        </a:spcAft>
                      </a:pPr>
                      <a:r>
                        <a:rPr lang="en-US" sz="1100">
                          <a:effectLst/>
                        </a:rPr>
                        <a:t>Usage Feb</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110,896</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29%</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47613">
                <a:tc>
                  <a:txBody>
                    <a:bodyPr/>
                    <a:lstStyle/>
                    <a:p>
                      <a:pPr>
                        <a:lnSpc>
                          <a:spcPct val="115000"/>
                        </a:lnSpc>
                        <a:spcAft>
                          <a:spcPts val="0"/>
                        </a:spcAft>
                      </a:pPr>
                      <a:r>
                        <a:rPr lang="en-US" sz="1100">
                          <a:effectLst/>
                        </a:rPr>
                        <a:t>Usage Mar</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275,073</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71%</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47613">
                <a:tc>
                  <a:txBody>
                    <a:bodyPr/>
                    <a:lstStyle/>
                    <a:p>
                      <a:pPr>
                        <a:lnSpc>
                          <a:spcPct val="115000"/>
                        </a:lnSpc>
                        <a:spcAft>
                          <a:spcPts val="0"/>
                        </a:spcAft>
                      </a:pPr>
                      <a:r>
                        <a:rPr lang="en-US" sz="1100">
                          <a:effectLst/>
                        </a:rPr>
                        <a:t>TOTAL</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385,969</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gn="r">
                        <a:lnSpc>
                          <a:spcPct val="115000"/>
                        </a:lnSpc>
                        <a:spcAft>
                          <a:spcPts val="0"/>
                        </a:spcAft>
                      </a:pPr>
                      <a:r>
                        <a:rPr lang="en-US" sz="1100">
                          <a:effectLst/>
                        </a:rPr>
                        <a:t>100%</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bl>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396672116"/>
              </p:ext>
            </p:extLst>
          </p:nvPr>
        </p:nvGraphicFramePr>
        <p:xfrm>
          <a:off x="5509713" y="1152395"/>
          <a:ext cx="6529735" cy="30934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457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Usage per institution</a:t>
            </a:r>
            <a:endParaRPr lang="ro-RO"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192414171"/>
              </p:ext>
            </p:extLst>
          </p:nvPr>
        </p:nvGraphicFramePr>
        <p:xfrm>
          <a:off x="1377864" y="1315233"/>
          <a:ext cx="10321446" cy="49352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176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2717" y="436220"/>
            <a:ext cx="8911687" cy="1280890"/>
          </a:xfrm>
        </p:spPr>
        <p:txBody>
          <a:bodyPr/>
          <a:lstStyle/>
          <a:p>
            <a:r>
              <a:rPr lang="en-GB" smtClean="0"/>
              <a:t>The Usage Statistics corellated with FTE</a:t>
            </a:r>
            <a:endParaRPr lang="ro-RO"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272798"/>
              </p:ext>
            </p:extLst>
          </p:nvPr>
        </p:nvGraphicFramePr>
        <p:xfrm>
          <a:off x="2492718" y="1331305"/>
          <a:ext cx="6187819" cy="4844027"/>
        </p:xfrm>
        <a:graphic>
          <a:graphicData uri="http://schemas.openxmlformats.org/drawingml/2006/table">
            <a:tbl>
              <a:tblPr firstRow="1" firstCol="1" bandRow="1">
                <a:tableStyleId>{5C22544A-7EE6-4342-B048-85BDC9FD1C3A}</a:tableStyleId>
              </a:tblPr>
              <a:tblGrid>
                <a:gridCol w="2969082"/>
                <a:gridCol w="929451"/>
                <a:gridCol w="813271"/>
                <a:gridCol w="1476015"/>
              </a:tblGrid>
              <a:tr h="650510">
                <a:tc>
                  <a:txBody>
                    <a:bodyPr/>
                    <a:lstStyle/>
                    <a:p>
                      <a:pPr marR="102870" algn="ctr">
                        <a:lnSpc>
                          <a:spcPct val="115000"/>
                        </a:lnSpc>
                        <a:spcAft>
                          <a:spcPts val="0"/>
                        </a:spcAft>
                      </a:pPr>
                      <a:r>
                        <a:rPr lang="en-US" sz="1100">
                          <a:effectLst/>
                        </a:rPr>
                        <a:t>Name of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Usage </a:t>
                      </a:r>
                      <a:endParaRPr lang="ro-RO" sz="1000">
                        <a:effectLst/>
                      </a:endParaRPr>
                    </a:p>
                    <a:p>
                      <a:pPr algn="ctr">
                        <a:lnSpc>
                          <a:spcPct val="115000"/>
                        </a:lnSpc>
                        <a:spcAft>
                          <a:spcPts val="0"/>
                        </a:spcAft>
                      </a:pPr>
                      <a:r>
                        <a:rPr lang="en-US" sz="1100">
                          <a:effectLst/>
                        </a:rPr>
                        <a:t>Feb-Mar</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FTE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c>
                  <a:txBody>
                    <a:bodyPr/>
                    <a:lstStyle/>
                    <a:p>
                      <a:pPr algn="ctr">
                        <a:lnSpc>
                          <a:spcPct val="115000"/>
                        </a:lnSpc>
                        <a:spcAft>
                          <a:spcPts val="0"/>
                        </a:spcAft>
                      </a:pPr>
                      <a:r>
                        <a:rPr lang="en-US" sz="1100">
                          <a:effectLst/>
                        </a:rPr>
                        <a:t>Usage / FTE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ctr"/>
                </a:tc>
              </a:tr>
              <a:tr h="612855">
                <a:tc>
                  <a:txBody>
                    <a:bodyPr/>
                    <a:lstStyle/>
                    <a:p>
                      <a:pPr>
                        <a:lnSpc>
                          <a:spcPct val="115000"/>
                        </a:lnSpc>
                        <a:spcAft>
                          <a:spcPts val="0"/>
                        </a:spcAft>
                      </a:pPr>
                      <a:r>
                        <a:rPr lang="en-US" sz="1100">
                          <a:effectLst/>
                        </a:rPr>
                        <a:t>Library of the Hungarian Academy of Science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29,407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5,183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5.67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3188">
                <a:tc>
                  <a:txBody>
                    <a:bodyPr/>
                    <a:lstStyle/>
                    <a:p>
                      <a:pPr>
                        <a:lnSpc>
                          <a:spcPct val="115000"/>
                        </a:lnSpc>
                        <a:spcAft>
                          <a:spcPts val="0"/>
                        </a:spcAft>
                      </a:pPr>
                      <a:r>
                        <a:rPr lang="en-US" sz="1100">
                          <a:effectLst/>
                        </a:rPr>
                        <a:t>Eötvös Lorand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93,917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21,000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4.47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University of Technology and Economics</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109,215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25,360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4.31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3188">
                <a:tc>
                  <a:txBody>
                    <a:bodyPr/>
                    <a:lstStyle/>
                    <a:p>
                      <a:pPr>
                        <a:lnSpc>
                          <a:spcPct val="115000"/>
                        </a:lnSpc>
                        <a:spcAft>
                          <a:spcPts val="0"/>
                        </a:spcAft>
                      </a:pPr>
                      <a:r>
                        <a:rPr lang="en-US" sz="1100">
                          <a:effectLst/>
                        </a:rPr>
                        <a:t>Corvinus Budapest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41,732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15,232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2.74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3188">
                <a:tc>
                  <a:txBody>
                    <a:bodyPr/>
                    <a:lstStyle/>
                    <a:p>
                      <a:pPr>
                        <a:lnSpc>
                          <a:spcPct val="115000"/>
                        </a:lnSpc>
                        <a:spcAft>
                          <a:spcPts val="0"/>
                        </a:spcAft>
                      </a:pPr>
                      <a:r>
                        <a:rPr lang="en-US" sz="1100">
                          <a:effectLst/>
                        </a:rPr>
                        <a:t>The Average</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35,088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16,278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2.16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Debrecen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39,135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22,138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1.77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Pannon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13,047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7,571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1.72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Central European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1,935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1,551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1.25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Pecs Univeristy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25,826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26,031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0.99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Szeged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23,114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30,400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0.76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21130">
                <a:tc>
                  <a:txBody>
                    <a:bodyPr/>
                    <a:lstStyle/>
                    <a:p>
                      <a:pPr>
                        <a:lnSpc>
                          <a:spcPct val="115000"/>
                        </a:lnSpc>
                        <a:spcAft>
                          <a:spcPts val="0"/>
                        </a:spcAft>
                      </a:pPr>
                      <a:r>
                        <a:rPr lang="en-US" sz="1100">
                          <a:effectLst/>
                        </a:rPr>
                        <a:t>Miskolc University</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5,792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11,568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0.50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r h="333188">
                <a:tc>
                  <a:txBody>
                    <a:bodyPr/>
                    <a:lstStyle/>
                    <a:p>
                      <a:pPr>
                        <a:lnSpc>
                          <a:spcPct val="115000"/>
                        </a:lnSpc>
                        <a:spcAft>
                          <a:spcPts val="0"/>
                        </a:spcAft>
                      </a:pPr>
                      <a:r>
                        <a:rPr lang="en-US" sz="1100">
                          <a:effectLst/>
                        </a:rPr>
                        <a:t>Szent István Egyetem</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2,849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13,029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c>
                  <a:txBody>
                    <a:bodyPr/>
                    <a:lstStyle/>
                    <a:p>
                      <a:pPr>
                        <a:lnSpc>
                          <a:spcPct val="115000"/>
                        </a:lnSpc>
                        <a:spcAft>
                          <a:spcPts val="0"/>
                        </a:spcAft>
                      </a:pPr>
                      <a:r>
                        <a:rPr lang="en-US" sz="1100">
                          <a:effectLst/>
                        </a:rPr>
                        <a:t>          0.22 </a:t>
                      </a:r>
                      <a:endParaRPr lang="ro-RO" sz="1000">
                        <a:solidFill>
                          <a:srgbClr val="414751"/>
                        </a:solidFill>
                        <a:effectLst/>
                        <a:latin typeface="Century Schoolbook" panose="02040604050505020304" pitchFamily="18" charset="0"/>
                        <a:ea typeface="Century Schoolbook" panose="02040604050505020304" pitchFamily="18" charset="0"/>
                        <a:cs typeface="Century Schoolbook" panose="02040604050505020304" pitchFamily="18" charset="0"/>
                      </a:endParaRPr>
                    </a:p>
                  </a:txBody>
                  <a:tcPr marL="68580" marR="68580" marT="0" marB="0" anchor="b"/>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919" y="5911222"/>
            <a:ext cx="4678529" cy="935706"/>
          </a:xfrm>
          <a:prstGeom prst="rect">
            <a:avLst/>
          </a:prstGeom>
        </p:spPr>
      </p:pic>
    </p:spTree>
    <p:extLst>
      <p:ext uri="{BB962C8B-B14F-4D97-AF65-F5344CB8AC3E}">
        <p14:creationId xmlns:p14="http://schemas.microsoft.com/office/powerpoint/2010/main" val="3887136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8400</TotalTime>
  <Words>1093</Words>
  <Application>Microsoft Office PowerPoint</Application>
  <PresentationFormat>Egyéni</PresentationFormat>
  <Paragraphs>222</Paragraphs>
  <Slides>13</Slides>
  <Notes>8</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Wisp</vt:lpstr>
      <vt:lpstr>Usage Statistics for Springer Products Trial in Hungary, February – March 2013</vt:lpstr>
      <vt:lpstr>About this trial</vt:lpstr>
      <vt:lpstr>Institutions</vt:lpstr>
      <vt:lpstr>Springer eBooks</vt:lpstr>
      <vt:lpstr>SKS Trial Related Activities</vt:lpstr>
      <vt:lpstr>Key facts about Springer E-books </vt:lpstr>
      <vt:lpstr>Monthly Usage</vt:lpstr>
      <vt:lpstr>Usage per institution</vt:lpstr>
      <vt:lpstr>The Usage Statistics corellated with FTE</vt:lpstr>
      <vt:lpstr>The use of Springer titles</vt:lpstr>
      <vt:lpstr>Usage Statistics per eBook Packadges</vt:lpstr>
      <vt:lpstr>Usage Statistics per eBook Packadges (2)</vt:lpstr>
      <vt:lpstr>Scientific Knowledge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Libraries:  A Culture of Assessment and Selection</dc:title>
  <dc:creator>Tiberius Ignat</dc:creator>
  <cp:lastModifiedBy>Dr. Vasas Livia</cp:lastModifiedBy>
  <cp:revision>52</cp:revision>
  <dcterms:created xsi:type="dcterms:W3CDTF">2013-09-17T12:46:03Z</dcterms:created>
  <dcterms:modified xsi:type="dcterms:W3CDTF">2013-09-25T14:46:24Z</dcterms:modified>
</cp:coreProperties>
</file>