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16"/>
  </p:notesMasterIdLst>
  <p:sldIdLst>
    <p:sldId id="256" r:id="rId2"/>
    <p:sldId id="304" r:id="rId3"/>
    <p:sldId id="297" r:id="rId4"/>
    <p:sldId id="277" r:id="rId5"/>
    <p:sldId id="292" r:id="rId6"/>
    <p:sldId id="294" r:id="rId7"/>
    <p:sldId id="295" r:id="rId8"/>
    <p:sldId id="305" r:id="rId9"/>
    <p:sldId id="299" r:id="rId10"/>
    <p:sldId id="301" r:id="rId11"/>
    <p:sldId id="302" r:id="rId12"/>
    <p:sldId id="306" r:id="rId13"/>
    <p:sldId id="303" r:id="rId14"/>
    <p:sldId id="272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DD"/>
    <a:srgbClr val="FFD365"/>
    <a:srgbClr val="CC6600"/>
    <a:srgbClr val="009644"/>
    <a:srgbClr val="FF9900"/>
    <a:srgbClr val="FF9933"/>
    <a:srgbClr val="FEE002"/>
    <a:srgbClr val="FFAD5B"/>
    <a:srgbClr val="6BC547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73" autoAdjust="0"/>
    <p:restoredTop sz="99744" autoAdjust="0"/>
  </p:normalViewPr>
  <p:slideViewPr>
    <p:cSldViewPr snapToGrid="0">
      <p:cViewPr varScale="1">
        <p:scale>
          <a:sx n="73" d="100"/>
          <a:sy n="73" d="100"/>
        </p:scale>
        <p:origin x="-1440" y="-96"/>
      </p:cViewPr>
      <p:guideLst>
        <p:guide orient="horz" pos="2160"/>
        <p:guide orient="horz" pos="4022"/>
        <p:guide orient="horz" pos="3961"/>
        <p:guide pos="2880"/>
        <p:guide pos="5472"/>
        <p:guide pos="54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Anyagok\&#193;gi\Szeptember%20v&#233;g&#233;n\A%20fels&#337;oktat&#225;si%20szektor%20adatai.xls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Anyagok\&#193;gi\Szeptember%20v&#233;g&#233;n\A%20fels&#337;oktat&#225;si%20szektor%20adatai.xls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Anyagok\&#193;gi\Szeptember%20v&#233;g&#233;n\A%20fels&#337;oktat&#225;si%20szektor%20adatai.xls" TargetMode="External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Anyagok\&#193;gi\Szeptember%20v&#233;g&#233;n\A%20fels&#337;oktat&#225;si%20szektor%20adatai.xls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0.14478764478764491"/>
          <c:y val="0.17027863777089791"/>
          <c:w val="0.79922779922779918"/>
          <c:h val="0.70278637770897834"/>
        </c:manualLayout>
      </c:layout>
      <c:areaChart>
        <c:grouping val="stacked"/>
        <c:ser>
          <c:idx val="0"/>
          <c:order val="0"/>
          <c:tx>
            <c:strRef>
              <c:f>Munka4!$B$3</c:f>
              <c:strCache>
                <c:ptCount val="1"/>
                <c:pt idx="0">
                  <c:v>vállalkozási</c:v>
                </c:pt>
              </c:strCache>
            </c:strRef>
          </c:tx>
          <c:spPr>
            <a:solidFill>
              <a:srgbClr val="FFC000"/>
            </a:solidFill>
            <a:ln>
              <a:solidFill>
                <a:prstClr val="black"/>
              </a:solidFill>
            </a:ln>
          </c:spPr>
          <c:cat>
            <c:numRef>
              <c:f>Munka4!$A$4:$A$14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Munka4!$B$4:$B$14</c:f>
              <c:numCache>
                <c:formatCode>#,##0</c:formatCode>
                <c:ptCount val="11"/>
                <c:pt idx="0">
                  <c:v>1384</c:v>
                </c:pt>
                <c:pt idx="1">
                  <c:v>1576</c:v>
                </c:pt>
                <c:pt idx="2">
                  <c:v>5076</c:v>
                </c:pt>
                <c:pt idx="3">
                  <c:v>4987</c:v>
                </c:pt>
                <c:pt idx="4">
                  <c:v>5745</c:v>
                </c:pt>
                <c:pt idx="5">
                  <c:v>6159</c:v>
                </c:pt>
                <c:pt idx="6">
                  <c:v>7521</c:v>
                </c:pt>
                <c:pt idx="7">
                  <c:v>7859</c:v>
                </c:pt>
                <c:pt idx="8">
                  <c:v>8601</c:v>
                </c:pt>
                <c:pt idx="9">
                  <c:v>9720</c:v>
                </c:pt>
                <c:pt idx="10">
                  <c:v>8380</c:v>
                </c:pt>
              </c:numCache>
            </c:numRef>
          </c:val>
        </c:ser>
        <c:ser>
          <c:idx val="1"/>
          <c:order val="1"/>
          <c:tx>
            <c:strRef>
              <c:f>Munka4!$C$3</c:f>
              <c:strCache>
                <c:ptCount val="1"/>
                <c:pt idx="0">
                  <c:v>állami költségvetési</c:v>
                </c:pt>
              </c:strCache>
            </c:strRef>
          </c:tx>
          <c:spPr>
            <a:solidFill>
              <a:srgbClr val="92D050"/>
            </a:solidFill>
            <a:ln>
              <a:solidFill>
                <a:prstClr val="black"/>
              </a:solidFill>
            </a:ln>
          </c:spPr>
          <c:cat>
            <c:numRef>
              <c:f>Munka4!$A$4:$A$14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Munka4!$C$4:$C$14</c:f>
              <c:numCache>
                <c:formatCode>#,##0</c:formatCode>
                <c:ptCount val="11"/>
                <c:pt idx="0">
                  <c:v>21726</c:v>
                </c:pt>
                <c:pt idx="1">
                  <c:v>32095</c:v>
                </c:pt>
                <c:pt idx="2">
                  <c:v>36097</c:v>
                </c:pt>
                <c:pt idx="3">
                  <c:v>39925</c:v>
                </c:pt>
                <c:pt idx="4">
                  <c:v>36045</c:v>
                </c:pt>
                <c:pt idx="5">
                  <c:v>42624</c:v>
                </c:pt>
                <c:pt idx="6">
                  <c:v>44663</c:v>
                </c:pt>
                <c:pt idx="7">
                  <c:v>44051</c:v>
                </c:pt>
                <c:pt idx="8">
                  <c:v>44288</c:v>
                </c:pt>
                <c:pt idx="9">
                  <c:v>46176</c:v>
                </c:pt>
                <c:pt idx="10">
                  <c:v>46093</c:v>
                </c:pt>
              </c:numCache>
            </c:numRef>
          </c:val>
        </c:ser>
        <c:ser>
          <c:idx val="2"/>
          <c:order val="2"/>
          <c:tx>
            <c:strRef>
              <c:f>Munka4!$D$3</c:f>
              <c:strCache>
                <c:ptCount val="1"/>
                <c:pt idx="0">
                  <c:v>egyéb hazai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prstClr val="black"/>
              </a:solidFill>
            </a:ln>
          </c:spPr>
          <c:cat>
            <c:numRef>
              <c:f>Munka4!$A$4:$A$14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Munka4!$D$4:$D$14</c:f>
              <c:numCache>
                <c:formatCode>#,##0</c:formatCode>
                <c:ptCount val="11"/>
                <c:pt idx="0" formatCode="General">
                  <c:v>836</c:v>
                </c:pt>
                <c:pt idx="1">
                  <c:v>1090</c:v>
                </c:pt>
                <c:pt idx="2" formatCode="General">
                  <c:v>387</c:v>
                </c:pt>
                <c:pt idx="3" formatCode="General">
                  <c:v>365</c:v>
                </c:pt>
                <c:pt idx="4" formatCode="General">
                  <c:v>302</c:v>
                </c:pt>
                <c:pt idx="5" formatCode="General">
                  <c:v>316</c:v>
                </c:pt>
                <c:pt idx="6">
                  <c:v>1009</c:v>
                </c:pt>
                <c:pt idx="7">
                  <c:v>1038</c:v>
                </c:pt>
                <c:pt idx="8">
                  <c:v>1105</c:v>
                </c:pt>
                <c:pt idx="9">
                  <c:v>1493</c:v>
                </c:pt>
                <c:pt idx="10">
                  <c:v>2295</c:v>
                </c:pt>
              </c:numCache>
            </c:numRef>
          </c:val>
        </c:ser>
        <c:ser>
          <c:idx val="3"/>
          <c:order val="3"/>
          <c:tx>
            <c:strRef>
              <c:f>Munka4!$E$3</c:f>
              <c:strCache>
                <c:ptCount val="1"/>
                <c:pt idx="0">
                  <c:v>külföldi</c:v>
                </c:pt>
              </c:strCache>
            </c:strRef>
          </c:tx>
          <c:spPr>
            <a:solidFill>
              <a:srgbClr val="FF9933"/>
            </a:solidFill>
            <a:ln>
              <a:solidFill>
                <a:prstClr val="black"/>
              </a:solidFill>
            </a:ln>
          </c:spPr>
          <c:cat>
            <c:numRef>
              <c:f>Munka4!$A$4:$A$14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Munka4!$E$4:$E$14</c:f>
              <c:numCache>
                <c:formatCode>#,##0</c:formatCode>
                <c:ptCount val="11"/>
                <c:pt idx="0">
                  <c:v>1364</c:v>
                </c:pt>
                <c:pt idx="1">
                  <c:v>1432</c:v>
                </c:pt>
                <c:pt idx="2">
                  <c:v>1575</c:v>
                </c:pt>
                <c:pt idx="3">
                  <c:v>1695</c:v>
                </c:pt>
                <c:pt idx="4">
                  <c:v>2522</c:v>
                </c:pt>
                <c:pt idx="5">
                  <c:v>3147</c:v>
                </c:pt>
                <c:pt idx="6">
                  <c:v>4750</c:v>
                </c:pt>
                <c:pt idx="7">
                  <c:v>4417</c:v>
                </c:pt>
                <c:pt idx="8">
                  <c:v>4710</c:v>
                </c:pt>
                <c:pt idx="9">
                  <c:v>5244</c:v>
                </c:pt>
                <c:pt idx="10">
                  <c:v>5051</c:v>
                </c:pt>
              </c:numCache>
            </c:numRef>
          </c:val>
        </c:ser>
        <c:axId val="93564288"/>
        <c:axId val="72356992"/>
      </c:areaChart>
      <c:catAx>
        <c:axId val="9356428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hu-HU"/>
          </a:p>
        </c:txPr>
        <c:crossAx val="72356992"/>
        <c:crosses val="autoZero"/>
        <c:auto val="1"/>
        <c:lblAlgn val="ctr"/>
        <c:lblOffset val="100"/>
        <c:tickLblSkip val="1"/>
        <c:tickMarkSkip val="1"/>
      </c:catAx>
      <c:valAx>
        <c:axId val="72356992"/>
        <c:scaling>
          <c:orientation val="minMax"/>
        </c:scaling>
        <c:axPos val="l"/>
        <c:majorGridlines/>
        <c:numFmt formatCode="#,##0" sourceLinked="1"/>
        <c:tickLblPos val="nextTo"/>
        <c:txPr>
          <a:bodyPr rot="0" vert="horz"/>
          <a:lstStyle/>
          <a:p>
            <a:pPr>
              <a:defRPr/>
            </a:pPr>
            <a:endParaRPr lang="hu-HU"/>
          </a:p>
        </c:txPr>
        <c:crossAx val="93564288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5.2123552123552075E-2"/>
          <c:y val="4.0247678018575851E-2"/>
          <c:w val="0.89999988747005377"/>
          <c:h val="7.7631291794747564E-2"/>
        </c:manualLayout>
      </c:layout>
    </c:legend>
    <c:plotVisOnly val="1"/>
    <c:dispBlanksAs val="zero"/>
  </c:chart>
  <c:spPr>
    <a:solidFill>
      <a:srgbClr val="FFFFDD"/>
    </a:solidFill>
    <a:ln>
      <a:solidFill>
        <a:prstClr val="black"/>
      </a:solidFill>
    </a:ln>
  </c:spPr>
  <c:txPr>
    <a:bodyPr/>
    <a:lstStyle/>
    <a:p>
      <a:pPr>
        <a:defRPr sz="2200" b="0">
          <a:latin typeface="Garamond" pitchFamily="18" charset="0"/>
        </a:defRPr>
      </a:pPr>
      <a:endParaRPr lang="hu-H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0.14478764478764491"/>
          <c:y val="0.17027863777089791"/>
          <c:w val="0.79922779922779918"/>
          <c:h val="0.70278637770897834"/>
        </c:manualLayout>
      </c:layout>
      <c:areaChart>
        <c:grouping val="percentStacked"/>
        <c:ser>
          <c:idx val="0"/>
          <c:order val="0"/>
          <c:tx>
            <c:strRef>
              <c:f>Munka4!$B$3</c:f>
              <c:strCache>
                <c:ptCount val="1"/>
                <c:pt idx="0">
                  <c:v>vállalkozási</c:v>
                </c:pt>
              </c:strCache>
            </c:strRef>
          </c:tx>
          <c:spPr>
            <a:solidFill>
              <a:srgbClr val="FFC000"/>
            </a:solidFill>
            <a:ln>
              <a:solidFill>
                <a:prstClr val="black"/>
              </a:solidFill>
            </a:ln>
          </c:spPr>
          <c:cat>
            <c:numRef>
              <c:f>Munka4!$A$4:$A$14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Munka4!$B$4:$B$14</c:f>
              <c:numCache>
                <c:formatCode>#,##0</c:formatCode>
                <c:ptCount val="11"/>
                <c:pt idx="0">
                  <c:v>1384</c:v>
                </c:pt>
                <c:pt idx="1">
                  <c:v>1576</c:v>
                </c:pt>
                <c:pt idx="2">
                  <c:v>5076</c:v>
                </c:pt>
                <c:pt idx="3">
                  <c:v>4987</c:v>
                </c:pt>
                <c:pt idx="4">
                  <c:v>5745</c:v>
                </c:pt>
                <c:pt idx="5">
                  <c:v>6159</c:v>
                </c:pt>
                <c:pt idx="6">
                  <c:v>7521</c:v>
                </c:pt>
                <c:pt idx="7">
                  <c:v>7859</c:v>
                </c:pt>
                <c:pt idx="8">
                  <c:v>8601</c:v>
                </c:pt>
                <c:pt idx="9">
                  <c:v>9720</c:v>
                </c:pt>
                <c:pt idx="10">
                  <c:v>8380</c:v>
                </c:pt>
              </c:numCache>
            </c:numRef>
          </c:val>
        </c:ser>
        <c:ser>
          <c:idx val="1"/>
          <c:order val="1"/>
          <c:tx>
            <c:strRef>
              <c:f>Munka4!$C$3</c:f>
              <c:strCache>
                <c:ptCount val="1"/>
                <c:pt idx="0">
                  <c:v>állami költségvetési</c:v>
                </c:pt>
              </c:strCache>
            </c:strRef>
          </c:tx>
          <c:spPr>
            <a:solidFill>
              <a:srgbClr val="92D050"/>
            </a:solidFill>
            <a:ln>
              <a:solidFill>
                <a:prstClr val="black"/>
              </a:solidFill>
            </a:ln>
          </c:spPr>
          <c:cat>
            <c:numRef>
              <c:f>Munka4!$A$4:$A$14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Munka4!$C$4:$C$14</c:f>
              <c:numCache>
                <c:formatCode>#,##0</c:formatCode>
                <c:ptCount val="11"/>
                <c:pt idx="0">
                  <c:v>21726</c:v>
                </c:pt>
                <c:pt idx="1">
                  <c:v>32095</c:v>
                </c:pt>
                <c:pt idx="2">
                  <c:v>36097</c:v>
                </c:pt>
                <c:pt idx="3">
                  <c:v>39925</c:v>
                </c:pt>
                <c:pt idx="4">
                  <c:v>36045</c:v>
                </c:pt>
                <c:pt idx="5">
                  <c:v>42624</c:v>
                </c:pt>
                <c:pt idx="6">
                  <c:v>44663</c:v>
                </c:pt>
                <c:pt idx="7">
                  <c:v>44051</c:v>
                </c:pt>
                <c:pt idx="8">
                  <c:v>44288</c:v>
                </c:pt>
                <c:pt idx="9">
                  <c:v>46176</c:v>
                </c:pt>
                <c:pt idx="10">
                  <c:v>46093</c:v>
                </c:pt>
              </c:numCache>
            </c:numRef>
          </c:val>
        </c:ser>
        <c:ser>
          <c:idx val="2"/>
          <c:order val="2"/>
          <c:tx>
            <c:strRef>
              <c:f>Munka4!$D$3</c:f>
              <c:strCache>
                <c:ptCount val="1"/>
                <c:pt idx="0">
                  <c:v>egyéb hazai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prstClr val="black"/>
              </a:solidFill>
            </a:ln>
          </c:spPr>
          <c:cat>
            <c:numRef>
              <c:f>Munka4!$A$4:$A$14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Munka4!$D$4:$D$14</c:f>
              <c:numCache>
                <c:formatCode>#,##0</c:formatCode>
                <c:ptCount val="11"/>
                <c:pt idx="0" formatCode="General">
                  <c:v>836</c:v>
                </c:pt>
                <c:pt idx="1">
                  <c:v>1090</c:v>
                </c:pt>
                <c:pt idx="2" formatCode="General">
                  <c:v>387</c:v>
                </c:pt>
                <c:pt idx="3" formatCode="General">
                  <c:v>365</c:v>
                </c:pt>
                <c:pt idx="4" formatCode="General">
                  <c:v>302</c:v>
                </c:pt>
                <c:pt idx="5" formatCode="General">
                  <c:v>316</c:v>
                </c:pt>
                <c:pt idx="6">
                  <c:v>1009</c:v>
                </c:pt>
                <c:pt idx="7">
                  <c:v>1038</c:v>
                </c:pt>
                <c:pt idx="8">
                  <c:v>1105</c:v>
                </c:pt>
                <c:pt idx="9">
                  <c:v>1493</c:v>
                </c:pt>
                <c:pt idx="10">
                  <c:v>2295</c:v>
                </c:pt>
              </c:numCache>
            </c:numRef>
          </c:val>
        </c:ser>
        <c:ser>
          <c:idx val="3"/>
          <c:order val="3"/>
          <c:tx>
            <c:strRef>
              <c:f>Munka4!$E$3</c:f>
              <c:strCache>
                <c:ptCount val="1"/>
                <c:pt idx="0">
                  <c:v>külföldi</c:v>
                </c:pt>
              </c:strCache>
            </c:strRef>
          </c:tx>
          <c:spPr>
            <a:solidFill>
              <a:srgbClr val="FF9933"/>
            </a:solidFill>
            <a:ln>
              <a:solidFill>
                <a:prstClr val="black"/>
              </a:solidFill>
            </a:ln>
          </c:spPr>
          <c:cat>
            <c:numRef>
              <c:f>Munka4!$A$4:$A$14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Munka4!$E$4:$E$14</c:f>
              <c:numCache>
                <c:formatCode>#,##0</c:formatCode>
                <c:ptCount val="11"/>
                <c:pt idx="0">
                  <c:v>1364</c:v>
                </c:pt>
                <c:pt idx="1">
                  <c:v>1432</c:v>
                </c:pt>
                <c:pt idx="2">
                  <c:v>1575</c:v>
                </c:pt>
                <c:pt idx="3">
                  <c:v>1695</c:v>
                </c:pt>
                <c:pt idx="4">
                  <c:v>2522</c:v>
                </c:pt>
                <c:pt idx="5">
                  <c:v>3147</c:v>
                </c:pt>
                <c:pt idx="6">
                  <c:v>4750</c:v>
                </c:pt>
                <c:pt idx="7">
                  <c:v>4417</c:v>
                </c:pt>
                <c:pt idx="8">
                  <c:v>4710</c:v>
                </c:pt>
                <c:pt idx="9">
                  <c:v>5244</c:v>
                </c:pt>
                <c:pt idx="10">
                  <c:v>5051</c:v>
                </c:pt>
              </c:numCache>
            </c:numRef>
          </c:val>
        </c:ser>
        <c:axId val="72733824"/>
        <c:axId val="72735360"/>
      </c:areaChart>
      <c:catAx>
        <c:axId val="7273382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hu-HU"/>
          </a:p>
        </c:txPr>
        <c:crossAx val="72735360"/>
        <c:crosses val="autoZero"/>
        <c:auto val="1"/>
        <c:lblAlgn val="ctr"/>
        <c:lblOffset val="100"/>
        <c:tickLblSkip val="1"/>
        <c:tickMarkSkip val="1"/>
      </c:catAx>
      <c:valAx>
        <c:axId val="72735360"/>
        <c:scaling>
          <c:orientation val="minMax"/>
        </c:scaling>
        <c:axPos val="l"/>
        <c:majorGridlines/>
        <c:numFmt formatCode="0%" sourceLinked="1"/>
        <c:tickLblPos val="nextTo"/>
        <c:txPr>
          <a:bodyPr rot="0" vert="horz"/>
          <a:lstStyle/>
          <a:p>
            <a:pPr>
              <a:defRPr/>
            </a:pPr>
            <a:endParaRPr lang="hu-HU"/>
          </a:p>
        </c:txPr>
        <c:crossAx val="72733824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5.2123552123552075E-2"/>
          <c:y val="4.0247678018575851E-2"/>
          <c:w val="0.89999988747005377"/>
          <c:h val="7.7631291794747564E-2"/>
        </c:manualLayout>
      </c:layout>
    </c:legend>
    <c:plotVisOnly val="1"/>
    <c:dispBlanksAs val="zero"/>
  </c:chart>
  <c:spPr>
    <a:solidFill>
      <a:srgbClr val="FFFFDD"/>
    </a:solidFill>
    <a:ln>
      <a:solidFill>
        <a:prstClr val="black"/>
      </a:solidFill>
    </a:ln>
  </c:spPr>
  <c:txPr>
    <a:bodyPr/>
    <a:lstStyle/>
    <a:p>
      <a:pPr>
        <a:defRPr sz="2200" b="0">
          <a:latin typeface="Garamond" pitchFamily="18" charset="0"/>
        </a:defRPr>
      </a:pPr>
      <a:endParaRPr lang="hu-H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4730206193899673"/>
          <c:y val="6.0920000999714473E-2"/>
          <c:w val="0.81598018121048932"/>
          <c:h val="0.73815628646227249"/>
        </c:manualLayout>
      </c:layout>
      <c:barChart>
        <c:barDir val="col"/>
        <c:grouping val="clustered"/>
        <c:ser>
          <c:idx val="0"/>
          <c:order val="0"/>
          <c:tx>
            <c:strRef>
              <c:f>Munka1!$B$12</c:f>
              <c:strCache>
                <c:ptCount val="1"/>
                <c:pt idx="0">
                  <c:v>Hazai forrás összesen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numFmt formatCode="#,##0" sourceLinked="0"/>
            <c:showVal val="1"/>
          </c:dLbls>
          <c:cat>
            <c:numRef>
              <c:f>Munka1!$A$13:$A$17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Munka1!$B$13:$B$17</c:f>
              <c:numCache>
                <c:formatCode>#,##0.0</c:formatCode>
                <c:ptCount val="5"/>
                <c:pt idx="0">
                  <c:v>52948.4</c:v>
                </c:pt>
                <c:pt idx="1">
                  <c:v>53993.8</c:v>
                </c:pt>
                <c:pt idx="2">
                  <c:v>57389</c:v>
                </c:pt>
                <c:pt idx="3">
                  <c:v>56768.1</c:v>
                </c:pt>
                <c:pt idx="4">
                  <c:v>61839.1</c:v>
                </c:pt>
              </c:numCache>
            </c:numRef>
          </c:val>
        </c:ser>
        <c:ser>
          <c:idx val="1"/>
          <c:order val="1"/>
          <c:tx>
            <c:strRef>
              <c:f>Munka1!$C$39</c:f>
              <c:strCache>
                <c:ptCount val="1"/>
                <c:pt idx="0">
                  <c:v>Pályázati forrás összesen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dLbls>
            <c:dLbl>
              <c:idx val="0"/>
              <c:layout>
                <c:manualLayout>
                  <c:x val="2.365930599369085E-2"/>
                  <c:y val="4.1666666666666761E-3"/>
                </c:manualLayout>
              </c:layout>
              <c:showVal val="1"/>
            </c:dLbl>
            <c:dLbl>
              <c:idx val="1"/>
              <c:layout>
                <c:manualLayout>
                  <c:x val="1.8401682439537388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2.1030494216614092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2.6288117770767651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2.6288117770767731E-2"/>
                  <c:y val="0"/>
                </c:manualLayout>
              </c:layout>
              <c:numFmt formatCode="#,##0" sourceLinked="0"/>
              <c:spPr/>
              <c:txPr>
                <a:bodyPr/>
                <a:lstStyle/>
                <a:p>
                  <a:pPr algn="ctr">
                    <a:defRPr/>
                  </a:pPr>
                  <a:endParaRPr lang="hu-HU"/>
                </a:p>
              </c:txPr>
              <c:showVal val="1"/>
            </c:dLbl>
            <c:numFmt formatCode="#,##0" sourceLinked="0"/>
            <c:showVal val="1"/>
          </c:dLbls>
          <c:cat>
            <c:numRef>
              <c:f>Munka1!$A$13:$A$17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Munka1!$C$13:$C$17</c:f>
              <c:numCache>
                <c:formatCode>#,##0.0</c:formatCode>
                <c:ptCount val="5"/>
                <c:pt idx="0">
                  <c:v>15424.4</c:v>
                </c:pt>
                <c:pt idx="1">
                  <c:v>13617.900000000001</c:v>
                </c:pt>
                <c:pt idx="2">
                  <c:v>14081.699999999983</c:v>
                </c:pt>
                <c:pt idx="3">
                  <c:v>15882.000000000002</c:v>
                </c:pt>
                <c:pt idx="4">
                  <c:v>21780.69999999995</c:v>
                </c:pt>
              </c:numCache>
            </c:numRef>
          </c:val>
        </c:ser>
        <c:axId val="45617536"/>
        <c:axId val="45619072"/>
      </c:barChart>
      <c:catAx>
        <c:axId val="45617536"/>
        <c:scaling>
          <c:orientation val="minMax"/>
        </c:scaling>
        <c:axPos val="b"/>
        <c:numFmt formatCode="General" sourceLinked="1"/>
        <c:tickLblPos val="nextTo"/>
        <c:crossAx val="45619072"/>
        <c:crosses val="autoZero"/>
        <c:auto val="1"/>
        <c:lblAlgn val="ctr"/>
        <c:lblOffset val="100"/>
      </c:catAx>
      <c:valAx>
        <c:axId val="45619072"/>
        <c:scaling>
          <c:orientation val="minMax"/>
        </c:scaling>
        <c:axPos val="l"/>
        <c:numFmt formatCode="#,##0" sourceLinked="0"/>
        <c:tickLblPos val="nextTo"/>
        <c:crossAx val="45617536"/>
        <c:crosses val="autoZero"/>
        <c:crossBetween val="between"/>
      </c:valAx>
    </c:plotArea>
    <c:legend>
      <c:legendPos val="b"/>
      <c:layout/>
    </c:legend>
    <c:plotVisOnly val="1"/>
  </c:chart>
  <c:spPr>
    <a:solidFill>
      <a:srgbClr val="FFFFDD"/>
    </a:solidFill>
    <a:ln>
      <a:solidFill>
        <a:srgbClr val="000000"/>
      </a:solidFill>
    </a:ln>
  </c:spPr>
  <c:txPr>
    <a:bodyPr/>
    <a:lstStyle/>
    <a:p>
      <a:pPr>
        <a:defRPr sz="2200" b="0" i="0" baseline="0">
          <a:latin typeface="Garamond" pitchFamily="18" charset="0"/>
        </a:defRPr>
      </a:pPr>
      <a:endParaRPr lang="hu-HU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3337070917405516"/>
          <c:y val="6.3582728160762714E-2"/>
          <c:w val="0.8332687261655527"/>
          <c:h val="0.73497574870437143"/>
        </c:manualLayout>
      </c:layout>
      <c:barChart>
        <c:barDir val="col"/>
        <c:grouping val="clustered"/>
        <c:ser>
          <c:idx val="0"/>
          <c:order val="0"/>
          <c:tx>
            <c:strRef>
              <c:f>Munka1!$K$3</c:f>
              <c:strCache>
                <c:ptCount val="1"/>
                <c:pt idx="0">
                  <c:v>Külföldi forrás összesen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numFmt formatCode="#,##0" sourceLinked="0"/>
            <c:showVal val="1"/>
          </c:dLbls>
          <c:cat>
            <c:numRef>
              <c:f>Munka1!$A$4:$A$8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Munka1!$K$4:$K$8</c:f>
              <c:numCache>
                <c:formatCode>#,##0.0</c:formatCode>
                <c:ptCount val="5"/>
                <c:pt idx="0">
                  <c:v>4416.5</c:v>
                </c:pt>
                <c:pt idx="1">
                  <c:v>4710.5</c:v>
                </c:pt>
                <c:pt idx="2">
                  <c:v>5244.3</c:v>
                </c:pt>
                <c:pt idx="3">
                  <c:v>5050.9000000000005</c:v>
                </c:pt>
                <c:pt idx="4">
                  <c:v>6085.2</c:v>
                </c:pt>
              </c:numCache>
            </c:numRef>
          </c:val>
        </c:ser>
        <c:ser>
          <c:idx val="1"/>
          <c:order val="1"/>
          <c:tx>
            <c:strRef>
              <c:f>Munka1!$L$3</c:f>
              <c:strCache>
                <c:ptCount val="1"/>
                <c:pt idx="0">
                  <c:v>EU pályázatok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dLbls>
            <c:dLbl>
              <c:idx val="0"/>
              <c:layout>
                <c:manualLayout>
                  <c:x val="2.365930599369085E-2"/>
                  <c:y val="4.1666666666666683E-3"/>
                </c:manualLayout>
              </c:layout>
              <c:showVal val="1"/>
            </c:dLbl>
            <c:dLbl>
              <c:idx val="1"/>
              <c:layout>
                <c:manualLayout>
                  <c:x val="1.8401682439537378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2.1030494216614092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2.6288117770767647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2.6288117770767738E-2"/>
                  <c:y val="0"/>
                </c:manualLayout>
              </c:layout>
              <c:numFmt formatCode="#,##0" sourceLinked="0"/>
              <c:spPr/>
              <c:txPr>
                <a:bodyPr/>
                <a:lstStyle/>
                <a:p>
                  <a:pPr algn="ctr">
                    <a:defRPr/>
                  </a:pPr>
                  <a:endParaRPr lang="hu-HU"/>
                </a:p>
              </c:txPr>
              <c:showVal val="1"/>
            </c:dLbl>
            <c:numFmt formatCode="#,##0" sourceLinked="0"/>
            <c:showVal val="1"/>
          </c:dLbls>
          <c:cat>
            <c:numRef>
              <c:f>Munka1!$A$4:$A$8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Munka1!$L$4:$L$8</c:f>
              <c:numCache>
                <c:formatCode>#,##0.0</c:formatCode>
                <c:ptCount val="5"/>
                <c:pt idx="0">
                  <c:v>3489.5</c:v>
                </c:pt>
                <c:pt idx="1">
                  <c:v>3368.4</c:v>
                </c:pt>
                <c:pt idx="2">
                  <c:v>4451.9000000000005</c:v>
                </c:pt>
                <c:pt idx="3">
                  <c:v>3459.8</c:v>
                </c:pt>
                <c:pt idx="4">
                  <c:v>4753.1000000000004</c:v>
                </c:pt>
              </c:numCache>
            </c:numRef>
          </c:val>
        </c:ser>
        <c:axId val="45653376"/>
        <c:axId val="45667456"/>
      </c:barChart>
      <c:catAx>
        <c:axId val="45653376"/>
        <c:scaling>
          <c:orientation val="minMax"/>
        </c:scaling>
        <c:axPos val="b"/>
        <c:numFmt formatCode="General" sourceLinked="1"/>
        <c:tickLblPos val="nextTo"/>
        <c:crossAx val="45667456"/>
        <c:crosses val="autoZero"/>
        <c:auto val="1"/>
        <c:lblAlgn val="ctr"/>
        <c:lblOffset val="100"/>
      </c:catAx>
      <c:valAx>
        <c:axId val="45667456"/>
        <c:scaling>
          <c:orientation val="minMax"/>
        </c:scaling>
        <c:axPos val="l"/>
        <c:numFmt formatCode="#,##0" sourceLinked="0"/>
        <c:tickLblPos val="nextTo"/>
        <c:crossAx val="45653376"/>
        <c:crosses val="autoZero"/>
        <c:crossBetween val="between"/>
      </c:valAx>
    </c:plotArea>
    <c:legend>
      <c:legendPos val="b"/>
      <c:layout/>
    </c:legend>
    <c:plotVisOnly val="1"/>
  </c:chart>
  <c:spPr>
    <a:solidFill>
      <a:srgbClr val="FFFFDD"/>
    </a:solidFill>
    <a:ln>
      <a:solidFill>
        <a:srgbClr val="000000"/>
      </a:solidFill>
    </a:ln>
  </c:spPr>
  <c:txPr>
    <a:bodyPr/>
    <a:lstStyle/>
    <a:p>
      <a:pPr>
        <a:defRPr sz="2200" b="0" i="0" baseline="0">
          <a:latin typeface="Garamond" pitchFamily="18" charset="0"/>
        </a:defRPr>
      </a:pPr>
      <a:endParaRPr lang="hu-HU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2361679599262462"/>
          <c:y val="5.3559819500831503E-2"/>
          <c:w val="0.82555445836709673"/>
          <c:h val="0.72996429437440591"/>
        </c:manualLayout>
      </c:layout>
      <c:lineChart>
        <c:grouping val="standard"/>
        <c:ser>
          <c:idx val="0"/>
          <c:order val="0"/>
          <c:tx>
            <c:v>Hazai</c:v>
          </c:tx>
          <c:spPr>
            <a:ln w="50800">
              <a:solidFill>
                <a:srgbClr val="FF9933"/>
              </a:solidFill>
            </a:ln>
          </c:spPr>
          <c:marker>
            <c:symbol val="diamond"/>
            <c:size val="14"/>
            <c:spPr>
              <a:solidFill>
                <a:srgbClr val="FF9933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7.2085028675085054E-3"/>
                  <c:y val="7.4518944777127422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5.8333333333333508E-2"/>
                  <c:y val="7.5376884422110699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6.3888888888888884E-2"/>
                  <c:y val="6.2814070351758913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5.8333333333333591E-2"/>
                  <c:y val="6.7001675041876124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1.7424207531594217E-2"/>
                  <c:y val="8.5399719713699987E-2"/>
                </c:manualLayout>
              </c:layout>
              <c:dLblPos val="r"/>
              <c:showVal val="1"/>
            </c:dLbl>
            <c:spPr>
              <a:noFill/>
            </c:spPr>
            <c:showVal val="1"/>
          </c:dLbls>
          <c:cat>
            <c:numRef>
              <c:f>'2'!$J$13:$J$17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'2'!$K$13:$K$17</c:f>
              <c:numCache>
                <c:formatCode>0.0%</c:formatCode>
                <c:ptCount val="5"/>
                <c:pt idx="0">
                  <c:v>0.29131003014255435</c:v>
                </c:pt>
                <c:pt idx="1">
                  <c:v>0.25221229104082332</c:v>
                </c:pt>
                <c:pt idx="2">
                  <c:v>0.24537280663541788</c:v>
                </c:pt>
                <c:pt idx="3">
                  <c:v>0.27976980029277032</c:v>
                </c:pt>
                <c:pt idx="4">
                  <c:v>0.35221566937423143</c:v>
                </c:pt>
              </c:numCache>
            </c:numRef>
          </c:val>
        </c:ser>
        <c:ser>
          <c:idx val="1"/>
          <c:order val="1"/>
          <c:tx>
            <c:v>Külföldi</c:v>
          </c:tx>
          <c:spPr>
            <a:ln w="50800">
              <a:solidFill>
                <a:srgbClr val="CC6600"/>
              </a:solidFill>
            </a:ln>
          </c:spPr>
          <c:marker>
            <c:symbol val="square"/>
            <c:size val="15"/>
            <c:spPr>
              <a:solidFill>
                <a:schemeClr val="accent6">
                  <a:lumMod val="75000"/>
                </a:schemeClr>
              </a:solidFill>
              <a:ln>
                <a:solidFill>
                  <a:srgbClr val="000000"/>
                </a:solidFill>
              </a:ln>
            </c:spPr>
          </c:marker>
          <c:dLbls>
            <c:dLbl>
              <c:idx val="0"/>
              <c:layout>
                <c:manualLayout>
                  <c:x val="8.2639211198543147E-4"/>
                  <c:y val="-6.4496036117196426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6.1111111111111123E-2"/>
                  <c:y val="7.9564489112227951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6.1111111111111123E-2"/>
                  <c:y val="8.3752093802345065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6.1111111111111324E-2"/>
                  <c:y val="-7.9564489112227951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1.4508869258719474E-2"/>
                  <c:y val="7.620054419658788E-2"/>
                </c:manualLayout>
              </c:layout>
              <c:dLblPos val="r"/>
              <c:showVal val="1"/>
            </c:dLbl>
            <c:showVal val="1"/>
          </c:dLbls>
          <c:cat>
            <c:numRef>
              <c:f>'2'!$J$13:$J$17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'2'!$L$13:$L$17</c:f>
              <c:numCache>
                <c:formatCode>0.0%</c:formatCode>
                <c:ptCount val="5"/>
                <c:pt idx="0">
                  <c:v>0.79010528699196159</c:v>
                </c:pt>
                <c:pt idx="1">
                  <c:v>0.71508332448784628</c:v>
                </c:pt>
                <c:pt idx="2">
                  <c:v>0.84890261808058398</c:v>
                </c:pt>
                <c:pt idx="3">
                  <c:v>0.68498683402957994</c:v>
                </c:pt>
                <c:pt idx="4">
                  <c:v>0.78109182935647248</c:v>
                </c:pt>
              </c:numCache>
            </c:numRef>
          </c:val>
        </c:ser>
        <c:ser>
          <c:idx val="2"/>
          <c:order val="2"/>
          <c:tx>
            <c:v>Összesen</c:v>
          </c:tx>
          <c:spPr>
            <a:ln w="50800">
              <a:solidFill>
                <a:srgbClr val="009644"/>
              </a:solidFill>
            </a:ln>
          </c:spPr>
          <c:marker>
            <c:symbol val="triangle"/>
            <c:size val="15"/>
            <c:spPr>
              <a:solidFill>
                <a:srgbClr val="009644"/>
              </a:solidFill>
              <a:ln>
                <a:solidFill>
                  <a:sysClr val="windowText" lastClr="000000"/>
                </a:solidFill>
              </a:ln>
            </c:spPr>
          </c:marker>
          <c:dLbls>
            <c:dLbl>
              <c:idx val="0"/>
              <c:layout>
                <c:manualLayout>
                  <c:x val="-6.7722143968109334E-3"/>
                  <c:y val="-6.5319769260015384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6.1111111111111123E-2"/>
                  <c:y val="-7.1189279731993294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6.9444444444444503E-2"/>
                  <c:y val="-6.7001675041876124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6.6666666666666763E-2"/>
                  <c:y val="-7.5376884422110699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1.6850376842901253E-2"/>
                  <c:y val="-6.8649426869168875E-2"/>
                </c:manualLayout>
              </c:layout>
              <c:dLblPos val="r"/>
              <c:showVal val="1"/>
            </c:dLbl>
            <c:showVal val="1"/>
          </c:dLbls>
          <c:cat>
            <c:numRef>
              <c:f>'2'!$J$13:$J$17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'2'!$M$13:$M$17</c:f>
              <c:numCache>
                <c:formatCode>0.0%</c:formatCode>
                <c:ptCount val="5"/>
                <c:pt idx="0">
                  <c:v>0.3297120713188737</c:v>
                </c:pt>
                <c:pt idx="1">
                  <c:v>0.28935359079317885</c:v>
                </c:pt>
                <c:pt idx="2">
                  <c:v>0.29590649063676988</c:v>
                </c:pt>
                <c:pt idx="3">
                  <c:v>0.31287791779226559</c:v>
                </c:pt>
                <c:pt idx="4">
                  <c:v>0.39063781297709382</c:v>
                </c:pt>
              </c:numCache>
            </c:numRef>
          </c:val>
        </c:ser>
        <c:marker val="1"/>
        <c:axId val="89718144"/>
        <c:axId val="90981504"/>
      </c:lineChart>
      <c:catAx>
        <c:axId val="89718144"/>
        <c:scaling>
          <c:orientation val="minMax"/>
        </c:scaling>
        <c:axPos val="b"/>
        <c:numFmt formatCode="General" sourceLinked="1"/>
        <c:tickLblPos val="nextTo"/>
        <c:crossAx val="90981504"/>
        <c:crosses val="autoZero"/>
        <c:auto val="1"/>
        <c:lblAlgn val="ctr"/>
        <c:lblOffset val="100"/>
      </c:catAx>
      <c:valAx>
        <c:axId val="90981504"/>
        <c:scaling>
          <c:orientation val="minMax"/>
        </c:scaling>
        <c:axPos val="l"/>
        <c:numFmt formatCode="0%" sourceLinked="0"/>
        <c:tickLblPos val="nextTo"/>
        <c:crossAx val="89718144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0.1303539605325959"/>
          <c:y val="0.90380454223225559"/>
          <c:w val="0.79218294557478453"/>
          <c:h val="7.6430794873874122E-2"/>
        </c:manualLayout>
      </c:layout>
      <c:txPr>
        <a:bodyPr/>
        <a:lstStyle/>
        <a:p>
          <a:pPr rtl="0">
            <a:defRPr/>
          </a:pPr>
          <a:endParaRPr lang="hu-HU"/>
        </a:p>
      </c:txPr>
    </c:legend>
    <c:plotVisOnly val="1"/>
    <c:dispBlanksAs val="gap"/>
  </c:chart>
  <c:spPr>
    <a:solidFill>
      <a:srgbClr val="FFFFDD"/>
    </a:solidFill>
    <a:ln>
      <a:solidFill>
        <a:srgbClr val="000000"/>
      </a:solidFill>
    </a:ln>
  </c:spPr>
  <c:txPr>
    <a:bodyPr/>
    <a:lstStyle/>
    <a:p>
      <a:pPr>
        <a:defRPr sz="2200" b="0">
          <a:latin typeface="Garamond" pitchFamily="18" charset="0"/>
        </a:defRPr>
      </a:pPr>
      <a:endParaRPr lang="hu-HU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0501107198405914"/>
          <c:y val="2.7351521083284695E-2"/>
          <c:w val="0.70251757647712698"/>
          <c:h val="0.87197021209861603"/>
        </c:manualLayout>
      </c:layout>
      <c:barChart>
        <c:barDir val="bar"/>
        <c:grouping val="clustered"/>
        <c:ser>
          <c:idx val="0"/>
          <c:order val="0"/>
          <c:tx>
            <c:v>KTIA</c:v>
          </c:tx>
          <c:spPr>
            <a:solidFill>
              <a:srgbClr val="92D050"/>
            </a:solidFill>
            <a:ln>
              <a:solidFill>
                <a:prstClr val="black"/>
              </a:solidFill>
            </a:ln>
          </c:spPr>
          <c:dLbls>
            <c:showVal val="1"/>
          </c:dLbls>
          <c:cat>
            <c:numRef>
              <c:f>Munka1!$O$4:$O$8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Munka1!$P$4:$P$8</c:f>
              <c:numCache>
                <c:formatCode>0.0%</c:formatCode>
                <c:ptCount val="5"/>
                <c:pt idx="0">
                  <c:v>0.17566725340142531</c:v>
                </c:pt>
                <c:pt idx="1">
                  <c:v>0.1571513766395401</c:v>
                </c:pt>
                <c:pt idx="2">
                  <c:v>0.14343166808970359</c:v>
                </c:pt>
                <c:pt idx="3">
                  <c:v>0.12712773547115369</c:v>
                </c:pt>
                <c:pt idx="4">
                  <c:v>9.4923761827064107E-2</c:v>
                </c:pt>
              </c:numCache>
            </c:numRef>
          </c:val>
        </c:ser>
        <c:ser>
          <c:idx val="1"/>
          <c:order val="1"/>
          <c:tx>
            <c:v>ÚMFT/ÚSZT</c:v>
          </c:tx>
          <c:spPr>
            <a:solidFill>
              <a:schemeClr val="accent6">
                <a:lumMod val="75000"/>
              </a:schemeClr>
            </a:solidFill>
            <a:ln>
              <a:solidFill>
                <a:srgbClr val="000000"/>
              </a:solidFill>
            </a:ln>
          </c:spPr>
          <c:dLbls>
            <c:showVal val="1"/>
          </c:dLbls>
          <c:cat>
            <c:numRef>
              <c:f>Munka1!$O$4:$O$8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Munka1!$Q$4:$Q$8</c:f>
              <c:numCache>
                <c:formatCode>0.0%</c:formatCode>
                <c:ptCount val="5"/>
                <c:pt idx="0">
                  <c:v>3.1081203586888453E-2</c:v>
                </c:pt>
                <c:pt idx="1">
                  <c:v>1.2705162444576971E-2</c:v>
                </c:pt>
                <c:pt idx="2">
                  <c:v>2.3541096725853434E-2</c:v>
                </c:pt>
                <c:pt idx="3">
                  <c:v>6.9014111798703912E-2</c:v>
                </c:pt>
                <c:pt idx="4">
                  <c:v>0.1834810015022863</c:v>
                </c:pt>
              </c:numCache>
            </c:numRef>
          </c:val>
        </c:ser>
        <c:ser>
          <c:idx val="2"/>
          <c:order val="2"/>
          <c:tx>
            <c:v>OTKA</c:v>
          </c:tx>
          <c:spPr>
            <a:solidFill>
              <a:schemeClr val="accent3">
                <a:lumMod val="50000"/>
              </a:schemeClr>
            </a:solidFill>
            <a:ln>
              <a:solidFill>
                <a:srgbClr val="000000"/>
              </a:solidFill>
            </a:ln>
          </c:spPr>
          <c:dLbls>
            <c:dLbl>
              <c:idx val="3"/>
              <c:layout>
                <c:manualLayout>
                  <c:x val="0"/>
                  <c:y val="-1.2500000000000001E-2"/>
                </c:manualLayout>
              </c:layout>
              <c:showVal val="1"/>
            </c:dLbl>
            <c:dLbl>
              <c:idx val="4"/>
              <c:layout>
                <c:manualLayout>
                  <c:x val="-2.7777777777777939E-3"/>
                  <c:y val="-1.2500000000000001E-2"/>
                </c:manualLayout>
              </c:layout>
              <c:showVal val="1"/>
            </c:dLbl>
            <c:showVal val="1"/>
          </c:dLbls>
          <c:cat>
            <c:numRef>
              <c:f>Munka1!$O$4:$O$8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Munka1!$R$4:$R$8</c:f>
              <c:numCache>
                <c:formatCode>0.0%</c:formatCode>
                <c:ptCount val="5"/>
                <c:pt idx="0">
                  <c:v>6.0039585709860885E-2</c:v>
                </c:pt>
                <c:pt idx="1">
                  <c:v>6.1029229281880495E-2</c:v>
                </c:pt>
                <c:pt idx="2">
                  <c:v>6.3723013120981414E-2</c:v>
                </c:pt>
                <c:pt idx="3">
                  <c:v>6.5077041507466363E-2</c:v>
                </c:pt>
                <c:pt idx="4">
                  <c:v>5.8964312223172707E-2</c:v>
                </c:pt>
              </c:numCache>
            </c:numRef>
          </c:val>
        </c:ser>
        <c:ser>
          <c:idx val="3"/>
          <c:order val="3"/>
          <c:tx>
            <c:v>Más célelőirányzat</c:v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0"/>
                  <c:y val="-8.3333333333333367E-3"/>
                </c:manualLayout>
              </c:layout>
              <c:showVal val="1"/>
            </c:dLbl>
            <c:dLbl>
              <c:idx val="1"/>
              <c:layout>
                <c:manualLayout>
                  <c:x val="-2.7777777777777939E-3"/>
                  <c:y val="-1.6666666666666701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1.7540411040303489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1.3373856135698003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1.2500000000000001E-2"/>
                </c:manualLayout>
              </c:layout>
              <c:showVal val="1"/>
            </c:dLbl>
            <c:showVal val="1"/>
          </c:dLbls>
          <c:cat>
            <c:numRef>
              <c:f>Munka1!$O$4:$O$8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Munka1!$S$4:$S$8</c:f>
              <c:numCache>
                <c:formatCode>0.0%</c:formatCode>
                <c:ptCount val="5"/>
                <c:pt idx="0">
                  <c:v>2.4521987444379875E-2</c:v>
                </c:pt>
                <c:pt idx="1">
                  <c:v>2.1326522674825626E-2</c:v>
                </c:pt>
                <c:pt idx="2">
                  <c:v>1.4677028698879581E-2</c:v>
                </c:pt>
                <c:pt idx="3">
                  <c:v>1.8550911515446175E-2</c:v>
                </c:pt>
                <c:pt idx="4">
                  <c:v>1.4846593821708273E-2</c:v>
                </c:pt>
              </c:numCache>
            </c:numRef>
          </c:val>
        </c:ser>
        <c:axId val="93549312"/>
        <c:axId val="93550848"/>
      </c:barChart>
      <c:catAx>
        <c:axId val="93549312"/>
        <c:scaling>
          <c:orientation val="minMax"/>
        </c:scaling>
        <c:axPos val="l"/>
        <c:numFmt formatCode="General" sourceLinked="1"/>
        <c:tickLblPos val="nextTo"/>
        <c:crossAx val="93550848"/>
        <c:crosses val="autoZero"/>
        <c:auto val="1"/>
        <c:lblAlgn val="ctr"/>
        <c:lblOffset val="100"/>
      </c:catAx>
      <c:valAx>
        <c:axId val="93550848"/>
        <c:scaling>
          <c:orientation val="minMax"/>
        </c:scaling>
        <c:axPos val="b"/>
        <c:numFmt formatCode="0%" sourceLinked="0"/>
        <c:tickLblPos val="nextTo"/>
        <c:crossAx val="93549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725194783976653"/>
          <c:y val="0.33506161532170803"/>
          <c:w val="0.26842726707550096"/>
          <c:h val="0.2627412176067041"/>
        </c:manualLayout>
      </c:layout>
    </c:legend>
    <c:plotVisOnly val="1"/>
  </c:chart>
  <c:spPr>
    <a:solidFill>
      <a:srgbClr val="FFFFDD"/>
    </a:solidFill>
    <a:ln>
      <a:solidFill>
        <a:srgbClr val="000000"/>
      </a:solidFill>
    </a:ln>
  </c:spPr>
  <c:txPr>
    <a:bodyPr/>
    <a:lstStyle/>
    <a:p>
      <a:pPr>
        <a:defRPr sz="2000" b="0">
          <a:latin typeface="Garamond" pitchFamily="18" charset="0"/>
        </a:defRPr>
      </a:pPr>
      <a:endParaRPr lang="hu-HU"/>
    </a:p>
  </c:tx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4795BF-9131-4E0A-B327-D3B9D6352CFE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46184A4C-A4FE-453E-8C63-D58768ADB8E3}">
      <dgm:prSet custT="1"/>
      <dgm:spPr>
        <a:solidFill>
          <a:srgbClr val="FFFFDD"/>
        </a:solidFill>
      </dgm:spPr>
      <dgm:t>
        <a:bodyPr/>
        <a:lstStyle/>
        <a:p>
          <a:pPr rtl="0"/>
          <a:r>
            <a:rPr lang="hu-HU" sz="2800" dirty="0" smtClean="0">
              <a:latin typeface="Garamond" pitchFamily="18" charset="0"/>
            </a:rPr>
            <a:t>Az EU többéves pénzügyi kerete (MFF) 2014-2020</a:t>
          </a:r>
          <a:endParaRPr lang="hu-HU" sz="2800" dirty="0">
            <a:latin typeface="Garamond" pitchFamily="18" charset="0"/>
          </a:endParaRPr>
        </a:p>
      </dgm:t>
    </dgm:pt>
    <dgm:pt modelId="{5F590C2F-0D40-4DF2-A559-94B750DB02C2}" type="parTrans" cxnId="{1C594297-5413-41CE-B422-1FAE477534EB}">
      <dgm:prSet/>
      <dgm:spPr/>
      <dgm:t>
        <a:bodyPr/>
        <a:lstStyle/>
        <a:p>
          <a:endParaRPr lang="hu-HU"/>
        </a:p>
      </dgm:t>
    </dgm:pt>
    <dgm:pt modelId="{8A7C927C-F9F7-457A-B5D8-B96CE72385E8}" type="sibTrans" cxnId="{1C594297-5413-41CE-B422-1FAE477534EB}">
      <dgm:prSet/>
      <dgm:spPr/>
      <dgm:t>
        <a:bodyPr/>
        <a:lstStyle/>
        <a:p>
          <a:endParaRPr lang="hu-HU"/>
        </a:p>
      </dgm:t>
    </dgm:pt>
    <dgm:pt modelId="{156A7A06-80FD-4ACC-9519-EC8FFD1B46E9}">
      <dgm:prSet custT="1"/>
      <dgm:spPr>
        <a:solidFill>
          <a:srgbClr val="FFFFDD">
            <a:alpha val="90000"/>
          </a:srgbClr>
        </a:solidFill>
      </dgm:spPr>
      <dgm:t>
        <a:bodyPr/>
        <a:lstStyle/>
        <a:p>
          <a:pPr rtl="0"/>
          <a:endParaRPr lang="hu-HU" sz="2800" dirty="0" smtClean="0">
            <a:latin typeface="Garamond" pitchFamily="18" charset="0"/>
          </a:endParaRPr>
        </a:p>
        <a:p>
          <a:pPr rtl="0"/>
          <a:r>
            <a:rPr lang="hu-HU" sz="2800" dirty="0" smtClean="0">
              <a:latin typeface="Garamond" pitchFamily="18" charset="0"/>
            </a:rPr>
            <a:t>Intelligens és inkluzív növekedés</a:t>
          </a:r>
        </a:p>
      </dgm:t>
    </dgm:pt>
    <dgm:pt modelId="{4F2880B7-AD72-4DA8-B583-FBC867198764}" type="parTrans" cxnId="{32E19403-DF14-402B-AD56-0D795BC7247C}">
      <dgm:prSet/>
      <dgm:spPr/>
      <dgm:t>
        <a:bodyPr/>
        <a:lstStyle/>
        <a:p>
          <a:endParaRPr lang="hu-HU"/>
        </a:p>
      </dgm:t>
    </dgm:pt>
    <dgm:pt modelId="{07C24D65-68D7-4592-812F-3422DBBFD23D}" type="sibTrans" cxnId="{32E19403-DF14-402B-AD56-0D795BC7247C}">
      <dgm:prSet/>
      <dgm:spPr/>
      <dgm:t>
        <a:bodyPr/>
        <a:lstStyle/>
        <a:p>
          <a:endParaRPr lang="hu-HU"/>
        </a:p>
      </dgm:t>
    </dgm:pt>
    <dgm:pt modelId="{12438D38-89EE-428B-A652-B60CFD09FCB7}">
      <dgm:prSet custT="1"/>
      <dgm:spPr>
        <a:solidFill>
          <a:srgbClr val="FFFFDD">
            <a:alpha val="90000"/>
          </a:srgbClr>
        </a:solidFill>
      </dgm:spPr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hu-HU" sz="1000" dirty="0" smtClean="0">
            <a:latin typeface="Garamond" pitchFamily="18" charset="0"/>
          </a:endParaRP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sz="2800" dirty="0" smtClean="0">
              <a:latin typeface="Garamond" pitchFamily="18" charset="0"/>
            </a:rPr>
            <a:t>Kohéziós politika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3300" dirty="0"/>
        </a:p>
      </dgm:t>
    </dgm:pt>
    <dgm:pt modelId="{C4B041D9-A83D-49E5-947F-0EA8084D067F}" type="parTrans" cxnId="{DFF2F9BA-EAEC-4062-9FF1-6F51BCBFA28E}">
      <dgm:prSet/>
      <dgm:spPr/>
      <dgm:t>
        <a:bodyPr/>
        <a:lstStyle/>
        <a:p>
          <a:endParaRPr lang="hu-HU"/>
        </a:p>
      </dgm:t>
    </dgm:pt>
    <dgm:pt modelId="{79C198C2-6677-4BEF-AD5B-3AFBF8919989}" type="sibTrans" cxnId="{DFF2F9BA-EAEC-4062-9FF1-6F51BCBFA28E}">
      <dgm:prSet/>
      <dgm:spPr/>
      <dgm:t>
        <a:bodyPr/>
        <a:lstStyle/>
        <a:p>
          <a:endParaRPr lang="hu-HU"/>
        </a:p>
      </dgm:t>
    </dgm:pt>
    <dgm:pt modelId="{74AA281C-CC3F-4D92-85D7-C5A8FAABB53C}">
      <dgm:prSet custT="1"/>
      <dgm:spPr>
        <a:solidFill>
          <a:srgbClr val="FFFFDD"/>
        </a:solidFill>
      </dgm:spPr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hu-HU" sz="1000" dirty="0" smtClean="0">
            <a:latin typeface="Garamond" pitchFamily="18" charset="0"/>
          </a:endParaRP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sz="2800" dirty="0" smtClean="0">
              <a:latin typeface="Garamond" pitchFamily="18" charset="0"/>
            </a:rPr>
            <a:t>A strukturális alapok - kutatási és innovációs képességeket, valamint infrastruktúra-fejlesztést finanszírozó - forrásai	</a:t>
          </a:r>
          <a:endParaRPr lang="en-US" sz="2800" dirty="0" smtClean="0">
            <a:latin typeface="Garamond" pitchFamily="18" charset="0"/>
          </a:endParaRPr>
        </a:p>
        <a:p>
          <a:pPr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dirty="0"/>
        </a:p>
      </dgm:t>
    </dgm:pt>
    <dgm:pt modelId="{FF465181-E278-4384-A576-79A54FC481F7}" type="parTrans" cxnId="{BA4A6925-979E-44D1-8942-544D2DF0FADA}">
      <dgm:prSet/>
      <dgm:spPr/>
      <dgm:t>
        <a:bodyPr/>
        <a:lstStyle/>
        <a:p>
          <a:endParaRPr lang="hu-HU"/>
        </a:p>
      </dgm:t>
    </dgm:pt>
    <dgm:pt modelId="{86E49E49-CEA8-47C9-88C8-A3EA39BDC4F3}" type="sibTrans" cxnId="{BA4A6925-979E-44D1-8942-544D2DF0FADA}">
      <dgm:prSet/>
      <dgm:spPr/>
      <dgm:t>
        <a:bodyPr/>
        <a:lstStyle/>
        <a:p>
          <a:endParaRPr lang="hu-HU"/>
        </a:p>
      </dgm:t>
    </dgm:pt>
    <dgm:pt modelId="{259BACD4-7841-43C9-A43E-87508312EFA1}" type="pres">
      <dgm:prSet presAssocID="{244795BF-9131-4E0A-B327-D3B9D6352CF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4AE828A7-FE44-4A86-BE0E-743BB965A07D}" type="pres">
      <dgm:prSet presAssocID="{46184A4C-A4FE-453E-8C63-D58768ADB8E3}" presName="circle1" presStyleLbl="node1" presStyleIdx="0" presStyleCnt="4"/>
      <dgm:spPr/>
      <dgm:t>
        <a:bodyPr/>
        <a:lstStyle/>
        <a:p>
          <a:endParaRPr lang="hu-HU"/>
        </a:p>
      </dgm:t>
    </dgm:pt>
    <dgm:pt modelId="{AE095250-6812-4D84-897E-8A8A97223C49}" type="pres">
      <dgm:prSet presAssocID="{46184A4C-A4FE-453E-8C63-D58768ADB8E3}" presName="space" presStyleCnt="0"/>
      <dgm:spPr/>
      <dgm:t>
        <a:bodyPr/>
        <a:lstStyle/>
        <a:p>
          <a:endParaRPr lang="hu-HU"/>
        </a:p>
      </dgm:t>
    </dgm:pt>
    <dgm:pt modelId="{2A8262C1-F349-4909-AEF2-AC377BAF2CBD}" type="pres">
      <dgm:prSet presAssocID="{46184A4C-A4FE-453E-8C63-D58768ADB8E3}" presName="rect1" presStyleLbl="alignAcc1" presStyleIdx="0" presStyleCnt="4" custScaleY="100000"/>
      <dgm:spPr/>
      <dgm:t>
        <a:bodyPr/>
        <a:lstStyle/>
        <a:p>
          <a:endParaRPr lang="hu-HU"/>
        </a:p>
      </dgm:t>
    </dgm:pt>
    <dgm:pt modelId="{7FA8B383-FCFB-47F6-B6CF-12D4EFFE1E66}" type="pres">
      <dgm:prSet presAssocID="{156A7A06-80FD-4ACC-9519-EC8FFD1B46E9}" presName="vertSpace2" presStyleLbl="node1" presStyleIdx="0" presStyleCnt="4"/>
      <dgm:spPr/>
      <dgm:t>
        <a:bodyPr/>
        <a:lstStyle/>
        <a:p>
          <a:endParaRPr lang="hu-HU"/>
        </a:p>
      </dgm:t>
    </dgm:pt>
    <dgm:pt modelId="{2DB355C0-79EB-4352-AAAA-447E172C7DE8}" type="pres">
      <dgm:prSet presAssocID="{156A7A06-80FD-4ACC-9519-EC8FFD1B46E9}" presName="circle2" presStyleLbl="node1" presStyleIdx="1" presStyleCnt="4"/>
      <dgm:spPr/>
      <dgm:t>
        <a:bodyPr/>
        <a:lstStyle/>
        <a:p>
          <a:endParaRPr lang="hu-HU"/>
        </a:p>
      </dgm:t>
    </dgm:pt>
    <dgm:pt modelId="{D8BD14C2-D7D4-4F13-8C15-776A6A75CCD6}" type="pres">
      <dgm:prSet presAssocID="{156A7A06-80FD-4ACC-9519-EC8FFD1B46E9}" presName="rect2" presStyleLbl="alignAcc1" presStyleIdx="1" presStyleCnt="4" custScaleY="47728" custLinFactNeighborX="-226" custLinFactNeighborY="-27092"/>
      <dgm:spPr/>
      <dgm:t>
        <a:bodyPr/>
        <a:lstStyle/>
        <a:p>
          <a:endParaRPr lang="hu-HU"/>
        </a:p>
      </dgm:t>
    </dgm:pt>
    <dgm:pt modelId="{EEB6C766-7B31-462C-A0F4-49D19F7B1BFF}" type="pres">
      <dgm:prSet presAssocID="{12438D38-89EE-428B-A652-B60CFD09FCB7}" presName="vertSpace3" presStyleLbl="node1" presStyleIdx="1" presStyleCnt="4"/>
      <dgm:spPr/>
      <dgm:t>
        <a:bodyPr/>
        <a:lstStyle/>
        <a:p>
          <a:endParaRPr lang="hu-HU"/>
        </a:p>
      </dgm:t>
    </dgm:pt>
    <dgm:pt modelId="{CE83707E-93E0-4751-B5EA-75CAEB9DF4DB}" type="pres">
      <dgm:prSet presAssocID="{12438D38-89EE-428B-A652-B60CFD09FCB7}" presName="circle3" presStyleLbl="node1" presStyleIdx="2" presStyleCnt="4"/>
      <dgm:spPr/>
      <dgm:t>
        <a:bodyPr/>
        <a:lstStyle/>
        <a:p>
          <a:endParaRPr lang="hu-HU"/>
        </a:p>
      </dgm:t>
    </dgm:pt>
    <dgm:pt modelId="{E6ECFFFB-6DF5-4147-825D-470FDFDC5E58}" type="pres">
      <dgm:prSet presAssocID="{12438D38-89EE-428B-A652-B60CFD09FCB7}" presName="rect3" presStyleLbl="alignAcc1" presStyleIdx="2" presStyleCnt="4" custScaleY="112144"/>
      <dgm:spPr/>
      <dgm:t>
        <a:bodyPr/>
        <a:lstStyle/>
        <a:p>
          <a:endParaRPr lang="hu-HU"/>
        </a:p>
      </dgm:t>
    </dgm:pt>
    <dgm:pt modelId="{82684228-3D25-425A-8F9D-B07270BCEDE6}" type="pres">
      <dgm:prSet presAssocID="{74AA281C-CC3F-4D92-85D7-C5A8FAABB53C}" presName="vertSpace4" presStyleLbl="node1" presStyleIdx="2" presStyleCnt="4"/>
      <dgm:spPr/>
      <dgm:t>
        <a:bodyPr/>
        <a:lstStyle/>
        <a:p>
          <a:endParaRPr lang="hu-HU"/>
        </a:p>
      </dgm:t>
    </dgm:pt>
    <dgm:pt modelId="{26A6563D-A435-4512-A15C-8C3675CCC986}" type="pres">
      <dgm:prSet presAssocID="{74AA281C-CC3F-4D92-85D7-C5A8FAABB53C}" presName="circle4" presStyleLbl="node1" presStyleIdx="3" presStyleCnt="4"/>
      <dgm:spPr/>
      <dgm:t>
        <a:bodyPr/>
        <a:lstStyle/>
        <a:p>
          <a:endParaRPr lang="hu-HU"/>
        </a:p>
      </dgm:t>
    </dgm:pt>
    <dgm:pt modelId="{EDEC4EB2-A41C-44DC-BD44-37F5FE44F959}" type="pres">
      <dgm:prSet presAssocID="{74AA281C-CC3F-4D92-85D7-C5A8FAABB53C}" presName="rect4" presStyleLbl="alignAcc1" presStyleIdx="3" presStyleCnt="4" custScaleY="207437" custLinFactNeighborX="-226" custLinFactNeighborY="81008"/>
      <dgm:spPr/>
      <dgm:t>
        <a:bodyPr/>
        <a:lstStyle/>
        <a:p>
          <a:endParaRPr lang="hu-HU"/>
        </a:p>
      </dgm:t>
    </dgm:pt>
    <dgm:pt modelId="{D3B20C95-53AD-417D-92EA-0DC5ACBEF190}" type="pres">
      <dgm:prSet presAssocID="{46184A4C-A4FE-453E-8C63-D58768ADB8E3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D6F87DC-2397-431C-88D5-DE847872A617}" type="pres">
      <dgm:prSet presAssocID="{156A7A06-80FD-4ACC-9519-EC8FFD1B46E9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7EAC526-FA23-4344-AE25-5F3CDD40B684}" type="pres">
      <dgm:prSet presAssocID="{12438D38-89EE-428B-A652-B60CFD09FCB7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858726F-20CD-4913-9B58-FCBB2940C606}" type="pres">
      <dgm:prSet presAssocID="{74AA281C-CC3F-4D92-85D7-C5A8FAABB53C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69F8D984-8EC6-42ED-8482-7BAF4A7458A5}" type="presOf" srcId="{156A7A06-80FD-4ACC-9519-EC8FFD1B46E9}" destId="{D8BD14C2-D7D4-4F13-8C15-776A6A75CCD6}" srcOrd="0" destOrd="0" presId="urn:microsoft.com/office/officeart/2005/8/layout/target3"/>
    <dgm:cxn modelId="{2594B197-6369-4E7D-9FC6-F0D6EAC61875}" type="presOf" srcId="{156A7A06-80FD-4ACC-9519-EC8FFD1B46E9}" destId="{1D6F87DC-2397-431C-88D5-DE847872A617}" srcOrd="1" destOrd="0" presId="urn:microsoft.com/office/officeart/2005/8/layout/target3"/>
    <dgm:cxn modelId="{32E19403-DF14-402B-AD56-0D795BC7247C}" srcId="{244795BF-9131-4E0A-B327-D3B9D6352CFE}" destId="{156A7A06-80FD-4ACC-9519-EC8FFD1B46E9}" srcOrd="1" destOrd="0" parTransId="{4F2880B7-AD72-4DA8-B583-FBC867198764}" sibTransId="{07C24D65-68D7-4592-812F-3422DBBFD23D}"/>
    <dgm:cxn modelId="{DFF2F9BA-EAEC-4062-9FF1-6F51BCBFA28E}" srcId="{244795BF-9131-4E0A-B327-D3B9D6352CFE}" destId="{12438D38-89EE-428B-A652-B60CFD09FCB7}" srcOrd="2" destOrd="0" parTransId="{C4B041D9-A83D-49E5-947F-0EA8084D067F}" sibTransId="{79C198C2-6677-4BEF-AD5B-3AFBF8919989}"/>
    <dgm:cxn modelId="{7BCA58DD-790D-4C17-A067-D9C21FE48CDC}" type="presOf" srcId="{12438D38-89EE-428B-A652-B60CFD09FCB7}" destId="{97EAC526-FA23-4344-AE25-5F3CDD40B684}" srcOrd="1" destOrd="0" presId="urn:microsoft.com/office/officeart/2005/8/layout/target3"/>
    <dgm:cxn modelId="{BA4A6925-979E-44D1-8942-544D2DF0FADA}" srcId="{244795BF-9131-4E0A-B327-D3B9D6352CFE}" destId="{74AA281C-CC3F-4D92-85D7-C5A8FAABB53C}" srcOrd="3" destOrd="0" parTransId="{FF465181-E278-4384-A576-79A54FC481F7}" sibTransId="{86E49E49-CEA8-47C9-88C8-A3EA39BDC4F3}"/>
    <dgm:cxn modelId="{77ACD264-7102-42AF-98F2-4FFDC19BF06F}" type="presOf" srcId="{244795BF-9131-4E0A-B327-D3B9D6352CFE}" destId="{259BACD4-7841-43C9-A43E-87508312EFA1}" srcOrd="0" destOrd="0" presId="urn:microsoft.com/office/officeart/2005/8/layout/target3"/>
    <dgm:cxn modelId="{924E09D7-D33C-47E1-987E-93211A58F67D}" type="presOf" srcId="{46184A4C-A4FE-453E-8C63-D58768ADB8E3}" destId="{D3B20C95-53AD-417D-92EA-0DC5ACBEF190}" srcOrd="1" destOrd="0" presId="urn:microsoft.com/office/officeart/2005/8/layout/target3"/>
    <dgm:cxn modelId="{0E73B60D-B0A6-4CE1-8134-7A277BA6D82A}" type="presOf" srcId="{74AA281C-CC3F-4D92-85D7-C5A8FAABB53C}" destId="{EDEC4EB2-A41C-44DC-BD44-37F5FE44F959}" srcOrd="0" destOrd="0" presId="urn:microsoft.com/office/officeart/2005/8/layout/target3"/>
    <dgm:cxn modelId="{969FDEAB-A00B-4F87-926E-E90C723435BB}" type="presOf" srcId="{46184A4C-A4FE-453E-8C63-D58768ADB8E3}" destId="{2A8262C1-F349-4909-AEF2-AC377BAF2CBD}" srcOrd="0" destOrd="0" presId="urn:microsoft.com/office/officeart/2005/8/layout/target3"/>
    <dgm:cxn modelId="{FE6D9778-9B44-490F-90CA-088E7FF60C96}" type="presOf" srcId="{74AA281C-CC3F-4D92-85D7-C5A8FAABB53C}" destId="{B858726F-20CD-4913-9B58-FCBB2940C606}" srcOrd="1" destOrd="0" presId="urn:microsoft.com/office/officeart/2005/8/layout/target3"/>
    <dgm:cxn modelId="{B25A40D4-553B-42A0-9897-67E38D9591A8}" type="presOf" srcId="{12438D38-89EE-428B-A652-B60CFD09FCB7}" destId="{E6ECFFFB-6DF5-4147-825D-470FDFDC5E58}" srcOrd="0" destOrd="0" presId="urn:microsoft.com/office/officeart/2005/8/layout/target3"/>
    <dgm:cxn modelId="{1C594297-5413-41CE-B422-1FAE477534EB}" srcId="{244795BF-9131-4E0A-B327-D3B9D6352CFE}" destId="{46184A4C-A4FE-453E-8C63-D58768ADB8E3}" srcOrd="0" destOrd="0" parTransId="{5F590C2F-0D40-4DF2-A559-94B750DB02C2}" sibTransId="{8A7C927C-F9F7-457A-B5D8-B96CE72385E8}"/>
    <dgm:cxn modelId="{B317ABED-5C51-4F3E-8411-F48D8EAABBC6}" type="presParOf" srcId="{259BACD4-7841-43C9-A43E-87508312EFA1}" destId="{4AE828A7-FE44-4A86-BE0E-743BB965A07D}" srcOrd="0" destOrd="0" presId="urn:microsoft.com/office/officeart/2005/8/layout/target3"/>
    <dgm:cxn modelId="{A4FD0761-BE93-49F5-B1CF-938BA078759D}" type="presParOf" srcId="{259BACD4-7841-43C9-A43E-87508312EFA1}" destId="{AE095250-6812-4D84-897E-8A8A97223C49}" srcOrd="1" destOrd="0" presId="urn:microsoft.com/office/officeart/2005/8/layout/target3"/>
    <dgm:cxn modelId="{8B45D6EE-7703-469D-9023-959F283BE5C3}" type="presParOf" srcId="{259BACD4-7841-43C9-A43E-87508312EFA1}" destId="{2A8262C1-F349-4909-AEF2-AC377BAF2CBD}" srcOrd="2" destOrd="0" presId="urn:microsoft.com/office/officeart/2005/8/layout/target3"/>
    <dgm:cxn modelId="{3044C247-04C8-4B46-81CA-2A21E3429145}" type="presParOf" srcId="{259BACD4-7841-43C9-A43E-87508312EFA1}" destId="{7FA8B383-FCFB-47F6-B6CF-12D4EFFE1E66}" srcOrd="3" destOrd="0" presId="urn:microsoft.com/office/officeart/2005/8/layout/target3"/>
    <dgm:cxn modelId="{11C61ED8-942F-4FDF-B8B9-684A977E56A3}" type="presParOf" srcId="{259BACD4-7841-43C9-A43E-87508312EFA1}" destId="{2DB355C0-79EB-4352-AAAA-447E172C7DE8}" srcOrd="4" destOrd="0" presId="urn:microsoft.com/office/officeart/2005/8/layout/target3"/>
    <dgm:cxn modelId="{D2151C6F-286B-4DDD-BE36-13F570B22A57}" type="presParOf" srcId="{259BACD4-7841-43C9-A43E-87508312EFA1}" destId="{D8BD14C2-D7D4-4F13-8C15-776A6A75CCD6}" srcOrd="5" destOrd="0" presId="urn:microsoft.com/office/officeart/2005/8/layout/target3"/>
    <dgm:cxn modelId="{BF6BB55C-F478-4F6E-99D1-C34EE0BD08CD}" type="presParOf" srcId="{259BACD4-7841-43C9-A43E-87508312EFA1}" destId="{EEB6C766-7B31-462C-A0F4-49D19F7B1BFF}" srcOrd="6" destOrd="0" presId="urn:microsoft.com/office/officeart/2005/8/layout/target3"/>
    <dgm:cxn modelId="{BA46B1F2-E7BC-49DE-918C-449C1CB239EF}" type="presParOf" srcId="{259BACD4-7841-43C9-A43E-87508312EFA1}" destId="{CE83707E-93E0-4751-B5EA-75CAEB9DF4DB}" srcOrd="7" destOrd="0" presId="urn:microsoft.com/office/officeart/2005/8/layout/target3"/>
    <dgm:cxn modelId="{CE40ABDE-8D74-48BA-8F96-F2FAC42E7201}" type="presParOf" srcId="{259BACD4-7841-43C9-A43E-87508312EFA1}" destId="{E6ECFFFB-6DF5-4147-825D-470FDFDC5E58}" srcOrd="8" destOrd="0" presId="urn:microsoft.com/office/officeart/2005/8/layout/target3"/>
    <dgm:cxn modelId="{D948FF3C-B1CD-44B5-9C6C-FB3D04BC1280}" type="presParOf" srcId="{259BACD4-7841-43C9-A43E-87508312EFA1}" destId="{82684228-3D25-425A-8F9D-B07270BCEDE6}" srcOrd="9" destOrd="0" presId="urn:microsoft.com/office/officeart/2005/8/layout/target3"/>
    <dgm:cxn modelId="{C1471614-DAE9-4A5F-ABC9-096FFE547A4C}" type="presParOf" srcId="{259BACD4-7841-43C9-A43E-87508312EFA1}" destId="{26A6563D-A435-4512-A15C-8C3675CCC986}" srcOrd="10" destOrd="0" presId="urn:microsoft.com/office/officeart/2005/8/layout/target3"/>
    <dgm:cxn modelId="{F997154C-3FB1-4949-A27A-2D38014416C6}" type="presParOf" srcId="{259BACD4-7841-43C9-A43E-87508312EFA1}" destId="{EDEC4EB2-A41C-44DC-BD44-37F5FE44F959}" srcOrd="11" destOrd="0" presId="urn:microsoft.com/office/officeart/2005/8/layout/target3"/>
    <dgm:cxn modelId="{3FF0774F-0CC8-4680-9077-E716E676DA6B}" type="presParOf" srcId="{259BACD4-7841-43C9-A43E-87508312EFA1}" destId="{D3B20C95-53AD-417D-92EA-0DC5ACBEF190}" srcOrd="12" destOrd="0" presId="urn:microsoft.com/office/officeart/2005/8/layout/target3"/>
    <dgm:cxn modelId="{45CBC4E3-7B08-46E1-926E-F2ED8DB519E5}" type="presParOf" srcId="{259BACD4-7841-43C9-A43E-87508312EFA1}" destId="{1D6F87DC-2397-431C-88D5-DE847872A617}" srcOrd="13" destOrd="0" presId="urn:microsoft.com/office/officeart/2005/8/layout/target3"/>
    <dgm:cxn modelId="{2AF46094-BC14-40B7-8BDE-902EE322434C}" type="presParOf" srcId="{259BACD4-7841-43C9-A43E-87508312EFA1}" destId="{97EAC526-FA23-4344-AE25-5F3CDD40B684}" srcOrd="14" destOrd="0" presId="urn:microsoft.com/office/officeart/2005/8/layout/target3"/>
    <dgm:cxn modelId="{A9C5CA52-70A2-4D72-9BBF-DC7FBB46DB96}" type="presParOf" srcId="{259BACD4-7841-43C9-A43E-87508312EFA1}" destId="{B858726F-20CD-4913-9B58-FCBB2940C606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E828A7-FE44-4A86-BE0E-743BB965A07D}">
      <dsp:nvSpPr>
        <dsp:cNvPr id="0" name=""/>
        <dsp:cNvSpPr/>
      </dsp:nvSpPr>
      <dsp:spPr>
        <a:xfrm>
          <a:off x="0" y="0"/>
          <a:ext cx="4249556" cy="424955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8262C1-F349-4909-AEF2-AC377BAF2CBD}">
      <dsp:nvSpPr>
        <dsp:cNvPr id="0" name=""/>
        <dsp:cNvSpPr/>
      </dsp:nvSpPr>
      <dsp:spPr>
        <a:xfrm>
          <a:off x="2124778" y="0"/>
          <a:ext cx="5774078" cy="4249556"/>
        </a:xfrm>
        <a:prstGeom prst="rect">
          <a:avLst/>
        </a:prstGeom>
        <a:solidFill>
          <a:srgbClr val="FFFFDD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smtClean="0">
              <a:latin typeface="Garamond" pitchFamily="18" charset="0"/>
            </a:rPr>
            <a:t>Az EU többéves pénzügyi kerete (MFF) 2014-2020</a:t>
          </a:r>
          <a:endParaRPr lang="hu-HU" sz="2800" kern="1200" dirty="0">
            <a:latin typeface="Garamond" pitchFamily="18" charset="0"/>
          </a:endParaRPr>
        </a:p>
      </dsp:txBody>
      <dsp:txXfrm>
        <a:off x="2124778" y="0"/>
        <a:ext cx="5774078" cy="903030"/>
      </dsp:txXfrm>
    </dsp:sp>
    <dsp:sp modelId="{2DB355C0-79EB-4352-AAAA-447E172C7DE8}">
      <dsp:nvSpPr>
        <dsp:cNvPr id="0" name=""/>
        <dsp:cNvSpPr/>
      </dsp:nvSpPr>
      <dsp:spPr>
        <a:xfrm>
          <a:off x="557754" y="903030"/>
          <a:ext cx="3134047" cy="313404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BD14C2-D7D4-4F13-8C15-776A6A75CCD6}">
      <dsp:nvSpPr>
        <dsp:cNvPr id="0" name=""/>
        <dsp:cNvSpPr/>
      </dsp:nvSpPr>
      <dsp:spPr>
        <a:xfrm>
          <a:off x="2111728" y="873069"/>
          <a:ext cx="5774078" cy="1495818"/>
        </a:xfrm>
        <a:prstGeom prst="rect">
          <a:avLst/>
        </a:prstGeom>
        <a:solidFill>
          <a:srgbClr val="FFFFDD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800" kern="1200" dirty="0" smtClean="0">
            <a:latin typeface="Garamond" pitchFamily="18" charset="0"/>
          </a:endParaRP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smtClean="0">
              <a:latin typeface="Garamond" pitchFamily="18" charset="0"/>
            </a:rPr>
            <a:t>Intelligens és inkluzív növekedés</a:t>
          </a:r>
        </a:p>
      </dsp:txBody>
      <dsp:txXfrm>
        <a:off x="2111728" y="873069"/>
        <a:ext cx="5774078" cy="430998"/>
      </dsp:txXfrm>
    </dsp:sp>
    <dsp:sp modelId="{CE83707E-93E0-4751-B5EA-75CAEB9DF4DB}">
      <dsp:nvSpPr>
        <dsp:cNvPr id="0" name=""/>
        <dsp:cNvSpPr/>
      </dsp:nvSpPr>
      <dsp:spPr>
        <a:xfrm>
          <a:off x="1115508" y="1806061"/>
          <a:ext cx="2018539" cy="201853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ECFFFB-6DF5-4147-825D-470FDFDC5E58}">
      <dsp:nvSpPr>
        <dsp:cNvPr id="0" name=""/>
        <dsp:cNvSpPr/>
      </dsp:nvSpPr>
      <dsp:spPr>
        <a:xfrm>
          <a:off x="2124778" y="1683495"/>
          <a:ext cx="5774078" cy="2263670"/>
        </a:xfrm>
        <a:prstGeom prst="rect">
          <a:avLst/>
        </a:prstGeom>
        <a:solidFill>
          <a:srgbClr val="FFFFDD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hu-HU" sz="1000" kern="1200" dirty="0" smtClean="0">
            <a:latin typeface="Garamond" pitchFamily="18" charset="0"/>
          </a:endParaRP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sz="2800" kern="1200" dirty="0" smtClean="0">
              <a:latin typeface="Garamond" pitchFamily="18" charset="0"/>
            </a:rPr>
            <a:t>Kohéziós politika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3300" kern="1200" dirty="0"/>
        </a:p>
      </dsp:txBody>
      <dsp:txXfrm>
        <a:off x="2124778" y="1683495"/>
        <a:ext cx="5774078" cy="1012694"/>
      </dsp:txXfrm>
    </dsp:sp>
    <dsp:sp modelId="{26A6563D-A435-4512-A15C-8C3675CCC986}">
      <dsp:nvSpPr>
        <dsp:cNvPr id="0" name=""/>
        <dsp:cNvSpPr/>
      </dsp:nvSpPr>
      <dsp:spPr>
        <a:xfrm>
          <a:off x="1673262" y="2709091"/>
          <a:ext cx="903030" cy="90303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EC4EB2-A41C-44DC-BD44-37F5FE44F959}">
      <dsp:nvSpPr>
        <dsp:cNvPr id="0" name=""/>
        <dsp:cNvSpPr/>
      </dsp:nvSpPr>
      <dsp:spPr>
        <a:xfrm>
          <a:off x="2111728" y="2376336"/>
          <a:ext cx="5774078" cy="1873219"/>
        </a:xfrm>
        <a:prstGeom prst="rect">
          <a:avLst/>
        </a:prstGeom>
        <a:solidFill>
          <a:srgbClr val="FFFFDD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hu-HU" sz="1000" kern="1200" dirty="0" smtClean="0">
            <a:latin typeface="Garamond" pitchFamily="18" charset="0"/>
          </a:endParaRP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sz="2800" kern="1200" dirty="0" smtClean="0">
              <a:latin typeface="Garamond" pitchFamily="18" charset="0"/>
            </a:rPr>
            <a:t>A strukturális alapok - kutatási és innovációs képességeket, valamint infrastruktúra-fejlesztést finanszírozó - forrásai	</a:t>
          </a:r>
          <a:endParaRPr lang="en-US" sz="2800" kern="1200" dirty="0" smtClean="0">
            <a:latin typeface="Garamond" pitchFamily="18" charset="0"/>
          </a:endParaRPr>
        </a:p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kern="1200" dirty="0"/>
        </a:p>
      </dsp:txBody>
      <dsp:txXfrm>
        <a:off x="2111728" y="2376336"/>
        <a:ext cx="5774078" cy="18732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F350E-C356-419A-B413-433A8F2189A8}" type="datetimeFigureOut">
              <a:rPr lang="hu-HU" smtClean="0"/>
              <a:pPr/>
              <a:t>2012.09.27.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4B681-F302-4081-B390-28FCBAFC4E22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CA3555-2A78-42B7-B848-E78B44F0D369}" type="slidenum">
              <a:rPr lang="hu-HU"/>
              <a:pPr/>
              <a:t>8</a:t>
            </a:fld>
            <a:endParaRPr lang="hu-HU" dirty="0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794FB3-7C36-41CA-AB1E-DA68E2D88053}" type="slidenum">
              <a:rPr lang="hu-HU"/>
              <a:pPr/>
              <a:t>10</a:t>
            </a:fld>
            <a:endParaRPr lang="hu-HU" dirty="0"/>
          </a:p>
        </p:txBody>
      </p:sp>
      <p:sp>
        <p:nvSpPr>
          <p:cNvPr id="520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1210615"/>
            <a:ext cx="5952678" cy="2389836"/>
          </a:xfrm>
        </p:spPr>
        <p:txBody>
          <a:bodyPr/>
          <a:lstStyle>
            <a:lvl1pPr algn="ctr">
              <a:buClr>
                <a:srgbClr val="FFFFFF"/>
              </a:buClr>
              <a:defRPr sz="4400" b="1" i="0" baseline="0">
                <a:latin typeface="Garamond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4825" y="3886200"/>
            <a:ext cx="4114800" cy="1752600"/>
          </a:xfrm>
        </p:spPr>
        <p:txBody>
          <a:bodyPr/>
          <a:lstStyle>
            <a:lvl1pPr marL="0" indent="0" algn="ctr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1912938" cy="220663"/>
          </a:xfrm>
          <a:prstGeom prst="rect">
            <a:avLst/>
          </a:prstGeo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593975" cy="374650"/>
          </a:xfrm>
          <a:prstGeom prst="rect">
            <a:avLst/>
          </a:prstGeo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1958975" cy="3619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F15E3E-B3AC-4743-94F7-ADBBBCD411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912938" cy="220663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593975" cy="3746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58975" cy="3619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D95361-A8A9-4C5F-B131-5AE6178C14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65925" y="274638"/>
            <a:ext cx="225425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0" y="274638"/>
            <a:ext cx="6613525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912938" cy="220663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593975" cy="3746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58975" cy="3619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7ED0DE-BCDE-4786-921D-82C8E1E189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17432" y="1442434"/>
            <a:ext cx="8002744" cy="5415566"/>
          </a:xfrm>
        </p:spPr>
        <p:txBody>
          <a:bodyPr/>
          <a:lstStyle>
            <a:lvl1pPr>
              <a:spcBef>
                <a:spcPts val="0"/>
              </a:spcBef>
              <a:defRPr/>
            </a:lvl1pPr>
          </a:lstStyle>
          <a:p>
            <a:pPr lvl="0"/>
            <a:endParaRPr lang="hu-HU" dirty="0" smtClean="0"/>
          </a:p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1958975" cy="3619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FD7A3A-E9A4-4EE1-BBB8-7130BDA60E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912938" cy="220663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593975" cy="3746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58975" cy="3619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FFBC9E-652A-4111-9B29-A516E2EABF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912938" cy="220663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593975" cy="3746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58975" cy="3619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1F3974-D8C2-4CF3-8C5C-F9F0A510B7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912938" cy="220663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593975" cy="3746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58975" cy="3619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ACDA79-CE45-45CB-8C5D-CC678488A6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912938" cy="220663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593975" cy="3746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58975" cy="3619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E757A5-44A5-41D4-A810-BE04CC876E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912938" cy="220663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593975" cy="3746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58975" cy="3619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EBF9AF-9B9F-44C2-B14B-6EB7355C46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912938" cy="220663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593975" cy="3746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58975" cy="3619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3E828E-0E16-458D-B608-C1A2A49488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dirty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912938" cy="220663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593975" cy="3746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58975" cy="3619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F0984AD-11D2-48E7-B9C1-F48AEC2D50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3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1524000"/>
          </a:xfrm>
          <a:prstGeom prst="rect">
            <a:avLst/>
          </a:prstGeom>
          <a:gradFill rotWithShape="1">
            <a:gsLst>
              <a:gs pos="0">
                <a:srgbClr val="FEE002"/>
              </a:gs>
              <a:gs pos="100000">
                <a:srgbClr val="FFFF99">
                  <a:alpha val="3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 dirty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44475" y="274638"/>
            <a:ext cx="87058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1017588" y="1531938"/>
            <a:ext cx="8002587" cy="5326062"/>
          </a:xfrm>
          <a:prstGeom prst="rect">
            <a:avLst/>
          </a:prstGeom>
          <a:gradFill rotWithShape="0">
            <a:gsLst>
              <a:gs pos="0">
                <a:srgbClr val="FEE002">
                  <a:alpha val="84000"/>
                </a:srgbClr>
              </a:gs>
              <a:gs pos="100000">
                <a:srgbClr val="FFFF99">
                  <a:alpha val="2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hu-HU" smtClean="0"/>
          </a:p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400" b="1">
          <a:solidFill>
            <a:schemeClr val="tx1"/>
          </a:solidFill>
          <a:latin typeface="Garamond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400" b="1">
          <a:solidFill>
            <a:schemeClr val="tx1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400" b="1">
          <a:solidFill>
            <a:schemeClr val="tx1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400" b="1">
          <a:solidFill>
            <a:schemeClr val="tx1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400" b="1">
          <a:solidFill>
            <a:schemeClr val="tx1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Font typeface="Wingdings" pitchFamily="2" charset="2"/>
        <a:buChar char="§"/>
        <a:defRPr sz="30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64E12"/>
        </a:buClr>
        <a:buFont typeface="Courier New" pitchFamily="49" charset="0"/>
        <a:buChar char="o"/>
        <a:defRPr sz="2800">
          <a:solidFill>
            <a:schemeClr val="tx1"/>
          </a:solidFill>
          <a:latin typeface="Garamond" pitchFamily="18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Garamond" pitchFamily="18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Garamond" pitchFamily="18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Garamond" pitchFamily="18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64"/>
          <p:cNvGrpSpPr>
            <a:grpSpLocks/>
          </p:cNvGrpSpPr>
          <p:nvPr/>
        </p:nvGrpSpPr>
        <p:grpSpPr bwMode="auto">
          <a:xfrm>
            <a:off x="1306285" y="1476103"/>
            <a:ext cx="7563395" cy="4846321"/>
            <a:chOff x="1188" y="1233"/>
            <a:chExt cx="3442" cy="2178"/>
          </a:xfrm>
        </p:grpSpPr>
        <p:sp>
          <p:nvSpPr>
            <p:cNvPr id="13316" name="Rectangle 257"/>
            <p:cNvSpPr>
              <a:spLocks noChangeArrowheads="1"/>
            </p:cNvSpPr>
            <p:nvPr/>
          </p:nvSpPr>
          <p:spPr bwMode="auto">
            <a:xfrm>
              <a:off x="1188" y="1233"/>
              <a:ext cx="3442" cy="2178"/>
            </a:xfrm>
            <a:prstGeom prst="rect">
              <a:avLst/>
            </a:prstGeom>
            <a:gradFill rotWithShape="1">
              <a:gsLst>
                <a:gs pos="0">
                  <a:srgbClr val="FFFFDD">
                    <a:alpha val="71001"/>
                  </a:srgbClr>
                </a:gs>
                <a:gs pos="100000">
                  <a:srgbClr val="FFCC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 dirty="0"/>
            </a:p>
          </p:txBody>
        </p:sp>
        <p:sp>
          <p:nvSpPr>
            <p:cNvPr id="13317" name="Rectangle 258"/>
            <p:cNvSpPr>
              <a:spLocks noChangeArrowheads="1"/>
            </p:cNvSpPr>
            <p:nvPr/>
          </p:nvSpPr>
          <p:spPr bwMode="auto">
            <a:xfrm rot="10800000">
              <a:off x="1298" y="1360"/>
              <a:ext cx="3219" cy="1942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FFDD">
                    <a:alpha val="29999"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 dirty="0"/>
            </a:p>
          </p:txBody>
        </p:sp>
      </p:grpSp>
      <p:sp>
        <p:nvSpPr>
          <p:cNvPr id="7" name="Rectangle 255"/>
          <p:cNvSpPr>
            <a:spLocks noGrp="1" noChangeArrowheads="1"/>
          </p:cNvSpPr>
          <p:nvPr>
            <p:ph type="ctrTitle"/>
          </p:nvPr>
        </p:nvSpPr>
        <p:spPr>
          <a:xfrm>
            <a:off x="1750423" y="1894114"/>
            <a:ext cx="6635931" cy="4010297"/>
          </a:xfrm>
          <a:solidFill>
            <a:srgbClr val="FFFFDD"/>
          </a:solidFill>
        </p:spPr>
        <p:txBody>
          <a:bodyPr anchor="ctr"/>
          <a:lstStyle/>
          <a:p>
            <a:pPr eaLnBrk="1" hangingPunct="1"/>
            <a:r>
              <a:rPr lang="hu-HU" sz="4800" b="0" dirty="0" smtClean="0"/>
              <a:t>„Szeptember végén”</a:t>
            </a:r>
            <a:br>
              <a:rPr lang="hu-HU" sz="4800" b="0" dirty="0" smtClean="0"/>
            </a:br>
            <a:r>
              <a:rPr lang="hu-HU" b="0" dirty="0" smtClean="0"/>
              <a:t>A felsőoktatási pályázati tevékenység jelene és jövője</a:t>
            </a:r>
            <a:r>
              <a:rPr lang="hu-HU" sz="4000" b="0" dirty="0" smtClean="0"/>
              <a:t/>
            </a:r>
            <a:br>
              <a:rPr lang="hu-HU" sz="4000" b="0" dirty="0" smtClean="0"/>
            </a:br>
            <a:r>
              <a:rPr lang="hu-HU" b="0" dirty="0" smtClean="0"/>
              <a:t/>
            </a:r>
            <a:br>
              <a:rPr lang="hu-HU" b="0" dirty="0" smtClean="0"/>
            </a:br>
            <a:r>
              <a:rPr lang="hu-HU" sz="3600" b="0" dirty="0" smtClean="0"/>
              <a:t>Szitáné dr. Kazai Ágnes</a:t>
            </a:r>
            <a:r>
              <a:rPr lang="hu-HU" sz="4000" b="0" dirty="0" smtClean="0"/>
              <a:t/>
            </a:r>
            <a:br>
              <a:rPr lang="hu-HU" sz="4000" b="0" dirty="0" smtClean="0"/>
            </a:br>
            <a:r>
              <a:rPr lang="hu-HU" sz="2800" b="0" dirty="0" smtClean="0"/>
              <a:t>Semmelweis Pályázati és Innovációs Központ</a:t>
            </a:r>
            <a:endParaRPr lang="en-US" sz="2800" b="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539749" y="1916114"/>
          <a:ext cx="7898857" cy="4249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02229"/>
          </a:xfrm>
          <a:solidFill>
            <a:schemeClr val="accent3">
              <a:lumMod val="90000"/>
              <a:alpha val="71000"/>
            </a:schemeClr>
          </a:solidFill>
        </p:spPr>
        <p:txBody>
          <a:bodyPr/>
          <a:lstStyle/>
          <a:p>
            <a:pPr algn="ctr" eaLnBrk="1" hangingPunct="1"/>
            <a:r>
              <a:rPr lang="hu-HU" b="0" dirty="0" smtClean="0"/>
              <a:t>A kutatás-fejlesztés támogatása hazai és uniós társfinanszírozású forrásokból </a:t>
            </a:r>
            <a:endParaRPr lang="en-US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49" y="1685109"/>
            <a:ext cx="8342993" cy="4976948"/>
          </a:xfrm>
          <a:solidFill>
            <a:srgbClr val="FFFFDD"/>
          </a:solidFill>
        </p:spPr>
        <p:txBody>
          <a:bodyPr/>
          <a:lstStyle/>
          <a:p>
            <a:pPr>
              <a:lnSpc>
                <a:spcPct val="80000"/>
              </a:lnSpc>
              <a:buClr>
                <a:srgbClr val="CC6600"/>
              </a:buClr>
            </a:pPr>
            <a:endParaRPr lang="hu-HU" sz="2800" dirty="0" smtClean="0"/>
          </a:p>
          <a:p>
            <a:pPr>
              <a:lnSpc>
                <a:spcPct val="80000"/>
              </a:lnSpc>
              <a:buClr>
                <a:srgbClr val="CC6600"/>
              </a:buClr>
            </a:pPr>
            <a:r>
              <a:rPr lang="hu-HU" sz="2800" dirty="0" smtClean="0"/>
              <a:t>Nettó befizetők: cél a kiadások mérséklése</a:t>
            </a:r>
          </a:p>
          <a:p>
            <a:pPr>
              <a:lnSpc>
                <a:spcPct val="80000"/>
              </a:lnSpc>
              <a:buClr>
                <a:srgbClr val="CC6600"/>
              </a:buClr>
            </a:pPr>
            <a:r>
              <a:rPr lang="hu-HU" sz="2800" dirty="0" smtClean="0"/>
              <a:t>A kohézióra szánt összegek csökkenése</a:t>
            </a:r>
          </a:p>
          <a:p>
            <a:pPr>
              <a:lnSpc>
                <a:spcPct val="80000"/>
              </a:lnSpc>
              <a:buClr>
                <a:srgbClr val="CC6600"/>
              </a:buClr>
            </a:pPr>
            <a:r>
              <a:rPr lang="hu-HU" sz="2800" dirty="0" smtClean="0"/>
              <a:t>Az egy tagállam által elnyerhető kohéziós támogatások felső határának csökkentése („capping”) → GDP 2,5%</a:t>
            </a:r>
          </a:p>
          <a:p>
            <a:pPr>
              <a:lnSpc>
                <a:spcPct val="80000"/>
              </a:lnSpc>
              <a:buClr>
                <a:srgbClr val="CC6600"/>
              </a:buClr>
            </a:pPr>
            <a:r>
              <a:rPr lang="hu-HU" sz="2800" dirty="0" smtClean="0"/>
              <a:t>Az elszámolás alapját képező, Magyarország számára kedvezőtlen módszertan és GDP-prognózis</a:t>
            </a:r>
          </a:p>
          <a:p>
            <a:pPr>
              <a:lnSpc>
                <a:spcPct val="80000"/>
              </a:lnSpc>
              <a:buClr>
                <a:srgbClr val="CC6600"/>
              </a:buClr>
            </a:pPr>
            <a:r>
              <a:rPr lang="hu-HU" sz="2800" dirty="0" smtClean="0"/>
              <a:t>A legfejletlenebb régiók (6 hazai régió) támogatásának csökkenése</a:t>
            </a:r>
          </a:p>
          <a:p>
            <a:pPr>
              <a:lnSpc>
                <a:spcPct val="80000"/>
              </a:lnSpc>
              <a:buClr>
                <a:srgbClr val="CC6600"/>
              </a:buClr>
            </a:pPr>
            <a:r>
              <a:rPr lang="hu-HU" sz="2800" dirty="0" smtClean="0"/>
              <a:t>„Átmeneti régiók” kategóriájának bevezetése – Mo. nem érintett </a:t>
            </a:r>
          </a:p>
          <a:p>
            <a:pPr>
              <a:lnSpc>
                <a:spcPct val="80000"/>
              </a:lnSpc>
              <a:buClr>
                <a:srgbClr val="CC6600"/>
              </a:buClr>
              <a:buNone/>
            </a:pPr>
            <a:endParaRPr lang="hu-HU" sz="1200" dirty="0" smtClean="0"/>
          </a:p>
          <a:p>
            <a:pPr algn="ctr">
              <a:lnSpc>
                <a:spcPct val="80000"/>
              </a:lnSpc>
              <a:buClr>
                <a:srgbClr val="CC6600"/>
              </a:buClr>
              <a:buNone/>
            </a:pPr>
            <a:r>
              <a:rPr lang="hu-HU" sz="2800" b="1" dirty="0" smtClean="0">
                <a:solidFill>
                  <a:srgbClr val="CC6600"/>
                </a:solidFill>
              </a:rPr>
              <a:t>A jelenlegi számítások szerint Magyarország vesztesége a korábbi költségvetéshez képest ~30%.</a:t>
            </a:r>
          </a:p>
          <a:p>
            <a:pPr>
              <a:lnSpc>
                <a:spcPct val="80000"/>
              </a:lnSpc>
              <a:buClr>
                <a:srgbClr val="CC6600"/>
              </a:buClr>
              <a:buNone/>
            </a:pPr>
            <a:endParaRPr lang="hu-HU" sz="2800" dirty="0" smtClean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02229"/>
          </a:xfrm>
          <a:solidFill>
            <a:schemeClr val="accent3">
              <a:lumMod val="90000"/>
              <a:alpha val="71000"/>
            </a:schemeClr>
          </a:solidFill>
        </p:spPr>
        <p:txBody>
          <a:bodyPr/>
          <a:lstStyle/>
          <a:p>
            <a:pPr algn="ctr" eaLnBrk="1" hangingPunct="1"/>
            <a:r>
              <a:rPr lang="hu-HU" b="0" dirty="0" smtClean="0"/>
              <a:t>Veszélyek Magyarország számára </a:t>
            </a:r>
            <a:br>
              <a:rPr lang="hu-HU" b="0" dirty="0" smtClean="0"/>
            </a:br>
            <a:r>
              <a:rPr lang="hu-HU" b="0" dirty="0" smtClean="0"/>
              <a:t>a kohéziós politikában</a:t>
            </a:r>
            <a:endParaRPr lang="en-US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49" y="1685109"/>
            <a:ext cx="8342993" cy="4976948"/>
          </a:xfrm>
          <a:solidFill>
            <a:srgbClr val="FFFFDD"/>
          </a:solidFill>
        </p:spPr>
        <p:txBody>
          <a:bodyPr/>
          <a:lstStyle/>
          <a:p>
            <a:pPr>
              <a:lnSpc>
                <a:spcPct val="80000"/>
              </a:lnSpc>
              <a:buClr>
                <a:srgbClr val="CC6600"/>
              </a:buClr>
            </a:pPr>
            <a:endParaRPr lang="hu-HU" sz="2800" dirty="0" smtClean="0"/>
          </a:p>
          <a:p>
            <a:pPr>
              <a:lnSpc>
                <a:spcPct val="80000"/>
              </a:lnSpc>
              <a:buClr>
                <a:srgbClr val="CC6600"/>
              </a:buClr>
            </a:pPr>
            <a:r>
              <a:rPr lang="hu-HU" sz="2800" dirty="0" smtClean="0"/>
              <a:t>KMR = fejlettebb régió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CC6600"/>
              </a:buClr>
            </a:pPr>
            <a:r>
              <a:rPr lang="hu-HU" sz="2800" dirty="0" smtClean="0"/>
              <a:t>Az uniós támogatások maximális mértéke (támogatásintenzitása): </a:t>
            </a:r>
            <a:r>
              <a:rPr lang="hu-HU" sz="2800" b="1" dirty="0" smtClean="0">
                <a:solidFill>
                  <a:schemeClr val="accent1">
                    <a:lumMod val="75000"/>
                  </a:schemeClr>
                </a:solidFill>
              </a:rPr>
              <a:t>50% </a:t>
            </a:r>
            <a:r>
              <a:rPr lang="hu-HU" sz="2800" dirty="0" smtClean="0"/>
              <a:t>(önerő biztosítása?)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CC6600"/>
              </a:buClr>
            </a:pPr>
            <a:r>
              <a:rPr lang="hu-HU" sz="2800" dirty="0" smtClean="0"/>
              <a:t>Az ESZA strukturális alapokból származó támogatásokon belüli aránya: </a:t>
            </a:r>
            <a:r>
              <a:rPr lang="hu-HU" sz="2800" b="1" dirty="0" smtClean="0">
                <a:solidFill>
                  <a:schemeClr val="accent1">
                    <a:lumMod val="75000"/>
                  </a:schemeClr>
                </a:solidFill>
              </a:rPr>
              <a:t>min. 52% </a:t>
            </a:r>
            <a:r>
              <a:rPr lang="hu-HU" sz="2800" dirty="0" smtClean="0"/>
              <a:t>(kevesebb lehetőség infrastrukturális fejlesztésekre)</a:t>
            </a:r>
          </a:p>
          <a:p>
            <a:pPr>
              <a:lnSpc>
                <a:spcPct val="80000"/>
              </a:lnSpc>
              <a:buClr>
                <a:srgbClr val="CC6600"/>
              </a:buClr>
              <a:buNone/>
            </a:pPr>
            <a:r>
              <a:rPr lang="hu-HU" sz="2800" dirty="0" smtClean="0"/>
              <a:t>	</a:t>
            </a:r>
            <a:endParaRPr lang="hu-HU" sz="1600" dirty="0" smtClean="0"/>
          </a:p>
          <a:p>
            <a:pPr algn="ctr">
              <a:lnSpc>
                <a:spcPct val="80000"/>
              </a:lnSpc>
              <a:buClr>
                <a:srgbClr val="CC6600"/>
              </a:buClr>
              <a:buNone/>
            </a:pPr>
            <a:r>
              <a:rPr lang="hu-HU" sz="2800" b="1" dirty="0" smtClean="0">
                <a:solidFill>
                  <a:srgbClr val="CC6600"/>
                </a:solidFill>
              </a:rPr>
              <a:t>A KMR támogatása 7 évre: max. néhány száz millió €</a:t>
            </a:r>
          </a:p>
          <a:p>
            <a:pPr>
              <a:lnSpc>
                <a:spcPct val="80000"/>
              </a:lnSpc>
              <a:buClr>
                <a:srgbClr val="CC6600"/>
              </a:buClr>
              <a:buNone/>
            </a:pPr>
            <a:endParaRPr lang="hu-HU" sz="2800" dirty="0" smtClean="0"/>
          </a:p>
          <a:p>
            <a:pPr>
              <a:lnSpc>
                <a:spcPct val="80000"/>
              </a:lnSpc>
              <a:buClr>
                <a:srgbClr val="CC6600"/>
              </a:buClr>
            </a:pPr>
            <a:r>
              <a:rPr lang="hu-HU" sz="2800" dirty="0" smtClean="0"/>
              <a:t>Védőháló: </a:t>
            </a:r>
            <a:r>
              <a:rPr lang="hu-HU" sz="2800" b="1" dirty="0" smtClean="0">
                <a:solidFill>
                  <a:schemeClr val="accent1">
                    <a:lumMod val="75000"/>
                  </a:schemeClr>
                </a:solidFill>
              </a:rPr>
              <a:t>a strukturális alapokból biztosított támogatás nem lehet kisebb, mint a 2007-2013 közötti finanszírozás kétharmada. </a:t>
            </a:r>
            <a:endParaRPr lang="hu-H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02229"/>
          </a:xfrm>
          <a:solidFill>
            <a:schemeClr val="accent3">
              <a:lumMod val="90000"/>
              <a:alpha val="71000"/>
            </a:schemeClr>
          </a:solidFill>
        </p:spPr>
        <p:txBody>
          <a:bodyPr/>
          <a:lstStyle/>
          <a:p>
            <a:pPr algn="ctr" eaLnBrk="1" hangingPunct="1"/>
            <a:r>
              <a:rPr lang="hu-HU" sz="4800" b="0" dirty="0" smtClean="0"/>
              <a:t>A Közép-magyarországi régió helyzete</a:t>
            </a:r>
            <a:endParaRPr lang="en-US" sz="48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9714" y="1828800"/>
            <a:ext cx="7641772" cy="4637313"/>
          </a:xfrm>
          <a:solidFill>
            <a:srgbClr val="FFFFDD"/>
          </a:solidFill>
        </p:spPr>
        <p:txBody>
          <a:bodyPr/>
          <a:lstStyle/>
          <a:p>
            <a:pPr>
              <a:buClr>
                <a:srgbClr val="CC6600"/>
              </a:buClr>
            </a:pPr>
            <a:endParaRPr lang="hu-HU" sz="1200" dirty="0" smtClean="0"/>
          </a:p>
          <a:p>
            <a:pPr>
              <a:buClr>
                <a:srgbClr val="CC6600"/>
              </a:buClr>
            </a:pPr>
            <a:r>
              <a:rPr lang="hu-HU" sz="3200" dirty="0" smtClean="0"/>
              <a:t>Horizont </a:t>
            </a:r>
            <a:r>
              <a:rPr lang="hu-HU" sz="3200" dirty="0"/>
              <a:t>2020 kutatási és innovációs keretprogram </a:t>
            </a:r>
          </a:p>
          <a:p>
            <a:pPr>
              <a:buClr>
                <a:srgbClr val="CC6600"/>
              </a:buClr>
            </a:pPr>
            <a:r>
              <a:rPr lang="hu-HU" sz="3200" dirty="0"/>
              <a:t>Egy </a:t>
            </a:r>
            <a:r>
              <a:rPr lang="hu-HU" sz="3200" dirty="0" smtClean="0"/>
              <a:t>integrált </a:t>
            </a:r>
            <a:r>
              <a:rPr lang="hu-HU" sz="3200" dirty="0"/>
              <a:t>program (FP7+CIP+EIT)</a:t>
            </a:r>
          </a:p>
          <a:p>
            <a:pPr>
              <a:buClr>
                <a:srgbClr val="CC6600"/>
              </a:buClr>
            </a:pPr>
            <a:r>
              <a:rPr lang="hu-HU" sz="3200" dirty="0"/>
              <a:t>80 Mrd € (2011-es áron), 90 Mrd € (2020-ig becsült folyó áron) </a:t>
            </a:r>
          </a:p>
          <a:p>
            <a:pPr>
              <a:buClr>
                <a:srgbClr val="CC6600"/>
              </a:buClr>
            </a:pPr>
            <a:r>
              <a:rPr lang="hu-HU" sz="3200" dirty="0"/>
              <a:t>Egyszerűbb pályázás, elbírálás, kevesebb adminisztráció</a:t>
            </a:r>
          </a:p>
          <a:p>
            <a:pPr algn="ctr">
              <a:buFont typeface="Wingdings" pitchFamily="2" charset="2"/>
              <a:buNone/>
            </a:pPr>
            <a:endParaRPr lang="hu-HU" sz="1200" b="1" dirty="0" smtClean="0">
              <a:solidFill>
                <a:srgbClr val="E85E00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hu-HU" sz="3200" b="1" dirty="0" smtClean="0">
                <a:solidFill>
                  <a:srgbClr val="E85E00"/>
                </a:solidFill>
              </a:rPr>
              <a:t>Cél</a:t>
            </a:r>
            <a:r>
              <a:rPr lang="hu-HU" sz="3200" b="1" dirty="0">
                <a:solidFill>
                  <a:srgbClr val="E85E00"/>
                </a:solidFill>
              </a:rPr>
              <a:t>: sikeres hazai felkészülés, </a:t>
            </a:r>
            <a:r>
              <a:rPr lang="hu-HU" sz="3200" b="1" dirty="0" smtClean="0">
                <a:solidFill>
                  <a:srgbClr val="E85E00"/>
                </a:solidFill>
              </a:rPr>
              <a:t>részvétel.</a:t>
            </a:r>
            <a:endParaRPr lang="hu-HU" sz="3200" b="1" dirty="0">
              <a:solidFill>
                <a:srgbClr val="E85E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02229"/>
          </a:xfrm>
          <a:solidFill>
            <a:schemeClr val="accent3">
              <a:lumMod val="90000"/>
              <a:alpha val="71000"/>
            </a:schemeClr>
          </a:solidFill>
        </p:spPr>
        <p:txBody>
          <a:bodyPr/>
          <a:lstStyle/>
          <a:p>
            <a:pPr algn="ctr" eaLnBrk="1" hangingPunct="1"/>
            <a:r>
              <a:rPr lang="hu-HU" b="0" dirty="0" smtClean="0"/>
              <a:t>K+F-finanszírozás </a:t>
            </a:r>
            <a:br>
              <a:rPr lang="hu-HU" b="0" dirty="0" smtClean="0"/>
            </a:br>
            <a:r>
              <a:rPr lang="hu-HU" b="0" dirty="0" smtClean="0"/>
              <a:t>uniós forrásokból </a:t>
            </a:r>
            <a:endParaRPr lang="en-US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6"/>
          <p:cNvGrpSpPr>
            <a:grpSpLocks/>
          </p:cNvGrpSpPr>
          <p:nvPr/>
        </p:nvGrpSpPr>
        <p:grpSpPr bwMode="auto">
          <a:xfrm>
            <a:off x="1685109" y="1436915"/>
            <a:ext cx="7080068" cy="4493622"/>
            <a:chOff x="1188" y="1233"/>
            <a:chExt cx="3442" cy="2178"/>
          </a:xfrm>
        </p:grpSpPr>
        <p:sp>
          <p:nvSpPr>
            <p:cNvPr id="26629" name="Rectangle 27"/>
            <p:cNvSpPr>
              <a:spLocks noChangeArrowheads="1"/>
            </p:cNvSpPr>
            <p:nvPr/>
          </p:nvSpPr>
          <p:spPr bwMode="auto">
            <a:xfrm>
              <a:off x="1188" y="1233"/>
              <a:ext cx="3442" cy="2178"/>
            </a:xfrm>
            <a:prstGeom prst="rect">
              <a:avLst/>
            </a:prstGeom>
            <a:gradFill rotWithShape="1">
              <a:gsLst>
                <a:gs pos="0">
                  <a:srgbClr val="FFFFDD">
                    <a:alpha val="71001"/>
                  </a:srgbClr>
                </a:gs>
                <a:gs pos="100000">
                  <a:srgbClr val="FFCC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 dirty="0"/>
            </a:p>
          </p:txBody>
        </p:sp>
        <p:sp>
          <p:nvSpPr>
            <p:cNvPr id="26630" name="Rectangle 28"/>
            <p:cNvSpPr>
              <a:spLocks noChangeArrowheads="1"/>
            </p:cNvSpPr>
            <p:nvPr/>
          </p:nvSpPr>
          <p:spPr bwMode="auto">
            <a:xfrm rot="10800000">
              <a:off x="1298" y="1360"/>
              <a:ext cx="3212" cy="1942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FFDD">
                    <a:alpha val="29999"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 dirty="0"/>
            </a:p>
          </p:txBody>
        </p:sp>
      </p:grpSp>
      <p:sp>
        <p:nvSpPr>
          <p:cNvPr id="7" name="Alcím 6"/>
          <p:cNvSpPr>
            <a:spLocks noGrp="1"/>
          </p:cNvSpPr>
          <p:nvPr>
            <p:ph type="subTitle" idx="1"/>
          </p:nvPr>
        </p:nvSpPr>
        <p:spPr>
          <a:xfrm>
            <a:off x="2090057" y="1881051"/>
            <a:ext cx="6152606" cy="3618412"/>
          </a:xfrm>
          <a:solidFill>
            <a:srgbClr val="FFFFDD"/>
          </a:solidFill>
        </p:spPr>
        <p:txBody>
          <a:bodyPr/>
          <a:lstStyle/>
          <a:p>
            <a:endParaRPr lang="hu-HU" sz="1600" b="1" dirty="0" smtClean="0">
              <a:ea typeface="+mj-ea"/>
              <a:cs typeface="+mj-cs"/>
            </a:endParaRPr>
          </a:p>
          <a:p>
            <a:r>
              <a:rPr lang="hu-HU" sz="4800" dirty="0" smtClean="0">
                <a:ea typeface="+mj-ea"/>
                <a:cs typeface="+mj-cs"/>
              </a:rPr>
              <a:t>Köszönöm a figyelmet.</a:t>
            </a:r>
            <a:br>
              <a:rPr lang="hu-HU" sz="4800" dirty="0" smtClean="0">
                <a:ea typeface="+mj-ea"/>
                <a:cs typeface="+mj-cs"/>
              </a:rPr>
            </a:br>
            <a:r>
              <a:rPr lang="hu-HU" sz="2800" dirty="0" smtClean="0">
                <a:ea typeface="+mj-ea"/>
                <a:cs typeface="+mj-cs"/>
              </a:rPr>
              <a:t/>
            </a:r>
            <a:br>
              <a:rPr lang="hu-HU" sz="2800" dirty="0" smtClean="0">
                <a:ea typeface="+mj-ea"/>
                <a:cs typeface="+mj-cs"/>
              </a:rPr>
            </a:br>
            <a:endParaRPr lang="hu-HU" sz="2800" dirty="0" smtClean="0">
              <a:ea typeface="+mj-ea"/>
              <a:cs typeface="+mj-cs"/>
            </a:endParaRPr>
          </a:p>
          <a:p>
            <a:endParaRPr lang="hu-HU" sz="2800" dirty="0" smtClean="0">
              <a:ea typeface="+mj-ea"/>
              <a:cs typeface="+mj-cs"/>
            </a:endParaRPr>
          </a:p>
          <a:p>
            <a:pPr>
              <a:spcBef>
                <a:spcPts val="0"/>
              </a:spcBef>
            </a:pPr>
            <a:r>
              <a:rPr lang="hu-HU" sz="4000" dirty="0" smtClean="0">
                <a:solidFill>
                  <a:schemeClr val="tx2"/>
                </a:solidFill>
                <a:ea typeface="+mj-ea"/>
                <a:cs typeface="+mj-cs"/>
              </a:rPr>
              <a:t>kazai@palyazat-sote.hu</a:t>
            </a:r>
          </a:p>
        </p:txBody>
      </p:sp>
      <p:pic>
        <p:nvPicPr>
          <p:cNvPr id="9" name="Kép 8" descr="Egyetem cimer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0702" y="3181778"/>
            <a:ext cx="1294522" cy="1259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églalap 7"/>
          <p:cNvSpPr/>
          <p:nvPr/>
        </p:nvSpPr>
        <p:spPr>
          <a:xfrm>
            <a:off x="2312127" y="6146543"/>
            <a:ext cx="5826034" cy="461665"/>
          </a:xfrm>
          <a:prstGeom prst="rect">
            <a:avLst/>
          </a:prstGeom>
          <a:solidFill>
            <a:srgbClr val="FFD365"/>
          </a:solidFill>
          <a:ln>
            <a:solidFill>
              <a:srgbClr val="FFFFDD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hu-HU" sz="2400" dirty="0" smtClean="0">
                <a:latin typeface="Garamond" pitchFamily="18" charset="0"/>
              </a:rPr>
              <a:t>A 2-7 diákon szereplő adatok forrása: KSH</a:t>
            </a:r>
            <a:endParaRPr lang="hu-HU" sz="2400" b="1" dirty="0">
              <a:latin typeface="Garamond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02229"/>
          </a:xfrm>
          <a:solidFill>
            <a:schemeClr val="accent3">
              <a:lumMod val="90000"/>
              <a:alpha val="71000"/>
            </a:schemeClr>
          </a:solidFill>
        </p:spPr>
        <p:txBody>
          <a:bodyPr/>
          <a:lstStyle/>
          <a:p>
            <a:pPr algn="ctr" eaLnBrk="1" hangingPunct="1"/>
            <a:r>
              <a:rPr lang="hu-HU" b="0" dirty="0" smtClean="0"/>
              <a:t>A felsőoktatási kutatás-fejlesztés </a:t>
            </a:r>
            <a:br>
              <a:rPr lang="hu-HU" b="0" dirty="0" smtClean="0"/>
            </a:br>
            <a:r>
              <a:rPr lang="hu-HU" b="0" dirty="0" smtClean="0"/>
              <a:t>pénzügyi forrásai, 2000-2010, millió Ft</a:t>
            </a:r>
            <a:endParaRPr lang="en-US" b="0" dirty="0" smtClean="0"/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770708" y="1645919"/>
          <a:ext cx="7997871" cy="4990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02229"/>
          </a:xfrm>
          <a:solidFill>
            <a:schemeClr val="accent3">
              <a:lumMod val="90000"/>
              <a:alpha val="71000"/>
            </a:schemeClr>
          </a:solidFill>
        </p:spPr>
        <p:txBody>
          <a:bodyPr/>
          <a:lstStyle/>
          <a:p>
            <a:pPr algn="ctr" eaLnBrk="1" hangingPunct="1"/>
            <a:r>
              <a:rPr lang="hu-HU" b="0" dirty="0" smtClean="0"/>
              <a:t>A felsőoktatási K+F pénzügyi </a:t>
            </a:r>
            <a:br>
              <a:rPr lang="hu-HU" b="0" dirty="0" smtClean="0"/>
            </a:br>
            <a:r>
              <a:rPr lang="hu-HU" b="0" dirty="0" smtClean="0"/>
              <a:t>forrásainak megoszlása, 2000-2010</a:t>
            </a:r>
            <a:endParaRPr lang="en-US" b="0" dirty="0" smtClean="0"/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796834" y="1685108"/>
          <a:ext cx="7997871" cy="4990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02229"/>
          </a:xfrm>
          <a:solidFill>
            <a:schemeClr val="accent3">
              <a:lumMod val="90000"/>
              <a:alpha val="71000"/>
            </a:schemeClr>
          </a:solidFill>
        </p:spPr>
        <p:txBody>
          <a:bodyPr/>
          <a:lstStyle/>
          <a:p>
            <a:pPr algn="ctr" eaLnBrk="1" hangingPunct="1"/>
            <a:r>
              <a:rPr lang="hu-HU" b="0" dirty="0" smtClean="0"/>
              <a:t>A felsőoktatási kutatás-fejlesztés</a:t>
            </a:r>
            <a:br>
              <a:rPr lang="hu-HU" b="0" dirty="0" smtClean="0"/>
            </a:br>
            <a:r>
              <a:rPr lang="hu-HU" b="0" dirty="0" smtClean="0"/>
              <a:t>hazai forrásai, 2007-2011, millió Ft</a:t>
            </a:r>
            <a:endParaRPr lang="en-US" b="0" dirty="0" smtClean="0"/>
          </a:p>
        </p:txBody>
      </p:sp>
      <p:graphicFrame>
        <p:nvGraphicFramePr>
          <p:cNvPr id="12" name="Diagram 11"/>
          <p:cNvGraphicFramePr/>
          <p:nvPr/>
        </p:nvGraphicFramePr>
        <p:xfrm>
          <a:off x="822960" y="1606731"/>
          <a:ext cx="7955279" cy="5081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02229"/>
          </a:xfrm>
          <a:solidFill>
            <a:schemeClr val="accent3">
              <a:lumMod val="90000"/>
              <a:alpha val="71000"/>
            </a:schemeClr>
          </a:solidFill>
        </p:spPr>
        <p:txBody>
          <a:bodyPr/>
          <a:lstStyle/>
          <a:p>
            <a:pPr algn="ctr" eaLnBrk="1" hangingPunct="1"/>
            <a:r>
              <a:rPr lang="hu-HU" b="0" dirty="0" smtClean="0"/>
              <a:t>A felsőoktatási kutatás-fejlesztés</a:t>
            </a:r>
            <a:br>
              <a:rPr lang="hu-HU" b="0" dirty="0" smtClean="0"/>
            </a:br>
            <a:r>
              <a:rPr lang="hu-HU" b="0" dirty="0" smtClean="0"/>
              <a:t>külföldi forrásai, 2007-2011, millió Ft</a:t>
            </a:r>
            <a:endParaRPr lang="en-US" b="0" dirty="0" smtClean="0"/>
          </a:p>
        </p:txBody>
      </p:sp>
      <p:graphicFrame>
        <p:nvGraphicFramePr>
          <p:cNvPr id="7" name="Diagram 6"/>
          <p:cNvGraphicFramePr/>
          <p:nvPr/>
        </p:nvGraphicFramePr>
        <p:xfrm>
          <a:off x="796833" y="1619794"/>
          <a:ext cx="7994469" cy="5068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02229"/>
          </a:xfrm>
          <a:solidFill>
            <a:schemeClr val="accent3">
              <a:lumMod val="90000"/>
              <a:alpha val="71000"/>
            </a:schemeClr>
          </a:solidFill>
        </p:spPr>
        <p:txBody>
          <a:bodyPr/>
          <a:lstStyle/>
          <a:p>
            <a:pPr algn="ctr" eaLnBrk="1" hangingPunct="1"/>
            <a:r>
              <a:rPr lang="hu-HU" b="0" dirty="0" smtClean="0"/>
              <a:t>A felsőoktatási kutatás-fejlesztés </a:t>
            </a:r>
            <a:br>
              <a:rPr lang="hu-HU" b="0" dirty="0" smtClean="0"/>
            </a:br>
            <a:r>
              <a:rPr lang="hu-HU" b="0" dirty="0" smtClean="0"/>
              <a:t>pályázati forrásainak aránya, 2007-2011</a:t>
            </a:r>
            <a:endParaRPr lang="en-US" b="0" dirty="0" smtClean="0"/>
          </a:p>
        </p:txBody>
      </p:sp>
      <p:graphicFrame>
        <p:nvGraphicFramePr>
          <p:cNvPr id="6" name="Diagram 5"/>
          <p:cNvGraphicFramePr>
            <a:graphicFrameLocks/>
          </p:cNvGraphicFramePr>
          <p:nvPr/>
        </p:nvGraphicFramePr>
        <p:xfrm>
          <a:off x="849086" y="1593668"/>
          <a:ext cx="7903028" cy="5068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02229"/>
          </a:xfrm>
          <a:solidFill>
            <a:schemeClr val="accent3">
              <a:lumMod val="90000"/>
              <a:alpha val="71000"/>
            </a:schemeClr>
          </a:solidFill>
        </p:spPr>
        <p:txBody>
          <a:bodyPr/>
          <a:lstStyle/>
          <a:p>
            <a:pPr algn="ctr" eaLnBrk="1" hangingPunct="1"/>
            <a:r>
              <a:rPr lang="hu-HU" b="0" dirty="0" smtClean="0"/>
              <a:t>A hazai, pályázati úton elnyerhető</a:t>
            </a:r>
            <a:br>
              <a:rPr lang="hu-HU" b="0" dirty="0" smtClean="0"/>
            </a:br>
            <a:r>
              <a:rPr lang="hu-HU" b="0" dirty="0" smtClean="0"/>
              <a:t>K+F-források aránya, 2007-2011</a:t>
            </a:r>
            <a:endParaRPr lang="en-US" b="0" dirty="0" smtClean="0"/>
          </a:p>
        </p:txBody>
      </p:sp>
      <p:graphicFrame>
        <p:nvGraphicFramePr>
          <p:cNvPr id="6" name="Diagram 5"/>
          <p:cNvGraphicFramePr/>
          <p:nvPr/>
        </p:nvGraphicFramePr>
        <p:xfrm>
          <a:off x="862149" y="1580606"/>
          <a:ext cx="7981406" cy="5107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0343" y="1672047"/>
            <a:ext cx="7184572" cy="627016"/>
          </a:xfrm>
          <a:solidFill>
            <a:srgbClr val="FFFFDD"/>
          </a:solidFill>
        </p:spPr>
        <p:txBody>
          <a:bodyPr anchor="ctr"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hu-HU" sz="40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Ellentétes </a:t>
            </a:r>
            <a:r>
              <a:rPr lang="hu-HU" sz="40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tendenciák</a:t>
            </a:r>
            <a:endParaRPr lang="hu-HU" sz="4000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52613" name="AutoShape 5"/>
          <p:cNvSpPr>
            <a:spLocks noChangeArrowheads="1"/>
          </p:cNvSpPr>
          <p:nvPr/>
        </p:nvSpPr>
        <p:spPr bwMode="auto">
          <a:xfrm rot="2607939">
            <a:off x="2549754" y="2440897"/>
            <a:ext cx="647700" cy="50323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452614" name="AutoShape 6"/>
          <p:cNvSpPr>
            <a:spLocks noChangeArrowheads="1"/>
          </p:cNvSpPr>
          <p:nvPr/>
        </p:nvSpPr>
        <p:spPr bwMode="auto">
          <a:xfrm rot="19019922">
            <a:off x="5702131" y="2449462"/>
            <a:ext cx="685941" cy="503238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02229"/>
          </a:xfrm>
          <a:solidFill>
            <a:schemeClr val="accent3">
              <a:lumMod val="90000"/>
              <a:alpha val="71000"/>
            </a:schemeClr>
          </a:solidFill>
        </p:spPr>
        <p:txBody>
          <a:bodyPr/>
          <a:lstStyle/>
          <a:p>
            <a:pPr algn="ctr" eaLnBrk="1" hangingPunct="1"/>
            <a:r>
              <a:rPr lang="hu-HU" b="0" dirty="0" smtClean="0"/>
              <a:t>Felsőoktatási K+F-finanszírozás </a:t>
            </a:r>
            <a:br>
              <a:rPr lang="hu-HU" b="0" dirty="0" smtClean="0"/>
            </a:br>
            <a:r>
              <a:rPr lang="hu-HU" b="0" dirty="0" smtClean="0"/>
              <a:t>hazai költségvetési forrásokból </a:t>
            </a:r>
            <a:endParaRPr lang="en-US" b="0" dirty="0" smtClean="0"/>
          </a:p>
        </p:txBody>
      </p:sp>
      <p:graphicFrame>
        <p:nvGraphicFramePr>
          <p:cNvPr id="13" name="Group 100"/>
          <p:cNvGraphicFramePr>
            <a:graphicFrameLocks noGrp="1"/>
          </p:cNvGraphicFramePr>
          <p:nvPr/>
        </p:nvGraphicFramePr>
        <p:xfrm>
          <a:off x="653144" y="3187337"/>
          <a:ext cx="8138160" cy="3304903"/>
        </p:xfrm>
        <a:graphic>
          <a:graphicData uri="http://schemas.openxmlformats.org/drawingml/2006/table">
            <a:tbl>
              <a:tblPr/>
              <a:tblGrid>
                <a:gridCol w="3801290"/>
                <a:gridCol w="4336870"/>
              </a:tblGrid>
              <a:tr h="12183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Garamond" pitchFamily="18" charset="0"/>
                          <a:ea typeface="+mn-ea"/>
                          <a:cs typeface="Arial" charset="0"/>
                        </a:rPr>
                        <a:t>Folyó áron növekedés </a:t>
                      </a: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/>
                      </a:r>
                      <a:b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</a:b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 2000: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21 726</a:t>
                      </a: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 M Ft</a:t>
                      </a:r>
                      <a:b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</a:b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 2010: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46 093</a:t>
                      </a: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 M Ft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Garamond" pitchFamily="18" charset="0"/>
                          <a:ea typeface="+mn-ea"/>
                          <a:cs typeface="Arial" charset="0"/>
                        </a:rPr>
                        <a:t>A</a:t>
                      </a:r>
                      <a:r>
                        <a:rPr kumimoji="0" 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Garamond" pitchFamily="18" charset="0"/>
                          <a:ea typeface="+mn-ea"/>
                          <a:cs typeface="Arial" charset="0"/>
                        </a:rPr>
                        <a:t>rányaiban csökkenés</a:t>
                      </a:r>
                      <a:endParaRPr kumimoji="0" lang="hu-HU" sz="2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Garamond" pitchFamily="18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 2000: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85,8%</a:t>
                      </a: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, </a:t>
                      </a:r>
                      <a:b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</a:b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 2010: 74,6%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D"/>
                    </a:solidFill>
                  </a:tcPr>
                </a:tc>
              </a:tr>
              <a:tr h="1982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OTKA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2011: 5 436 M Ft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2012: 7 936 M Ft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2013: 7 686 M Ft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Garamond" pitchFamily="18" charset="0"/>
                          <a:ea typeface="+mn-ea"/>
                          <a:cs typeface="Arial" charset="0"/>
                        </a:rPr>
                        <a:t>KTIA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2010-11: nincs érdemi pályázat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2012:  kevés pályázási lehetőség a felsőoktatás számára (konzorcium)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02229"/>
          </a:xfrm>
          <a:solidFill>
            <a:schemeClr val="accent3">
              <a:lumMod val="90000"/>
              <a:alpha val="71000"/>
            </a:schemeClr>
          </a:solidFill>
        </p:spPr>
        <p:txBody>
          <a:bodyPr/>
          <a:lstStyle/>
          <a:p>
            <a:pPr algn="ctr" eaLnBrk="1" hangingPunct="1"/>
            <a:r>
              <a:rPr lang="hu-HU" b="0" dirty="0" smtClean="0"/>
              <a:t>Kedvezőtlen jogszabály-változások </a:t>
            </a:r>
            <a:br>
              <a:rPr lang="hu-HU" b="0" dirty="0" smtClean="0"/>
            </a:br>
            <a:r>
              <a:rPr lang="hu-HU" b="0" dirty="0" smtClean="0"/>
              <a:t>a kutatás-fejlesztés területén</a:t>
            </a:r>
            <a:endParaRPr lang="en-US" b="0" dirty="0" smtClean="0"/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535578" y="1632857"/>
            <a:ext cx="8484598" cy="5055325"/>
          </a:xfrm>
          <a:prstGeom prst="rect">
            <a:avLst/>
          </a:prstGeom>
          <a:solidFill>
            <a:srgbClr val="FFFFDD"/>
          </a:solidFill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rgbClr val="CC6600"/>
              </a:buClr>
              <a:buSzPct val="120000"/>
              <a:buFont typeface="Wingdings" pitchFamily="2" charset="2"/>
              <a:buChar char="§"/>
            </a:pPr>
            <a:endParaRPr lang="hu-HU" sz="1200" kern="0" dirty="0" smtClean="0">
              <a:solidFill>
                <a:schemeClr val="tx2">
                  <a:lumMod val="95000"/>
                  <a:lumOff val="5000"/>
                </a:schemeClr>
              </a:solidFill>
              <a:latin typeface="Garamond" pitchFamily="18" charset="0"/>
              <a:cs typeface="+mn-cs"/>
            </a:endParaRPr>
          </a:p>
          <a:p>
            <a:pPr marL="342900" indent="-342900">
              <a:spcBef>
                <a:spcPts val="0"/>
              </a:spcBef>
              <a:buClr>
                <a:srgbClr val="CC6600"/>
              </a:buClr>
              <a:buSzPct val="120000"/>
              <a:buFont typeface="Wingdings" pitchFamily="2" charset="2"/>
              <a:buChar char="§"/>
            </a:pPr>
            <a:r>
              <a:rPr lang="hu-HU" sz="2700" kern="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Garamond" pitchFamily="18" charset="0"/>
                <a:cs typeface="+mn-cs"/>
              </a:rPr>
              <a:t>Nem lehet csökkenteni az innovációs járulékot a költségvetési és a közhasznú nonprofit kutatóhelyektől saját tevékenységhez megrendelt K+F közvetlen költségével.</a:t>
            </a:r>
          </a:p>
          <a:p>
            <a:pPr marL="342900" indent="-342900">
              <a:buClr>
                <a:srgbClr val="CC6600"/>
              </a:buClr>
              <a:buSzPct val="120000"/>
              <a:buFont typeface="Wingdings" pitchFamily="2" charset="2"/>
              <a:buChar char="§"/>
            </a:pPr>
            <a:r>
              <a:rPr lang="hu-HU" sz="2700" kern="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Garamond" pitchFamily="18" charset="0"/>
                <a:cs typeface="+mn-cs"/>
              </a:rPr>
              <a:t>Megszűnt a KTIA költségvetési támogatása. Bár a le nem vont innovációs járulék a KTIA-ba kerül, a pályázható</a:t>
            </a:r>
            <a:br>
              <a:rPr lang="hu-HU" sz="2700" kern="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Garamond" pitchFamily="18" charset="0"/>
                <a:cs typeface="+mn-cs"/>
              </a:rPr>
            </a:br>
            <a:r>
              <a:rPr lang="hu-HU" sz="2700" kern="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Garamond" pitchFamily="18" charset="0"/>
                <a:cs typeface="+mn-cs"/>
              </a:rPr>
              <a:t>keret nem nő.</a:t>
            </a:r>
          </a:p>
          <a:p>
            <a:pPr marL="342900" indent="-342900">
              <a:buClr>
                <a:srgbClr val="CC6600"/>
              </a:buClr>
              <a:buSzPct val="120000"/>
            </a:pPr>
            <a:endParaRPr lang="hu-HU" sz="2600" kern="0" dirty="0" smtClean="0">
              <a:solidFill>
                <a:schemeClr val="tx2">
                  <a:lumMod val="95000"/>
                  <a:lumOff val="5000"/>
                </a:schemeClr>
              </a:solidFill>
              <a:latin typeface="Garamond" pitchFamily="18" charset="0"/>
              <a:cs typeface="+mn-cs"/>
            </a:endParaRPr>
          </a:p>
          <a:p>
            <a:pPr marL="342900" indent="-342900">
              <a:buClr>
                <a:srgbClr val="CC6600"/>
              </a:buClr>
              <a:buSzPct val="120000"/>
              <a:buFont typeface="Wingdings" pitchFamily="2" charset="2"/>
              <a:buChar char="§"/>
            </a:pPr>
            <a:r>
              <a:rPr lang="hu-HU" sz="2700" kern="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Garamond" pitchFamily="18" charset="0"/>
                <a:cs typeface="+mn-cs"/>
              </a:rPr>
              <a:t>A felsőoktatás felé irányuló vállalati K+F-megrendelések visszaeshetnek.</a:t>
            </a:r>
          </a:p>
          <a:p>
            <a:pPr marL="342900" indent="-342900">
              <a:buClr>
                <a:srgbClr val="CC6600"/>
              </a:buClr>
              <a:buSzPct val="120000"/>
              <a:buFont typeface="Wingdings" pitchFamily="2" charset="2"/>
              <a:buChar char="§"/>
            </a:pPr>
            <a:r>
              <a:rPr lang="hu-HU" sz="2700" kern="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Garamond" pitchFamily="18" charset="0"/>
                <a:cs typeface="+mn-cs"/>
              </a:rPr>
              <a:t>Alapvetően vállalati pályázatok: a felsőoktatás inkább csak konzorciumi partner</a:t>
            </a:r>
          </a:p>
        </p:txBody>
      </p:sp>
      <p:sp>
        <p:nvSpPr>
          <p:cNvPr id="17" name="Lefelé nyíl 16"/>
          <p:cNvSpPr/>
          <p:nvPr/>
        </p:nvSpPr>
        <p:spPr bwMode="auto">
          <a:xfrm>
            <a:off x="4532812" y="4062549"/>
            <a:ext cx="862148" cy="640080"/>
          </a:xfrm>
          <a:prstGeom prst="downArrow">
            <a:avLst/>
          </a:prstGeom>
          <a:solidFill>
            <a:srgbClr val="FF99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heme/theme1.xml><?xml version="1.0" encoding="utf-8"?>
<a:theme xmlns:a="http://schemas.openxmlformats.org/drawingml/2006/main" name="ind_4115_slide">
  <a:themeElements>
    <a:clrScheme name="ind_4115_slide 2">
      <a:dk1>
        <a:srgbClr val="000000"/>
      </a:dk1>
      <a:lt1>
        <a:srgbClr val="FFDA84"/>
      </a:lt1>
      <a:dk2>
        <a:srgbClr val="000000"/>
      </a:dk2>
      <a:lt2>
        <a:srgbClr val="B2B2B2"/>
      </a:lt2>
      <a:accent1>
        <a:srgbClr val="AB9B24"/>
      </a:accent1>
      <a:accent2>
        <a:srgbClr val="C77F39"/>
      </a:accent2>
      <a:accent3>
        <a:srgbClr val="FFEAC2"/>
      </a:accent3>
      <a:accent4>
        <a:srgbClr val="000000"/>
      </a:accent4>
      <a:accent5>
        <a:srgbClr val="D2CBAC"/>
      </a:accent5>
      <a:accent6>
        <a:srgbClr val="B47233"/>
      </a:accent6>
      <a:hlink>
        <a:srgbClr val="8F6F23"/>
      </a:hlink>
      <a:folHlink>
        <a:srgbClr val="87432B"/>
      </a:folHlink>
    </a:clrScheme>
    <a:fontScheme name="ind_4115_slid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bg1">
                <a:alpha val="20000"/>
              </a:schemeClr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bg1">
                <a:alpha val="20000"/>
              </a:schemeClr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ind_4115_slide 1">
        <a:dk1>
          <a:srgbClr val="000000"/>
        </a:dk1>
        <a:lt1>
          <a:srgbClr val="FFDA84"/>
        </a:lt1>
        <a:dk2>
          <a:srgbClr val="000000"/>
        </a:dk2>
        <a:lt2>
          <a:srgbClr val="B2B2B2"/>
        </a:lt2>
        <a:accent1>
          <a:srgbClr val="A97C27"/>
        </a:accent1>
        <a:accent2>
          <a:srgbClr val="A69426"/>
        </a:accent2>
        <a:accent3>
          <a:srgbClr val="FFEAC2"/>
        </a:accent3>
        <a:accent4>
          <a:srgbClr val="000000"/>
        </a:accent4>
        <a:accent5>
          <a:srgbClr val="D1BFAC"/>
        </a:accent5>
        <a:accent6>
          <a:srgbClr val="968621"/>
        </a:accent6>
        <a:hlink>
          <a:srgbClr val="835725"/>
        </a:hlink>
        <a:folHlink>
          <a:srgbClr val="8A6E2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4115_slide 2">
        <a:dk1>
          <a:srgbClr val="000000"/>
        </a:dk1>
        <a:lt1>
          <a:srgbClr val="FFDA84"/>
        </a:lt1>
        <a:dk2>
          <a:srgbClr val="000000"/>
        </a:dk2>
        <a:lt2>
          <a:srgbClr val="B2B2B2"/>
        </a:lt2>
        <a:accent1>
          <a:srgbClr val="AB9B24"/>
        </a:accent1>
        <a:accent2>
          <a:srgbClr val="C77F39"/>
        </a:accent2>
        <a:accent3>
          <a:srgbClr val="FFEAC2"/>
        </a:accent3>
        <a:accent4>
          <a:srgbClr val="000000"/>
        </a:accent4>
        <a:accent5>
          <a:srgbClr val="D2CBAC"/>
        </a:accent5>
        <a:accent6>
          <a:srgbClr val="B47233"/>
        </a:accent6>
        <a:hlink>
          <a:srgbClr val="8F6F23"/>
        </a:hlink>
        <a:folHlink>
          <a:srgbClr val="87432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4115_slide 3">
        <a:dk1>
          <a:srgbClr val="000000"/>
        </a:dk1>
        <a:lt1>
          <a:srgbClr val="FFDA84"/>
        </a:lt1>
        <a:dk2>
          <a:srgbClr val="000000"/>
        </a:dk2>
        <a:lt2>
          <a:srgbClr val="B2B2B2"/>
        </a:lt2>
        <a:accent1>
          <a:srgbClr val="558DBA"/>
        </a:accent1>
        <a:accent2>
          <a:srgbClr val="9A7B32"/>
        </a:accent2>
        <a:accent3>
          <a:srgbClr val="FFEAC2"/>
        </a:accent3>
        <a:accent4>
          <a:srgbClr val="000000"/>
        </a:accent4>
        <a:accent5>
          <a:srgbClr val="B4C5D9"/>
        </a:accent5>
        <a:accent6>
          <a:srgbClr val="8B6F2C"/>
        </a:accent6>
        <a:hlink>
          <a:srgbClr val="67499C"/>
        </a:hlink>
        <a:folHlink>
          <a:srgbClr val="8A52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4115_slide 4">
        <a:dk1>
          <a:srgbClr val="000000"/>
        </a:dk1>
        <a:lt1>
          <a:srgbClr val="FFDA84"/>
        </a:lt1>
        <a:dk2>
          <a:srgbClr val="000000"/>
        </a:dk2>
        <a:lt2>
          <a:srgbClr val="B2B2B2"/>
        </a:lt2>
        <a:accent1>
          <a:srgbClr val="D1902E"/>
        </a:accent1>
        <a:accent2>
          <a:srgbClr val="82A138"/>
        </a:accent2>
        <a:accent3>
          <a:srgbClr val="FFEAC2"/>
        </a:accent3>
        <a:accent4>
          <a:srgbClr val="000000"/>
        </a:accent4>
        <a:accent5>
          <a:srgbClr val="E5C6AD"/>
        </a:accent5>
        <a:accent6>
          <a:srgbClr val="759132"/>
        </a:accent6>
        <a:hlink>
          <a:srgbClr val="4157B5"/>
        </a:hlink>
        <a:folHlink>
          <a:srgbClr val="9C416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4115_slid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97C27"/>
        </a:accent1>
        <a:accent2>
          <a:srgbClr val="A69426"/>
        </a:accent2>
        <a:accent3>
          <a:srgbClr val="FFFFFF"/>
        </a:accent3>
        <a:accent4>
          <a:srgbClr val="000000"/>
        </a:accent4>
        <a:accent5>
          <a:srgbClr val="D1BFAC"/>
        </a:accent5>
        <a:accent6>
          <a:srgbClr val="968621"/>
        </a:accent6>
        <a:hlink>
          <a:srgbClr val="835725"/>
        </a:hlink>
        <a:folHlink>
          <a:srgbClr val="8A6E2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4115_slid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B9B24"/>
        </a:accent1>
        <a:accent2>
          <a:srgbClr val="C77F39"/>
        </a:accent2>
        <a:accent3>
          <a:srgbClr val="FFFFFF"/>
        </a:accent3>
        <a:accent4>
          <a:srgbClr val="000000"/>
        </a:accent4>
        <a:accent5>
          <a:srgbClr val="D2CBAC"/>
        </a:accent5>
        <a:accent6>
          <a:srgbClr val="B47233"/>
        </a:accent6>
        <a:hlink>
          <a:srgbClr val="8F6F23"/>
        </a:hlink>
        <a:folHlink>
          <a:srgbClr val="87432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4115_slid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58DBA"/>
        </a:accent1>
        <a:accent2>
          <a:srgbClr val="9A7B32"/>
        </a:accent2>
        <a:accent3>
          <a:srgbClr val="FFFFFF"/>
        </a:accent3>
        <a:accent4>
          <a:srgbClr val="000000"/>
        </a:accent4>
        <a:accent5>
          <a:srgbClr val="B4C5D9"/>
        </a:accent5>
        <a:accent6>
          <a:srgbClr val="8B6F2C"/>
        </a:accent6>
        <a:hlink>
          <a:srgbClr val="67499C"/>
        </a:hlink>
        <a:folHlink>
          <a:srgbClr val="8A52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4115_slid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1902E"/>
        </a:accent1>
        <a:accent2>
          <a:srgbClr val="82A138"/>
        </a:accent2>
        <a:accent3>
          <a:srgbClr val="FFFFFF"/>
        </a:accent3>
        <a:accent4>
          <a:srgbClr val="000000"/>
        </a:accent4>
        <a:accent5>
          <a:srgbClr val="E5C6AD"/>
        </a:accent5>
        <a:accent6>
          <a:srgbClr val="759132"/>
        </a:accent6>
        <a:hlink>
          <a:srgbClr val="4157B5"/>
        </a:hlink>
        <a:folHlink>
          <a:srgbClr val="9C41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ind_3761_slide</Template>
  <TotalTime>2450</TotalTime>
  <Words>396</Words>
  <Application>Microsoft Office PowerPoint</Application>
  <PresentationFormat>Diavetítés a képernyőre (4:3 oldalarány)</PresentationFormat>
  <Paragraphs>100</Paragraphs>
  <Slides>14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ind_4115_slide</vt:lpstr>
      <vt:lpstr>„Szeptember végén” A felsőoktatási pályázati tevékenység jelene és jövője  Szitáné dr. Kazai Ágnes Semmelweis Pályázati és Innovációs Központ</vt:lpstr>
      <vt:lpstr>A felsőoktatási kutatás-fejlesztés  pénzügyi forrásai, 2000-2010, millió Ft</vt:lpstr>
      <vt:lpstr>A felsőoktatási K+F pénzügyi  forrásainak megoszlása, 2000-2010</vt:lpstr>
      <vt:lpstr>A felsőoktatási kutatás-fejlesztés hazai forrásai, 2007-2011, millió Ft</vt:lpstr>
      <vt:lpstr>A felsőoktatási kutatás-fejlesztés külföldi forrásai, 2007-2011, millió Ft</vt:lpstr>
      <vt:lpstr>A felsőoktatási kutatás-fejlesztés  pályázati forrásainak aránya, 2007-2011</vt:lpstr>
      <vt:lpstr>A hazai, pályázati úton elnyerhető K+F-források aránya, 2007-2011</vt:lpstr>
      <vt:lpstr>Felsőoktatási K+F-finanszírozás  hazai költségvetési forrásokból </vt:lpstr>
      <vt:lpstr>Kedvezőtlen jogszabály-változások  a kutatás-fejlesztés területén</vt:lpstr>
      <vt:lpstr>A kutatás-fejlesztés támogatása hazai és uniós társfinanszírozású forrásokból </vt:lpstr>
      <vt:lpstr>Veszélyek Magyarország számára  a kohéziós politikában</vt:lpstr>
      <vt:lpstr>A Közép-magyarországi régió helyzete</vt:lpstr>
      <vt:lpstr>K+F-finanszírozás  uniós forrásokból </vt:lpstr>
      <vt:lpstr>14. dia</vt:lpstr>
    </vt:vector>
  </TitlesOfParts>
  <Company>Indezine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Szeptember végén</dc:title>
  <dc:subject>előadás</dc:subject>
  <dc:creator>Kazai Ágnes</dc:creator>
  <cp:keywords>felsőoktatás</cp:keywords>
  <cp:lastModifiedBy>Ágnes</cp:lastModifiedBy>
  <cp:revision>435</cp:revision>
  <dcterms:created xsi:type="dcterms:W3CDTF">2007-06-27T05:49:09Z</dcterms:created>
  <dcterms:modified xsi:type="dcterms:W3CDTF">2012-09-27T18:57:38Z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000800180b000000000001024110</vt:lpwstr>
  </property>
</Properties>
</file>