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68" r:id="rId3"/>
    <p:sldId id="283" r:id="rId4"/>
    <p:sldId id="294" r:id="rId5"/>
    <p:sldId id="295" r:id="rId6"/>
    <p:sldId id="297" r:id="rId7"/>
    <p:sldId id="298" r:id="rId8"/>
    <p:sldId id="299" r:id="rId9"/>
    <p:sldId id="300" r:id="rId10"/>
    <p:sldId id="301" r:id="rId11"/>
    <p:sldId id="302" r:id="rId12"/>
    <p:sldId id="303" r:id="rId13"/>
    <p:sldId id="304" r:id="rId14"/>
    <p:sldId id="305" r:id="rId15"/>
    <p:sldId id="306" r:id="rId16"/>
    <p:sldId id="307" r:id="rId17"/>
    <p:sldId id="308" r:id="rId18"/>
    <p:sldId id="282" r:id="rId19"/>
    <p:sldId id="257" r:id="rId20"/>
    <p:sldId id="277" r:id="rId21"/>
    <p:sldId id="284" r:id="rId22"/>
    <p:sldId id="285" r:id="rId23"/>
    <p:sldId id="286" r:id="rId24"/>
    <p:sldId id="288" r:id="rId25"/>
    <p:sldId id="291" r:id="rId26"/>
    <p:sldId id="292" r:id="rId27"/>
    <p:sldId id="293" r:id="rId28"/>
    <p:sldId id="290" r:id="rId29"/>
    <p:sldId id="289" r:id="rId30"/>
    <p:sldId id="279" r:id="rId31"/>
    <p:sldId id="258" r:id="rId32"/>
    <p:sldId id="264" r:id="rId33"/>
    <p:sldId id="273" r:id="rId34"/>
    <p:sldId id="274" r:id="rId35"/>
    <p:sldId id="275" r:id="rId36"/>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16" autoAdjust="0"/>
    <p:restoredTop sz="65022" autoAdjust="0"/>
  </p:normalViewPr>
  <p:slideViewPr>
    <p:cSldViewPr snapToGrid="0">
      <p:cViewPr varScale="1">
        <p:scale>
          <a:sx n="60" d="100"/>
          <a:sy n="60" d="100"/>
        </p:scale>
        <p:origin x="2082" y="60"/>
      </p:cViewPr>
      <p:guideLst/>
    </p:cSldViewPr>
  </p:slideViewPr>
  <p:outlineViewPr>
    <p:cViewPr>
      <p:scale>
        <a:sx n="50" d="100"/>
        <a:sy n="50" d="100"/>
      </p:scale>
      <p:origin x="0" y="-441888"/>
    </p:cViewPr>
  </p:outlin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A595C-AB17-42B6-897D-E26C144D60A7}" type="datetimeFigureOut">
              <a:rPr lang="ro-RO" smtClean="0"/>
              <a:t>26.09.2013</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F87F0-6C62-4A34-895F-033463A320E8}" type="slidenum">
              <a:rPr lang="ro-RO" smtClean="0"/>
              <a:t>‹#›</a:t>
            </a:fld>
            <a:endParaRPr lang="ro-RO"/>
          </a:p>
        </p:txBody>
      </p:sp>
    </p:spTree>
    <p:extLst>
      <p:ext uri="{BB962C8B-B14F-4D97-AF65-F5344CB8AC3E}">
        <p14:creationId xmlns:p14="http://schemas.microsoft.com/office/powerpoint/2010/main" val="3624298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mtClean="0"/>
              <a:t>Rapid changes in technology </a:t>
            </a:r>
            <a:r>
              <a:rPr lang="en-GB" smtClean="0"/>
              <a:t>and</a:t>
            </a:r>
            <a:r>
              <a:rPr lang="ro-RO" smtClean="0"/>
              <a:t> </a:t>
            </a:r>
            <a:r>
              <a:rPr lang="en-GB" smtClean="0"/>
              <a:t>associated</a:t>
            </a:r>
            <a:r>
              <a:rPr lang="ro-RO" smtClean="0"/>
              <a:t> shifts in research and scholarly communications are profoundly changing the role of libraries in the 21</a:t>
            </a:r>
            <a:r>
              <a:rPr lang="en-GB" baseline="30000" smtClean="0"/>
              <a:t>st</a:t>
            </a:r>
            <a:r>
              <a:rPr lang="en-GB" smtClean="0"/>
              <a:t> </a:t>
            </a:r>
            <a:r>
              <a:rPr lang="ro-RO" smtClean="0"/>
              <a:t>century. The emergence of e-research</a:t>
            </a:r>
            <a:r>
              <a:rPr lang="en-GB" baseline="0" smtClean="0"/>
              <a:t> - </a:t>
            </a:r>
            <a:r>
              <a:rPr lang="ro-RO" smtClean="0"/>
              <a:t>for example</a:t>
            </a:r>
            <a:r>
              <a:rPr lang="en-GB" smtClean="0"/>
              <a:t> -</a:t>
            </a:r>
            <a:r>
              <a:rPr lang="ro-RO" smtClean="0"/>
              <a:t> is bringing new ways of doing science across the globe, compelling libraries to adopt new services</a:t>
            </a:r>
            <a:r>
              <a:rPr lang="en-GB" smtClean="0"/>
              <a:t>. Exemples:</a:t>
            </a:r>
            <a:r>
              <a:rPr lang="ro-RO" smtClean="0"/>
              <a:t> assisting </a:t>
            </a:r>
            <a:r>
              <a:rPr lang="en-GB" smtClean="0"/>
              <a:t>for </a:t>
            </a:r>
            <a:r>
              <a:rPr lang="ro-RO" smtClean="0"/>
              <a:t>the development of research data management plans, hosting collaborative virtual research environments, managing institutional repositories, and disseminating research outputs through </a:t>
            </a:r>
            <a:r>
              <a:rPr lang="en-GB" smtClean="0"/>
              <a:t>paid publications or </a:t>
            </a:r>
            <a:r>
              <a:rPr lang="ro-RO" smtClean="0"/>
              <a:t>open access </a:t>
            </a:r>
            <a:r>
              <a:rPr lang="en-GB" smtClean="0"/>
              <a:t>solutions</a:t>
            </a:r>
            <a:r>
              <a:rPr lang="ro-RO" smtClean="0"/>
              <a:t>.</a:t>
            </a:r>
            <a:endParaRPr lang="en-GB" smtClean="0"/>
          </a:p>
          <a:p>
            <a:pPr marL="0" marR="0" indent="0" algn="l" defTabSz="914400" rtl="0" eaLnBrk="1" fontAlgn="auto" latinLnBrk="0" hangingPunct="1">
              <a:lnSpc>
                <a:spcPct val="100000"/>
              </a:lnSpc>
              <a:spcBef>
                <a:spcPts val="0"/>
              </a:spcBef>
              <a:spcAft>
                <a:spcPts val="0"/>
              </a:spcAft>
              <a:buClrTx/>
              <a:buSzTx/>
              <a:buFontTx/>
              <a:buNone/>
              <a:tabLst/>
              <a:defRPr/>
            </a:pPr>
            <a:r>
              <a:rPr lang="ro-RO" smtClean="0"/>
              <a:t>These novel services require a new </a:t>
            </a:r>
            <a:r>
              <a:rPr lang="en-GB" smtClean="0"/>
              <a:t>perspective on how</a:t>
            </a:r>
            <a:r>
              <a:rPr lang="en-GB" baseline="0" smtClean="0"/>
              <a:t> </a:t>
            </a:r>
            <a:r>
              <a:rPr lang="ro-RO" smtClean="0"/>
              <a:t>librar</a:t>
            </a:r>
            <a:r>
              <a:rPr lang="en-GB" smtClean="0"/>
              <a:t>ies are ASSESSING and SELECTING</a:t>
            </a:r>
            <a:r>
              <a:rPr lang="en-GB" baseline="0" smtClean="0"/>
              <a:t> </a:t>
            </a:r>
            <a:r>
              <a:rPr lang="en-GB" smtClean="0"/>
              <a:t>activities, publications, people,</a:t>
            </a:r>
            <a:r>
              <a:rPr lang="en-GB" baseline="0" smtClean="0"/>
              <a:t> processes and managerial decisions. </a:t>
            </a:r>
          </a:p>
          <a:p>
            <a:endParaRPr lang="ro-RO"/>
          </a:p>
        </p:txBody>
      </p:sp>
      <p:sp>
        <p:nvSpPr>
          <p:cNvPr id="4" name="Slide Number Placeholder 3"/>
          <p:cNvSpPr>
            <a:spLocks noGrp="1"/>
          </p:cNvSpPr>
          <p:nvPr>
            <p:ph type="sldNum" sz="quarter" idx="10"/>
          </p:nvPr>
        </p:nvSpPr>
        <p:spPr/>
        <p:txBody>
          <a:bodyPr/>
          <a:lstStyle/>
          <a:p>
            <a:fld id="{DD1F87F0-6C62-4A34-895F-033463A320E8}" type="slidenum">
              <a:rPr lang="ro-RO" smtClean="0"/>
              <a:t>1</a:t>
            </a:fld>
            <a:endParaRPr lang="ro-RO"/>
          </a:p>
        </p:txBody>
      </p:sp>
    </p:spTree>
    <p:extLst>
      <p:ext uri="{BB962C8B-B14F-4D97-AF65-F5344CB8AC3E}">
        <p14:creationId xmlns:p14="http://schemas.microsoft.com/office/powerpoint/2010/main" val="3034028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smtClean="0">
                <a:solidFill>
                  <a:srgbClr val="0070C0"/>
                </a:solidFill>
              </a:rPr>
              <a:t>Libraries as history: the importance of libraries beyond </a:t>
            </a:r>
            <a:r>
              <a:rPr lang="en-GB" b="0" i="1" smtClean="0">
                <a:solidFill>
                  <a:srgbClr val="0070C0"/>
                </a:solidFill>
              </a:rPr>
              <a:t>their texts.</a:t>
            </a:r>
            <a:r>
              <a:rPr lang="en-GB" b="0" i="1" baseline="0" smtClean="0">
                <a:solidFill>
                  <a:srgbClr val="0070C0"/>
                </a:solidFill>
              </a:rPr>
              <a:t> </a:t>
            </a:r>
            <a:r>
              <a:rPr lang="en-GB" b="0" i="1" smtClean="0">
                <a:solidFill>
                  <a:srgbClr val="0070C0"/>
                </a:solidFill>
              </a:rPr>
              <a:t>David </a:t>
            </a:r>
            <a:r>
              <a:rPr lang="en-GB" b="0" i="1" dirty="0" smtClean="0">
                <a:solidFill>
                  <a:srgbClr val="0070C0"/>
                </a:solidFill>
              </a:rPr>
              <a:t>Pearson (faculty member in the programs in Language and Literacy and Human Development at the Graduate School of Education at the University of California, Berkeley;</a:t>
            </a:r>
            <a:r>
              <a:rPr lang="en-GB" b="0" i="1" baseline="0" dirty="0" smtClean="0">
                <a:solidFill>
                  <a:srgbClr val="0070C0"/>
                </a:solidFill>
              </a:rPr>
              <a:t> </a:t>
            </a:r>
            <a:r>
              <a:rPr lang="en-GB" b="0" i="1" dirty="0" smtClean="0">
                <a:solidFill>
                  <a:srgbClr val="0070C0"/>
                </a:solidFill>
              </a:rPr>
              <a:t>he served as Dean from 2001-2010):</a:t>
            </a:r>
          </a:p>
          <a:p>
            <a:r>
              <a:rPr lang="en-GB" b="1" dirty="0" smtClean="0"/>
              <a:t>What are libraries for? </a:t>
            </a:r>
            <a:r>
              <a:rPr lang="en-GB" dirty="0" smtClean="0"/>
              <a:t>Libraries were storehouses and quarries of knowledge, held in books. Human endeavour of many kinds, including education, research, invention, business and leisure, has always depended to some extent on access to information, or on what other people have known or said, and for many centuries books have been the containers for holding and transmitting these things. </a:t>
            </a:r>
          </a:p>
          <a:p>
            <a:r>
              <a:rPr lang="en-GB" dirty="0" smtClean="0"/>
              <a:t>Books were created to be communication devices for texts, and libraries existed to store, organise and make them accessible in large quantities.</a:t>
            </a:r>
          </a:p>
          <a:p>
            <a:r>
              <a:rPr lang="en-GB" dirty="0" smtClean="0"/>
              <a:t>The value of libraries has often been measured in terms of the size of  their stock; more books means a greater reservoir, more comprehensiveness of coverage. There have been other sources of information but when looking for  authoritative, cumulative and trustworthy places to find it and look after it, civilisation  has turned to libraries.</a:t>
            </a:r>
          </a:p>
          <a:p>
            <a:r>
              <a:rPr lang="en-GB" dirty="0" smtClean="0"/>
              <a:t>But now the world is changing, in ways that are familiar to us all. Developments in information technology, coupled with the advent of the Internet, are transforming not only the ways in which libraries work, but also those underlying philosophies. Increasingly, the kind of content which books have provided is available over the web, either in born-digital formats or via digitised versions of printed material.</a:t>
            </a:r>
          </a:p>
          <a:p>
            <a:endParaRPr lang="en-GB" dirty="0" smtClean="0"/>
          </a:p>
          <a:p>
            <a:r>
              <a:rPr lang="en-GB" dirty="0" smtClean="0"/>
              <a:t>Traditionally, a librarian is associated with collections of books, as demonstrated by the etymology of the word "librarian" (from the Latin liber, 'book'). The role of a librarian is continuously evolving to meet social and technological needs. However, </a:t>
            </a:r>
            <a:r>
              <a:rPr lang="en-GB" b="1" dirty="0" smtClean="0"/>
              <a:t>a modern librarian may deal </a:t>
            </a:r>
            <a:r>
              <a:rPr lang="en-GB" dirty="0" smtClean="0"/>
              <a:t>with information in many formats, including books, magazines, newspapers, audio recordings (both musical and spoken-word), video recordings, maps, manuscripts, photographs and other graphic material, bibliographic databases, web searching, and digital resources. A librarian may provide other information services, including computer provision and training, coordination of public programs, basic literacy education, assistive equipment for people with disabilities, and help with finding and using community resources.</a:t>
            </a:r>
          </a:p>
          <a:p>
            <a:endParaRPr lang="en-GB" dirty="0" smtClean="0"/>
          </a:p>
          <a:p>
            <a:r>
              <a:rPr lang="en-GB" b="1" dirty="0" smtClean="0"/>
              <a:t>Roles and responsibilities</a:t>
            </a:r>
          </a:p>
          <a:p>
            <a:r>
              <a:rPr lang="en-GB" b="1" i="1" dirty="0" smtClean="0"/>
              <a:t>- Positions and duties</a:t>
            </a:r>
          </a:p>
          <a:p>
            <a:r>
              <a:rPr lang="en-GB" dirty="0" smtClean="0"/>
              <a:t>Most librarians spend their time working in one of the following areas of a library:</a:t>
            </a:r>
            <a:r>
              <a:rPr lang="en-GB" baseline="0" dirty="0" smtClean="0"/>
              <a:t> </a:t>
            </a:r>
            <a:r>
              <a:rPr lang="en-GB" baseline="0" dirty="0" smtClean="0">
                <a:solidFill>
                  <a:schemeClr val="tx1"/>
                </a:solidFill>
              </a:rPr>
              <a:t>(AREAS READ ONLY – NO FULL DESCRIPTIONS)</a:t>
            </a:r>
            <a:endParaRPr lang="en-GB" dirty="0" smtClean="0">
              <a:solidFill>
                <a:schemeClr val="tx1"/>
              </a:solidFill>
            </a:endParaRPr>
          </a:p>
          <a:p>
            <a:pPr marL="171450" indent="-171450">
              <a:buFontTx/>
              <a:buChar char="-"/>
            </a:pPr>
            <a:r>
              <a:rPr lang="en-GB" u="sng" dirty="0" smtClean="0"/>
              <a:t>Archivists</a:t>
            </a:r>
            <a:r>
              <a:rPr lang="en-GB" dirty="0" smtClean="0"/>
              <a:t> can be specialized librarians who deal with archival materials, such as manuscripts, documents and records, though this varies from country to country, and there are other routes to the archival profession.</a:t>
            </a:r>
          </a:p>
          <a:p>
            <a:pPr marL="171450" indent="-171450">
              <a:buFontTx/>
              <a:buChar char="-"/>
            </a:pPr>
            <a:r>
              <a:rPr lang="en-GB" u="sng" dirty="0" smtClean="0"/>
              <a:t>Collections development librarians </a:t>
            </a:r>
            <a:r>
              <a:rPr lang="en-GB" dirty="0" smtClean="0"/>
              <a:t>monitor the selection of books and electronic resources. Large libraries often use approval plans, which involve the librarian for a specific subject creating a profile that allows publishers to send relevant books to the library without any additional vetting. Librarians can then see those books when they arrive and decide if they will become part of the collection or not. All collections librarians also have a certain amount of funding to allow them to purchase books and materials that don't arrive via approval.</a:t>
            </a:r>
          </a:p>
          <a:p>
            <a:pPr marL="171450" indent="-171450">
              <a:buFontTx/>
              <a:buChar char="-"/>
            </a:pPr>
            <a:r>
              <a:rPr lang="en-GB" u="sng" dirty="0" smtClean="0"/>
              <a:t>Electronic resources librarians</a:t>
            </a:r>
            <a:r>
              <a:rPr lang="en-GB" dirty="0" smtClean="0"/>
              <a:t> manage the databases that libraries license from third-party vendors. School librarians work in school libraries and perform duties as teachers, information technology specialists, and advocates for literacy.</a:t>
            </a:r>
          </a:p>
          <a:p>
            <a:pPr marL="171450" indent="-171450">
              <a:buFontTx/>
              <a:buChar char="-"/>
            </a:pPr>
            <a:r>
              <a:rPr lang="en-GB" u="sng" dirty="0" smtClean="0"/>
              <a:t>Instruction librarians </a:t>
            </a:r>
            <a:r>
              <a:rPr lang="en-GB" dirty="0" smtClean="0"/>
              <a:t>teach information literacy skills in face-to-face classes and/or through the creation of online learning objects. They instruct library users on how to find, evaluate and use information effectively. They are most common in academic libraries.</a:t>
            </a:r>
          </a:p>
          <a:p>
            <a:pPr marL="171450" indent="-171450">
              <a:buFontTx/>
              <a:buChar char="-"/>
            </a:pPr>
            <a:r>
              <a:rPr lang="en-GB" u="sng" dirty="0" smtClean="0"/>
              <a:t>Media specialists </a:t>
            </a:r>
            <a:r>
              <a:rPr lang="en-GB" dirty="0" smtClean="0"/>
              <a:t>teach students to find and </a:t>
            </a:r>
            <a:r>
              <a:rPr lang="en-GB" dirty="0" err="1" smtClean="0"/>
              <a:t>analyze</a:t>
            </a:r>
            <a:r>
              <a:rPr lang="en-GB" smtClean="0"/>
              <a:t> information, purchase books and other resources for the school library, supervise library assistants, and are responsible for all aspects of running the library/media center. Both library media teachers (LMTs) and young adult (YA) public librarians order books and other materials that will interest their young adult patrons. They also must help YAs find relevant and authoritative Internet resources. Helping this age group to become lifelong learners and readers is a main objective of professionals in this library specialty.</a:t>
            </a:r>
          </a:p>
          <a:p>
            <a:pPr marL="171450" indent="-171450">
              <a:buFontTx/>
              <a:buChar char="-"/>
            </a:pPr>
            <a:r>
              <a:rPr lang="en-GB" u="sng" smtClean="0"/>
              <a:t>Outreach librarians </a:t>
            </a:r>
            <a:r>
              <a:rPr lang="en-GB" smtClean="0"/>
              <a:t>are charged with providing library and information services for underrepresented groups, such as people with disabilities, low income neighborhoods, home bound adults and seniors, incarcerated and ex-offenders, and homeless and rural communities. In academic libraries, outreach librarians might focus on high school students, transfer students, first-generation college students, and minorities.</a:t>
            </a:r>
          </a:p>
          <a:p>
            <a:pPr marL="171450" indent="-171450">
              <a:buFontTx/>
              <a:buChar char="-"/>
            </a:pPr>
            <a:r>
              <a:rPr lang="en-GB" u="sng" smtClean="0"/>
              <a:t>Public service librarians </a:t>
            </a:r>
            <a:r>
              <a:rPr lang="en-GB" smtClean="0"/>
              <a:t>work with the public, frequently at the reference desk of lending libraries. Some specialize in serving adults or children. </a:t>
            </a:r>
          </a:p>
          <a:p>
            <a:pPr marL="171450" indent="-171450">
              <a:buFontTx/>
              <a:buChar char="-"/>
            </a:pPr>
            <a:r>
              <a:rPr lang="en-GB" u="sng" smtClean="0"/>
              <a:t>Children's librarians </a:t>
            </a:r>
            <a:r>
              <a:rPr lang="en-GB" smtClean="0"/>
              <a:t>provide appropriate material for children at all age levels, include pre-readers, conduct specialized programs and work with the children (and often their parents) to help foster interest and competence in the young reader. (In larger libraries, some specialize in teen services, periodicals, or other special collections.)</a:t>
            </a:r>
          </a:p>
          <a:p>
            <a:pPr marL="171450" indent="-171450">
              <a:buFontTx/>
              <a:buChar char="-"/>
            </a:pPr>
            <a:r>
              <a:rPr lang="en-GB" u="sng" smtClean="0"/>
              <a:t>Reference or research librarians </a:t>
            </a:r>
            <a:r>
              <a:rPr lang="en-GB" smtClean="0"/>
              <a:t>help people doing research to find the information they need, through a structured conversation called a reference interview. The help may take the form of research on a specific question, providing direction on the use of databases and other electronic information resources; obtaining specialized materials from other sources; or providing access to and care of delicate or expensive materials. These services are sometimes provided by other library staff that have been given a certain amount of special training.</a:t>
            </a:r>
          </a:p>
          <a:p>
            <a:pPr marL="171450" indent="-171450">
              <a:buFontTx/>
              <a:buChar char="-"/>
            </a:pPr>
            <a:r>
              <a:rPr lang="en-GB" u="sng" smtClean="0"/>
              <a:t>Systems librarians </a:t>
            </a:r>
            <a:r>
              <a:rPr lang="en-GB" smtClean="0"/>
              <a:t>develop, troubleshoot and maintain library systems, including the library catalog and related systems.</a:t>
            </a:r>
          </a:p>
          <a:p>
            <a:pPr marL="171450" indent="-171450">
              <a:buFontTx/>
              <a:buChar char="-"/>
            </a:pPr>
            <a:r>
              <a:rPr lang="en-GB" u="sng" smtClean="0"/>
              <a:t>Technical service librarians </a:t>
            </a:r>
            <a:r>
              <a:rPr lang="en-GB" smtClean="0"/>
              <a:t>work "behind the scenes" ordering library materials and database subscriptions, computers and other equipment, and supervise the cataloging and physical processing of new materials.</a:t>
            </a:r>
          </a:p>
          <a:p>
            <a:pPr marL="171450" indent="-171450">
              <a:buFontTx/>
              <a:buChar char="-"/>
            </a:pPr>
            <a:r>
              <a:rPr lang="en-GB" u="sng" smtClean="0"/>
              <a:t>A young adult or YA librarian </a:t>
            </a:r>
            <a:r>
              <a:rPr lang="en-GB" smtClean="0"/>
              <a:t>serves patrons who are between 12 and 18 years old. Young adults are those patrons that look to library services to give them direction and guidance toward recreation, education, and emancipation. A young adult librarian could work in several different institutions; one might be a school library/media teacher, a member of a public library team, or a librarian in a penal institution. Licensing for library/media teacher includes a Bachelor or Master of Arts in Teaching and additional higher-level course work in library science. YA librarians who work in public libraries usually have a Master's degree in Library and/or Information Science (MLIS), relevant work experience, or a related credential.</a:t>
            </a:r>
          </a:p>
          <a:p>
            <a:pPr marL="0" indent="0">
              <a:buFontTx/>
              <a:buNone/>
            </a:pPr>
            <a:endParaRPr lang="en-GB" smtClean="0"/>
          </a:p>
          <a:p>
            <a:r>
              <a:rPr lang="en-GB" b="1" i="1" smtClean="0"/>
              <a:t>Additional responsibilities</a:t>
            </a:r>
          </a:p>
          <a:p>
            <a:r>
              <a:rPr lang="en-GB" smtClean="0"/>
              <a:t>Experienced librarians may take administrative positions such as library or information center director. Similar to the management of any other organization, they are concerned with the long-term planning of the library, and its relationship with its parent organization (the city or county for a public library, the college/university for an academic library, or the organization served by a special library). In smaller or specialized libraries, librarians typically perform a wide range of the different duties.</a:t>
            </a:r>
          </a:p>
          <a:p>
            <a:endParaRPr lang="en-GB" smtClean="0"/>
          </a:p>
          <a:p>
            <a:r>
              <a:rPr lang="en-GB" b="1" i="1" smtClean="0"/>
              <a:t>Representative examples of librarian responsibilities:</a:t>
            </a:r>
          </a:p>
          <a:p>
            <a:pPr marL="171450" indent="-171450">
              <a:buFont typeface="Arial" panose="020B0604020202020204" pitchFamily="34" charset="0"/>
              <a:buChar char="•"/>
            </a:pPr>
            <a:r>
              <a:rPr lang="en-GB" smtClean="0"/>
              <a:t>Researching topics of interest for their constituencies.</a:t>
            </a:r>
          </a:p>
          <a:p>
            <a:pPr marL="171450" indent="-171450">
              <a:buFont typeface="Arial" panose="020B0604020202020204" pitchFamily="34" charset="0"/>
              <a:buChar char="•"/>
            </a:pPr>
            <a:r>
              <a:rPr lang="en-GB" smtClean="0"/>
              <a:t>Referring patrons to other community organizations and government offices.</a:t>
            </a:r>
          </a:p>
          <a:p>
            <a:pPr marL="171450" indent="-171450">
              <a:buFont typeface="Arial" panose="020B0604020202020204" pitchFamily="34" charset="0"/>
              <a:buChar char="•"/>
            </a:pPr>
            <a:r>
              <a:rPr lang="en-GB" smtClean="0"/>
              <a:t>Suggesting appropriate books ("readers' advisory") for children of different reading levels, and recommending novels for recreational reading.</a:t>
            </a:r>
          </a:p>
          <a:p>
            <a:pPr marL="171450" indent="-171450">
              <a:buFont typeface="Arial" panose="020B0604020202020204" pitchFamily="34" charset="0"/>
              <a:buChar char="•"/>
            </a:pPr>
            <a:r>
              <a:rPr lang="en-GB" smtClean="0"/>
              <a:t>Facilitating and promoting reading clubs.</a:t>
            </a:r>
          </a:p>
          <a:p>
            <a:pPr marL="171450" indent="-171450">
              <a:buFont typeface="Arial" panose="020B0604020202020204" pitchFamily="34" charset="0"/>
              <a:buChar char="•"/>
            </a:pPr>
            <a:r>
              <a:rPr lang="en-GB" smtClean="0"/>
              <a:t>Developing programs for library users of all ages and backgrounds.</a:t>
            </a:r>
          </a:p>
          <a:p>
            <a:pPr marL="171450" indent="-171450">
              <a:buFont typeface="Arial" panose="020B0604020202020204" pitchFamily="34" charset="0"/>
              <a:buChar char="•"/>
            </a:pPr>
            <a:r>
              <a:rPr lang="en-GB" smtClean="0"/>
              <a:t>Managing access to electronic information resources.</a:t>
            </a:r>
          </a:p>
          <a:p>
            <a:pPr marL="171450" indent="-171450">
              <a:buFont typeface="Arial" panose="020B0604020202020204" pitchFamily="34" charset="0"/>
              <a:buChar char="•"/>
            </a:pPr>
            <a:r>
              <a:rPr lang="en-GB" smtClean="0"/>
              <a:t>Building collections to respond to changing community needs or demands</a:t>
            </a:r>
          </a:p>
          <a:p>
            <a:pPr marL="171450" indent="-171450">
              <a:buFont typeface="Arial" panose="020B0604020202020204" pitchFamily="34" charset="0"/>
              <a:buChar char="•"/>
            </a:pPr>
            <a:r>
              <a:rPr lang="en-GB" smtClean="0"/>
              <a:t>Creating pathfinders</a:t>
            </a:r>
          </a:p>
          <a:p>
            <a:pPr marL="171450" indent="-171450">
              <a:buFont typeface="Arial" panose="020B0604020202020204" pitchFamily="34" charset="0"/>
              <a:buChar char="•"/>
            </a:pPr>
            <a:r>
              <a:rPr lang="en-GB" smtClean="0"/>
              <a:t>Writing grants to gain funding for expanded program or collections</a:t>
            </a:r>
          </a:p>
          <a:p>
            <a:pPr marL="171450" indent="-171450">
              <a:buFont typeface="Arial" panose="020B0604020202020204" pitchFamily="34" charset="0"/>
              <a:buChar char="•"/>
            </a:pPr>
            <a:r>
              <a:rPr lang="en-GB" smtClean="0"/>
              <a:t>Digitizing collections for online access</a:t>
            </a:r>
          </a:p>
          <a:p>
            <a:pPr marL="171450" indent="-171450">
              <a:buFont typeface="Arial" panose="020B0604020202020204" pitchFamily="34" charset="0"/>
              <a:buChar char="•"/>
            </a:pPr>
            <a:r>
              <a:rPr lang="en-GB" smtClean="0"/>
              <a:t>Answering incoming reference questions via telephone, postal mail, email, fax, and chat</a:t>
            </a:r>
          </a:p>
          <a:p>
            <a:pPr marL="171450" indent="-171450">
              <a:buFont typeface="Arial" panose="020B0604020202020204" pitchFamily="34" charset="0"/>
              <a:buChar char="•"/>
            </a:pPr>
            <a:r>
              <a:rPr lang="en-GB" smtClean="0"/>
              <a:t>Making and enforcing computer appointments on the public access Internet computers</a:t>
            </a:r>
          </a:p>
          <a:p>
            <a:endParaRPr lang="ro-RO"/>
          </a:p>
        </p:txBody>
      </p:sp>
      <p:sp>
        <p:nvSpPr>
          <p:cNvPr id="4" name="Slide Number Placeholder 3"/>
          <p:cNvSpPr>
            <a:spLocks noGrp="1"/>
          </p:cNvSpPr>
          <p:nvPr>
            <p:ph type="sldNum" sz="quarter" idx="10"/>
          </p:nvPr>
        </p:nvSpPr>
        <p:spPr/>
        <p:txBody>
          <a:bodyPr/>
          <a:lstStyle/>
          <a:p>
            <a:fld id="{DD1F87F0-6C62-4A34-895F-033463A320E8}" type="slidenum">
              <a:rPr lang="ro-RO" smtClean="0"/>
              <a:t>2</a:t>
            </a:fld>
            <a:endParaRPr lang="ro-RO"/>
          </a:p>
        </p:txBody>
      </p:sp>
    </p:spTree>
    <p:extLst>
      <p:ext uri="{BB962C8B-B14F-4D97-AF65-F5344CB8AC3E}">
        <p14:creationId xmlns:p14="http://schemas.microsoft.com/office/powerpoint/2010/main" val="2491455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smtClean="0"/>
              <a:t>Additional responsibilities</a:t>
            </a:r>
          </a:p>
          <a:p>
            <a:r>
              <a:rPr lang="en-GB" smtClean="0"/>
              <a:t>Experienced librarians may take administrative positions such as library or information center director. Similar to the management of any other organization, they are concerned with the long-term planning of the library, and its relationship with its parent organization (the city or county for a public library, the college/university for an academic library, or the organization served by a special library). In smaller or specialized libraries, librarians typically perform a wide range of the different duties.</a:t>
            </a:r>
          </a:p>
          <a:p>
            <a:endParaRPr lang="en-GB" smtClean="0"/>
          </a:p>
          <a:p>
            <a:r>
              <a:rPr lang="en-GB" b="1" i="1" smtClean="0"/>
              <a:t>Representative examples of librarian responsibilities:</a:t>
            </a:r>
          </a:p>
          <a:p>
            <a:pPr marL="171450" indent="-171450">
              <a:buFont typeface="Arial" panose="020B0604020202020204" pitchFamily="34" charset="0"/>
              <a:buChar char="•"/>
            </a:pPr>
            <a:r>
              <a:rPr lang="en-GB" smtClean="0"/>
              <a:t>Researching topics of interest for their constituencies.</a:t>
            </a:r>
          </a:p>
          <a:p>
            <a:pPr marL="171450" indent="-171450">
              <a:buFont typeface="Arial" panose="020B0604020202020204" pitchFamily="34" charset="0"/>
              <a:buChar char="•"/>
            </a:pPr>
            <a:r>
              <a:rPr lang="en-GB" smtClean="0"/>
              <a:t>Referring patrons to other community organizations and government offices.</a:t>
            </a:r>
          </a:p>
          <a:p>
            <a:pPr marL="171450" indent="-171450">
              <a:buFont typeface="Arial" panose="020B0604020202020204" pitchFamily="34" charset="0"/>
              <a:buChar char="•"/>
            </a:pPr>
            <a:r>
              <a:rPr lang="en-GB" smtClean="0"/>
              <a:t>Suggesting appropriate books ("readers' advisory") for children of different reading levels, and recommending novels for recreational reading.</a:t>
            </a:r>
          </a:p>
          <a:p>
            <a:pPr marL="171450" indent="-171450">
              <a:buFont typeface="Arial" panose="020B0604020202020204" pitchFamily="34" charset="0"/>
              <a:buChar char="•"/>
            </a:pPr>
            <a:r>
              <a:rPr lang="en-GB" smtClean="0"/>
              <a:t>Facilitating and promoting reading clubs.</a:t>
            </a:r>
          </a:p>
          <a:p>
            <a:pPr marL="171450" indent="-171450">
              <a:buFont typeface="Arial" panose="020B0604020202020204" pitchFamily="34" charset="0"/>
              <a:buChar char="•"/>
            </a:pPr>
            <a:r>
              <a:rPr lang="en-GB" smtClean="0"/>
              <a:t>Developing programs for library users of all ages and backgrounds.</a:t>
            </a:r>
          </a:p>
          <a:p>
            <a:pPr marL="171450" indent="-171450">
              <a:buFont typeface="Arial" panose="020B0604020202020204" pitchFamily="34" charset="0"/>
              <a:buChar char="•"/>
            </a:pPr>
            <a:r>
              <a:rPr lang="en-GB" smtClean="0"/>
              <a:t>Managing access to electronic information resources.</a:t>
            </a:r>
          </a:p>
          <a:p>
            <a:pPr marL="171450" indent="-171450">
              <a:buFont typeface="Arial" panose="020B0604020202020204" pitchFamily="34" charset="0"/>
              <a:buChar char="•"/>
            </a:pPr>
            <a:r>
              <a:rPr lang="en-GB" smtClean="0"/>
              <a:t>Building collections to respond to changing community needs or demands</a:t>
            </a:r>
          </a:p>
          <a:p>
            <a:pPr marL="171450" indent="-171450">
              <a:buFont typeface="Arial" panose="020B0604020202020204" pitchFamily="34" charset="0"/>
              <a:buChar char="•"/>
            </a:pPr>
            <a:r>
              <a:rPr lang="en-GB" smtClean="0"/>
              <a:t>Creating pathfinders</a:t>
            </a:r>
          </a:p>
          <a:p>
            <a:pPr marL="171450" indent="-171450">
              <a:buFont typeface="Arial" panose="020B0604020202020204" pitchFamily="34" charset="0"/>
              <a:buChar char="•"/>
            </a:pPr>
            <a:r>
              <a:rPr lang="en-GB" smtClean="0"/>
              <a:t>Writing grants to gain funding for expanded program or collections</a:t>
            </a:r>
          </a:p>
          <a:p>
            <a:pPr marL="171450" indent="-171450">
              <a:buFont typeface="Arial" panose="020B0604020202020204" pitchFamily="34" charset="0"/>
              <a:buChar char="•"/>
            </a:pPr>
            <a:r>
              <a:rPr lang="en-GB" smtClean="0"/>
              <a:t>Digitizing collections for online access</a:t>
            </a:r>
          </a:p>
          <a:p>
            <a:pPr marL="171450" indent="-171450">
              <a:buFont typeface="Arial" panose="020B0604020202020204" pitchFamily="34" charset="0"/>
              <a:buChar char="•"/>
            </a:pPr>
            <a:r>
              <a:rPr lang="en-GB" smtClean="0"/>
              <a:t>Answering incoming reference questions via telephone, postal mail, email, fax, and chat</a:t>
            </a:r>
          </a:p>
          <a:p>
            <a:pPr marL="171450" indent="-171450">
              <a:buFont typeface="Arial" panose="020B0604020202020204" pitchFamily="34" charset="0"/>
              <a:buChar char="•"/>
            </a:pPr>
            <a:r>
              <a:rPr lang="en-GB" smtClean="0"/>
              <a:t>Making and enforcing computer appointments on the public access Internet computers</a:t>
            </a:r>
          </a:p>
          <a:p>
            <a:endParaRPr lang="ro-RO"/>
          </a:p>
        </p:txBody>
      </p:sp>
      <p:sp>
        <p:nvSpPr>
          <p:cNvPr id="4" name="Slide Number Placeholder 3"/>
          <p:cNvSpPr>
            <a:spLocks noGrp="1"/>
          </p:cNvSpPr>
          <p:nvPr>
            <p:ph type="sldNum" sz="quarter" idx="10"/>
          </p:nvPr>
        </p:nvSpPr>
        <p:spPr/>
        <p:txBody>
          <a:bodyPr/>
          <a:lstStyle/>
          <a:p>
            <a:fld id="{DD1F87F0-6C62-4A34-895F-033463A320E8}" type="slidenum">
              <a:rPr lang="ro-RO" smtClean="0"/>
              <a:t>3</a:t>
            </a:fld>
            <a:endParaRPr lang="ro-RO"/>
          </a:p>
        </p:txBody>
      </p:sp>
    </p:spTree>
    <p:extLst>
      <p:ext uri="{BB962C8B-B14F-4D97-AF65-F5344CB8AC3E}">
        <p14:creationId xmlns:p14="http://schemas.microsoft.com/office/powerpoint/2010/main" val="2005321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What are</a:t>
            </a:r>
            <a:r>
              <a:rPr lang="en-GB" baseline="0" smtClean="0"/>
              <a:t> the distingushing qualities for a Culture of Assessment?</a:t>
            </a:r>
          </a:p>
          <a:p>
            <a:endParaRPr lang="en-GB" baseline="0" smtClean="0"/>
          </a:p>
          <a:p>
            <a:r>
              <a:rPr lang="en-GB" b="1" baseline="0" smtClean="0"/>
              <a:t>Trusting</a:t>
            </a:r>
            <a:r>
              <a:rPr lang="en-GB" baseline="0" smtClean="0"/>
              <a:t>: Makes Assessment more solid</a:t>
            </a:r>
          </a:p>
          <a:p>
            <a:r>
              <a:rPr lang="en-GB" b="1" baseline="0" smtClean="0"/>
              <a:t>Positive / Optimistc</a:t>
            </a:r>
            <a:r>
              <a:rPr lang="en-GB" baseline="0" smtClean="0"/>
              <a:t>: It is not recommended to assess while </a:t>
            </a:r>
            <a:r>
              <a:rPr lang="en-GB" baseline="0" smtClean="0"/>
              <a:t>pesimist</a:t>
            </a:r>
            <a:r>
              <a:rPr lang="en-GB" baseline="0" smtClean="0"/>
              <a:t>. Always see the full part of the glass</a:t>
            </a:r>
          </a:p>
          <a:p>
            <a:r>
              <a:rPr lang="en-GB" b="1" baseline="0" smtClean="0"/>
              <a:t>Adaptive</a:t>
            </a:r>
            <a:r>
              <a:rPr lang="en-GB" baseline="0" smtClean="0"/>
              <a:t>: Assessment and its possible lead to a change will not be useful without an </a:t>
            </a:r>
            <a:r>
              <a:rPr lang="en-GB" i="1" baseline="0" smtClean="0"/>
              <a:t>ADAPTIVE SPIRIT</a:t>
            </a:r>
          </a:p>
          <a:p>
            <a:r>
              <a:rPr lang="en-GB" b="1" i="0" baseline="0" smtClean="0"/>
              <a:t>Tolerance to Unknown</a:t>
            </a:r>
            <a:r>
              <a:rPr lang="en-GB" i="0" baseline="0" smtClean="0"/>
              <a:t>: Assessement should leave an open door to what we don’t know.</a:t>
            </a:r>
          </a:p>
          <a:p>
            <a:r>
              <a:rPr lang="en-GB" b="1" i="0" baseline="0" smtClean="0"/>
              <a:t>Open Communications</a:t>
            </a:r>
            <a:r>
              <a:rPr lang="en-GB" i="0" baseline="0" smtClean="0"/>
              <a:t>: without it, people will not trust the result of assessment</a:t>
            </a:r>
          </a:p>
          <a:p>
            <a:r>
              <a:rPr lang="en-GB" b="1" i="0" baseline="0" smtClean="0"/>
              <a:t>Safe experimenting</a:t>
            </a:r>
            <a:r>
              <a:rPr lang="en-GB" i="0" baseline="0" smtClean="0"/>
              <a:t>: we should accept risks, losses, news, gains. We cannot assess without being explorers</a:t>
            </a:r>
          </a:p>
          <a:p>
            <a:r>
              <a:rPr lang="en-GB" b="1" i="0" baseline="0" smtClean="0"/>
              <a:t>Customer Service focus</a:t>
            </a:r>
            <a:r>
              <a:rPr lang="en-GB" i="0" baseline="0" smtClean="0"/>
              <a:t>: always with our customers (readers, professors, researchers, students) in mind</a:t>
            </a:r>
          </a:p>
          <a:p>
            <a:r>
              <a:rPr lang="en-GB" b="1" i="0" baseline="0" smtClean="0"/>
              <a:t>Learning Culture</a:t>
            </a:r>
            <a:r>
              <a:rPr lang="en-GB" i="0" baseline="0" smtClean="0"/>
              <a:t>: do not repreat what was wrong. Learn from what you gained and what you already assessed.</a:t>
            </a:r>
          </a:p>
          <a:p>
            <a:endParaRPr lang="en-GB" i="0" baseline="0" smtClean="0"/>
          </a:p>
        </p:txBody>
      </p:sp>
      <p:sp>
        <p:nvSpPr>
          <p:cNvPr id="4" name="Slide Number Placeholder 3"/>
          <p:cNvSpPr>
            <a:spLocks noGrp="1"/>
          </p:cNvSpPr>
          <p:nvPr>
            <p:ph type="sldNum" sz="quarter" idx="10"/>
          </p:nvPr>
        </p:nvSpPr>
        <p:spPr/>
        <p:txBody>
          <a:bodyPr/>
          <a:lstStyle/>
          <a:p>
            <a:fld id="{DD1F87F0-6C62-4A34-895F-033463A320E8}" type="slidenum">
              <a:rPr lang="ro-RO" smtClean="0"/>
              <a:t>20</a:t>
            </a:fld>
            <a:endParaRPr lang="ro-RO"/>
          </a:p>
        </p:txBody>
      </p:sp>
    </p:spTree>
    <p:extLst>
      <p:ext uri="{BB962C8B-B14F-4D97-AF65-F5344CB8AC3E}">
        <p14:creationId xmlns:p14="http://schemas.microsoft.com/office/powerpoint/2010/main" val="1521690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smtClean="0"/>
              <a:t>Selection is a must</a:t>
            </a:r>
            <a:r>
              <a:rPr lang="en-GB" smtClean="0"/>
              <a:t>:</a:t>
            </a:r>
            <a:r>
              <a:rPr lang="en-GB" baseline="0" smtClean="0"/>
              <a:t> </a:t>
            </a:r>
            <a:r>
              <a:rPr lang="en-GB" smtClean="0"/>
              <a:t>Swift from Just in Case to Just in Time!</a:t>
            </a:r>
            <a:r>
              <a:rPr lang="en-GB" baseline="0" smtClean="0"/>
              <a:t> Remember, Assessment is the norm!</a:t>
            </a:r>
            <a:endParaRPr lang="en-GB" i="1" smtClean="0"/>
          </a:p>
          <a:p>
            <a:r>
              <a:rPr lang="en-GB" b="1" smtClean="0"/>
              <a:t>Doing it correctly</a:t>
            </a:r>
            <a:r>
              <a:rPr lang="en-GB" smtClean="0"/>
              <a:t>: Transparent process, no drama,</a:t>
            </a:r>
            <a:r>
              <a:rPr lang="en-GB" baseline="0" smtClean="0"/>
              <a:t> no sympathies, no nostalgies, no hard feelings,... remember, Assessment – doing it for right reasons!</a:t>
            </a:r>
            <a:endParaRPr lang="en-GB" smtClean="0"/>
          </a:p>
          <a:p>
            <a:r>
              <a:rPr lang="en-GB" b="1" smtClean="0"/>
              <a:t>Customer-service focused</a:t>
            </a:r>
            <a:r>
              <a:rPr lang="en-GB" smtClean="0"/>
              <a:t>: same as in Assessment</a:t>
            </a:r>
          </a:p>
          <a:p>
            <a:r>
              <a:rPr lang="en-GB" b="1" smtClean="0"/>
              <a:t>Envision trends,</a:t>
            </a:r>
            <a:r>
              <a:rPr lang="en-GB" b="1" baseline="0" smtClean="0"/>
              <a:t> ...: </a:t>
            </a:r>
            <a:r>
              <a:rPr lang="en-GB" baseline="0" smtClean="0"/>
              <a:t>This is the essence of Selection. Good selections are based on good projections and action plans</a:t>
            </a:r>
            <a:endParaRPr lang="en-GB" smtClean="0"/>
          </a:p>
          <a:p>
            <a:r>
              <a:rPr lang="en-GB" b="1" smtClean="0"/>
              <a:t>Authoritive decisions based on data</a:t>
            </a:r>
            <a:r>
              <a:rPr lang="en-GB" smtClean="0"/>
              <a:t>: Who</a:t>
            </a:r>
            <a:r>
              <a:rPr lang="en-GB" baseline="0" smtClean="0"/>
              <a:t> is doing the selection. What authority she/he has? Based on which date she/he acts?</a:t>
            </a:r>
            <a:endParaRPr lang="en-GB" smtClean="0"/>
          </a:p>
          <a:p>
            <a:r>
              <a:rPr lang="en-GB" b="1" smtClean="0"/>
              <a:t>Working with funding opportunities and budgets</a:t>
            </a:r>
            <a:r>
              <a:rPr lang="en-GB" smtClean="0"/>
              <a:t>: Librarians should learn to apply for grants, new funding programs</a:t>
            </a:r>
            <a:r>
              <a:rPr lang="en-GB" baseline="0" smtClean="0"/>
              <a:t>, plan and execute budgets</a:t>
            </a:r>
            <a:endParaRPr lang="en-GB"/>
          </a:p>
        </p:txBody>
      </p:sp>
      <p:sp>
        <p:nvSpPr>
          <p:cNvPr id="4" name="Slide Number Placeholder 3"/>
          <p:cNvSpPr>
            <a:spLocks noGrp="1"/>
          </p:cNvSpPr>
          <p:nvPr>
            <p:ph type="sldNum" sz="quarter" idx="10"/>
          </p:nvPr>
        </p:nvSpPr>
        <p:spPr/>
        <p:txBody>
          <a:bodyPr/>
          <a:lstStyle/>
          <a:p>
            <a:fld id="{DD1F87F0-6C62-4A34-895F-033463A320E8}" type="slidenum">
              <a:rPr lang="ro-RO" smtClean="0"/>
              <a:t>21</a:t>
            </a:fld>
            <a:endParaRPr lang="ro-RO"/>
          </a:p>
        </p:txBody>
      </p:sp>
    </p:spTree>
    <p:extLst>
      <p:ext uri="{BB962C8B-B14F-4D97-AF65-F5344CB8AC3E}">
        <p14:creationId xmlns:p14="http://schemas.microsoft.com/office/powerpoint/2010/main" val="25477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Without being</a:t>
            </a:r>
            <a:r>
              <a:rPr lang="en-GB" baseline="0" smtClean="0"/>
              <a:t> limited to, here is a list of what libraries could to select.</a:t>
            </a:r>
            <a:endParaRPr lang="ro-RO"/>
          </a:p>
        </p:txBody>
      </p:sp>
      <p:sp>
        <p:nvSpPr>
          <p:cNvPr id="4" name="Slide Number Placeholder 3"/>
          <p:cNvSpPr>
            <a:spLocks noGrp="1"/>
          </p:cNvSpPr>
          <p:nvPr>
            <p:ph type="sldNum" sz="quarter" idx="10"/>
          </p:nvPr>
        </p:nvSpPr>
        <p:spPr/>
        <p:txBody>
          <a:bodyPr/>
          <a:lstStyle/>
          <a:p>
            <a:fld id="{DD1F87F0-6C62-4A34-895F-033463A320E8}" type="slidenum">
              <a:rPr lang="ro-RO" smtClean="0"/>
              <a:t>22</a:t>
            </a:fld>
            <a:endParaRPr lang="ro-RO"/>
          </a:p>
        </p:txBody>
      </p:sp>
    </p:spTree>
    <p:extLst>
      <p:ext uri="{BB962C8B-B14F-4D97-AF65-F5344CB8AC3E}">
        <p14:creationId xmlns:p14="http://schemas.microsoft.com/office/powerpoint/2010/main" val="2578856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mtClean="0"/>
              <a:t>Executives and investors might finance three types of innovations with their capital. I’ll call the first type </a:t>
            </a:r>
            <a:r>
              <a:rPr lang="ro-RO" b="1" smtClean="0"/>
              <a:t>“empowering” innovations</a:t>
            </a:r>
            <a:endParaRPr lang="en-GB" b="1" smtClean="0"/>
          </a:p>
          <a:p>
            <a:r>
              <a:rPr lang="ro-RO" smtClean="0"/>
              <a:t>The Ford Model T was an empowering innovation, as was the Sony transistor radio. A more recent example is cloud computing. It transformed information technology that was previously accessible only to big companies into something that even small companies could afford.</a:t>
            </a:r>
            <a:r>
              <a:rPr lang="en-GB" smtClean="0"/>
              <a:t> </a:t>
            </a:r>
            <a:r>
              <a:rPr lang="ro-RO" smtClean="0"/>
              <a:t>Empowering innovations create jobs, because they require more and more people who can build, distribute, sell and service these products. Empowering investments also use capital — to expand capacity and to finance </a:t>
            </a:r>
            <a:r>
              <a:rPr lang="en-GB" smtClean="0"/>
              <a:t>operations</a:t>
            </a:r>
            <a:r>
              <a:rPr lang="ro-RO" smtClean="0"/>
              <a:t>.</a:t>
            </a:r>
          </a:p>
          <a:p>
            <a:r>
              <a:rPr lang="en-GB" smtClean="0"/>
              <a:t> </a:t>
            </a:r>
          </a:p>
          <a:p>
            <a:r>
              <a:rPr lang="ro-RO" smtClean="0"/>
              <a:t>The second type are </a:t>
            </a:r>
            <a:r>
              <a:rPr lang="ro-RO" b="1" smtClean="0"/>
              <a:t>“sustaining” innovations</a:t>
            </a:r>
            <a:r>
              <a:rPr lang="ro-RO" smtClean="0"/>
              <a:t>. For example, </a:t>
            </a:r>
            <a:r>
              <a:rPr lang="en-GB" smtClean="0"/>
              <a:t>iPhone </a:t>
            </a:r>
            <a:r>
              <a:rPr lang="ro-RO" smtClean="0"/>
              <a:t>is a marvelous product. But it’s not as if every time </a:t>
            </a:r>
            <a:r>
              <a:rPr lang="en-GB" smtClean="0"/>
              <a:t>Apple </a:t>
            </a:r>
            <a:r>
              <a:rPr lang="ro-RO" smtClean="0"/>
              <a:t>sells </a:t>
            </a:r>
            <a:r>
              <a:rPr lang="en-GB" smtClean="0"/>
              <a:t>an</a:t>
            </a:r>
            <a:r>
              <a:rPr lang="en-GB" baseline="0" smtClean="0"/>
              <a:t> iPhone</a:t>
            </a:r>
            <a:r>
              <a:rPr lang="ro-RO" smtClean="0"/>
              <a:t>, the same customer also buys a </a:t>
            </a:r>
            <a:r>
              <a:rPr lang="en-GB" smtClean="0"/>
              <a:t>Nokia</a:t>
            </a:r>
            <a:r>
              <a:rPr lang="ro-RO" smtClean="0"/>
              <a:t>. There is a zero-sum aspect to sustaining innovations: They replace yesterday’s products with today’s products. They keep our </a:t>
            </a:r>
            <a:r>
              <a:rPr lang="en-GB" smtClean="0"/>
              <a:t>library</a:t>
            </a:r>
            <a:r>
              <a:rPr lang="en-GB" baseline="0" smtClean="0"/>
              <a:t> environment </a:t>
            </a:r>
            <a:r>
              <a:rPr lang="ro-RO" smtClean="0"/>
              <a:t>vibrant — and they account for the most innovation. But they have a neutral effect</a:t>
            </a:r>
            <a:r>
              <a:rPr lang="en-GB" smtClean="0"/>
              <a:t> in</a:t>
            </a:r>
            <a:r>
              <a:rPr lang="ro-RO" smtClean="0"/>
              <a:t> </a:t>
            </a:r>
            <a:r>
              <a:rPr lang="en-GB" smtClean="0"/>
              <a:t>bringing</a:t>
            </a:r>
            <a:r>
              <a:rPr lang="en-GB" baseline="0" smtClean="0"/>
              <a:t> libraries in a leading role in the academic universe</a:t>
            </a:r>
            <a:r>
              <a:rPr lang="ro-RO" smtClean="0"/>
              <a:t>.</a:t>
            </a:r>
          </a:p>
          <a:p>
            <a:endParaRPr lang="en-GB" smtClean="0"/>
          </a:p>
          <a:p>
            <a:r>
              <a:rPr lang="ro-RO" smtClean="0"/>
              <a:t>The third type are </a:t>
            </a:r>
            <a:r>
              <a:rPr lang="ro-RO" b="1" smtClean="0"/>
              <a:t>“efficiency” innovations</a:t>
            </a:r>
            <a:r>
              <a:rPr lang="ro-RO" smtClean="0"/>
              <a:t>. </a:t>
            </a:r>
            <a:r>
              <a:rPr lang="en-GB" smtClean="0"/>
              <a:t>S</a:t>
            </a:r>
            <a:r>
              <a:rPr lang="ro-RO" smtClean="0"/>
              <a:t>uch innovations almost always reduce the net number of jobs, because they streamline processes. </a:t>
            </a:r>
          </a:p>
          <a:p>
            <a:r>
              <a:rPr lang="ro-RO" smtClean="0"/>
              <a:t>Efficiency innovations also emancipate capital</a:t>
            </a:r>
            <a:endParaRPr lang="en-GB" smtClean="0"/>
          </a:p>
          <a:p>
            <a:endParaRPr lang="en-GB" smtClean="0"/>
          </a:p>
          <a:p>
            <a:r>
              <a:rPr lang="en-GB" smtClean="0"/>
              <a:t>LIBRARIES</a:t>
            </a:r>
            <a:r>
              <a:rPr lang="ro-RO" smtClean="0"/>
              <a:t> typically transition through these three types of innovations. The dials on these three innovations are sensitive. But when they are set correctly, the </a:t>
            </a:r>
            <a:r>
              <a:rPr lang="en-GB" smtClean="0"/>
              <a:t>library </a:t>
            </a:r>
            <a:r>
              <a:rPr lang="ro-RO" smtClean="0"/>
              <a:t>is a magnificent machine.</a:t>
            </a:r>
          </a:p>
          <a:p>
            <a:endParaRPr lang="ro-RO"/>
          </a:p>
        </p:txBody>
      </p:sp>
      <p:sp>
        <p:nvSpPr>
          <p:cNvPr id="4" name="Slide Number Placeholder 3"/>
          <p:cNvSpPr>
            <a:spLocks noGrp="1"/>
          </p:cNvSpPr>
          <p:nvPr>
            <p:ph type="sldNum" sz="quarter" idx="10"/>
          </p:nvPr>
        </p:nvSpPr>
        <p:spPr/>
        <p:txBody>
          <a:bodyPr/>
          <a:lstStyle/>
          <a:p>
            <a:fld id="{DD1F87F0-6C62-4A34-895F-033463A320E8}" type="slidenum">
              <a:rPr lang="ro-RO" smtClean="0"/>
              <a:t>23</a:t>
            </a:fld>
            <a:endParaRPr lang="ro-RO"/>
          </a:p>
        </p:txBody>
      </p:sp>
    </p:spTree>
    <p:extLst>
      <p:ext uri="{BB962C8B-B14F-4D97-AF65-F5344CB8AC3E}">
        <p14:creationId xmlns:p14="http://schemas.microsoft.com/office/powerpoint/2010/main" val="2908421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smtClean="0">
                <a:solidFill>
                  <a:schemeClr val="tx1">
                    <a:lumMod val="75000"/>
                    <a:lumOff val="25000"/>
                  </a:schemeClr>
                </a:solidFill>
                <a:effectLst/>
                <a:latin typeface="+mn-lt"/>
                <a:ea typeface="+mn-ea"/>
                <a:cs typeface="+mn-cs"/>
              </a:rPr>
              <a:t>Produce knowledge for others:</a:t>
            </a:r>
            <a:r>
              <a:rPr lang="en-GB" sz="1200" kern="1200" smtClean="0">
                <a:solidFill>
                  <a:schemeClr val="tx1">
                    <a:lumMod val="75000"/>
                    <a:lumOff val="25000"/>
                  </a:schemeClr>
                </a:solidFill>
                <a:effectLst/>
                <a:latin typeface="+mn-lt"/>
                <a:ea typeface="+mn-ea"/>
                <a:cs typeface="+mn-cs"/>
              </a:rPr>
              <a:t> ex.</a:t>
            </a:r>
            <a:r>
              <a:rPr lang="en-GB" sz="1200" kern="1200" baseline="0" smtClean="0">
                <a:solidFill>
                  <a:schemeClr val="tx1">
                    <a:lumMod val="75000"/>
                    <a:lumOff val="25000"/>
                  </a:schemeClr>
                </a:solidFill>
                <a:effectLst/>
                <a:latin typeface="+mn-lt"/>
                <a:ea typeface="+mn-ea"/>
                <a:cs typeface="+mn-cs"/>
              </a:rPr>
              <a:t> Biblioboard, Ebrary</a:t>
            </a:r>
            <a:endParaRPr lang="ro-RO"/>
          </a:p>
        </p:txBody>
      </p:sp>
      <p:sp>
        <p:nvSpPr>
          <p:cNvPr id="4" name="Slide Number Placeholder 3"/>
          <p:cNvSpPr>
            <a:spLocks noGrp="1"/>
          </p:cNvSpPr>
          <p:nvPr>
            <p:ph type="sldNum" sz="quarter" idx="10"/>
          </p:nvPr>
        </p:nvSpPr>
        <p:spPr/>
        <p:txBody>
          <a:bodyPr/>
          <a:lstStyle/>
          <a:p>
            <a:fld id="{DD1F87F0-6C62-4A34-895F-033463A320E8}" type="slidenum">
              <a:rPr lang="ro-RO" smtClean="0"/>
              <a:t>28</a:t>
            </a:fld>
            <a:endParaRPr lang="ro-RO"/>
          </a:p>
        </p:txBody>
      </p:sp>
    </p:spTree>
    <p:extLst>
      <p:ext uri="{BB962C8B-B14F-4D97-AF65-F5344CB8AC3E}">
        <p14:creationId xmlns:p14="http://schemas.microsoft.com/office/powerpoint/2010/main" val="1499638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1FDFB2-EF1D-4063-AC7B-768DBA5E4DFF}" type="datetimeFigureOut">
              <a:rPr lang="ro-RO" smtClean="0"/>
              <a:t>26.09.2013</a:t>
            </a:fld>
            <a:endParaRPr lang="ro-RO"/>
          </a:p>
        </p:txBody>
      </p:sp>
      <p:sp>
        <p:nvSpPr>
          <p:cNvPr id="5" name="Footer Placeholder 4"/>
          <p:cNvSpPr>
            <a:spLocks noGrp="1"/>
          </p:cNvSpPr>
          <p:nvPr>
            <p:ph type="ftr" sz="quarter" idx="11"/>
          </p:nvPr>
        </p:nvSpPr>
        <p:spPr/>
        <p:txBody>
          <a:bodyPr/>
          <a:lstStyle/>
          <a:p>
            <a:endParaRPr lang="ro-RO"/>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57E58D2-36A6-4C47-AE6B-53E38F47419A}" type="slidenum">
              <a:rPr lang="ro-RO" smtClean="0"/>
              <a:t>‹#›</a:t>
            </a:fld>
            <a:endParaRPr lang="ro-RO"/>
          </a:p>
        </p:txBody>
      </p:sp>
    </p:spTree>
    <p:extLst>
      <p:ext uri="{BB962C8B-B14F-4D97-AF65-F5344CB8AC3E}">
        <p14:creationId xmlns:p14="http://schemas.microsoft.com/office/powerpoint/2010/main" val="3458756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FDFB2-EF1D-4063-AC7B-768DBA5E4DFF}" type="datetimeFigureOut">
              <a:rPr lang="ro-RO" smtClean="0"/>
              <a:t>26.09.2013</a:t>
            </a:fld>
            <a:endParaRPr lang="ro-RO"/>
          </a:p>
        </p:txBody>
      </p:sp>
      <p:sp>
        <p:nvSpPr>
          <p:cNvPr id="5" name="Footer Placeholder 4"/>
          <p:cNvSpPr>
            <a:spLocks noGrp="1"/>
          </p:cNvSpPr>
          <p:nvPr>
            <p:ph type="ftr" sz="quarter" idx="11"/>
          </p:nvPr>
        </p:nvSpPr>
        <p:spPr/>
        <p:txBody>
          <a:bodyPr/>
          <a:lstStyle/>
          <a:p>
            <a:endParaRPr lang="ro-R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57E58D2-36A6-4C47-AE6B-53E38F47419A}" type="slidenum">
              <a:rPr lang="ro-RO" smtClean="0"/>
              <a:t>‹#›</a:t>
            </a:fld>
            <a:endParaRPr lang="ro-RO"/>
          </a:p>
        </p:txBody>
      </p:sp>
    </p:spTree>
    <p:extLst>
      <p:ext uri="{BB962C8B-B14F-4D97-AF65-F5344CB8AC3E}">
        <p14:creationId xmlns:p14="http://schemas.microsoft.com/office/powerpoint/2010/main" val="414138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FDFB2-EF1D-4063-AC7B-768DBA5E4DFF}" type="datetimeFigureOut">
              <a:rPr lang="ro-RO" smtClean="0"/>
              <a:t>26.09.2013</a:t>
            </a:fld>
            <a:endParaRPr lang="ro-RO"/>
          </a:p>
        </p:txBody>
      </p:sp>
      <p:sp>
        <p:nvSpPr>
          <p:cNvPr id="5" name="Footer Placeholder 4"/>
          <p:cNvSpPr>
            <a:spLocks noGrp="1"/>
          </p:cNvSpPr>
          <p:nvPr>
            <p:ph type="ftr" sz="quarter" idx="11"/>
          </p:nvPr>
        </p:nvSpPr>
        <p:spPr/>
        <p:txBody>
          <a:bodyPr/>
          <a:lstStyle/>
          <a:p>
            <a:endParaRPr lang="ro-RO"/>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57E58D2-36A6-4C47-AE6B-53E38F47419A}" type="slidenum">
              <a:rPr lang="ro-RO" smtClean="0"/>
              <a:t>‹#›</a:t>
            </a:fld>
            <a:endParaRPr lang="ro-RO"/>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02962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31FDFB2-EF1D-4063-AC7B-768DBA5E4DFF}" type="datetimeFigureOut">
              <a:rPr lang="ro-RO" smtClean="0"/>
              <a:t>26.09.2013</a:t>
            </a:fld>
            <a:endParaRPr lang="ro-RO"/>
          </a:p>
        </p:txBody>
      </p:sp>
      <p:sp>
        <p:nvSpPr>
          <p:cNvPr id="6" name="Footer Placeholder 5"/>
          <p:cNvSpPr>
            <a:spLocks noGrp="1"/>
          </p:cNvSpPr>
          <p:nvPr>
            <p:ph type="ftr" sz="quarter" idx="11"/>
          </p:nvPr>
        </p:nvSpPr>
        <p:spPr/>
        <p:txBody>
          <a:bodyPr/>
          <a:lstStyle/>
          <a:p>
            <a:endParaRPr lang="ro-R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7E58D2-36A6-4C47-AE6B-53E38F47419A}" type="slidenum">
              <a:rPr lang="ro-RO" smtClean="0"/>
              <a:t>‹#›</a:t>
            </a:fld>
            <a:endParaRPr lang="ro-RO"/>
          </a:p>
        </p:txBody>
      </p:sp>
    </p:spTree>
    <p:extLst>
      <p:ext uri="{BB962C8B-B14F-4D97-AF65-F5344CB8AC3E}">
        <p14:creationId xmlns:p14="http://schemas.microsoft.com/office/powerpoint/2010/main" val="2650129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31FDFB2-EF1D-4063-AC7B-768DBA5E4DFF}" type="datetimeFigureOut">
              <a:rPr lang="ro-RO" smtClean="0"/>
              <a:t>26.09.2013</a:t>
            </a:fld>
            <a:endParaRPr lang="ro-RO"/>
          </a:p>
        </p:txBody>
      </p:sp>
      <p:sp>
        <p:nvSpPr>
          <p:cNvPr id="6" name="Footer Placeholder 5"/>
          <p:cNvSpPr>
            <a:spLocks noGrp="1"/>
          </p:cNvSpPr>
          <p:nvPr>
            <p:ph type="ftr" sz="quarter" idx="11"/>
          </p:nvPr>
        </p:nvSpPr>
        <p:spPr/>
        <p:txBody>
          <a:bodyPr/>
          <a:lstStyle/>
          <a:p>
            <a:endParaRPr lang="ro-RO"/>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7E58D2-36A6-4C47-AE6B-53E38F47419A}" type="slidenum">
              <a:rPr lang="ro-RO" smtClean="0"/>
              <a:t>‹#›</a:t>
            </a:fld>
            <a:endParaRPr lang="ro-RO"/>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03803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31FDFB2-EF1D-4063-AC7B-768DBA5E4DFF}" type="datetimeFigureOut">
              <a:rPr lang="ro-RO" smtClean="0"/>
              <a:t>26.09.2013</a:t>
            </a:fld>
            <a:endParaRPr lang="ro-RO"/>
          </a:p>
        </p:txBody>
      </p:sp>
      <p:sp>
        <p:nvSpPr>
          <p:cNvPr id="6" name="Footer Placeholder 5"/>
          <p:cNvSpPr>
            <a:spLocks noGrp="1"/>
          </p:cNvSpPr>
          <p:nvPr>
            <p:ph type="ftr" sz="quarter" idx="11"/>
          </p:nvPr>
        </p:nvSpPr>
        <p:spPr/>
        <p:txBody>
          <a:bodyPr/>
          <a:lstStyle/>
          <a:p>
            <a:endParaRPr lang="ro-R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7E58D2-36A6-4C47-AE6B-53E38F47419A}" type="slidenum">
              <a:rPr lang="ro-RO" smtClean="0"/>
              <a:t>‹#›</a:t>
            </a:fld>
            <a:endParaRPr lang="ro-RO"/>
          </a:p>
        </p:txBody>
      </p:sp>
    </p:spTree>
    <p:extLst>
      <p:ext uri="{BB962C8B-B14F-4D97-AF65-F5344CB8AC3E}">
        <p14:creationId xmlns:p14="http://schemas.microsoft.com/office/powerpoint/2010/main" val="3847367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1FDFB2-EF1D-4063-AC7B-768DBA5E4DFF}" type="datetimeFigureOut">
              <a:rPr lang="ro-RO" smtClean="0"/>
              <a:t>26.09.2013</a:t>
            </a:fld>
            <a:endParaRPr lang="ro-RO"/>
          </a:p>
        </p:txBody>
      </p:sp>
      <p:sp>
        <p:nvSpPr>
          <p:cNvPr id="5" name="Footer Placeholder 4"/>
          <p:cNvSpPr>
            <a:spLocks noGrp="1"/>
          </p:cNvSpPr>
          <p:nvPr>
            <p:ph type="ftr" sz="quarter" idx="11"/>
          </p:nvPr>
        </p:nvSpPr>
        <p:spPr/>
        <p:txBody>
          <a:bodyPr/>
          <a:lstStyle/>
          <a:p>
            <a:endParaRPr lang="ro-R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7E58D2-36A6-4C47-AE6B-53E38F47419A}" type="slidenum">
              <a:rPr lang="ro-RO" smtClean="0"/>
              <a:t>‹#›</a:t>
            </a:fld>
            <a:endParaRPr lang="ro-RO"/>
          </a:p>
        </p:txBody>
      </p:sp>
    </p:spTree>
    <p:extLst>
      <p:ext uri="{BB962C8B-B14F-4D97-AF65-F5344CB8AC3E}">
        <p14:creationId xmlns:p14="http://schemas.microsoft.com/office/powerpoint/2010/main" val="3800604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1FDFB2-EF1D-4063-AC7B-768DBA5E4DFF}" type="datetimeFigureOut">
              <a:rPr lang="ro-RO" smtClean="0"/>
              <a:t>26.09.2013</a:t>
            </a:fld>
            <a:endParaRPr lang="ro-RO"/>
          </a:p>
        </p:txBody>
      </p:sp>
      <p:sp>
        <p:nvSpPr>
          <p:cNvPr id="5" name="Footer Placeholder 4"/>
          <p:cNvSpPr>
            <a:spLocks noGrp="1"/>
          </p:cNvSpPr>
          <p:nvPr>
            <p:ph type="ftr" sz="quarter" idx="11"/>
          </p:nvPr>
        </p:nvSpPr>
        <p:spPr/>
        <p:txBody>
          <a:bodyPr/>
          <a:lstStyle/>
          <a:p>
            <a:endParaRPr lang="ro-R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7E58D2-36A6-4C47-AE6B-53E38F47419A}" type="slidenum">
              <a:rPr lang="ro-RO" smtClean="0"/>
              <a:t>‹#›</a:t>
            </a:fld>
            <a:endParaRPr lang="ro-RO"/>
          </a:p>
        </p:txBody>
      </p:sp>
    </p:spTree>
    <p:extLst>
      <p:ext uri="{BB962C8B-B14F-4D97-AF65-F5344CB8AC3E}">
        <p14:creationId xmlns:p14="http://schemas.microsoft.com/office/powerpoint/2010/main" val="2462310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1FDFB2-EF1D-4063-AC7B-768DBA5E4DFF}" type="datetimeFigureOut">
              <a:rPr lang="ro-RO" smtClean="0"/>
              <a:t>26.09.2013</a:t>
            </a:fld>
            <a:endParaRPr lang="ro-RO"/>
          </a:p>
        </p:txBody>
      </p:sp>
      <p:sp>
        <p:nvSpPr>
          <p:cNvPr id="5" name="Footer Placeholder 4"/>
          <p:cNvSpPr>
            <a:spLocks noGrp="1"/>
          </p:cNvSpPr>
          <p:nvPr>
            <p:ph type="ftr" sz="quarter" idx="11"/>
          </p:nvPr>
        </p:nvSpPr>
        <p:spPr/>
        <p:txBody>
          <a:bodyPr/>
          <a:lstStyle/>
          <a:p>
            <a:endParaRPr lang="ro-R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7E58D2-36A6-4C47-AE6B-53E38F47419A}" type="slidenum">
              <a:rPr lang="ro-RO" smtClean="0"/>
              <a:t>‹#›</a:t>
            </a:fld>
            <a:endParaRPr lang="ro-RO"/>
          </a:p>
        </p:txBody>
      </p:sp>
    </p:spTree>
    <p:extLst>
      <p:ext uri="{BB962C8B-B14F-4D97-AF65-F5344CB8AC3E}">
        <p14:creationId xmlns:p14="http://schemas.microsoft.com/office/powerpoint/2010/main" val="102148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FDFB2-EF1D-4063-AC7B-768DBA5E4DFF}" type="datetimeFigureOut">
              <a:rPr lang="ro-RO" smtClean="0"/>
              <a:t>26.09.2013</a:t>
            </a:fld>
            <a:endParaRPr lang="ro-RO"/>
          </a:p>
        </p:txBody>
      </p:sp>
      <p:sp>
        <p:nvSpPr>
          <p:cNvPr id="5" name="Footer Placeholder 4"/>
          <p:cNvSpPr>
            <a:spLocks noGrp="1"/>
          </p:cNvSpPr>
          <p:nvPr>
            <p:ph type="ftr" sz="quarter" idx="11"/>
          </p:nvPr>
        </p:nvSpPr>
        <p:spPr/>
        <p:txBody>
          <a:bodyPr/>
          <a:lstStyle/>
          <a:p>
            <a:endParaRPr lang="ro-R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57E58D2-36A6-4C47-AE6B-53E38F47419A}" type="slidenum">
              <a:rPr lang="ro-RO" smtClean="0"/>
              <a:t>‹#›</a:t>
            </a:fld>
            <a:endParaRPr lang="ro-RO"/>
          </a:p>
        </p:txBody>
      </p:sp>
    </p:spTree>
    <p:extLst>
      <p:ext uri="{BB962C8B-B14F-4D97-AF65-F5344CB8AC3E}">
        <p14:creationId xmlns:p14="http://schemas.microsoft.com/office/powerpoint/2010/main" val="176456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1FDFB2-EF1D-4063-AC7B-768DBA5E4DFF}" type="datetimeFigureOut">
              <a:rPr lang="ro-RO" smtClean="0"/>
              <a:t>26.09.2013</a:t>
            </a:fld>
            <a:endParaRPr lang="ro-RO"/>
          </a:p>
        </p:txBody>
      </p:sp>
      <p:sp>
        <p:nvSpPr>
          <p:cNvPr id="6" name="Footer Placeholder 5"/>
          <p:cNvSpPr>
            <a:spLocks noGrp="1"/>
          </p:cNvSpPr>
          <p:nvPr>
            <p:ph type="ftr" sz="quarter" idx="11"/>
          </p:nvPr>
        </p:nvSpPr>
        <p:spPr/>
        <p:txBody>
          <a:bodyPr/>
          <a:lstStyle/>
          <a:p>
            <a:endParaRPr lang="ro-RO"/>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57E58D2-36A6-4C47-AE6B-53E38F47419A}" type="slidenum">
              <a:rPr lang="ro-RO" smtClean="0"/>
              <a:t>‹#›</a:t>
            </a:fld>
            <a:endParaRPr lang="ro-RO"/>
          </a:p>
        </p:txBody>
      </p:sp>
    </p:spTree>
    <p:extLst>
      <p:ext uri="{BB962C8B-B14F-4D97-AF65-F5344CB8AC3E}">
        <p14:creationId xmlns:p14="http://schemas.microsoft.com/office/powerpoint/2010/main" val="266701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1FDFB2-EF1D-4063-AC7B-768DBA5E4DFF}" type="datetimeFigureOut">
              <a:rPr lang="ro-RO" smtClean="0"/>
              <a:t>26.09.2013</a:t>
            </a:fld>
            <a:endParaRPr lang="ro-RO"/>
          </a:p>
        </p:txBody>
      </p:sp>
      <p:sp>
        <p:nvSpPr>
          <p:cNvPr id="8" name="Footer Placeholder 7"/>
          <p:cNvSpPr>
            <a:spLocks noGrp="1"/>
          </p:cNvSpPr>
          <p:nvPr>
            <p:ph type="ftr" sz="quarter" idx="11"/>
          </p:nvPr>
        </p:nvSpPr>
        <p:spPr/>
        <p:txBody>
          <a:bodyPr/>
          <a:lstStyle/>
          <a:p>
            <a:endParaRPr lang="ro-R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57E58D2-36A6-4C47-AE6B-53E38F47419A}" type="slidenum">
              <a:rPr lang="ro-RO" smtClean="0"/>
              <a:t>‹#›</a:t>
            </a:fld>
            <a:endParaRPr lang="ro-RO"/>
          </a:p>
        </p:txBody>
      </p:sp>
    </p:spTree>
    <p:extLst>
      <p:ext uri="{BB962C8B-B14F-4D97-AF65-F5344CB8AC3E}">
        <p14:creationId xmlns:p14="http://schemas.microsoft.com/office/powerpoint/2010/main" val="2911387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1FDFB2-EF1D-4063-AC7B-768DBA5E4DFF}" type="datetimeFigureOut">
              <a:rPr lang="ro-RO" smtClean="0"/>
              <a:t>26.09.2013</a:t>
            </a:fld>
            <a:endParaRPr lang="ro-RO"/>
          </a:p>
        </p:txBody>
      </p:sp>
      <p:sp>
        <p:nvSpPr>
          <p:cNvPr id="4" name="Footer Placeholder 3"/>
          <p:cNvSpPr>
            <a:spLocks noGrp="1"/>
          </p:cNvSpPr>
          <p:nvPr>
            <p:ph type="ftr" sz="quarter" idx="11"/>
          </p:nvPr>
        </p:nvSpPr>
        <p:spPr/>
        <p:txBody>
          <a:bodyPr/>
          <a:lstStyle/>
          <a:p>
            <a:endParaRPr lang="ro-RO"/>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57E58D2-36A6-4C47-AE6B-53E38F47419A}" type="slidenum">
              <a:rPr lang="ro-RO" smtClean="0"/>
              <a:t>‹#›</a:t>
            </a:fld>
            <a:endParaRPr lang="ro-RO"/>
          </a:p>
        </p:txBody>
      </p:sp>
    </p:spTree>
    <p:extLst>
      <p:ext uri="{BB962C8B-B14F-4D97-AF65-F5344CB8AC3E}">
        <p14:creationId xmlns:p14="http://schemas.microsoft.com/office/powerpoint/2010/main" val="302986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FDFB2-EF1D-4063-AC7B-768DBA5E4DFF}" type="datetimeFigureOut">
              <a:rPr lang="ro-RO" smtClean="0"/>
              <a:t>26.09.2013</a:t>
            </a:fld>
            <a:endParaRPr lang="ro-RO"/>
          </a:p>
        </p:txBody>
      </p:sp>
      <p:sp>
        <p:nvSpPr>
          <p:cNvPr id="3" name="Footer Placeholder 2"/>
          <p:cNvSpPr>
            <a:spLocks noGrp="1"/>
          </p:cNvSpPr>
          <p:nvPr>
            <p:ph type="ftr" sz="quarter" idx="11"/>
          </p:nvPr>
        </p:nvSpPr>
        <p:spPr/>
        <p:txBody>
          <a:bodyPr/>
          <a:lstStyle/>
          <a:p>
            <a:endParaRPr lang="ro-RO"/>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57E58D2-36A6-4C47-AE6B-53E38F47419A}" type="slidenum">
              <a:rPr lang="ro-RO" smtClean="0"/>
              <a:t>‹#›</a:t>
            </a:fld>
            <a:endParaRPr lang="ro-RO"/>
          </a:p>
        </p:txBody>
      </p:sp>
    </p:spTree>
    <p:extLst>
      <p:ext uri="{BB962C8B-B14F-4D97-AF65-F5344CB8AC3E}">
        <p14:creationId xmlns:p14="http://schemas.microsoft.com/office/powerpoint/2010/main" val="248584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FDFB2-EF1D-4063-AC7B-768DBA5E4DFF}" type="datetimeFigureOut">
              <a:rPr lang="ro-RO" smtClean="0"/>
              <a:t>26.09.2013</a:t>
            </a:fld>
            <a:endParaRPr lang="ro-RO"/>
          </a:p>
        </p:txBody>
      </p:sp>
      <p:sp>
        <p:nvSpPr>
          <p:cNvPr id="6" name="Footer Placeholder 5"/>
          <p:cNvSpPr>
            <a:spLocks noGrp="1"/>
          </p:cNvSpPr>
          <p:nvPr>
            <p:ph type="ftr" sz="quarter" idx="11"/>
          </p:nvPr>
        </p:nvSpPr>
        <p:spPr/>
        <p:txBody>
          <a:bodyPr/>
          <a:lstStyle/>
          <a:p>
            <a:endParaRPr lang="ro-RO"/>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57E58D2-36A6-4C47-AE6B-53E38F47419A}" type="slidenum">
              <a:rPr lang="ro-RO" smtClean="0"/>
              <a:t>‹#›</a:t>
            </a:fld>
            <a:endParaRPr lang="ro-RO"/>
          </a:p>
        </p:txBody>
      </p:sp>
    </p:spTree>
    <p:extLst>
      <p:ext uri="{BB962C8B-B14F-4D97-AF65-F5344CB8AC3E}">
        <p14:creationId xmlns:p14="http://schemas.microsoft.com/office/powerpoint/2010/main" val="13954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FDFB2-EF1D-4063-AC7B-768DBA5E4DFF}" type="datetimeFigureOut">
              <a:rPr lang="ro-RO" smtClean="0"/>
              <a:t>26.09.2013</a:t>
            </a:fld>
            <a:endParaRPr lang="ro-RO"/>
          </a:p>
        </p:txBody>
      </p:sp>
      <p:sp>
        <p:nvSpPr>
          <p:cNvPr id="6" name="Footer Placeholder 5"/>
          <p:cNvSpPr>
            <a:spLocks noGrp="1"/>
          </p:cNvSpPr>
          <p:nvPr>
            <p:ph type="ftr" sz="quarter" idx="11"/>
          </p:nvPr>
        </p:nvSpPr>
        <p:spPr/>
        <p:txBody>
          <a:bodyPr/>
          <a:lstStyle/>
          <a:p>
            <a:endParaRPr lang="ro-R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7E58D2-36A6-4C47-AE6B-53E38F47419A}" type="slidenum">
              <a:rPr lang="ro-RO" smtClean="0"/>
              <a:t>‹#›</a:t>
            </a:fld>
            <a:endParaRPr lang="ro-RO"/>
          </a:p>
        </p:txBody>
      </p:sp>
    </p:spTree>
    <p:extLst>
      <p:ext uri="{BB962C8B-B14F-4D97-AF65-F5344CB8AC3E}">
        <p14:creationId xmlns:p14="http://schemas.microsoft.com/office/powerpoint/2010/main" val="264742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31FDFB2-EF1D-4063-AC7B-768DBA5E4DFF}" type="datetimeFigureOut">
              <a:rPr lang="ro-RO" smtClean="0"/>
              <a:t>26.09.2013</a:t>
            </a:fld>
            <a:endParaRPr lang="ro-RO"/>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57E58D2-36A6-4C47-AE6B-53E38F47419A}" type="slidenum">
              <a:rPr lang="ro-RO" smtClean="0"/>
              <a:t>‹#›</a:t>
            </a:fld>
            <a:endParaRPr lang="ro-RO"/>
          </a:p>
        </p:txBody>
      </p:sp>
    </p:spTree>
    <p:extLst>
      <p:ext uri="{BB962C8B-B14F-4D97-AF65-F5344CB8AC3E}">
        <p14:creationId xmlns:p14="http://schemas.microsoft.com/office/powerpoint/2010/main" val="2740005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zanto.peter1@upcmail.hu" TargetMode="External"/><Relationship Id="rId2" Type="http://schemas.openxmlformats.org/officeDocument/2006/relationships/hyperlink" Target="mailto:tiberius@scientificknowledgeservices.com" TargetMode="Externa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i="1" dirty="0" smtClean="0"/>
              <a:t>Academic </a:t>
            </a:r>
            <a:r>
              <a:rPr lang="en-US" i="1" dirty="0"/>
              <a:t>Libraries</a:t>
            </a:r>
            <a:r>
              <a:rPr lang="en-US" i="1" dirty="0" smtClean="0"/>
              <a:t>: </a:t>
            </a:r>
            <a:br>
              <a:rPr lang="en-US" i="1" dirty="0" smtClean="0"/>
            </a:br>
            <a:r>
              <a:rPr lang="en-US" sz="3600" i="1" dirty="0" smtClean="0"/>
              <a:t>A Culture of Assessment and Selection</a:t>
            </a:r>
            <a:endParaRPr lang="ro-RO" dirty="0"/>
          </a:p>
        </p:txBody>
      </p:sp>
      <p:sp>
        <p:nvSpPr>
          <p:cNvPr id="3" name="Subtitle 2"/>
          <p:cNvSpPr>
            <a:spLocks noGrp="1"/>
          </p:cNvSpPr>
          <p:nvPr>
            <p:ph type="subTitle" idx="1"/>
          </p:nvPr>
        </p:nvSpPr>
        <p:spPr>
          <a:xfrm>
            <a:off x="2589212" y="5245987"/>
            <a:ext cx="8915399" cy="1126283"/>
          </a:xfrm>
        </p:spPr>
        <p:txBody>
          <a:bodyPr>
            <a:normAutofit fontScale="92500" lnSpcReduction="20000"/>
          </a:bodyPr>
          <a:lstStyle/>
          <a:p>
            <a:endParaRPr lang="en-GB" dirty="0" smtClean="0"/>
          </a:p>
          <a:p>
            <a:pPr algn="r"/>
            <a:r>
              <a:rPr lang="en-GB" sz="2400" dirty="0" smtClean="0"/>
              <a:t>Tiberius Ignat</a:t>
            </a:r>
          </a:p>
          <a:p>
            <a:pPr algn="r"/>
            <a:r>
              <a:rPr lang="en-GB" sz="2400" dirty="0" smtClean="0"/>
              <a:t>Scientific Knowledge Services</a:t>
            </a:r>
            <a:endParaRPr lang="ro-RO"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4180" y="171450"/>
            <a:ext cx="6557010" cy="1311402"/>
          </a:xfrm>
          <a:prstGeom prst="rect">
            <a:avLst/>
          </a:prstGeom>
        </p:spPr>
      </p:pic>
    </p:spTree>
    <p:extLst>
      <p:ext uri="{BB962C8B-B14F-4D97-AF65-F5344CB8AC3E}">
        <p14:creationId xmlns:p14="http://schemas.microsoft.com/office/powerpoint/2010/main" val="1031144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88A587A-EDD0-4143-8415-6E223188EC7B}" type="slidenum">
              <a:rPr lang="en-US"/>
              <a:pPr/>
              <a:t>10</a:t>
            </a:fld>
            <a:endParaRPr lang="en-US"/>
          </a:p>
        </p:txBody>
      </p:sp>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914" y="419101"/>
            <a:ext cx="4446587" cy="601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5" name="Rectangle 4"/>
          <p:cNvSpPr/>
          <p:nvPr/>
        </p:nvSpPr>
        <p:spPr>
          <a:xfrm>
            <a:off x="8542751" y="5561556"/>
            <a:ext cx="3454410" cy="923330"/>
          </a:xfrm>
          <a:prstGeom prst="rect">
            <a:avLst/>
          </a:prstGeom>
        </p:spPr>
        <p:txBody>
          <a:bodyPr wrap="square">
            <a:spAutoFit/>
          </a:bodyPr>
          <a:lstStyle/>
          <a:p>
            <a:r>
              <a:rPr lang="en-US" b="1"/>
              <a:t>The future of the science </a:t>
            </a:r>
            <a:r>
              <a:rPr lang="en-US" b="1"/>
              <a:t>publishing </a:t>
            </a:r>
            <a:r>
              <a:rPr lang="en-US" b="1" smtClean="0"/>
              <a:t>ego-system</a:t>
            </a:r>
          </a:p>
          <a:p>
            <a:r>
              <a:rPr lang="ro-RO"/>
              <a:t>Jan Velterop – LIBER 2013 </a:t>
            </a:r>
          </a:p>
        </p:txBody>
      </p:sp>
    </p:spTree>
    <p:extLst>
      <p:ext uri="{BB962C8B-B14F-4D97-AF65-F5344CB8AC3E}">
        <p14:creationId xmlns:p14="http://schemas.microsoft.com/office/powerpoint/2010/main" val="2317962206"/>
      </p:ext>
    </p:extLst>
  </p:cSld>
  <p:clrMapOvr>
    <a:masterClrMapping/>
  </p:clrMapOvr>
  <p:transition advClick="0" advTm="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A3FE096-A22F-7E47-A813-D9FD5AF94314}" type="slidenum">
              <a:rPr lang="en-US"/>
              <a:pPr/>
              <a:t>11</a:t>
            </a:fld>
            <a:endParaRPr lang="en-US"/>
          </a:p>
        </p:txBody>
      </p:sp>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914" y="165100"/>
            <a:ext cx="4446587" cy="652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5" name="Rectangle 4"/>
          <p:cNvSpPr/>
          <p:nvPr/>
        </p:nvSpPr>
        <p:spPr>
          <a:xfrm>
            <a:off x="8542751" y="5561556"/>
            <a:ext cx="3454410" cy="923330"/>
          </a:xfrm>
          <a:prstGeom prst="rect">
            <a:avLst/>
          </a:prstGeom>
        </p:spPr>
        <p:txBody>
          <a:bodyPr wrap="square">
            <a:spAutoFit/>
          </a:bodyPr>
          <a:lstStyle/>
          <a:p>
            <a:r>
              <a:rPr lang="en-US" b="1"/>
              <a:t>The future of the science </a:t>
            </a:r>
            <a:r>
              <a:rPr lang="en-US" b="1"/>
              <a:t>publishing </a:t>
            </a:r>
            <a:r>
              <a:rPr lang="en-US" b="1" smtClean="0"/>
              <a:t>ego-system</a:t>
            </a:r>
          </a:p>
          <a:p>
            <a:r>
              <a:rPr lang="ro-RO"/>
              <a:t>Jan Velterop – LIBER 2013 </a:t>
            </a:r>
          </a:p>
        </p:txBody>
      </p:sp>
    </p:spTree>
    <p:extLst>
      <p:ext uri="{BB962C8B-B14F-4D97-AF65-F5344CB8AC3E}">
        <p14:creationId xmlns:p14="http://schemas.microsoft.com/office/powerpoint/2010/main" val="2561615043"/>
      </p:ext>
    </p:extLst>
  </p:cSld>
  <p:clrMapOvr>
    <a:masterClrMapping/>
  </p:clrMapOvr>
  <p:transition advClick="0" advTm="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1E660DA-6721-3248-8DC8-C4D3BD1AF0FF}" type="slidenum">
              <a:rPr lang="en-US"/>
              <a:pPr/>
              <a:t>12</a:t>
            </a:fld>
            <a:endParaRPr lang="en-US"/>
          </a:p>
        </p:txBody>
      </p:sp>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914" y="341314"/>
            <a:ext cx="4446587" cy="616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5" name="Rectangle 4"/>
          <p:cNvSpPr/>
          <p:nvPr/>
        </p:nvSpPr>
        <p:spPr>
          <a:xfrm>
            <a:off x="8542751" y="5561556"/>
            <a:ext cx="3454410" cy="923330"/>
          </a:xfrm>
          <a:prstGeom prst="rect">
            <a:avLst/>
          </a:prstGeom>
        </p:spPr>
        <p:txBody>
          <a:bodyPr wrap="square">
            <a:spAutoFit/>
          </a:bodyPr>
          <a:lstStyle/>
          <a:p>
            <a:r>
              <a:rPr lang="en-US" b="1"/>
              <a:t>The future of the science </a:t>
            </a:r>
            <a:r>
              <a:rPr lang="en-US" b="1"/>
              <a:t>publishing </a:t>
            </a:r>
            <a:r>
              <a:rPr lang="en-US" b="1" smtClean="0"/>
              <a:t>ego-system</a:t>
            </a:r>
          </a:p>
          <a:p>
            <a:r>
              <a:rPr lang="ro-RO"/>
              <a:t>Jan Velterop – LIBER 2013 </a:t>
            </a:r>
          </a:p>
        </p:txBody>
      </p:sp>
    </p:spTree>
    <p:extLst>
      <p:ext uri="{BB962C8B-B14F-4D97-AF65-F5344CB8AC3E}">
        <p14:creationId xmlns:p14="http://schemas.microsoft.com/office/powerpoint/2010/main" val="2707319533"/>
      </p:ext>
    </p:extLst>
  </p:cSld>
  <p:clrMapOvr>
    <a:masterClrMapping/>
  </p:clrMapOvr>
  <p:transition advClick="0" advTm="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96CDA29-5559-634A-9354-9E37F8CF80F5}" type="slidenum">
              <a:rPr lang="en-US"/>
              <a:pPr/>
              <a:t>13</a:t>
            </a:fld>
            <a:endParaRPr lang="en-US"/>
          </a:p>
        </p:txBody>
      </p:sp>
      <p:pic>
        <p:nvPicPr>
          <p:cNvPr id="133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914" y="215901"/>
            <a:ext cx="4446587" cy="642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5" name="Rectangle 4"/>
          <p:cNvSpPr/>
          <p:nvPr/>
        </p:nvSpPr>
        <p:spPr>
          <a:xfrm>
            <a:off x="8542751" y="5561556"/>
            <a:ext cx="3454410" cy="923330"/>
          </a:xfrm>
          <a:prstGeom prst="rect">
            <a:avLst/>
          </a:prstGeom>
        </p:spPr>
        <p:txBody>
          <a:bodyPr wrap="square">
            <a:spAutoFit/>
          </a:bodyPr>
          <a:lstStyle/>
          <a:p>
            <a:r>
              <a:rPr lang="en-US" b="1"/>
              <a:t>The future of the science </a:t>
            </a:r>
            <a:r>
              <a:rPr lang="en-US" b="1"/>
              <a:t>publishing </a:t>
            </a:r>
            <a:r>
              <a:rPr lang="en-US" b="1" smtClean="0"/>
              <a:t>ego-system</a:t>
            </a:r>
          </a:p>
          <a:p>
            <a:r>
              <a:rPr lang="ro-RO"/>
              <a:t>Jan Velterop – LIBER 2013 </a:t>
            </a:r>
          </a:p>
        </p:txBody>
      </p:sp>
    </p:spTree>
    <p:extLst>
      <p:ext uri="{BB962C8B-B14F-4D97-AF65-F5344CB8AC3E}">
        <p14:creationId xmlns:p14="http://schemas.microsoft.com/office/powerpoint/2010/main" val="3671985337"/>
      </p:ext>
    </p:extLst>
  </p:cSld>
  <p:clrMapOvr>
    <a:masterClrMapping/>
  </p:clrMapOvr>
  <p:transition advClick="0" advTm="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D5B0B-DDD6-4D47-9347-84EE12DBD176}" type="slidenum">
              <a:rPr lang="en-US"/>
              <a:pPr/>
              <a:t>14</a:t>
            </a:fld>
            <a:endParaRPr lang="en-US"/>
          </a:p>
        </p:txBody>
      </p:sp>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914" y="686423"/>
            <a:ext cx="4446587" cy="570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5" name="Rectangle 4"/>
          <p:cNvSpPr/>
          <p:nvPr/>
        </p:nvSpPr>
        <p:spPr>
          <a:xfrm>
            <a:off x="8542751" y="5561556"/>
            <a:ext cx="3454410" cy="923330"/>
          </a:xfrm>
          <a:prstGeom prst="rect">
            <a:avLst/>
          </a:prstGeom>
        </p:spPr>
        <p:txBody>
          <a:bodyPr wrap="square">
            <a:spAutoFit/>
          </a:bodyPr>
          <a:lstStyle/>
          <a:p>
            <a:r>
              <a:rPr lang="en-US" b="1"/>
              <a:t>The future of the science </a:t>
            </a:r>
            <a:r>
              <a:rPr lang="en-US" b="1"/>
              <a:t>publishing </a:t>
            </a:r>
            <a:r>
              <a:rPr lang="en-US" b="1" smtClean="0"/>
              <a:t>ego-system</a:t>
            </a:r>
          </a:p>
          <a:p>
            <a:r>
              <a:rPr lang="ro-RO"/>
              <a:t>Jan Velterop – LIBER 2013 </a:t>
            </a:r>
          </a:p>
        </p:txBody>
      </p:sp>
    </p:spTree>
    <p:extLst>
      <p:ext uri="{BB962C8B-B14F-4D97-AF65-F5344CB8AC3E}">
        <p14:creationId xmlns:p14="http://schemas.microsoft.com/office/powerpoint/2010/main" val="2383365519"/>
      </p:ext>
    </p:extLst>
  </p:cSld>
  <p:clrMapOvr>
    <a:masterClrMapping/>
  </p:clrMapOvr>
  <p:transition advClick="0" advTm="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7D4FA6C-5DE9-F344-A79A-4929159BCDA8}" type="slidenum">
              <a:rPr lang="en-US"/>
              <a:pPr/>
              <a:t>15</a:t>
            </a:fld>
            <a:endParaRPr lang="en-US"/>
          </a:p>
        </p:txBody>
      </p:sp>
      <p:pic>
        <p:nvPicPr>
          <p:cNvPr id="1536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0" y="304800"/>
            <a:ext cx="4445000" cy="6237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5" name="Rectangle 4"/>
          <p:cNvSpPr/>
          <p:nvPr/>
        </p:nvSpPr>
        <p:spPr>
          <a:xfrm>
            <a:off x="8542751" y="5561556"/>
            <a:ext cx="3454410" cy="923330"/>
          </a:xfrm>
          <a:prstGeom prst="rect">
            <a:avLst/>
          </a:prstGeom>
        </p:spPr>
        <p:txBody>
          <a:bodyPr wrap="square">
            <a:spAutoFit/>
          </a:bodyPr>
          <a:lstStyle/>
          <a:p>
            <a:r>
              <a:rPr lang="en-US" b="1"/>
              <a:t>The future of the science </a:t>
            </a:r>
            <a:r>
              <a:rPr lang="en-US" b="1"/>
              <a:t>publishing </a:t>
            </a:r>
            <a:r>
              <a:rPr lang="en-US" b="1" smtClean="0"/>
              <a:t>ego-system</a:t>
            </a:r>
          </a:p>
          <a:p>
            <a:r>
              <a:rPr lang="ro-RO"/>
              <a:t>Jan Velterop – LIBER 2013 </a:t>
            </a:r>
          </a:p>
        </p:txBody>
      </p:sp>
    </p:spTree>
    <p:extLst>
      <p:ext uri="{BB962C8B-B14F-4D97-AF65-F5344CB8AC3E}">
        <p14:creationId xmlns:p14="http://schemas.microsoft.com/office/powerpoint/2010/main" val="1380210938"/>
      </p:ext>
    </p:extLst>
  </p:cSld>
  <p:clrMapOvr>
    <a:masterClrMapping/>
  </p:clrMapOvr>
  <p:transition advClick="0" advTm="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E623341-EEC3-1447-A960-EB68D5F29719}" type="slidenum">
              <a:rPr lang="en-US"/>
              <a:pPr/>
              <a:t>16</a:t>
            </a:fld>
            <a:endParaRPr lang="en-US"/>
          </a:p>
        </p:txBody>
      </p:sp>
      <p:pic>
        <p:nvPicPr>
          <p:cNvPr id="163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0" y="366714"/>
            <a:ext cx="4445000" cy="6110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5" name="Rectangle 4"/>
          <p:cNvSpPr/>
          <p:nvPr/>
        </p:nvSpPr>
        <p:spPr>
          <a:xfrm>
            <a:off x="8542751" y="5561556"/>
            <a:ext cx="3454410" cy="923330"/>
          </a:xfrm>
          <a:prstGeom prst="rect">
            <a:avLst/>
          </a:prstGeom>
        </p:spPr>
        <p:txBody>
          <a:bodyPr wrap="square">
            <a:spAutoFit/>
          </a:bodyPr>
          <a:lstStyle/>
          <a:p>
            <a:r>
              <a:rPr lang="en-US" b="1"/>
              <a:t>The future of the science </a:t>
            </a:r>
            <a:r>
              <a:rPr lang="en-US" b="1"/>
              <a:t>publishing </a:t>
            </a:r>
            <a:r>
              <a:rPr lang="en-US" b="1" smtClean="0"/>
              <a:t>ego-system</a:t>
            </a:r>
          </a:p>
          <a:p>
            <a:r>
              <a:rPr lang="ro-RO"/>
              <a:t>Jan Velterop – LIBER 2013 </a:t>
            </a:r>
          </a:p>
        </p:txBody>
      </p:sp>
    </p:spTree>
    <p:extLst>
      <p:ext uri="{BB962C8B-B14F-4D97-AF65-F5344CB8AC3E}">
        <p14:creationId xmlns:p14="http://schemas.microsoft.com/office/powerpoint/2010/main" val="1450688163"/>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BF2C7A6-0F1C-4C41-97D8-CC8438BD15C7}" type="slidenum">
              <a:rPr lang="en-US"/>
              <a:pPr/>
              <a:t>17</a:t>
            </a:fld>
            <a:endParaRPr lang="en-US"/>
          </a:p>
        </p:txBody>
      </p:sp>
      <p:pic>
        <p:nvPicPr>
          <p:cNvPr id="1740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0" y="438410"/>
            <a:ext cx="6812245" cy="6190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5" name="Rectangle 4"/>
          <p:cNvSpPr/>
          <p:nvPr/>
        </p:nvSpPr>
        <p:spPr>
          <a:xfrm>
            <a:off x="8880954" y="5577503"/>
            <a:ext cx="3454410" cy="923330"/>
          </a:xfrm>
          <a:prstGeom prst="rect">
            <a:avLst/>
          </a:prstGeom>
        </p:spPr>
        <p:txBody>
          <a:bodyPr wrap="square">
            <a:spAutoFit/>
          </a:bodyPr>
          <a:lstStyle/>
          <a:p>
            <a:r>
              <a:rPr lang="en-US" b="1"/>
              <a:t>The future of the science </a:t>
            </a:r>
            <a:r>
              <a:rPr lang="en-US" b="1"/>
              <a:t>publishing </a:t>
            </a:r>
            <a:r>
              <a:rPr lang="en-US" b="1" smtClean="0"/>
              <a:t>ego-system</a:t>
            </a:r>
          </a:p>
          <a:p>
            <a:r>
              <a:rPr lang="ro-RO"/>
              <a:t>Jan Velterop – LIBER 2013 </a:t>
            </a:r>
          </a:p>
        </p:txBody>
      </p:sp>
    </p:spTree>
    <p:extLst>
      <p:ext uri="{BB962C8B-B14F-4D97-AF65-F5344CB8AC3E}">
        <p14:creationId xmlns:p14="http://schemas.microsoft.com/office/powerpoint/2010/main" val="4609316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Library: A Culture of Assessment</a:t>
            </a:r>
            <a:endParaRPr lang="ro-RO" dirty="0"/>
          </a:p>
        </p:txBody>
      </p:sp>
      <p:sp>
        <p:nvSpPr>
          <p:cNvPr id="3" name="Content Placeholder 2"/>
          <p:cNvSpPr>
            <a:spLocks noGrp="1"/>
          </p:cNvSpPr>
          <p:nvPr>
            <p:ph idx="1"/>
          </p:nvPr>
        </p:nvSpPr>
        <p:spPr>
          <a:xfrm>
            <a:off x="1724891" y="1569027"/>
            <a:ext cx="9779721" cy="4342195"/>
          </a:xfrm>
        </p:spPr>
        <p:txBody>
          <a:bodyPr>
            <a:normAutofit lnSpcReduction="10000"/>
          </a:bodyPr>
          <a:lstStyle/>
          <a:p>
            <a:r>
              <a:rPr lang="en-GB" sz="2000" dirty="0" smtClean="0"/>
              <a:t>Assessment is the norm</a:t>
            </a:r>
          </a:p>
          <a:p>
            <a:r>
              <a:rPr lang="en-GB" sz="2000" dirty="0" smtClean="0"/>
              <a:t>Doing it for the right reasons</a:t>
            </a:r>
          </a:p>
          <a:p>
            <a:r>
              <a:rPr lang="en-GB" sz="2000" dirty="0" smtClean="0"/>
              <a:t>Customer-service focused</a:t>
            </a:r>
          </a:p>
          <a:p>
            <a:r>
              <a:rPr lang="en-GB" sz="2000" dirty="0" smtClean="0"/>
              <a:t>Culture of learning, curiosity</a:t>
            </a:r>
          </a:p>
          <a:p>
            <a:r>
              <a:rPr lang="en-GB" sz="2000" dirty="0" smtClean="0"/>
              <a:t>Decisions based on data</a:t>
            </a:r>
          </a:p>
          <a:p>
            <a:r>
              <a:rPr lang="en-GB" sz="2000" dirty="0" smtClean="0"/>
              <a:t>New initiatives tied to performance measures</a:t>
            </a:r>
          </a:p>
          <a:p>
            <a:r>
              <a:rPr lang="en-GB" sz="2000" dirty="0" smtClean="0"/>
              <a:t>Changes based on what is learned</a:t>
            </a:r>
          </a:p>
          <a:p>
            <a:endParaRPr lang="en-GB" dirty="0"/>
          </a:p>
          <a:p>
            <a:pPr marL="0" indent="0" algn="r">
              <a:buNone/>
            </a:pPr>
            <a:endParaRPr lang="en-GB" sz="1600" i="1" dirty="0" smtClean="0"/>
          </a:p>
          <a:p>
            <a:pPr marL="0" indent="0" algn="r">
              <a:buNone/>
            </a:pPr>
            <a:r>
              <a:rPr lang="en-GB" sz="1600" i="1" dirty="0" smtClean="0"/>
              <a:t>Building </a:t>
            </a:r>
            <a:r>
              <a:rPr lang="en-GB" sz="1600" i="1" dirty="0"/>
              <a:t>and Sustaining a Culture of Assessment at Your Library</a:t>
            </a:r>
          </a:p>
          <a:p>
            <a:pPr marL="0" indent="0" algn="r">
              <a:buNone/>
            </a:pPr>
            <a:r>
              <a:rPr lang="en-GB" sz="1600" i="1" dirty="0"/>
              <a:t>by </a:t>
            </a:r>
            <a:r>
              <a:rPr lang="en-GB" sz="1600" b="1" i="1" dirty="0"/>
              <a:t>Meredith Farkas </a:t>
            </a:r>
            <a:r>
              <a:rPr lang="en-GB" sz="1600" i="1" dirty="0"/>
              <a:t>on Jun 05, 2012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919" y="5911222"/>
            <a:ext cx="4678529" cy="935706"/>
          </a:xfrm>
          <a:prstGeom prst="rect">
            <a:avLst/>
          </a:prstGeom>
        </p:spPr>
      </p:pic>
    </p:spTree>
    <p:extLst>
      <p:ext uri="{BB962C8B-B14F-4D97-AF65-F5344CB8AC3E}">
        <p14:creationId xmlns:p14="http://schemas.microsoft.com/office/powerpoint/2010/main" val="310543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assess?</a:t>
            </a:r>
            <a:endParaRPr lang="ro-RO" dirty="0"/>
          </a:p>
        </p:txBody>
      </p:sp>
      <p:sp>
        <p:nvSpPr>
          <p:cNvPr id="3" name="Content Placeholder 2"/>
          <p:cNvSpPr>
            <a:spLocks noGrp="1"/>
          </p:cNvSpPr>
          <p:nvPr>
            <p:ph idx="1"/>
          </p:nvPr>
        </p:nvSpPr>
        <p:spPr>
          <a:xfrm>
            <a:off x="2589212" y="1446663"/>
            <a:ext cx="8915400" cy="4464559"/>
          </a:xfrm>
        </p:spPr>
        <p:txBody>
          <a:bodyPr>
            <a:normAutofit/>
          </a:bodyPr>
          <a:lstStyle/>
          <a:p>
            <a:pPr fontAlgn="ctr"/>
            <a:r>
              <a:rPr lang="en-GB" sz="2000" dirty="0" smtClean="0"/>
              <a:t>Publications, databases, trials</a:t>
            </a:r>
          </a:p>
          <a:p>
            <a:pPr fontAlgn="ctr"/>
            <a:r>
              <a:rPr lang="en-GB" sz="2000" dirty="0" smtClean="0"/>
              <a:t>Software</a:t>
            </a:r>
            <a:r>
              <a:rPr lang="en-GB" sz="2000" dirty="0"/>
              <a:t>, </a:t>
            </a:r>
            <a:r>
              <a:rPr lang="en-GB" sz="2000" dirty="0" smtClean="0"/>
              <a:t>hardware</a:t>
            </a:r>
          </a:p>
          <a:p>
            <a:pPr fontAlgn="ctr"/>
            <a:r>
              <a:rPr lang="en-GB" sz="2000" dirty="0" smtClean="0"/>
              <a:t>Research </a:t>
            </a:r>
            <a:r>
              <a:rPr lang="en-GB" sz="2000" dirty="0"/>
              <a:t>outputs </a:t>
            </a:r>
            <a:endParaRPr lang="en-GB" sz="2000" dirty="0" smtClean="0"/>
          </a:p>
          <a:p>
            <a:pPr fontAlgn="ctr"/>
            <a:r>
              <a:rPr lang="en-GB" sz="2000" dirty="0" smtClean="0"/>
              <a:t>Reports (ex. Usage statistics)</a:t>
            </a:r>
          </a:p>
          <a:p>
            <a:pPr fontAlgn="ctr"/>
            <a:r>
              <a:rPr lang="en-GB" sz="2000" dirty="0"/>
              <a:t>Funding opportunities</a:t>
            </a:r>
          </a:p>
          <a:p>
            <a:pPr fontAlgn="ctr"/>
            <a:r>
              <a:rPr lang="en-GB" sz="2000" dirty="0" smtClean="0"/>
              <a:t>Innovate communications </a:t>
            </a:r>
            <a:r>
              <a:rPr lang="en-GB" sz="2000" dirty="0"/>
              <a:t>(IR, </a:t>
            </a:r>
            <a:r>
              <a:rPr lang="en-GB" sz="2000" dirty="0" smtClean="0"/>
              <a:t>new media)</a:t>
            </a:r>
          </a:p>
          <a:p>
            <a:pPr fontAlgn="ctr"/>
            <a:r>
              <a:rPr lang="en-GB" sz="2000" dirty="0" smtClean="0"/>
              <a:t>New </a:t>
            </a:r>
            <a:r>
              <a:rPr lang="en-GB" sz="2000" dirty="0"/>
              <a:t>technologies</a:t>
            </a:r>
          </a:p>
          <a:p>
            <a:pPr fontAlgn="ctr"/>
            <a:r>
              <a:rPr lang="en-GB" sz="2000" dirty="0" smtClean="0"/>
              <a:t>Production of </a:t>
            </a:r>
            <a:r>
              <a:rPr lang="en-GB" sz="2000" dirty="0"/>
              <a:t>knowledge</a:t>
            </a:r>
          </a:p>
          <a:p>
            <a:pPr fontAlgn="ctr"/>
            <a:r>
              <a:rPr lang="en-GB" sz="2000" dirty="0" smtClean="0"/>
              <a:t>Transfer of knowledge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919" y="5911222"/>
            <a:ext cx="4678529" cy="935706"/>
          </a:xfrm>
          <a:prstGeom prst="rect">
            <a:avLst/>
          </a:prstGeom>
        </p:spPr>
      </p:pic>
    </p:spTree>
    <p:extLst>
      <p:ext uri="{BB962C8B-B14F-4D97-AF65-F5344CB8AC3E}">
        <p14:creationId xmlns:p14="http://schemas.microsoft.com/office/powerpoint/2010/main" val="415828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Understandings (1)</a:t>
            </a:r>
            <a:endParaRPr lang="ro-RO" dirty="0"/>
          </a:p>
        </p:txBody>
      </p:sp>
      <p:sp>
        <p:nvSpPr>
          <p:cNvPr id="3" name="Content Placeholder 2"/>
          <p:cNvSpPr>
            <a:spLocks noGrp="1"/>
          </p:cNvSpPr>
          <p:nvPr>
            <p:ph idx="1"/>
          </p:nvPr>
        </p:nvSpPr>
        <p:spPr>
          <a:xfrm>
            <a:off x="1050878" y="1337481"/>
            <a:ext cx="10988570" cy="4735773"/>
          </a:xfrm>
        </p:spPr>
        <p:txBody>
          <a:bodyPr>
            <a:noAutofit/>
          </a:bodyPr>
          <a:lstStyle/>
          <a:p>
            <a:r>
              <a:rPr lang="en-GB" sz="1900" b="1" dirty="0" smtClean="0"/>
              <a:t>What </a:t>
            </a:r>
            <a:r>
              <a:rPr lang="en-GB" sz="1900" b="1" dirty="0"/>
              <a:t>are libraries for</a:t>
            </a:r>
            <a:r>
              <a:rPr lang="en-GB" sz="1900" b="1" dirty="0" smtClean="0"/>
              <a:t>?</a:t>
            </a:r>
          </a:p>
          <a:p>
            <a:r>
              <a:rPr lang="en-GB" sz="1900" b="1" dirty="0" smtClean="0"/>
              <a:t>What is a modern librarian dealing with?</a:t>
            </a:r>
          </a:p>
          <a:p>
            <a:pPr lvl="1"/>
            <a:r>
              <a:rPr lang="en-GB" sz="1900" i="1" dirty="0"/>
              <a:t>books, magazines, newspapers, audio recordings (both musical and spoken-word), video recordings, maps, manuscripts, photographs and other graphic material, bibliographic databases, web searching, and digital resources. A librarian may provide other information services, including computer provision and training, coordination of public programs, basic literacy education, assistive equipment for people with disabilities, and help with finding and using community resources</a:t>
            </a:r>
          </a:p>
          <a:p>
            <a:r>
              <a:rPr lang="en-GB" sz="1900" b="1" dirty="0"/>
              <a:t>Roles and </a:t>
            </a:r>
            <a:r>
              <a:rPr lang="en-GB" sz="1900" b="1" dirty="0" smtClean="0"/>
              <a:t>responsibilities</a:t>
            </a:r>
          </a:p>
          <a:p>
            <a:pPr marL="400050" lvl="1" indent="0">
              <a:buNone/>
            </a:pPr>
            <a:r>
              <a:rPr lang="en-GB" sz="1700" u="sng" smtClean="0"/>
              <a:t>Archivists</a:t>
            </a:r>
            <a:r>
              <a:rPr lang="en-GB" sz="1700" smtClean="0"/>
              <a:t> </a:t>
            </a:r>
            <a:r>
              <a:rPr lang="en-GB" sz="1700" dirty="0" smtClean="0"/>
              <a:t>¦ </a:t>
            </a:r>
            <a:r>
              <a:rPr lang="en-GB" sz="1700" u="sng" dirty="0" smtClean="0"/>
              <a:t>Collections development librarians</a:t>
            </a:r>
            <a:r>
              <a:rPr lang="en-GB" sz="1700" dirty="0" smtClean="0"/>
              <a:t> ¦ </a:t>
            </a:r>
            <a:r>
              <a:rPr lang="en-GB" sz="1700" u="sng" dirty="0" smtClean="0"/>
              <a:t>Electronic resources librarians</a:t>
            </a:r>
            <a:r>
              <a:rPr lang="en-GB" sz="1700" dirty="0" smtClean="0"/>
              <a:t> ¦ </a:t>
            </a:r>
            <a:r>
              <a:rPr lang="en-GB" sz="1700" u="sng" dirty="0" smtClean="0"/>
              <a:t>Instruction librarians</a:t>
            </a:r>
            <a:r>
              <a:rPr lang="en-GB" sz="1700" dirty="0" smtClean="0"/>
              <a:t> ¦ </a:t>
            </a:r>
            <a:r>
              <a:rPr lang="en-GB" sz="1700" u="sng" dirty="0" smtClean="0"/>
              <a:t>Media specialists</a:t>
            </a:r>
            <a:r>
              <a:rPr lang="en-GB" sz="1700" dirty="0" smtClean="0"/>
              <a:t> ¦ </a:t>
            </a:r>
            <a:r>
              <a:rPr lang="en-GB" sz="1700" u="sng" dirty="0" smtClean="0"/>
              <a:t>Outreach librarians</a:t>
            </a:r>
            <a:r>
              <a:rPr lang="en-GB" sz="1700" dirty="0" smtClean="0"/>
              <a:t> ¦ </a:t>
            </a:r>
            <a:r>
              <a:rPr lang="en-GB" sz="1700" u="sng" dirty="0" smtClean="0"/>
              <a:t>Public service librarians</a:t>
            </a:r>
            <a:r>
              <a:rPr lang="en-GB" sz="1700" dirty="0"/>
              <a:t> ¦ </a:t>
            </a:r>
            <a:r>
              <a:rPr lang="en-GB" sz="1700" u="sng" dirty="0" smtClean="0"/>
              <a:t>Children's librarians</a:t>
            </a:r>
            <a:r>
              <a:rPr lang="en-GB" sz="1700" dirty="0"/>
              <a:t> ¦ </a:t>
            </a:r>
            <a:r>
              <a:rPr lang="en-GB" sz="1700" u="sng" dirty="0" smtClean="0"/>
              <a:t>Reference </a:t>
            </a:r>
            <a:r>
              <a:rPr lang="en-GB" sz="1700" u="sng" dirty="0"/>
              <a:t>or research </a:t>
            </a:r>
            <a:r>
              <a:rPr lang="en-GB" sz="1700" u="sng" dirty="0" smtClean="0"/>
              <a:t>librarians</a:t>
            </a:r>
            <a:r>
              <a:rPr lang="en-GB" sz="1700" dirty="0"/>
              <a:t> ¦ </a:t>
            </a:r>
            <a:r>
              <a:rPr lang="en-GB" sz="1700" u="sng" dirty="0" smtClean="0"/>
              <a:t>Systems librarians</a:t>
            </a:r>
            <a:r>
              <a:rPr lang="en-GB" sz="1700" dirty="0"/>
              <a:t> ¦ </a:t>
            </a:r>
            <a:r>
              <a:rPr lang="en-GB" sz="1700" u="sng" dirty="0" smtClean="0"/>
              <a:t>Technical </a:t>
            </a:r>
            <a:r>
              <a:rPr lang="en-GB" sz="1700" u="sng" dirty="0"/>
              <a:t>service </a:t>
            </a:r>
            <a:r>
              <a:rPr lang="en-GB" sz="1700" u="sng" dirty="0" smtClean="0"/>
              <a:t>librarians</a:t>
            </a:r>
            <a:r>
              <a:rPr lang="en-GB" sz="1700" dirty="0"/>
              <a:t> ¦ </a:t>
            </a:r>
            <a:r>
              <a:rPr lang="en-GB" sz="1700" u="sng" dirty="0" smtClean="0"/>
              <a:t>Young</a:t>
            </a:r>
            <a:r>
              <a:rPr lang="en-GB" sz="1700" u="sng" dirty="0"/>
              <a:t> (YA)</a:t>
            </a:r>
            <a:r>
              <a:rPr lang="en-GB" sz="1700" u="sng" dirty="0" smtClean="0"/>
              <a:t> adult librarians</a:t>
            </a:r>
            <a:endParaRPr lang="en-GB" sz="17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919" y="5911222"/>
            <a:ext cx="4678529" cy="935706"/>
          </a:xfrm>
          <a:prstGeom prst="rect">
            <a:avLst/>
          </a:prstGeom>
        </p:spPr>
      </p:pic>
    </p:spTree>
    <p:extLst>
      <p:ext uri="{BB962C8B-B14F-4D97-AF65-F5344CB8AC3E}">
        <p14:creationId xmlns:p14="http://schemas.microsoft.com/office/powerpoint/2010/main" val="389618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Necessary </a:t>
            </a:r>
            <a:r>
              <a:rPr lang="en-GB" i="1" dirty="0" smtClean="0"/>
              <a:t>Assessment Culture </a:t>
            </a:r>
            <a:r>
              <a:rPr lang="en-GB" dirty="0" smtClean="0"/>
              <a:t>Traits</a:t>
            </a:r>
            <a:endParaRPr lang="ro-RO" dirty="0"/>
          </a:p>
        </p:txBody>
      </p:sp>
      <p:sp>
        <p:nvSpPr>
          <p:cNvPr id="3" name="Content Placeholder 2"/>
          <p:cNvSpPr>
            <a:spLocks noGrp="1"/>
          </p:cNvSpPr>
          <p:nvPr>
            <p:ph idx="1"/>
          </p:nvPr>
        </p:nvSpPr>
        <p:spPr>
          <a:xfrm>
            <a:off x="2589212" y="1485900"/>
            <a:ext cx="8915400" cy="4425322"/>
          </a:xfrm>
        </p:spPr>
        <p:txBody>
          <a:bodyPr>
            <a:normAutofit lnSpcReduction="10000"/>
          </a:bodyPr>
          <a:lstStyle/>
          <a:p>
            <a:r>
              <a:rPr lang="en-GB" sz="2000" dirty="0" smtClean="0"/>
              <a:t>Trusting</a:t>
            </a:r>
          </a:p>
          <a:p>
            <a:r>
              <a:rPr lang="en-GB" sz="2000" dirty="0" smtClean="0"/>
              <a:t>Positive / Optimistic</a:t>
            </a:r>
          </a:p>
          <a:p>
            <a:r>
              <a:rPr lang="en-GB" sz="2000" dirty="0" smtClean="0"/>
              <a:t>Adaptive</a:t>
            </a:r>
          </a:p>
          <a:p>
            <a:r>
              <a:rPr lang="en-GB" sz="2000" dirty="0" smtClean="0"/>
              <a:t>Tolerance to unknown</a:t>
            </a:r>
          </a:p>
          <a:p>
            <a:r>
              <a:rPr lang="en-GB" sz="2000" dirty="0" smtClean="0"/>
              <a:t>Open communications</a:t>
            </a:r>
          </a:p>
          <a:p>
            <a:r>
              <a:rPr lang="en-GB" sz="2000" dirty="0" smtClean="0"/>
              <a:t>Both librarians and users feel safe experimenting</a:t>
            </a:r>
          </a:p>
          <a:p>
            <a:r>
              <a:rPr lang="en-GB" sz="2000" dirty="0" smtClean="0"/>
              <a:t>Customer services focus</a:t>
            </a:r>
          </a:p>
          <a:p>
            <a:r>
              <a:rPr lang="en-GB" sz="2000" dirty="0" smtClean="0"/>
              <a:t>Learning Culture</a:t>
            </a:r>
          </a:p>
          <a:p>
            <a:pPr marL="0" indent="0" algn="r">
              <a:buNone/>
            </a:pPr>
            <a:endParaRPr lang="en-GB" i="1" dirty="0" smtClean="0"/>
          </a:p>
          <a:p>
            <a:pPr marL="0" indent="0" algn="r">
              <a:buNone/>
            </a:pPr>
            <a:r>
              <a:rPr lang="en-GB" i="1" dirty="0" smtClean="0"/>
              <a:t>Building and Sustaining a Culture of Assessment at Your Library</a:t>
            </a:r>
          </a:p>
          <a:p>
            <a:pPr marL="0" indent="0" algn="r">
              <a:buNone/>
            </a:pPr>
            <a:r>
              <a:rPr lang="en-GB" i="1" dirty="0" smtClean="0"/>
              <a:t>by </a:t>
            </a:r>
            <a:r>
              <a:rPr lang="en-GB" b="1" i="1" dirty="0" smtClean="0"/>
              <a:t>Meredith Farkas </a:t>
            </a:r>
            <a:r>
              <a:rPr lang="en-GB" i="1" dirty="0" smtClean="0"/>
              <a:t>on Jun 05, 2012</a:t>
            </a:r>
            <a:endParaRPr lang="en-GB"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919" y="5911222"/>
            <a:ext cx="4678529" cy="935706"/>
          </a:xfrm>
          <a:prstGeom prst="rect">
            <a:avLst/>
          </a:prstGeom>
        </p:spPr>
      </p:pic>
    </p:spTree>
    <p:extLst>
      <p:ext uri="{BB962C8B-B14F-4D97-AF65-F5344CB8AC3E}">
        <p14:creationId xmlns:p14="http://schemas.microsoft.com/office/powerpoint/2010/main" val="308774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barn(inVertical)">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Library: A Culture of Selection</a:t>
            </a:r>
            <a:endParaRPr lang="ro-RO" dirty="0"/>
          </a:p>
        </p:txBody>
      </p:sp>
      <p:sp>
        <p:nvSpPr>
          <p:cNvPr id="3" name="Content Placeholder 2"/>
          <p:cNvSpPr>
            <a:spLocks noGrp="1"/>
          </p:cNvSpPr>
          <p:nvPr>
            <p:ph idx="1"/>
          </p:nvPr>
        </p:nvSpPr>
        <p:spPr>
          <a:xfrm>
            <a:off x="2589212" y="1577788"/>
            <a:ext cx="8915400" cy="4333434"/>
          </a:xfrm>
        </p:spPr>
        <p:txBody>
          <a:bodyPr/>
          <a:lstStyle/>
          <a:p>
            <a:r>
              <a:rPr lang="en-GB" dirty="0" smtClean="0"/>
              <a:t>Selection is </a:t>
            </a:r>
            <a:r>
              <a:rPr lang="en-GB" smtClean="0"/>
              <a:t>a must</a:t>
            </a:r>
            <a:endParaRPr lang="en-GB" i="1" dirty="0" smtClean="0"/>
          </a:p>
          <a:p>
            <a:r>
              <a:rPr lang="en-GB" smtClean="0"/>
              <a:t>Doing </a:t>
            </a:r>
            <a:r>
              <a:rPr lang="en-GB" dirty="0" smtClean="0"/>
              <a:t>it </a:t>
            </a:r>
            <a:r>
              <a:rPr lang="en-GB" smtClean="0"/>
              <a:t>correctly </a:t>
            </a:r>
          </a:p>
          <a:p>
            <a:r>
              <a:rPr lang="en-GB" smtClean="0"/>
              <a:t>Customer-service </a:t>
            </a:r>
            <a:r>
              <a:rPr lang="en-GB"/>
              <a:t>focused</a:t>
            </a:r>
          </a:p>
          <a:p>
            <a:r>
              <a:rPr lang="en-GB" smtClean="0"/>
              <a:t>Envision trends, think in long terms, adapt to medium terms, react to short terms and deadlines</a:t>
            </a:r>
            <a:endParaRPr lang="en-GB"/>
          </a:p>
          <a:p>
            <a:r>
              <a:rPr lang="en-GB" smtClean="0"/>
              <a:t>Authoritive decisions </a:t>
            </a:r>
            <a:r>
              <a:rPr lang="en-GB"/>
              <a:t>based on </a:t>
            </a:r>
            <a:r>
              <a:rPr lang="en-GB" smtClean="0"/>
              <a:t>data</a:t>
            </a:r>
          </a:p>
          <a:p>
            <a:r>
              <a:rPr lang="en-GB" smtClean="0"/>
              <a:t>Working with funding opportunities and budgets</a:t>
            </a: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919" y="5911222"/>
            <a:ext cx="4678529" cy="935706"/>
          </a:xfrm>
          <a:prstGeom prst="rect">
            <a:avLst/>
          </a:prstGeom>
        </p:spPr>
      </p:pic>
    </p:spTree>
    <p:extLst>
      <p:ext uri="{BB962C8B-B14F-4D97-AF65-F5344CB8AC3E}">
        <p14:creationId xmlns:p14="http://schemas.microsoft.com/office/powerpoint/2010/main" val="221457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What to select?</a:t>
            </a:r>
            <a:endParaRPr lang="ro-RO" dirty="0"/>
          </a:p>
        </p:txBody>
      </p:sp>
      <p:sp>
        <p:nvSpPr>
          <p:cNvPr id="3" name="Content Placeholder 2"/>
          <p:cNvSpPr>
            <a:spLocks noGrp="1"/>
          </p:cNvSpPr>
          <p:nvPr>
            <p:ph idx="1"/>
          </p:nvPr>
        </p:nvSpPr>
        <p:spPr/>
        <p:txBody>
          <a:bodyPr>
            <a:normAutofit/>
          </a:bodyPr>
          <a:lstStyle/>
          <a:p>
            <a:pPr fontAlgn="ctr"/>
            <a:r>
              <a:rPr lang="en-GB" sz="2000" smtClean="0"/>
              <a:t>Collections, publications</a:t>
            </a:r>
            <a:r>
              <a:rPr lang="en-GB" sz="2000"/>
              <a:t>, </a:t>
            </a:r>
            <a:r>
              <a:rPr lang="en-GB" sz="2000" smtClean="0"/>
              <a:t>databases</a:t>
            </a:r>
            <a:endParaRPr lang="en-GB" sz="2000"/>
          </a:p>
          <a:p>
            <a:pPr fontAlgn="ctr"/>
            <a:r>
              <a:rPr lang="en-GB" sz="2000" smtClean="0"/>
              <a:t>Vendors, products, services</a:t>
            </a:r>
            <a:endParaRPr lang="en-GB" sz="2000"/>
          </a:p>
          <a:p>
            <a:pPr fontAlgn="ctr"/>
            <a:r>
              <a:rPr lang="en-GB" sz="2000" smtClean="0"/>
              <a:t>Hardware and software solutions</a:t>
            </a:r>
            <a:endParaRPr lang="en-GB" sz="2000"/>
          </a:p>
          <a:p>
            <a:pPr fontAlgn="ctr"/>
            <a:r>
              <a:rPr lang="en-GB" sz="2000" smtClean="0"/>
              <a:t>Research projects to join in</a:t>
            </a:r>
            <a:endParaRPr lang="en-GB" sz="2000"/>
          </a:p>
          <a:p>
            <a:pPr fontAlgn="ctr"/>
            <a:r>
              <a:rPr lang="en-GB" sz="2000" smtClean="0"/>
              <a:t>Reporting tools</a:t>
            </a:r>
            <a:endParaRPr lang="en-GB" sz="2000"/>
          </a:p>
          <a:p>
            <a:pPr fontAlgn="ctr"/>
            <a:r>
              <a:rPr lang="en-GB" sz="2000" smtClean="0"/>
              <a:t>Funding proogrammes</a:t>
            </a:r>
            <a:endParaRPr lang="en-GB" sz="2000"/>
          </a:p>
          <a:p>
            <a:pPr fontAlgn="ctr"/>
            <a:r>
              <a:rPr lang="en-GB" sz="2000" smtClean="0"/>
              <a:t>Marketing and communication tools</a:t>
            </a:r>
            <a:endParaRPr lang="en-GB" sz="2000"/>
          </a:p>
          <a:p>
            <a:pPr fontAlgn="ctr"/>
            <a:r>
              <a:rPr lang="en-GB" sz="2000" smtClean="0"/>
              <a:t>Implementation of technologies</a:t>
            </a:r>
            <a:endParaRPr lang="en-GB" sz="200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919" y="5911222"/>
            <a:ext cx="4678529" cy="935706"/>
          </a:xfrm>
          <a:prstGeom prst="rect">
            <a:avLst/>
          </a:prstGeom>
        </p:spPr>
      </p:pic>
    </p:spTree>
    <p:extLst>
      <p:ext uri="{BB962C8B-B14F-4D97-AF65-F5344CB8AC3E}">
        <p14:creationId xmlns:p14="http://schemas.microsoft.com/office/powerpoint/2010/main" val="289176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The selection of innovation in libraries</a:t>
            </a:r>
            <a:endParaRPr lang="ro-RO" dirty="0"/>
          </a:p>
        </p:txBody>
      </p:sp>
      <p:sp>
        <p:nvSpPr>
          <p:cNvPr id="3" name="Content Placeholder 2"/>
          <p:cNvSpPr>
            <a:spLocks noGrp="1"/>
          </p:cNvSpPr>
          <p:nvPr>
            <p:ph idx="1"/>
          </p:nvPr>
        </p:nvSpPr>
        <p:spPr>
          <a:xfrm>
            <a:off x="1810871" y="1470212"/>
            <a:ext cx="9693741" cy="4441010"/>
          </a:xfrm>
        </p:spPr>
        <p:txBody>
          <a:bodyPr>
            <a:normAutofit fontScale="85000" lnSpcReduction="20000"/>
          </a:bodyPr>
          <a:lstStyle/>
          <a:p>
            <a:r>
              <a:rPr lang="en-GB" sz="2000" smtClean="0"/>
              <a:t>Empowering innovations</a:t>
            </a:r>
          </a:p>
          <a:p>
            <a:pPr lvl="1"/>
            <a:r>
              <a:rPr lang="ro-RO"/>
              <a:t>These transform complicated and costly </a:t>
            </a:r>
            <a:r>
              <a:rPr lang="en-GB" smtClean="0"/>
              <a:t>services and products (inc. publications) </a:t>
            </a:r>
            <a:r>
              <a:rPr lang="ro-RO" smtClean="0"/>
              <a:t>available </a:t>
            </a:r>
            <a:r>
              <a:rPr lang="ro-RO"/>
              <a:t>to a few into simpler, cheaper </a:t>
            </a:r>
            <a:r>
              <a:rPr lang="en-GB" smtClean="0"/>
              <a:t>solutions </a:t>
            </a:r>
            <a:r>
              <a:rPr lang="ro-RO" smtClean="0"/>
              <a:t>available </a:t>
            </a:r>
            <a:r>
              <a:rPr lang="ro-RO"/>
              <a:t>to the </a:t>
            </a:r>
            <a:r>
              <a:rPr lang="ro-RO" smtClean="0"/>
              <a:t>many</a:t>
            </a:r>
            <a:r>
              <a:rPr lang="en-GB" smtClean="0"/>
              <a:t>. This is the case of e-books, journal collections or content production solutions</a:t>
            </a:r>
          </a:p>
          <a:p>
            <a:r>
              <a:rPr lang="en-GB" sz="2000" smtClean="0"/>
              <a:t>Sustaining innovations</a:t>
            </a:r>
          </a:p>
          <a:p>
            <a:pPr lvl="1"/>
            <a:r>
              <a:rPr lang="ro-RO"/>
              <a:t>These replace old </a:t>
            </a:r>
            <a:r>
              <a:rPr lang="en-GB" smtClean="0"/>
              <a:t>services and </a:t>
            </a:r>
            <a:r>
              <a:rPr lang="ro-RO" smtClean="0"/>
              <a:t>products</a:t>
            </a:r>
            <a:r>
              <a:rPr lang="en-GB" smtClean="0"/>
              <a:t> (incl. publications)</a:t>
            </a:r>
            <a:r>
              <a:rPr lang="ro-RO" smtClean="0"/>
              <a:t> </a:t>
            </a:r>
            <a:r>
              <a:rPr lang="ro-RO"/>
              <a:t>with new </a:t>
            </a:r>
            <a:r>
              <a:rPr lang="en-GB" smtClean="0"/>
              <a:t>ones. This is the case of discovery solutions, electronic catalogues, etc.</a:t>
            </a:r>
          </a:p>
          <a:p>
            <a:r>
              <a:rPr lang="en-GB" sz="2000" smtClean="0"/>
              <a:t>Efficiency innovations</a:t>
            </a:r>
          </a:p>
          <a:p>
            <a:pPr lvl="1"/>
            <a:r>
              <a:rPr lang="ro-RO"/>
              <a:t>These reduce the cost of </a:t>
            </a:r>
            <a:r>
              <a:rPr lang="en-GB" smtClean="0"/>
              <a:t>sustaining the </a:t>
            </a:r>
            <a:r>
              <a:rPr lang="ro-RO" smtClean="0"/>
              <a:t>existing </a:t>
            </a:r>
            <a:r>
              <a:rPr lang="en-GB" smtClean="0"/>
              <a:t>services, collections, activities, subscriptions, etc</a:t>
            </a:r>
            <a:r>
              <a:rPr lang="ro-RO" smtClean="0"/>
              <a:t>. </a:t>
            </a:r>
            <a:endParaRPr lang="en-GB" smtClean="0"/>
          </a:p>
          <a:p>
            <a:pPr marL="0" indent="0" algn="r">
              <a:buNone/>
            </a:pPr>
            <a:r>
              <a:rPr lang="en-GB" sz="2000" i="1" smtClean="0"/>
              <a:t>Clayton M. Christensen,</a:t>
            </a:r>
          </a:p>
          <a:p>
            <a:pPr marL="0" indent="0" algn="r">
              <a:buNone/>
            </a:pPr>
            <a:r>
              <a:rPr lang="en-GB" sz="2000" i="1" smtClean="0"/>
              <a:t> business </a:t>
            </a:r>
            <a:r>
              <a:rPr lang="en-GB" sz="2000" i="1"/>
              <a:t>professor at </a:t>
            </a:r>
            <a:r>
              <a:rPr lang="en-GB" sz="2000" i="1" smtClean="0"/>
              <a:t>Harvard</a:t>
            </a:r>
          </a:p>
          <a:p>
            <a:pPr marL="0" indent="0">
              <a:buNone/>
            </a:pPr>
            <a:endParaRPr lang="en-GB" sz="2000" smtClean="0"/>
          </a:p>
          <a:p>
            <a:pPr marL="0" indent="0">
              <a:buNone/>
            </a:pPr>
            <a:r>
              <a:rPr lang="en-GB" sz="2000" b="1" smtClean="0"/>
              <a:t>LIBRARIES</a:t>
            </a:r>
            <a:r>
              <a:rPr lang="ro-RO" sz="2000" b="1" smtClean="0"/>
              <a:t> </a:t>
            </a:r>
            <a:r>
              <a:rPr lang="ro-RO" sz="2000" b="1"/>
              <a:t>typically transition through these three types of innovations. The dials on these three innovations are sensitive. But when they are set correctly, the </a:t>
            </a:r>
            <a:r>
              <a:rPr lang="en-GB" sz="2000" b="1"/>
              <a:t>library </a:t>
            </a:r>
            <a:r>
              <a:rPr lang="ro-RO" sz="2000" b="1"/>
              <a:t>is a magnificent machine</a:t>
            </a:r>
            <a:endParaRPr lang="ro-RO" sz="2000" b="1"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919" y="5911222"/>
            <a:ext cx="4678529" cy="935706"/>
          </a:xfrm>
          <a:prstGeom prst="rect">
            <a:avLst/>
          </a:prstGeom>
        </p:spPr>
      </p:pic>
    </p:spTree>
    <p:extLst>
      <p:ext uri="{BB962C8B-B14F-4D97-AF65-F5344CB8AC3E}">
        <p14:creationId xmlns:p14="http://schemas.microsoft.com/office/powerpoint/2010/main" val="388713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wipe(down)">
                                      <p:cBhvr>
                                        <p:cTn id="57" dur="580">
                                          <p:stCondLst>
                                            <p:cond delay="0"/>
                                          </p:stCondLst>
                                        </p:cTn>
                                        <p:tgtEl>
                                          <p:spTgt spid="3">
                                            <p:txEl>
                                              <p:pRg st="3" end="3"/>
                                            </p:txEl>
                                          </p:spTgt>
                                        </p:tgtEl>
                                      </p:cBhvr>
                                    </p:animEffect>
                                    <p:anim calcmode="lin" valueType="num">
                                      <p:cBhvr>
                                        <p:cTn id="5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3" end="3"/>
                                            </p:txEl>
                                          </p:spTgt>
                                        </p:tgtEl>
                                      </p:cBhvr>
                                      <p:to x="100000" y="60000"/>
                                    </p:animScale>
                                    <p:animScale>
                                      <p:cBhvr>
                                        <p:cTn id="64" dur="166" decel="50000">
                                          <p:stCondLst>
                                            <p:cond delay="676"/>
                                          </p:stCondLst>
                                        </p:cTn>
                                        <p:tgtEl>
                                          <p:spTgt spid="3">
                                            <p:txEl>
                                              <p:pRg st="3" end="3"/>
                                            </p:txEl>
                                          </p:spTgt>
                                        </p:tgtEl>
                                      </p:cBhvr>
                                      <p:to x="100000" y="100000"/>
                                    </p:animScale>
                                    <p:animScale>
                                      <p:cBhvr>
                                        <p:cTn id="65" dur="26">
                                          <p:stCondLst>
                                            <p:cond delay="1312"/>
                                          </p:stCondLst>
                                        </p:cTn>
                                        <p:tgtEl>
                                          <p:spTgt spid="3">
                                            <p:txEl>
                                              <p:pRg st="3" end="3"/>
                                            </p:txEl>
                                          </p:spTgt>
                                        </p:tgtEl>
                                      </p:cBhvr>
                                      <p:to x="100000" y="80000"/>
                                    </p:animScale>
                                    <p:animScale>
                                      <p:cBhvr>
                                        <p:cTn id="66" dur="166" decel="50000">
                                          <p:stCondLst>
                                            <p:cond delay="1338"/>
                                          </p:stCondLst>
                                        </p:cTn>
                                        <p:tgtEl>
                                          <p:spTgt spid="3">
                                            <p:txEl>
                                              <p:pRg st="3" end="3"/>
                                            </p:txEl>
                                          </p:spTgt>
                                        </p:tgtEl>
                                      </p:cBhvr>
                                      <p:to x="100000" y="100000"/>
                                    </p:animScale>
                                    <p:animScale>
                                      <p:cBhvr>
                                        <p:cTn id="67" dur="26">
                                          <p:stCondLst>
                                            <p:cond delay="1642"/>
                                          </p:stCondLst>
                                        </p:cTn>
                                        <p:tgtEl>
                                          <p:spTgt spid="3">
                                            <p:txEl>
                                              <p:pRg st="3" end="3"/>
                                            </p:txEl>
                                          </p:spTgt>
                                        </p:tgtEl>
                                      </p:cBhvr>
                                      <p:to x="100000" y="90000"/>
                                    </p:animScale>
                                    <p:animScale>
                                      <p:cBhvr>
                                        <p:cTn id="68" dur="166" decel="50000">
                                          <p:stCondLst>
                                            <p:cond delay="1668"/>
                                          </p:stCondLst>
                                        </p:cTn>
                                        <p:tgtEl>
                                          <p:spTgt spid="3">
                                            <p:txEl>
                                              <p:pRg st="3" end="3"/>
                                            </p:txEl>
                                          </p:spTgt>
                                        </p:tgtEl>
                                      </p:cBhvr>
                                      <p:to x="100000" y="100000"/>
                                    </p:animScale>
                                    <p:animScale>
                                      <p:cBhvr>
                                        <p:cTn id="69" dur="26">
                                          <p:stCondLst>
                                            <p:cond delay="1808"/>
                                          </p:stCondLst>
                                        </p:cTn>
                                        <p:tgtEl>
                                          <p:spTgt spid="3">
                                            <p:txEl>
                                              <p:pRg st="3" end="3"/>
                                            </p:txEl>
                                          </p:spTgt>
                                        </p:tgtEl>
                                      </p:cBhvr>
                                      <p:to x="100000" y="95000"/>
                                    </p:animScale>
                                    <p:animScale>
                                      <p:cBhvr>
                                        <p:cTn id="70" dur="166" decel="50000">
                                          <p:stCondLst>
                                            <p:cond delay="1834"/>
                                          </p:stCondLst>
                                        </p:cTn>
                                        <p:tgtEl>
                                          <p:spTgt spid="3">
                                            <p:txEl>
                                              <p:pRg st="3" end="3"/>
                                            </p:tx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down)">
                                      <p:cBhvr>
                                        <p:cTn id="75" dur="580">
                                          <p:stCondLst>
                                            <p:cond delay="0"/>
                                          </p:stCondLst>
                                        </p:cTn>
                                        <p:tgtEl>
                                          <p:spTgt spid="3">
                                            <p:txEl>
                                              <p:pRg st="4" end="4"/>
                                            </p:txEl>
                                          </p:spTgt>
                                        </p:tgtEl>
                                      </p:cBhvr>
                                    </p:animEffect>
                                    <p:anim calcmode="lin" valueType="num">
                                      <p:cBhvr>
                                        <p:cTn id="7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4" end="4"/>
                                            </p:txEl>
                                          </p:spTgt>
                                        </p:tgtEl>
                                      </p:cBhvr>
                                      <p:to x="100000" y="60000"/>
                                    </p:animScale>
                                    <p:animScale>
                                      <p:cBhvr>
                                        <p:cTn id="82" dur="166" decel="50000">
                                          <p:stCondLst>
                                            <p:cond delay="676"/>
                                          </p:stCondLst>
                                        </p:cTn>
                                        <p:tgtEl>
                                          <p:spTgt spid="3">
                                            <p:txEl>
                                              <p:pRg st="4" end="4"/>
                                            </p:txEl>
                                          </p:spTgt>
                                        </p:tgtEl>
                                      </p:cBhvr>
                                      <p:to x="100000" y="100000"/>
                                    </p:animScale>
                                    <p:animScale>
                                      <p:cBhvr>
                                        <p:cTn id="83" dur="26">
                                          <p:stCondLst>
                                            <p:cond delay="1312"/>
                                          </p:stCondLst>
                                        </p:cTn>
                                        <p:tgtEl>
                                          <p:spTgt spid="3">
                                            <p:txEl>
                                              <p:pRg st="4" end="4"/>
                                            </p:txEl>
                                          </p:spTgt>
                                        </p:tgtEl>
                                      </p:cBhvr>
                                      <p:to x="100000" y="80000"/>
                                    </p:animScale>
                                    <p:animScale>
                                      <p:cBhvr>
                                        <p:cTn id="84" dur="166" decel="50000">
                                          <p:stCondLst>
                                            <p:cond delay="1338"/>
                                          </p:stCondLst>
                                        </p:cTn>
                                        <p:tgtEl>
                                          <p:spTgt spid="3">
                                            <p:txEl>
                                              <p:pRg st="4" end="4"/>
                                            </p:txEl>
                                          </p:spTgt>
                                        </p:tgtEl>
                                      </p:cBhvr>
                                      <p:to x="100000" y="100000"/>
                                    </p:animScale>
                                    <p:animScale>
                                      <p:cBhvr>
                                        <p:cTn id="85" dur="26">
                                          <p:stCondLst>
                                            <p:cond delay="1642"/>
                                          </p:stCondLst>
                                        </p:cTn>
                                        <p:tgtEl>
                                          <p:spTgt spid="3">
                                            <p:txEl>
                                              <p:pRg st="4" end="4"/>
                                            </p:txEl>
                                          </p:spTgt>
                                        </p:tgtEl>
                                      </p:cBhvr>
                                      <p:to x="100000" y="90000"/>
                                    </p:animScale>
                                    <p:animScale>
                                      <p:cBhvr>
                                        <p:cTn id="86" dur="166" decel="50000">
                                          <p:stCondLst>
                                            <p:cond delay="1668"/>
                                          </p:stCondLst>
                                        </p:cTn>
                                        <p:tgtEl>
                                          <p:spTgt spid="3">
                                            <p:txEl>
                                              <p:pRg st="4" end="4"/>
                                            </p:txEl>
                                          </p:spTgt>
                                        </p:tgtEl>
                                      </p:cBhvr>
                                      <p:to x="100000" y="100000"/>
                                    </p:animScale>
                                    <p:animScale>
                                      <p:cBhvr>
                                        <p:cTn id="87" dur="26">
                                          <p:stCondLst>
                                            <p:cond delay="1808"/>
                                          </p:stCondLst>
                                        </p:cTn>
                                        <p:tgtEl>
                                          <p:spTgt spid="3">
                                            <p:txEl>
                                              <p:pRg st="4" end="4"/>
                                            </p:txEl>
                                          </p:spTgt>
                                        </p:tgtEl>
                                      </p:cBhvr>
                                      <p:to x="100000" y="95000"/>
                                    </p:animScale>
                                    <p:animScale>
                                      <p:cBhvr>
                                        <p:cTn id="88" dur="166" decel="50000">
                                          <p:stCondLst>
                                            <p:cond delay="1834"/>
                                          </p:stCondLst>
                                        </p:cTn>
                                        <p:tgtEl>
                                          <p:spTgt spid="3">
                                            <p:txEl>
                                              <p:pRg st="4" end="4"/>
                                            </p:txEl>
                                          </p:spTgt>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3">
                                            <p:txEl>
                                              <p:pRg st="5" end="5"/>
                                            </p:txEl>
                                          </p:spTgt>
                                        </p:tgtEl>
                                        <p:attrNameLst>
                                          <p:attrName>style.visibility</p:attrName>
                                        </p:attrNameLst>
                                      </p:cBhvr>
                                      <p:to>
                                        <p:strVal val="visible"/>
                                      </p:to>
                                    </p:set>
                                    <p:animEffect transition="in" filter="wipe(down)">
                                      <p:cBhvr>
                                        <p:cTn id="91" dur="580">
                                          <p:stCondLst>
                                            <p:cond delay="0"/>
                                          </p:stCondLst>
                                        </p:cTn>
                                        <p:tgtEl>
                                          <p:spTgt spid="3">
                                            <p:txEl>
                                              <p:pRg st="5" end="5"/>
                                            </p:txEl>
                                          </p:spTgt>
                                        </p:tgtEl>
                                      </p:cBhvr>
                                    </p:animEffect>
                                    <p:anim calcmode="lin" valueType="num">
                                      <p:cBhvr>
                                        <p:cTn id="9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3">
                                            <p:txEl>
                                              <p:pRg st="5" end="5"/>
                                            </p:txEl>
                                          </p:spTgt>
                                        </p:tgtEl>
                                      </p:cBhvr>
                                      <p:to x="100000" y="60000"/>
                                    </p:animScale>
                                    <p:animScale>
                                      <p:cBhvr>
                                        <p:cTn id="98" dur="166" decel="50000">
                                          <p:stCondLst>
                                            <p:cond delay="676"/>
                                          </p:stCondLst>
                                        </p:cTn>
                                        <p:tgtEl>
                                          <p:spTgt spid="3">
                                            <p:txEl>
                                              <p:pRg st="5" end="5"/>
                                            </p:txEl>
                                          </p:spTgt>
                                        </p:tgtEl>
                                      </p:cBhvr>
                                      <p:to x="100000" y="100000"/>
                                    </p:animScale>
                                    <p:animScale>
                                      <p:cBhvr>
                                        <p:cTn id="99" dur="26">
                                          <p:stCondLst>
                                            <p:cond delay="1312"/>
                                          </p:stCondLst>
                                        </p:cTn>
                                        <p:tgtEl>
                                          <p:spTgt spid="3">
                                            <p:txEl>
                                              <p:pRg st="5" end="5"/>
                                            </p:txEl>
                                          </p:spTgt>
                                        </p:tgtEl>
                                      </p:cBhvr>
                                      <p:to x="100000" y="80000"/>
                                    </p:animScale>
                                    <p:animScale>
                                      <p:cBhvr>
                                        <p:cTn id="100" dur="166" decel="50000">
                                          <p:stCondLst>
                                            <p:cond delay="1338"/>
                                          </p:stCondLst>
                                        </p:cTn>
                                        <p:tgtEl>
                                          <p:spTgt spid="3">
                                            <p:txEl>
                                              <p:pRg st="5" end="5"/>
                                            </p:txEl>
                                          </p:spTgt>
                                        </p:tgtEl>
                                      </p:cBhvr>
                                      <p:to x="100000" y="100000"/>
                                    </p:animScale>
                                    <p:animScale>
                                      <p:cBhvr>
                                        <p:cTn id="101" dur="26">
                                          <p:stCondLst>
                                            <p:cond delay="1642"/>
                                          </p:stCondLst>
                                        </p:cTn>
                                        <p:tgtEl>
                                          <p:spTgt spid="3">
                                            <p:txEl>
                                              <p:pRg st="5" end="5"/>
                                            </p:txEl>
                                          </p:spTgt>
                                        </p:tgtEl>
                                      </p:cBhvr>
                                      <p:to x="100000" y="90000"/>
                                    </p:animScale>
                                    <p:animScale>
                                      <p:cBhvr>
                                        <p:cTn id="102" dur="166" decel="50000">
                                          <p:stCondLst>
                                            <p:cond delay="1668"/>
                                          </p:stCondLst>
                                        </p:cTn>
                                        <p:tgtEl>
                                          <p:spTgt spid="3">
                                            <p:txEl>
                                              <p:pRg st="5" end="5"/>
                                            </p:txEl>
                                          </p:spTgt>
                                        </p:tgtEl>
                                      </p:cBhvr>
                                      <p:to x="100000" y="100000"/>
                                    </p:animScale>
                                    <p:animScale>
                                      <p:cBhvr>
                                        <p:cTn id="103" dur="26">
                                          <p:stCondLst>
                                            <p:cond delay="1808"/>
                                          </p:stCondLst>
                                        </p:cTn>
                                        <p:tgtEl>
                                          <p:spTgt spid="3">
                                            <p:txEl>
                                              <p:pRg st="5" end="5"/>
                                            </p:txEl>
                                          </p:spTgt>
                                        </p:tgtEl>
                                      </p:cBhvr>
                                      <p:to x="100000" y="95000"/>
                                    </p:animScale>
                                    <p:animScale>
                                      <p:cBhvr>
                                        <p:cTn id="104" dur="166" decel="50000">
                                          <p:stCondLst>
                                            <p:cond delay="1834"/>
                                          </p:stCondLst>
                                        </p:cTn>
                                        <p:tgtEl>
                                          <p:spTgt spid="3">
                                            <p:txEl>
                                              <p:pRg st="5" end="5"/>
                                            </p:txEl>
                                          </p:spTgt>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3">
                                            <p:txEl>
                                              <p:pRg st="6" end="6"/>
                                            </p:txEl>
                                          </p:spTgt>
                                        </p:tgtEl>
                                        <p:attrNameLst>
                                          <p:attrName>style.visibility</p:attrName>
                                        </p:attrNameLst>
                                      </p:cBhvr>
                                      <p:to>
                                        <p:strVal val="visible"/>
                                      </p:to>
                                    </p:set>
                                    <p:animEffect transition="in" filter="wipe(down)">
                                      <p:cBhvr>
                                        <p:cTn id="109" dur="580">
                                          <p:stCondLst>
                                            <p:cond delay="0"/>
                                          </p:stCondLst>
                                        </p:cTn>
                                        <p:tgtEl>
                                          <p:spTgt spid="3">
                                            <p:txEl>
                                              <p:pRg st="6" end="6"/>
                                            </p:txEl>
                                          </p:spTgt>
                                        </p:tgtEl>
                                      </p:cBhvr>
                                    </p:animEffect>
                                    <p:anim calcmode="lin" valueType="num">
                                      <p:cBhvr>
                                        <p:cTn id="11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3">
                                            <p:txEl>
                                              <p:pRg st="6" end="6"/>
                                            </p:txEl>
                                          </p:spTgt>
                                        </p:tgtEl>
                                      </p:cBhvr>
                                      <p:to x="100000" y="60000"/>
                                    </p:animScale>
                                    <p:animScale>
                                      <p:cBhvr>
                                        <p:cTn id="116" dur="166" decel="50000">
                                          <p:stCondLst>
                                            <p:cond delay="676"/>
                                          </p:stCondLst>
                                        </p:cTn>
                                        <p:tgtEl>
                                          <p:spTgt spid="3">
                                            <p:txEl>
                                              <p:pRg st="6" end="6"/>
                                            </p:txEl>
                                          </p:spTgt>
                                        </p:tgtEl>
                                      </p:cBhvr>
                                      <p:to x="100000" y="100000"/>
                                    </p:animScale>
                                    <p:animScale>
                                      <p:cBhvr>
                                        <p:cTn id="117" dur="26">
                                          <p:stCondLst>
                                            <p:cond delay="1312"/>
                                          </p:stCondLst>
                                        </p:cTn>
                                        <p:tgtEl>
                                          <p:spTgt spid="3">
                                            <p:txEl>
                                              <p:pRg st="6" end="6"/>
                                            </p:txEl>
                                          </p:spTgt>
                                        </p:tgtEl>
                                      </p:cBhvr>
                                      <p:to x="100000" y="80000"/>
                                    </p:animScale>
                                    <p:animScale>
                                      <p:cBhvr>
                                        <p:cTn id="118" dur="166" decel="50000">
                                          <p:stCondLst>
                                            <p:cond delay="1338"/>
                                          </p:stCondLst>
                                        </p:cTn>
                                        <p:tgtEl>
                                          <p:spTgt spid="3">
                                            <p:txEl>
                                              <p:pRg st="6" end="6"/>
                                            </p:txEl>
                                          </p:spTgt>
                                        </p:tgtEl>
                                      </p:cBhvr>
                                      <p:to x="100000" y="100000"/>
                                    </p:animScale>
                                    <p:animScale>
                                      <p:cBhvr>
                                        <p:cTn id="119" dur="26">
                                          <p:stCondLst>
                                            <p:cond delay="1642"/>
                                          </p:stCondLst>
                                        </p:cTn>
                                        <p:tgtEl>
                                          <p:spTgt spid="3">
                                            <p:txEl>
                                              <p:pRg st="6" end="6"/>
                                            </p:txEl>
                                          </p:spTgt>
                                        </p:tgtEl>
                                      </p:cBhvr>
                                      <p:to x="100000" y="90000"/>
                                    </p:animScale>
                                    <p:animScale>
                                      <p:cBhvr>
                                        <p:cTn id="120" dur="166" decel="50000">
                                          <p:stCondLst>
                                            <p:cond delay="1668"/>
                                          </p:stCondLst>
                                        </p:cTn>
                                        <p:tgtEl>
                                          <p:spTgt spid="3">
                                            <p:txEl>
                                              <p:pRg st="6" end="6"/>
                                            </p:txEl>
                                          </p:spTgt>
                                        </p:tgtEl>
                                      </p:cBhvr>
                                      <p:to x="100000" y="100000"/>
                                    </p:animScale>
                                    <p:animScale>
                                      <p:cBhvr>
                                        <p:cTn id="121" dur="26">
                                          <p:stCondLst>
                                            <p:cond delay="1808"/>
                                          </p:stCondLst>
                                        </p:cTn>
                                        <p:tgtEl>
                                          <p:spTgt spid="3">
                                            <p:txEl>
                                              <p:pRg st="6" end="6"/>
                                            </p:txEl>
                                          </p:spTgt>
                                        </p:tgtEl>
                                      </p:cBhvr>
                                      <p:to x="100000" y="95000"/>
                                    </p:animScale>
                                    <p:animScale>
                                      <p:cBhvr>
                                        <p:cTn id="122" dur="166" decel="50000">
                                          <p:stCondLst>
                                            <p:cond delay="1834"/>
                                          </p:stCondLst>
                                        </p:cTn>
                                        <p:tgtEl>
                                          <p:spTgt spid="3">
                                            <p:txEl>
                                              <p:pRg st="6" end="6"/>
                                            </p:txEl>
                                          </p:spTgt>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3">
                                            <p:txEl>
                                              <p:pRg st="7" end="7"/>
                                            </p:txEl>
                                          </p:spTgt>
                                        </p:tgtEl>
                                        <p:attrNameLst>
                                          <p:attrName>style.visibility</p:attrName>
                                        </p:attrNameLst>
                                      </p:cBhvr>
                                      <p:to>
                                        <p:strVal val="visible"/>
                                      </p:to>
                                    </p:set>
                                    <p:animEffect transition="in" filter="wipe(down)">
                                      <p:cBhvr>
                                        <p:cTn id="125" dur="580">
                                          <p:stCondLst>
                                            <p:cond delay="0"/>
                                          </p:stCondLst>
                                        </p:cTn>
                                        <p:tgtEl>
                                          <p:spTgt spid="3">
                                            <p:txEl>
                                              <p:pRg st="7" end="7"/>
                                            </p:txEl>
                                          </p:spTgt>
                                        </p:tgtEl>
                                      </p:cBhvr>
                                    </p:animEffect>
                                    <p:anim calcmode="lin" valueType="num">
                                      <p:cBhvr>
                                        <p:cTn id="12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3">
                                            <p:txEl>
                                              <p:pRg st="7" end="7"/>
                                            </p:txEl>
                                          </p:spTgt>
                                        </p:tgtEl>
                                      </p:cBhvr>
                                      <p:to x="100000" y="60000"/>
                                    </p:animScale>
                                    <p:animScale>
                                      <p:cBhvr>
                                        <p:cTn id="132" dur="166" decel="50000">
                                          <p:stCondLst>
                                            <p:cond delay="676"/>
                                          </p:stCondLst>
                                        </p:cTn>
                                        <p:tgtEl>
                                          <p:spTgt spid="3">
                                            <p:txEl>
                                              <p:pRg st="7" end="7"/>
                                            </p:txEl>
                                          </p:spTgt>
                                        </p:tgtEl>
                                      </p:cBhvr>
                                      <p:to x="100000" y="100000"/>
                                    </p:animScale>
                                    <p:animScale>
                                      <p:cBhvr>
                                        <p:cTn id="133" dur="26">
                                          <p:stCondLst>
                                            <p:cond delay="1312"/>
                                          </p:stCondLst>
                                        </p:cTn>
                                        <p:tgtEl>
                                          <p:spTgt spid="3">
                                            <p:txEl>
                                              <p:pRg st="7" end="7"/>
                                            </p:txEl>
                                          </p:spTgt>
                                        </p:tgtEl>
                                      </p:cBhvr>
                                      <p:to x="100000" y="80000"/>
                                    </p:animScale>
                                    <p:animScale>
                                      <p:cBhvr>
                                        <p:cTn id="134" dur="166" decel="50000">
                                          <p:stCondLst>
                                            <p:cond delay="1338"/>
                                          </p:stCondLst>
                                        </p:cTn>
                                        <p:tgtEl>
                                          <p:spTgt spid="3">
                                            <p:txEl>
                                              <p:pRg st="7" end="7"/>
                                            </p:txEl>
                                          </p:spTgt>
                                        </p:tgtEl>
                                      </p:cBhvr>
                                      <p:to x="100000" y="100000"/>
                                    </p:animScale>
                                    <p:animScale>
                                      <p:cBhvr>
                                        <p:cTn id="135" dur="26">
                                          <p:stCondLst>
                                            <p:cond delay="1642"/>
                                          </p:stCondLst>
                                        </p:cTn>
                                        <p:tgtEl>
                                          <p:spTgt spid="3">
                                            <p:txEl>
                                              <p:pRg st="7" end="7"/>
                                            </p:txEl>
                                          </p:spTgt>
                                        </p:tgtEl>
                                      </p:cBhvr>
                                      <p:to x="100000" y="90000"/>
                                    </p:animScale>
                                    <p:animScale>
                                      <p:cBhvr>
                                        <p:cTn id="136" dur="166" decel="50000">
                                          <p:stCondLst>
                                            <p:cond delay="1668"/>
                                          </p:stCondLst>
                                        </p:cTn>
                                        <p:tgtEl>
                                          <p:spTgt spid="3">
                                            <p:txEl>
                                              <p:pRg st="7" end="7"/>
                                            </p:txEl>
                                          </p:spTgt>
                                        </p:tgtEl>
                                      </p:cBhvr>
                                      <p:to x="100000" y="100000"/>
                                    </p:animScale>
                                    <p:animScale>
                                      <p:cBhvr>
                                        <p:cTn id="137" dur="26">
                                          <p:stCondLst>
                                            <p:cond delay="1808"/>
                                          </p:stCondLst>
                                        </p:cTn>
                                        <p:tgtEl>
                                          <p:spTgt spid="3">
                                            <p:txEl>
                                              <p:pRg st="7" end="7"/>
                                            </p:txEl>
                                          </p:spTgt>
                                        </p:tgtEl>
                                      </p:cBhvr>
                                      <p:to x="100000" y="95000"/>
                                    </p:animScale>
                                    <p:animScale>
                                      <p:cBhvr>
                                        <p:cTn id="138" dur="166" decel="50000">
                                          <p:stCondLst>
                                            <p:cond delay="1834"/>
                                          </p:stCondLst>
                                        </p:cTn>
                                        <p:tgtEl>
                                          <p:spTgt spid="3">
                                            <p:txEl>
                                              <p:pRg st="7" end="7"/>
                                            </p:txEl>
                                          </p:spTgt>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grpId="0" nodeType="clickEffect">
                                  <p:stCondLst>
                                    <p:cond delay="0"/>
                                  </p:stCondLst>
                                  <p:childTnLst>
                                    <p:set>
                                      <p:cBhvr>
                                        <p:cTn id="142" dur="1" fill="hold">
                                          <p:stCondLst>
                                            <p:cond delay="0"/>
                                          </p:stCondLst>
                                        </p:cTn>
                                        <p:tgtEl>
                                          <p:spTgt spid="3">
                                            <p:txEl>
                                              <p:pRg st="9" end="9"/>
                                            </p:txEl>
                                          </p:spTgt>
                                        </p:tgtEl>
                                        <p:attrNameLst>
                                          <p:attrName>style.visibility</p:attrName>
                                        </p:attrNameLst>
                                      </p:cBhvr>
                                      <p:to>
                                        <p:strVal val="visible"/>
                                      </p:to>
                                    </p:set>
                                    <p:animEffect transition="in" filter="wipe(down)">
                                      <p:cBhvr>
                                        <p:cTn id="143" dur="580">
                                          <p:stCondLst>
                                            <p:cond delay="0"/>
                                          </p:stCondLst>
                                        </p:cTn>
                                        <p:tgtEl>
                                          <p:spTgt spid="3">
                                            <p:txEl>
                                              <p:pRg st="9" end="9"/>
                                            </p:txEl>
                                          </p:spTgt>
                                        </p:tgtEl>
                                      </p:cBhvr>
                                    </p:animEffect>
                                    <p:anim calcmode="lin" valueType="num">
                                      <p:cBhvr>
                                        <p:cTn id="144"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3">
                                            <p:txEl>
                                              <p:pRg st="9" end="9"/>
                                            </p:txEl>
                                          </p:spTgt>
                                        </p:tgtEl>
                                      </p:cBhvr>
                                      <p:to x="100000" y="60000"/>
                                    </p:animScale>
                                    <p:animScale>
                                      <p:cBhvr>
                                        <p:cTn id="150" dur="166" decel="50000">
                                          <p:stCondLst>
                                            <p:cond delay="676"/>
                                          </p:stCondLst>
                                        </p:cTn>
                                        <p:tgtEl>
                                          <p:spTgt spid="3">
                                            <p:txEl>
                                              <p:pRg st="9" end="9"/>
                                            </p:txEl>
                                          </p:spTgt>
                                        </p:tgtEl>
                                      </p:cBhvr>
                                      <p:to x="100000" y="100000"/>
                                    </p:animScale>
                                    <p:animScale>
                                      <p:cBhvr>
                                        <p:cTn id="151" dur="26">
                                          <p:stCondLst>
                                            <p:cond delay="1312"/>
                                          </p:stCondLst>
                                        </p:cTn>
                                        <p:tgtEl>
                                          <p:spTgt spid="3">
                                            <p:txEl>
                                              <p:pRg st="9" end="9"/>
                                            </p:txEl>
                                          </p:spTgt>
                                        </p:tgtEl>
                                      </p:cBhvr>
                                      <p:to x="100000" y="80000"/>
                                    </p:animScale>
                                    <p:animScale>
                                      <p:cBhvr>
                                        <p:cTn id="152" dur="166" decel="50000">
                                          <p:stCondLst>
                                            <p:cond delay="1338"/>
                                          </p:stCondLst>
                                        </p:cTn>
                                        <p:tgtEl>
                                          <p:spTgt spid="3">
                                            <p:txEl>
                                              <p:pRg st="9" end="9"/>
                                            </p:txEl>
                                          </p:spTgt>
                                        </p:tgtEl>
                                      </p:cBhvr>
                                      <p:to x="100000" y="100000"/>
                                    </p:animScale>
                                    <p:animScale>
                                      <p:cBhvr>
                                        <p:cTn id="153" dur="26">
                                          <p:stCondLst>
                                            <p:cond delay="1642"/>
                                          </p:stCondLst>
                                        </p:cTn>
                                        <p:tgtEl>
                                          <p:spTgt spid="3">
                                            <p:txEl>
                                              <p:pRg st="9" end="9"/>
                                            </p:txEl>
                                          </p:spTgt>
                                        </p:tgtEl>
                                      </p:cBhvr>
                                      <p:to x="100000" y="90000"/>
                                    </p:animScale>
                                    <p:animScale>
                                      <p:cBhvr>
                                        <p:cTn id="154" dur="166" decel="50000">
                                          <p:stCondLst>
                                            <p:cond delay="1668"/>
                                          </p:stCondLst>
                                        </p:cTn>
                                        <p:tgtEl>
                                          <p:spTgt spid="3">
                                            <p:txEl>
                                              <p:pRg st="9" end="9"/>
                                            </p:txEl>
                                          </p:spTgt>
                                        </p:tgtEl>
                                      </p:cBhvr>
                                      <p:to x="100000" y="100000"/>
                                    </p:animScale>
                                    <p:animScale>
                                      <p:cBhvr>
                                        <p:cTn id="155" dur="26">
                                          <p:stCondLst>
                                            <p:cond delay="1808"/>
                                          </p:stCondLst>
                                        </p:cTn>
                                        <p:tgtEl>
                                          <p:spTgt spid="3">
                                            <p:txEl>
                                              <p:pRg st="9" end="9"/>
                                            </p:txEl>
                                          </p:spTgt>
                                        </p:tgtEl>
                                      </p:cBhvr>
                                      <p:to x="100000" y="95000"/>
                                    </p:animScale>
                                    <p:animScale>
                                      <p:cBhvr>
                                        <p:cTn id="156"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Conclusions (1)</a:t>
            </a:r>
            <a:endParaRPr lang="ro-RO" dirty="0"/>
          </a:p>
        </p:txBody>
      </p:sp>
      <p:sp>
        <p:nvSpPr>
          <p:cNvPr id="3" name="Content Placeholder 2"/>
          <p:cNvSpPr>
            <a:spLocks noGrp="1"/>
          </p:cNvSpPr>
          <p:nvPr>
            <p:ph idx="1"/>
          </p:nvPr>
        </p:nvSpPr>
        <p:spPr/>
        <p:txBody>
          <a:bodyPr>
            <a:normAutofit/>
          </a:bodyPr>
          <a:lstStyle/>
          <a:p>
            <a:pPr fontAlgn="ctr"/>
            <a:r>
              <a:rPr lang="en-GB" smtClean="0"/>
              <a:t>Library Trials are essential rotating wheels in Assessment and Selections mechanisms; </a:t>
            </a:r>
          </a:p>
          <a:p>
            <a:pPr lvl="1" fontAlgn="ctr"/>
            <a:r>
              <a:rPr lang="en-GB" smtClean="0"/>
              <a:t>Library’s perspective</a:t>
            </a:r>
          </a:p>
          <a:p>
            <a:pPr lvl="1" fontAlgn="ctr"/>
            <a:r>
              <a:rPr lang="en-GB" smtClean="0"/>
              <a:t>Users’ perspective</a:t>
            </a:r>
          </a:p>
          <a:p>
            <a:pPr lvl="1" fontAlgn="ctr"/>
            <a:r>
              <a:rPr lang="en-GB" smtClean="0"/>
              <a:t>Publisher’s perspective</a:t>
            </a:r>
          </a:p>
          <a:p>
            <a:pPr fontAlgn="ctr"/>
            <a:r>
              <a:rPr lang="en-GB" smtClean="0"/>
              <a:t>New assessment and selection techniques (such as price per impact factor or assessment of HSS literature) play a vital role in modern libraries; </a:t>
            </a:r>
          </a:p>
          <a:p>
            <a:pPr fontAlgn="ctr"/>
            <a:r>
              <a:rPr lang="en-GB" smtClean="0"/>
              <a:t>The management of trials makes the difference between good and bad decisions.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919" y="5911222"/>
            <a:ext cx="4678529" cy="935706"/>
          </a:xfrm>
          <a:prstGeom prst="rect">
            <a:avLst/>
          </a:prstGeom>
        </p:spPr>
      </p:pic>
    </p:spTree>
    <p:extLst>
      <p:ext uri="{BB962C8B-B14F-4D97-AF65-F5344CB8AC3E}">
        <p14:creationId xmlns:p14="http://schemas.microsoft.com/office/powerpoint/2010/main" val="188022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5BCD2924-8876-D74C-82E2-853B024DFDA4}" type="slidenum">
              <a:rPr lang="en-US"/>
              <a:pPr/>
              <a:t>25</a:t>
            </a:fld>
            <a:endParaRPr lang="en-US"/>
          </a:p>
        </p:txBody>
      </p:sp>
      <p:pic>
        <p:nvPicPr>
          <p:cNvPr id="266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5600" y="101601"/>
            <a:ext cx="4699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26626" name="Rectangle 2"/>
          <p:cNvSpPr>
            <a:spLocks/>
          </p:cNvSpPr>
          <p:nvPr/>
        </p:nvSpPr>
        <p:spPr bwMode="auto">
          <a:xfrm>
            <a:off x="2312988" y="2489200"/>
            <a:ext cx="72771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r>
              <a:rPr lang="en-US" sz="5000">
                <a:solidFill>
                  <a:srgbClr val="343434"/>
                </a:solidFill>
                <a:latin typeface="Arial" charset="0"/>
                <a:ea typeface="ＭＳ Ｐゴシック" charset="0"/>
                <a:cs typeface="Arial" charset="0"/>
                <a:sym typeface="Arial" charset="0"/>
              </a:rPr>
              <a:t>How are we filtering or choosing anyway?</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59301"/>
            <a:ext cx="3035300"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300" y="4559301"/>
            <a:ext cx="3035300"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4559301"/>
            <a:ext cx="3035300"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pic>
        <p:nvPicPr>
          <p:cNvPr id="266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701"/>
            <a:ext cx="3035300"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pic>
        <p:nvPicPr>
          <p:cNvPr id="266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300" y="12701"/>
            <a:ext cx="3035300"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pic>
        <p:nvPicPr>
          <p:cNvPr id="266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1"/>
            <a:ext cx="3035300"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pic>
        <p:nvPicPr>
          <p:cNvPr id="266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12701"/>
            <a:ext cx="3035300"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pic>
        <p:nvPicPr>
          <p:cNvPr id="266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300" y="2286001"/>
            <a:ext cx="3035300"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pic>
        <p:nvPicPr>
          <p:cNvPr id="266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2286001"/>
            <a:ext cx="3035300"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26636" name="Text Box 12"/>
          <p:cNvSpPr txBox="1">
            <a:spLocks noChangeArrowheads="1"/>
          </p:cNvSpPr>
          <p:nvPr/>
        </p:nvSpPr>
        <p:spPr bwMode="auto">
          <a:xfrm>
            <a:off x="9966326" y="6467475"/>
            <a:ext cx="24447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B89769C6-0392-5547-BBAA-E3B09B761705}" type="slidenum">
              <a:rPr lang="en-US">
                <a:latin typeface="Calibri" charset="0"/>
                <a:cs typeface="Calibri" charset="0"/>
                <a:sym typeface="Calibri" charset="0"/>
              </a:rPr>
              <a:pPr algn="r"/>
              <a:t>25</a:t>
            </a:fld>
            <a:endParaRPr lang="en-US">
              <a:latin typeface="Calibri" charset="0"/>
              <a:cs typeface="Calibri" charset="0"/>
              <a:sym typeface="Calibri" charset="0"/>
            </a:endParaRPr>
          </a:p>
        </p:txBody>
      </p:sp>
    </p:spTree>
    <p:extLst>
      <p:ext uri="{BB962C8B-B14F-4D97-AF65-F5344CB8AC3E}">
        <p14:creationId xmlns:p14="http://schemas.microsoft.com/office/powerpoint/2010/main" val="2716891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p:cTn id="7" dur="500" fill="hold"/>
                                        <p:tgtEl>
                                          <p:spTgt spid="26625"/>
                                        </p:tgtEl>
                                        <p:attrNameLst>
                                          <p:attrName>ppt_w</p:attrName>
                                        </p:attrNameLst>
                                      </p:cBhvr>
                                      <p:tavLst>
                                        <p:tav tm="0">
                                          <p:val>
                                            <p:fltVal val="0"/>
                                          </p:val>
                                        </p:tav>
                                        <p:tav tm="100000">
                                          <p:val>
                                            <p:strVal val="#ppt_w"/>
                                          </p:val>
                                        </p:tav>
                                      </p:tavLst>
                                    </p:anim>
                                    <p:anim calcmode="lin" valueType="num">
                                      <p:cBhvr>
                                        <p:cTn id="8" dur="500" fill="hold"/>
                                        <p:tgtEl>
                                          <p:spTgt spid="2662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6627"/>
                                        </p:tgtEl>
                                        <p:attrNameLst>
                                          <p:attrName>style.visibility</p:attrName>
                                        </p:attrNameLst>
                                      </p:cBhvr>
                                      <p:to>
                                        <p:strVal val="visible"/>
                                      </p:to>
                                    </p:set>
                                  </p:childTnLst>
                                </p:cTn>
                              </p:par>
                            </p:childTnLst>
                          </p:cTn>
                        </p:par>
                        <p:par>
                          <p:cTn id="13" fill="hold" nodeType="afterGroup">
                            <p:stCondLst>
                              <p:cond delay="500"/>
                            </p:stCondLst>
                            <p:childTnLst>
                              <p:par>
                                <p:cTn id="14" presetID="1" presetClass="entr" presetSubtype="0" fill="hold" nodeType="afterEffect">
                                  <p:stCondLst>
                                    <p:cond delay="500"/>
                                  </p:stCondLst>
                                  <p:childTnLst>
                                    <p:set>
                                      <p:cBhvr>
                                        <p:cTn id="15" dur="1" fill="hold">
                                          <p:stCondLst>
                                            <p:cond delay="499"/>
                                          </p:stCondLst>
                                        </p:cTn>
                                        <p:tgtEl>
                                          <p:spTgt spid="26633"/>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nodeType="afterEffect">
                                  <p:stCondLst>
                                    <p:cond delay="500"/>
                                  </p:stCondLst>
                                  <p:childTnLst>
                                    <p:set>
                                      <p:cBhvr>
                                        <p:cTn id="18" dur="1" fill="hold">
                                          <p:stCondLst>
                                            <p:cond delay="499"/>
                                          </p:stCondLst>
                                        </p:cTn>
                                        <p:tgtEl>
                                          <p:spTgt spid="26628"/>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500"/>
                                  </p:stCondLst>
                                  <p:childTnLst>
                                    <p:set>
                                      <p:cBhvr>
                                        <p:cTn id="21" dur="1" fill="hold">
                                          <p:stCondLst>
                                            <p:cond delay="499"/>
                                          </p:stCondLst>
                                        </p:cTn>
                                        <p:tgtEl>
                                          <p:spTgt spid="26634"/>
                                        </p:tgtEl>
                                        <p:attrNameLst>
                                          <p:attrName>style.visibility</p:attrName>
                                        </p:attrNameLst>
                                      </p:cBhvr>
                                      <p:to>
                                        <p:strVal val="visible"/>
                                      </p:to>
                                    </p:set>
                                  </p:childTnLst>
                                </p:cTn>
                              </p:par>
                            </p:childTnLst>
                          </p:cTn>
                        </p:par>
                        <p:par>
                          <p:cTn id="22" fill="hold" nodeType="afterGroup">
                            <p:stCondLst>
                              <p:cond delay="3500"/>
                            </p:stCondLst>
                            <p:childTnLst>
                              <p:par>
                                <p:cTn id="23" presetID="1" presetClass="entr" presetSubtype="0" fill="hold" nodeType="afterEffect">
                                  <p:stCondLst>
                                    <p:cond delay="500"/>
                                  </p:stCondLst>
                                  <p:childTnLst>
                                    <p:set>
                                      <p:cBhvr>
                                        <p:cTn id="24" dur="1" fill="hold">
                                          <p:stCondLst>
                                            <p:cond delay="499"/>
                                          </p:stCondLst>
                                        </p:cTn>
                                        <p:tgtEl>
                                          <p:spTgt spid="26629"/>
                                        </p:tgtEl>
                                        <p:attrNameLst>
                                          <p:attrName>style.visibility</p:attrName>
                                        </p:attrNameLst>
                                      </p:cBhvr>
                                      <p:to>
                                        <p:strVal val="visible"/>
                                      </p:to>
                                    </p:set>
                                  </p:childTnLst>
                                </p:cTn>
                              </p:par>
                            </p:childTnLst>
                          </p:cTn>
                        </p:par>
                        <p:par>
                          <p:cTn id="25" fill="hold" nodeType="afterGroup">
                            <p:stCondLst>
                              <p:cond delay="4500"/>
                            </p:stCondLst>
                            <p:childTnLst>
                              <p:par>
                                <p:cTn id="26" presetID="1" presetClass="entr" presetSubtype="0" fill="hold" nodeType="afterEffect">
                                  <p:stCondLst>
                                    <p:cond delay="500"/>
                                  </p:stCondLst>
                                  <p:childTnLst>
                                    <p:set>
                                      <p:cBhvr>
                                        <p:cTn id="27" dur="1" fill="hold">
                                          <p:stCondLst>
                                            <p:cond delay="499"/>
                                          </p:stCondLst>
                                        </p:cTn>
                                        <p:tgtEl>
                                          <p:spTgt spid="26631"/>
                                        </p:tgtEl>
                                        <p:attrNameLst>
                                          <p:attrName>style.visibility</p:attrName>
                                        </p:attrNameLst>
                                      </p:cBhvr>
                                      <p:to>
                                        <p:strVal val="visible"/>
                                      </p:to>
                                    </p:set>
                                  </p:childTnLst>
                                </p:cTn>
                              </p:par>
                            </p:childTnLst>
                          </p:cTn>
                        </p:par>
                        <p:par>
                          <p:cTn id="28" fill="hold" nodeType="afterGroup">
                            <p:stCondLst>
                              <p:cond delay="5500"/>
                            </p:stCondLst>
                            <p:childTnLst>
                              <p:par>
                                <p:cTn id="29" presetID="1" presetClass="entr" presetSubtype="0" fill="hold" nodeType="afterEffect">
                                  <p:stCondLst>
                                    <p:cond delay="500"/>
                                  </p:stCondLst>
                                  <p:childTnLst>
                                    <p:set>
                                      <p:cBhvr>
                                        <p:cTn id="30" dur="1" fill="hold">
                                          <p:stCondLst>
                                            <p:cond delay="499"/>
                                          </p:stCondLst>
                                        </p:cTn>
                                        <p:tgtEl>
                                          <p:spTgt spid="26635"/>
                                        </p:tgtEl>
                                        <p:attrNameLst>
                                          <p:attrName>style.visibility</p:attrName>
                                        </p:attrNameLst>
                                      </p:cBhvr>
                                      <p:to>
                                        <p:strVal val="visible"/>
                                      </p:to>
                                    </p:set>
                                  </p:childTnLst>
                                </p:cTn>
                              </p:par>
                            </p:childTnLst>
                          </p:cTn>
                        </p:par>
                        <p:par>
                          <p:cTn id="31" fill="hold" nodeType="afterGroup">
                            <p:stCondLst>
                              <p:cond delay="6500"/>
                            </p:stCondLst>
                            <p:childTnLst>
                              <p:par>
                                <p:cTn id="32" presetID="1" presetClass="entr" presetSubtype="0" fill="hold" nodeType="afterEffect">
                                  <p:stCondLst>
                                    <p:cond delay="500"/>
                                  </p:stCondLst>
                                  <p:childTnLst>
                                    <p:set>
                                      <p:cBhvr>
                                        <p:cTn id="33" dur="1" fill="hold">
                                          <p:stCondLst>
                                            <p:cond delay="499"/>
                                          </p:stCondLst>
                                        </p:cTn>
                                        <p:tgtEl>
                                          <p:spTgt spid="26632"/>
                                        </p:tgtEl>
                                        <p:attrNameLst>
                                          <p:attrName>style.visibility</p:attrName>
                                        </p:attrNameLst>
                                      </p:cBhvr>
                                      <p:to>
                                        <p:strVal val="visible"/>
                                      </p:to>
                                    </p:set>
                                  </p:childTnLst>
                                </p:cTn>
                              </p:par>
                            </p:childTnLst>
                          </p:cTn>
                        </p:par>
                        <p:par>
                          <p:cTn id="34" fill="hold" nodeType="afterGroup">
                            <p:stCondLst>
                              <p:cond delay="7500"/>
                            </p:stCondLst>
                            <p:childTnLst>
                              <p:par>
                                <p:cTn id="35" presetID="1" presetClass="entr" presetSubtype="0" fill="hold" nodeType="afterEffect">
                                  <p:stCondLst>
                                    <p:cond delay="500"/>
                                  </p:stCondLst>
                                  <p:childTnLst>
                                    <p:set>
                                      <p:cBhvr>
                                        <p:cTn id="36" dur="1" fill="hold">
                                          <p:stCondLst>
                                            <p:cond delay="499"/>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0709" y="125358"/>
            <a:ext cx="7322043" cy="6262688"/>
          </a:xfrm>
          <a:prstGeom prst="rect">
            <a:avLst/>
          </a:prstGeom>
          <a:gradFill flip="none" rotWithShape="1">
            <a:gsLst>
              <a:gs pos="42000">
                <a:schemeClr val="tx2">
                  <a:lumMod val="75000"/>
                </a:schemeClr>
              </a:gs>
              <a:gs pos="100000">
                <a:schemeClr val="tx1"/>
              </a:gs>
            </a:gsLst>
            <a:lin ang="11340000" scaled="0"/>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Slide Number Placeholder 3"/>
          <p:cNvSpPr>
            <a:spLocks noGrp="1"/>
          </p:cNvSpPr>
          <p:nvPr>
            <p:ph type="sldNum" sz="quarter" idx="10"/>
          </p:nvPr>
        </p:nvSpPr>
        <p:spPr/>
        <p:txBody>
          <a:bodyPr/>
          <a:lstStyle/>
          <a:p>
            <a:fld id="{647FA2CC-C885-EB45-B320-466E619B8334}" type="slidenum">
              <a:rPr lang="en-US"/>
              <a:pPr/>
              <a:t>26</a:t>
            </a:fld>
            <a:endParaRPr lang="en-US"/>
          </a:p>
        </p:txBody>
      </p:sp>
      <p:sp>
        <p:nvSpPr>
          <p:cNvPr id="27649" name="Oval 1"/>
          <p:cNvSpPr>
            <a:spLocks/>
          </p:cNvSpPr>
          <p:nvPr/>
        </p:nvSpPr>
        <p:spPr bwMode="auto">
          <a:xfrm>
            <a:off x="6792312" y="889000"/>
            <a:ext cx="406400" cy="5080000"/>
          </a:xfrm>
          <a:prstGeom prst="ellipse">
            <a:avLst/>
          </a:prstGeom>
          <a:gradFill rotWithShape="0">
            <a:gsLst>
              <a:gs pos="0">
                <a:srgbClr val="FFFFFF"/>
              </a:gs>
              <a:gs pos="100000">
                <a:srgbClr val="5DB8FF"/>
              </a:gs>
            </a:gsLst>
            <a:lin ang="0" scaled="1"/>
          </a:gradFill>
          <a:ln w="28575" cap="flat" cmpd="sng">
            <a:solidFill>
              <a:schemeClr val="tx2">
                <a:lumMod val="40000"/>
                <a:lumOff val="60000"/>
              </a:schemeClr>
            </a:solidFill>
            <a:prstDash val="solid"/>
            <a:miter lim="800000"/>
            <a:headEnd type="none" w="med" len="med"/>
            <a:tailEnd type="none" w="med" len="med"/>
          </a:ln>
        </p:spPr>
        <p:txBody>
          <a:bodyPr lIns="0" tIns="0" rIns="0" bIns="0"/>
          <a:lstStyle/>
          <a:p>
            <a:endParaRPr lang="en-US"/>
          </a:p>
        </p:txBody>
      </p:sp>
      <p:sp>
        <p:nvSpPr>
          <p:cNvPr id="27650" name="Line 2"/>
          <p:cNvSpPr>
            <a:spLocks noChangeShapeType="1"/>
          </p:cNvSpPr>
          <p:nvPr/>
        </p:nvSpPr>
        <p:spPr bwMode="auto">
          <a:xfrm flipH="1">
            <a:off x="9719662" y="201163"/>
            <a:ext cx="1588" cy="6135688"/>
          </a:xfrm>
          <a:prstGeom prst="line">
            <a:avLst/>
          </a:prstGeom>
          <a:noFill/>
          <a:ln w="76200" cap="flat" cmpd="sng">
            <a:solidFill>
              <a:srgbClr val="FFFF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51" name="Line 3"/>
          <p:cNvSpPr>
            <a:spLocks noChangeShapeType="1"/>
          </p:cNvSpPr>
          <p:nvPr/>
        </p:nvSpPr>
        <p:spPr bwMode="auto">
          <a:xfrm>
            <a:off x="7199725" y="3237646"/>
            <a:ext cx="2497712" cy="171502"/>
          </a:xfrm>
          <a:prstGeom prst="line">
            <a:avLst/>
          </a:prstGeom>
          <a:noFill/>
          <a:ln w="28575" cap="flat" cmpd="sng">
            <a:solidFill>
              <a:srgbClr val="FFFF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52" name="Line 4"/>
          <p:cNvSpPr>
            <a:spLocks noChangeShapeType="1"/>
          </p:cNvSpPr>
          <p:nvPr/>
        </p:nvSpPr>
        <p:spPr bwMode="auto">
          <a:xfrm rot="10800000" flipH="1">
            <a:off x="7198137" y="3428204"/>
            <a:ext cx="2497712" cy="169914"/>
          </a:xfrm>
          <a:prstGeom prst="line">
            <a:avLst/>
          </a:prstGeom>
          <a:noFill/>
          <a:ln w="28575" cap="flat" cmpd="sng">
            <a:solidFill>
              <a:srgbClr val="FFFF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53" name="Line 5"/>
          <p:cNvSpPr>
            <a:spLocks noChangeShapeType="1"/>
          </p:cNvSpPr>
          <p:nvPr/>
        </p:nvSpPr>
        <p:spPr bwMode="auto">
          <a:xfrm>
            <a:off x="7198137" y="2907347"/>
            <a:ext cx="2500888" cy="489099"/>
          </a:xfrm>
          <a:prstGeom prst="line">
            <a:avLst/>
          </a:prstGeom>
          <a:noFill/>
          <a:ln w="28575" cap="flat" cmpd="sng">
            <a:solidFill>
              <a:srgbClr val="FFFF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54" name="Line 6"/>
          <p:cNvSpPr>
            <a:spLocks noChangeShapeType="1"/>
          </p:cNvSpPr>
          <p:nvPr/>
        </p:nvSpPr>
        <p:spPr bwMode="auto">
          <a:xfrm rot="10800000" flipH="1">
            <a:off x="7198137" y="3440909"/>
            <a:ext cx="2500888" cy="489099"/>
          </a:xfrm>
          <a:prstGeom prst="line">
            <a:avLst/>
          </a:prstGeom>
          <a:noFill/>
          <a:ln w="28575" cap="flat" cmpd="sng">
            <a:solidFill>
              <a:srgbClr val="FFFF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55" name="Line 7"/>
          <p:cNvSpPr>
            <a:spLocks noChangeShapeType="1"/>
          </p:cNvSpPr>
          <p:nvPr/>
        </p:nvSpPr>
        <p:spPr bwMode="auto">
          <a:xfrm>
            <a:off x="7198137" y="2488119"/>
            <a:ext cx="2500888" cy="908326"/>
          </a:xfrm>
          <a:prstGeom prst="line">
            <a:avLst/>
          </a:prstGeom>
          <a:noFill/>
          <a:ln w="28575" cap="flat" cmpd="sng">
            <a:solidFill>
              <a:srgbClr val="FFFF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56" name="Line 8"/>
          <p:cNvSpPr>
            <a:spLocks noChangeShapeType="1"/>
          </p:cNvSpPr>
          <p:nvPr/>
        </p:nvSpPr>
        <p:spPr bwMode="auto">
          <a:xfrm rot="10800000" flipH="1">
            <a:off x="7198137" y="3453612"/>
            <a:ext cx="2500888" cy="908326"/>
          </a:xfrm>
          <a:prstGeom prst="line">
            <a:avLst/>
          </a:prstGeom>
          <a:noFill/>
          <a:ln w="28575" cap="flat" cmpd="sng">
            <a:solidFill>
              <a:srgbClr val="FFFF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57" name="Line 9"/>
          <p:cNvSpPr>
            <a:spLocks noChangeShapeType="1"/>
          </p:cNvSpPr>
          <p:nvPr/>
        </p:nvSpPr>
        <p:spPr bwMode="auto">
          <a:xfrm>
            <a:off x="7175907" y="2060952"/>
            <a:ext cx="2496124" cy="1335493"/>
          </a:xfrm>
          <a:prstGeom prst="line">
            <a:avLst/>
          </a:prstGeom>
          <a:noFill/>
          <a:ln w="28575" cap="flat" cmpd="sng">
            <a:solidFill>
              <a:srgbClr val="FFFF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58" name="Line 10"/>
          <p:cNvSpPr>
            <a:spLocks noChangeShapeType="1"/>
          </p:cNvSpPr>
          <p:nvPr/>
        </p:nvSpPr>
        <p:spPr bwMode="auto">
          <a:xfrm rot="10800000" flipH="1">
            <a:off x="7172731" y="3466317"/>
            <a:ext cx="2496124" cy="1333905"/>
          </a:xfrm>
          <a:prstGeom prst="line">
            <a:avLst/>
          </a:prstGeom>
          <a:noFill/>
          <a:ln w="28575" cap="flat" cmpd="sng">
            <a:solidFill>
              <a:srgbClr val="FFFF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59" name="Line 11"/>
          <p:cNvSpPr>
            <a:spLocks noChangeShapeType="1"/>
          </p:cNvSpPr>
          <p:nvPr/>
        </p:nvSpPr>
        <p:spPr bwMode="auto">
          <a:xfrm>
            <a:off x="6807522" y="2003785"/>
            <a:ext cx="374736" cy="66695"/>
          </a:xfrm>
          <a:prstGeom prst="line">
            <a:avLst/>
          </a:prstGeom>
          <a:noFill/>
          <a:ln w="28575" cap="flat" cmpd="sng">
            <a:solidFill>
              <a:schemeClr val="tx2">
                <a:lumMod val="40000"/>
                <a:lumOff val="60000"/>
              </a:schemeClr>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60" name="Line 12"/>
          <p:cNvSpPr>
            <a:spLocks noChangeShapeType="1"/>
          </p:cNvSpPr>
          <p:nvPr/>
        </p:nvSpPr>
        <p:spPr bwMode="auto">
          <a:xfrm flipH="1">
            <a:off x="6804347" y="4814514"/>
            <a:ext cx="360445" cy="61931"/>
          </a:xfrm>
          <a:prstGeom prst="line">
            <a:avLst/>
          </a:prstGeom>
          <a:noFill/>
          <a:ln w="28575" cap="flat" cmpd="sng">
            <a:solidFill>
              <a:schemeClr val="tx2">
                <a:lumMod val="40000"/>
                <a:lumOff val="60000"/>
              </a:schemeClr>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61" name="Line 13"/>
          <p:cNvSpPr>
            <a:spLocks noChangeShapeType="1"/>
          </p:cNvSpPr>
          <p:nvPr/>
        </p:nvSpPr>
        <p:spPr bwMode="auto">
          <a:xfrm>
            <a:off x="6802759" y="2430952"/>
            <a:ext cx="377912" cy="52403"/>
          </a:xfrm>
          <a:prstGeom prst="line">
            <a:avLst/>
          </a:prstGeom>
          <a:noFill/>
          <a:ln w="28575" cap="flat" cmpd="sng">
            <a:solidFill>
              <a:schemeClr val="tx2">
                <a:lumMod val="40000"/>
                <a:lumOff val="60000"/>
              </a:schemeClr>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62" name="Line 14"/>
          <p:cNvSpPr>
            <a:spLocks noChangeShapeType="1"/>
          </p:cNvSpPr>
          <p:nvPr/>
        </p:nvSpPr>
        <p:spPr bwMode="auto">
          <a:xfrm>
            <a:off x="6793231" y="2873998"/>
            <a:ext cx="401730" cy="42876"/>
          </a:xfrm>
          <a:prstGeom prst="line">
            <a:avLst/>
          </a:prstGeom>
          <a:noFill/>
          <a:ln w="28575" cap="flat" cmpd="sng">
            <a:solidFill>
              <a:schemeClr val="tx2">
                <a:lumMod val="40000"/>
                <a:lumOff val="60000"/>
              </a:schemeClr>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63" name="Line 15"/>
          <p:cNvSpPr>
            <a:spLocks noChangeShapeType="1"/>
          </p:cNvSpPr>
          <p:nvPr/>
        </p:nvSpPr>
        <p:spPr bwMode="auto">
          <a:xfrm>
            <a:off x="6778941" y="3223354"/>
            <a:ext cx="403318" cy="20644"/>
          </a:xfrm>
          <a:prstGeom prst="line">
            <a:avLst/>
          </a:prstGeom>
          <a:noFill/>
          <a:ln w="28575" cap="flat" cmpd="sng">
            <a:solidFill>
              <a:schemeClr val="tx2">
                <a:lumMod val="40000"/>
                <a:lumOff val="60000"/>
              </a:schemeClr>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64" name="Line 16"/>
          <p:cNvSpPr>
            <a:spLocks noChangeShapeType="1"/>
          </p:cNvSpPr>
          <p:nvPr/>
        </p:nvSpPr>
        <p:spPr bwMode="auto">
          <a:xfrm rot="10800000" flipH="1">
            <a:off x="6778941" y="3594942"/>
            <a:ext cx="403318" cy="22232"/>
          </a:xfrm>
          <a:prstGeom prst="line">
            <a:avLst/>
          </a:prstGeom>
          <a:noFill/>
          <a:ln w="28575" cap="flat" cmpd="sng">
            <a:solidFill>
              <a:schemeClr val="tx2">
                <a:lumMod val="40000"/>
                <a:lumOff val="60000"/>
              </a:schemeClr>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65" name="Line 17"/>
          <p:cNvSpPr>
            <a:spLocks noChangeShapeType="1"/>
          </p:cNvSpPr>
          <p:nvPr/>
        </p:nvSpPr>
        <p:spPr bwMode="auto">
          <a:xfrm rot="10800000" flipH="1">
            <a:off x="6805934" y="3937946"/>
            <a:ext cx="401730" cy="42876"/>
          </a:xfrm>
          <a:prstGeom prst="line">
            <a:avLst/>
          </a:prstGeom>
          <a:noFill/>
          <a:ln w="28575" cap="flat" cmpd="sng">
            <a:solidFill>
              <a:schemeClr val="tx2">
                <a:lumMod val="40000"/>
                <a:lumOff val="60000"/>
              </a:schemeClr>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66" name="Line 18"/>
          <p:cNvSpPr>
            <a:spLocks noChangeShapeType="1"/>
          </p:cNvSpPr>
          <p:nvPr/>
        </p:nvSpPr>
        <p:spPr bwMode="auto">
          <a:xfrm rot="10800000" flipH="1">
            <a:off x="6793232" y="4373055"/>
            <a:ext cx="387439" cy="79399"/>
          </a:xfrm>
          <a:prstGeom prst="line">
            <a:avLst/>
          </a:prstGeom>
          <a:noFill/>
          <a:ln w="28575" cap="flat" cmpd="sng">
            <a:solidFill>
              <a:schemeClr val="tx2">
                <a:lumMod val="40000"/>
                <a:lumOff val="60000"/>
              </a:schemeClr>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67" name="Line 19"/>
          <p:cNvSpPr>
            <a:spLocks noChangeShapeType="1"/>
          </p:cNvSpPr>
          <p:nvPr/>
        </p:nvSpPr>
        <p:spPr bwMode="auto">
          <a:xfrm>
            <a:off x="3970007" y="1999020"/>
            <a:ext cx="2831164" cy="0"/>
          </a:xfrm>
          <a:prstGeom prst="line">
            <a:avLst/>
          </a:prstGeom>
          <a:noFill/>
          <a:ln w="28575" cap="flat" cmpd="sng">
            <a:solidFill>
              <a:srgbClr val="FFFF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68" name="Line 20"/>
          <p:cNvSpPr>
            <a:spLocks noChangeShapeType="1"/>
          </p:cNvSpPr>
          <p:nvPr/>
        </p:nvSpPr>
        <p:spPr bwMode="auto">
          <a:xfrm>
            <a:off x="3971595" y="2419835"/>
            <a:ext cx="2831164" cy="0"/>
          </a:xfrm>
          <a:prstGeom prst="line">
            <a:avLst/>
          </a:prstGeom>
          <a:noFill/>
          <a:ln w="28575" cap="flat" cmpd="sng">
            <a:solidFill>
              <a:srgbClr val="FFFF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69" name="Line 21"/>
          <p:cNvSpPr>
            <a:spLocks noChangeShapeType="1"/>
          </p:cNvSpPr>
          <p:nvPr/>
        </p:nvSpPr>
        <p:spPr bwMode="auto">
          <a:xfrm>
            <a:off x="3971595" y="2864470"/>
            <a:ext cx="2831164" cy="0"/>
          </a:xfrm>
          <a:prstGeom prst="line">
            <a:avLst/>
          </a:prstGeom>
          <a:noFill/>
          <a:ln w="28575" cap="flat" cmpd="sng">
            <a:solidFill>
              <a:srgbClr val="FFFF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70" name="Line 22"/>
          <p:cNvSpPr>
            <a:spLocks noChangeShapeType="1"/>
          </p:cNvSpPr>
          <p:nvPr/>
        </p:nvSpPr>
        <p:spPr bwMode="auto">
          <a:xfrm>
            <a:off x="3971595" y="3220178"/>
            <a:ext cx="2831164" cy="0"/>
          </a:xfrm>
          <a:prstGeom prst="line">
            <a:avLst/>
          </a:prstGeom>
          <a:noFill/>
          <a:ln w="28575" cap="flat" cmpd="sng">
            <a:solidFill>
              <a:srgbClr val="FFFF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71" name="Line 23"/>
          <p:cNvSpPr>
            <a:spLocks noChangeShapeType="1"/>
          </p:cNvSpPr>
          <p:nvPr/>
        </p:nvSpPr>
        <p:spPr bwMode="auto">
          <a:xfrm>
            <a:off x="3958892" y="3613998"/>
            <a:ext cx="2831164" cy="0"/>
          </a:xfrm>
          <a:prstGeom prst="line">
            <a:avLst/>
          </a:prstGeom>
          <a:noFill/>
          <a:ln w="28575" cap="flat" cmpd="sng">
            <a:solidFill>
              <a:srgbClr val="FFFF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72" name="Line 24"/>
          <p:cNvSpPr>
            <a:spLocks noChangeShapeType="1"/>
          </p:cNvSpPr>
          <p:nvPr/>
        </p:nvSpPr>
        <p:spPr bwMode="auto">
          <a:xfrm>
            <a:off x="3971595" y="3982410"/>
            <a:ext cx="2831164" cy="0"/>
          </a:xfrm>
          <a:prstGeom prst="line">
            <a:avLst/>
          </a:prstGeom>
          <a:noFill/>
          <a:ln w="28575" cap="flat" cmpd="sng">
            <a:solidFill>
              <a:srgbClr val="FFFF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73" name="Line 25"/>
          <p:cNvSpPr>
            <a:spLocks noChangeShapeType="1"/>
          </p:cNvSpPr>
          <p:nvPr/>
        </p:nvSpPr>
        <p:spPr bwMode="auto">
          <a:xfrm>
            <a:off x="3958892" y="4452453"/>
            <a:ext cx="2831164" cy="0"/>
          </a:xfrm>
          <a:prstGeom prst="line">
            <a:avLst/>
          </a:prstGeom>
          <a:noFill/>
          <a:ln w="28575" cap="flat" cmpd="sng">
            <a:solidFill>
              <a:srgbClr val="FFFF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74" name="Line 26"/>
          <p:cNvSpPr>
            <a:spLocks noChangeShapeType="1"/>
          </p:cNvSpPr>
          <p:nvPr/>
        </p:nvSpPr>
        <p:spPr bwMode="auto">
          <a:xfrm>
            <a:off x="3971595" y="4871680"/>
            <a:ext cx="2831164" cy="0"/>
          </a:xfrm>
          <a:prstGeom prst="line">
            <a:avLst/>
          </a:prstGeom>
          <a:noFill/>
          <a:ln w="28575" cap="flat" cmpd="sng">
            <a:solidFill>
              <a:srgbClr val="FFFF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675" name="Line 27"/>
          <p:cNvSpPr>
            <a:spLocks noChangeShapeType="1"/>
          </p:cNvSpPr>
          <p:nvPr/>
        </p:nvSpPr>
        <p:spPr bwMode="auto">
          <a:xfrm rot="10800000">
            <a:off x="2799751" y="1986316"/>
            <a:ext cx="1171845"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76" name="Line 28"/>
          <p:cNvSpPr>
            <a:spLocks noChangeShapeType="1"/>
          </p:cNvSpPr>
          <p:nvPr/>
        </p:nvSpPr>
        <p:spPr bwMode="auto">
          <a:xfrm rot="10800000">
            <a:off x="2802927" y="2113355"/>
            <a:ext cx="1171845"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77" name="Line 29"/>
          <p:cNvSpPr>
            <a:spLocks noChangeShapeType="1"/>
          </p:cNvSpPr>
          <p:nvPr/>
        </p:nvSpPr>
        <p:spPr bwMode="auto">
          <a:xfrm rot="10800000">
            <a:off x="2802927" y="2240393"/>
            <a:ext cx="1168669"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78" name="Line 30"/>
          <p:cNvSpPr>
            <a:spLocks noChangeShapeType="1"/>
          </p:cNvSpPr>
          <p:nvPr/>
        </p:nvSpPr>
        <p:spPr bwMode="auto">
          <a:xfrm flipH="1">
            <a:off x="2802927" y="2367432"/>
            <a:ext cx="1168669"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79" name="Line 31"/>
          <p:cNvSpPr>
            <a:spLocks noChangeShapeType="1"/>
          </p:cNvSpPr>
          <p:nvPr/>
        </p:nvSpPr>
        <p:spPr bwMode="auto">
          <a:xfrm flipH="1">
            <a:off x="2802927" y="2494470"/>
            <a:ext cx="1168669"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80" name="Line 32"/>
          <p:cNvSpPr>
            <a:spLocks noChangeShapeType="1"/>
          </p:cNvSpPr>
          <p:nvPr/>
        </p:nvSpPr>
        <p:spPr bwMode="auto">
          <a:xfrm rot="10800000">
            <a:off x="2802927" y="2621509"/>
            <a:ext cx="1168669"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81" name="Line 33"/>
          <p:cNvSpPr>
            <a:spLocks noChangeShapeType="1"/>
          </p:cNvSpPr>
          <p:nvPr/>
        </p:nvSpPr>
        <p:spPr bwMode="auto">
          <a:xfrm flipH="1">
            <a:off x="2802927" y="2748548"/>
            <a:ext cx="1168669"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82" name="Line 34"/>
          <p:cNvSpPr>
            <a:spLocks noChangeShapeType="1"/>
          </p:cNvSpPr>
          <p:nvPr/>
        </p:nvSpPr>
        <p:spPr bwMode="auto">
          <a:xfrm rot="10800000">
            <a:off x="2802927" y="2875586"/>
            <a:ext cx="1168669"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83" name="Line 35"/>
          <p:cNvSpPr>
            <a:spLocks noChangeShapeType="1"/>
          </p:cNvSpPr>
          <p:nvPr/>
        </p:nvSpPr>
        <p:spPr bwMode="auto">
          <a:xfrm rot="10800000">
            <a:off x="2802927" y="3002625"/>
            <a:ext cx="1168669"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84" name="Line 36"/>
          <p:cNvSpPr>
            <a:spLocks noChangeShapeType="1"/>
          </p:cNvSpPr>
          <p:nvPr/>
        </p:nvSpPr>
        <p:spPr bwMode="auto">
          <a:xfrm flipH="1">
            <a:off x="2802927" y="3129663"/>
            <a:ext cx="1168669"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85" name="Line 37"/>
          <p:cNvSpPr>
            <a:spLocks noChangeShapeType="1"/>
          </p:cNvSpPr>
          <p:nvPr/>
        </p:nvSpPr>
        <p:spPr bwMode="auto">
          <a:xfrm flipH="1">
            <a:off x="2802927" y="3256702"/>
            <a:ext cx="1168669"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86" name="Line 38"/>
          <p:cNvSpPr>
            <a:spLocks noChangeShapeType="1"/>
          </p:cNvSpPr>
          <p:nvPr/>
        </p:nvSpPr>
        <p:spPr bwMode="auto">
          <a:xfrm flipH="1">
            <a:off x="2802927" y="3383741"/>
            <a:ext cx="1168669"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87" name="Line 39"/>
          <p:cNvSpPr>
            <a:spLocks noChangeShapeType="1"/>
          </p:cNvSpPr>
          <p:nvPr/>
        </p:nvSpPr>
        <p:spPr bwMode="auto">
          <a:xfrm rot="10800000">
            <a:off x="2802927" y="3510779"/>
            <a:ext cx="1168669"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88" name="Line 40"/>
          <p:cNvSpPr>
            <a:spLocks noChangeShapeType="1"/>
          </p:cNvSpPr>
          <p:nvPr/>
        </p:nvSpPr>
        <p:spPr bwMode="auto">
          <a:xfrm rot="10800000">
            <a:off x="2802927" y="3637818"/>
            <a:ext cx="1168669"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89" name="Line 41"/>
          <p:cNvSpPr>
            <a:spLocks noChangeShapeType="1"/>
          </p:cNvSpPr>
          <p:nvPr/>
        </p:nvSpPr>
        <p:spPr bwMode="auto">
          <a:xfrm flipH="1">
            <a:off x="2802927" y="3764856"/>
            <a:ext cx="1168669"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90" name="Line 42"/>
          <p:cNvSpPr>
            <a:spLocks noChangeShapeType="1"/>
          </p:cNvSpPr>
          <p:nvPr/>
        </p:nvSpPr>
        <p:spPr bwMode="auto">
          <a:xfrm rot="10800000">
            <a:off x="2802927" y="3891895"/>
            <a:ext cx="1168669"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91" name="Line 43"/>
          <p:cNvSpPr>
            <a:spLocks noChangeShapeType="1"/>
          </p:cNvSpPr>
          <p:nvPr/>
        </p:nvSpPr>
        <p:spPr bwMode="auto">
          <a:xfrm rot="10800000">
            <a:off x="2802927" y="4018934"/>
            <a:ext cx="1168669"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92" name="Line 44"/>
          <p:cNvSpPr>
            <a:spLocks noChangeShapeType="1"/>
          </p:cNvSpPr>
          <p:nvPr/>
        </p:nvSpPr>
        <p:spPr bwMode="auto">
          <a:xfrm rot="10800000">
            <a:off x="2802927" y="4145972"/>
            <a:ext cx="1168669"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93" name="Line 45"/>
          <p:cNvSpPr>
            <a:spLocks noChangeShapeType="1"/>
          </p:cNvSpPr>
          <p:nvPr/>
        </p:nvSpPr>
        <p:spPr bwMode="auto">
          <a:xfrm rot="10800000">
            <a:off x="2802927" y="4273011"/>
            <a:ext cx="1168669"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94" name="Line 46"/>
          <p:cNvSpPr>
            <a:spLocks noChangeShapeType="1"/>
          </p:cNvSpPr>
          <p:nvPr/>
        </p:nvSpPr>
        <p:spPr bwMode="auto">
          <a:xfrm flipH="1">
            <a:off x="2802927" y="4400049"/>
            <a:ext cx="1168669"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95" name="Line 47"/>
          <p:cNvSpPr>
            <a:spLocks noChangeShapeType="1"/>
          </p:cNvSpPr>
          <p:nvPr/>
        </p:nvSpPr>
        <p:spPr bwMode="auto">
          <a:xfrm rot="10800000">
            <a:off x="2802927" y="4527088"/>
            <a:ext cx="1168669"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96" name="Line 48"/>
          <p:cNvSpPr>
            <a:spLocks noChangeShapeType="1"/>
          </p:cNvSpPr>
          <p:nvPr/>
        </p:nvSpPr>
        <p:spPr bwMode="auto">
          <a:xfrm flipH="1">
            <a:off x="2802927" y="4654126"/>
            <a:ext cx="1168669"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97" name="Line 49"/>
          <p:cNvSpPr>
            <a:spLocks noChangeShapeType="1"/>
          </p:cNvSpPr>
          <p:nvPr/>
        </p:nvSpPr>
        <p:spPr bwMode="auto">
          <a:xfrm flipH="1">
            <a:off x="2802927" y="4781165"/>
            <a:ext cx="1168669"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698" name="Line 50"/>
          <p:cNvSpPr>
            <a:spLocks noChangeShapeType="1"/>
          </p:cNvSpPr>
          <p:nvPr/>
        </p:nvSpPr>
        <p:spPr bwMode="auto">
          <a:xfrm flipH="1">
            <a:off x="2802927" y="4908204"/>
            <a:ext cx="1168669" cy="0"/>
          </a:xfrm>
          <a:prstGeom prst="line">
            <a:avLst/>
          </a:prstGeom>
          <a:noFill/>
          <a:ln w="28575" cap="flat" cmpd="sng">
            <a:solidFill>
              <a:schemeClr val="bg1"/>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1"/>
                </a:solidFill>
              </a:ln>
            </a:endParaRPr>
          </a:p>
        </p:txBody>
      </p:sp>
      <p:sp>
        <p:nvSpPr>
          <p:cNvPr id="27700" name="Line 52"/>
          <p:cNvSpPr>
            <a:spLocks noChangeShapeType="1"/>
          </p:cNvSpPr>
          <p:nvPr/>
        </p:nvSpPr>
        <p:spPr bwMode="auto">
          <a:xfrm flipH="1">
            <a:off x="3998312" y="215780"/>
            <a:ext cx="1588" cy="6135688"/>
          </a:xfrm>
          <a:prstGeom prst="line">
            <a:avLst/>
          </a:prstGeom>
          <a:noFill/>
          <a:ln w="38100" cap="flat">
            <a:solidFill>
              <a:srgbClr val="FFAD96"/>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701" name="Rectangle 53"/>
          <p:cNvSpPr>
            <a:spLocks/>
          </p:cNvSpPr>
          <p:nvPr/>
        </p:nvSpPr>
        <p:spPr bwMode="auto">
          <a:xfrm>
            <a:off x="4047525" y="203200"/>
            <a:ext cx="1257180" cy="1107996"/>
          </a:xfrm>
          <a:prstGeom prst="rect">
            <a:avLst/>
          </a:prstGeom>
          <a:noFill/>
          <a:ln w="12700" cap="flat">
            <a:noFill/>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algn="l"/>
            <a:r>
              <a:rPr lang="en-US" sz="3600" dirty="0">
                <a:solidFill>
                  <a:schemeClr val="bg1"/>
                </a:solidFill>
                <a:latin typeface="Arial" charset="0"/>
                <a:ea typeface="ＭＳ Ｐゴシック" charset="0"/>
                <a:cs typeface="Arial" charset="0"/>
                <a:sym typeface="Arial" charset="0"/>
              </a:rPr>
              <a:t>Lens,</a:t>
            </a:r>
          </a:p>
          <a:p>
            <a:pPr algn="l"/>
            <a:r>
              <a:rPr lang="en-US" sz="3600" dirty="0">
                <a:solidFill>
                  <a:schemeClr val="bg1"/>
                </a:solidFill>
                <a:latin typeface="Arial" charset="0"/>
                <a:ea typeface="ＭＳ Ｐゴシック" charset="0"/>
                <a:cs typeface="Arial" charset="0"/>
                <a:sym typeface="Arial" charset="0"/>
              </a:rPr>
              <a:t>Focus</a:t>
            </a:r>
          </a:p>
        </p:txBody>
      </p:sp>
    </p:spTree>
    <p:extLst>
      <p:ext uri="{BB962C8B-B14F-4D97-AF65-F5344CB8AC3E}">
        <p14:creationId xmlns:p14="http://schemas.microsoft.com/office/powerpoint/2010/main" val="29639779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is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7904" y="513510"/>
            <a:ext cx="7200000" cy="5238000"/>
          </a:xfrm>
          <a:prstGeom prst="rect">
            <a:avLst/>
          </a:prstGeom>
          <a:effectLst>
            <a:outerShdw blurRad="107950" dist="165100" dir="2700000" algn="tl" rotWithShape="0">
              <a:prstClr val="black">
                <a:alpha val="40000"/>
              </a:prstClr>
            </a:outerShdw>
          </a:effectLst>
        </p:spPr>
      </p:pic>
    </p:spTree>
    <p:extLst>
      <p:ext uri="{BB962C8B-B14F-4D97-AF65-F5344CB8AC3E}">
        <p14:creationId xmlns:p14="http://schemas.microsoft.com/office/powerpoint/2010/main" val="771992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Conclusions (2)</a:t>
            </a:r>
            <a:endParaRPr lang="ro-RO" dirty="0"/>
          </a:p>
        </p:txBody>
      </p:sp>
      <p:sp>
        <p:nvSpPr>
          <p:cNvPr id="3" name="Content Placeholder 2"/>
          <p:cNvSpPr>
            <a:spLocks noGrp="1"/>
          </p:cNvSpPr>
          <p:nvPr>
            <p:ph idx="1"/>
          </p:nvPr>
        </p:nvSpPr>
        <p:spPr/>
        <p:txBody>
          <a:bodyPr>
            <a:normAutofit/>
          </a:bodyPr>
          <a:lstStyle/>
          <a:p>
            <a:pPr fontAlgn="ctr"/>
            <a:r>
              <a:rPr lang="en-GB" smtClean="0"/>
              <a:t>Scientific Knowledge Services is an honest partner for accurate processes of Assessment and Selection</a:t>
            </a:r>
          </a:p>
          <a:p>
            <a:pPr rtl="0" eaLnBrk="1" latinLnBrk="0" hangingPunct="1"/>
            <a:r>
              <a:rPr lang="en-GB" sz="1800" kern="1200" smtClean="0">
                <a:solidFill>
                  <a:schemeClr val="tx1">
                    <a:lumMod val="75000"/>
                    <a:lumOff val="25000"/>
                  </a:schemeClr>
                </a:solidFill>
                <a:effectLst/>
                <a:latin typeface="+mn-lt"/>
                <a:ea typeface="+mn-ea"/>
                <a:cs typeface="+mn-cs"/>
              </a:rPr>
              <a:t>Our role as an agent is to assist you along with your decisions</a:t>
            </a:r>
            <a:endParaRPr lang="ro-RO" sz="1800" smtClean="0">
              <a:effectLst/>
            </a:endParaRPr>
          </a:p>
          <a:p>
            <a:pPr rtl="0" eaLnBrk="1" latinLnBrk="0" hangingPunct="1"/>
            <a:r>
              <a:rPr lang="en-GB" sz="1800" kern="1200" smtClean="0">
                <a:solidFill>
                  <a:schemeClr val="tx1">
                    <a:lumMod val="75000"/>
                    <a:lumOff val="25000"/>
                  </a:schemeClr>
                </a:solidFill>
                <a:effectLst/>
                <a:latin typeface="+mn-lt"/>
                <a:ea typeface="+mn-ea"/>
                <a:cs typeface="+mn-cs"/>
              </a:rPr>
              <a:t>Scientific Knowledge Sevices offers you not only opportunities to access knowledge through better deals but olso to produce knowledge for others</a:t>
            </a:r>
          </a:p>
          <a:p>
            <a:r>
              <a:rPr lang="ro-RO" smtClean="0"/>
              <a:t>If</a:t>
            </a:r>
            <a:r>
              <a:rPr lang="en-GB" smtClean="0"/>
              <a:t> libraries </a:t>
            </a:r>
            <a:r>
              <a:rPr lang="en-GB"/>
              <a:t>are going to break the funding cuts and the grant-to-grant survival cycle, they </a:t>
            </a:r>
            <a:r>
              <a:rPr lang="en-GB" smtClean="0"/>
              <a:t>must create </a:t>
            </a:r>
            <a:r>
              <a:rPr lang="en-GB"/>
              <a:t>independent sources of cost-recovery revenue. Sustainability, in a world of </a:t>
            </a:r>
            <a:r>
              <a:rPr lang="en-GB" smtClean="0"/>
              <a:t>shrinking budgets</a:t>
            </a:r>
            <a:r>
              <a:rPr lang="en-GB"/>
              <a:t>, is only possible through generating revenue.</a:t>
            </a:r>
            <a:endParaRPr lang="en-GB" sz="1800" kern="1200" smtClean="0">
              <a:solidFill>
                <a:schemeClr val="tx1">
                  <a:lumMod val="75000"/>
                  <a:lumOff val="25000"/>
                </a:schemeClr>
              </a:solidFill>
              <a:effectLst/>
              <a:latin typeface="+mn-lt"/>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919" y="5911222"/>
            <a:ext cx="4678529" cy="935706"/>
          </a:xfrm>
          <a:prstGeom prst="rect">
            <a:avLst/>
          </a:prstGeom>
        </p:spPr>
      </p:pic>
    </p:spTree>
    <p:extLst>
      <p:ext uri="{BB962C8B-B14F-4D97-AF65-F5344CB8AC3E}">
        <p14:creationId xmlns:p14="http://schemas.microsoft.com/office/powerpoint/2010/main" val="343510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Scientific Knowledge Services</a:t>
            </a:r>
            <a:endParaRPr lang="ro-RO" dirty="0"/>
          </a:p>
        </p:txBody>
      </p:sp>
      <p:sp>
        <p:nvSpPr>
          <p:cNvPr id="3" name="Content Placeholder 2"/>
          <p:cNvSpPr>
            <a:spLocks noGrp="1"/>
          </p:cNvSpPr>
          <p:nvPr>
            <p:ph idx="1"/>
          </p:nvPr>
        </p:nvSpPr>
        <p:spPr/>
        <p:txBody>
          <a:bodyPr>
            <a:normAutofit lnSpcReduction="10000"/>
          </a:bodyPr>
          <a:lstStyle/>
          <a:p>
            <a:pPr marL="0" indent="0">
              <a:buNone/>
            </a:pPr>
            <a:r>
              <a:rPr lang="en-GB" sz="2800" smtClean="0"/>
              <a:t>Tiberius Ignat</a:t>
            </a:r>
          </a:p>
          <a:p>
            <a:pPr marL="0" indent="0">
              <a:buNone/>
            </a:pPr>
            <a:r>
              <a:rPr lang="en-GB" sz="2800">
                <a:hlinkClick r:id="rId2"/>
              </a:rPr>
              <a:t>t</a:t>
            </a:r>
            <a:r>
              <a:rPr lang="en-GB" sz="2800" smtClean="0">
                <a:hlinkClick r:id="rId2"/>
              </a:rPr>
              <a:t>iberius@scientificknowledgeservices.com</a:t>
            </a:r>
            <a:endParaRPr lang="en-GB" sz="2800" smtClean="0"/>
          </a:p>
          <a:p>
            <a:pPr marL="0" indent="0">
              <a:buNone/>
            </a:pPr>
            <a:endParaRPr lang="en-GB" sz="2800"/>
          </a:p>
          <a:p>
            <a:pPr marL="0" indent="0">
              <a:buNone/>
            </a:pPr>
            <a:r>
              <a:rPr lang="en-GB" sz="2800" smtClean="0"/>
              <a:t>Peter Szanto</a:t>
            </a:r>
          </a:p>
          <a:p>
            <a:pPr marL="0" indent="0">
              <a:buNone/>
            </a:pPr>
            <a:r>
              <a:rPr lang="ro-RO" sz="2800" smtClean="0">
                <a:hlinkClick r:id="rId3"/>
              </a:rPr>
              <a:t>szanto.peter1@upcmail.hu</a:t>
            </a:r>
            <a:endParaRPr lang="en-GB" sz="2800" smtClean="0"/>
          </a:p>
          <a:p>
            <a:pPr marL="0" indent="0">
              <a:buNone/>
            </a:pPr>
            <a:endParaRPr lang="en-GB" sz="2800" smtClean="0"/>
          </a:p>
          <a:p>
            <a:pPr marL="0" indent="0" algn="ctr">
              <a:buNone/>
            </a:pPr>
            <a:r>
              <a:rPr lang="en-GB" sz="2800" b="1" smtClean="0"/>
              <a:t>THANK YOU!</a:t>
            </a:r>
            <a:endParaRPr lang="ro-RO" sz="2800"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0919" y="5911222"/>
            <a:ext cx="4678529" cy="935706"/>
          </a:xfrm>
          <a:prstGeom prst="rect">
            <a:avLst/>
          </a:prstGeom>
        </p:spPr>
      </p:pic>
    </p:spTree>
    <p:extLst>
      <p:ext uri="{BB962C8B-B14F-4D97-AF65-F5344CB8AC3E}">
        <p14:creationId xmlns:p14="http://schemas.microsoft.com/office/powerpoint/2010/main" val="153641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80">
                                          <p:stCondLst>
                                            <p:cond delay="0"/>
                                          </p:stCondLst>
                                        </p:cTn>
                                        <p:tgtEl>
                                          <p:spTgt spid="3">
                                            <p:txEl>
                                              <p:pRg st="6" end="6"/>
                                            </p:txEl>
                                          </p:spTgt>
                                        </p:tgtEl>
                                      </p:cBhvr>
                                    </p:animEffect>
                                    <p:anim calcmode="lin" valueType="num">
                                      <p:cBhvr>
                                        <p:cTn id="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6" end="6"/>
                                            </p:txEl>
                                          </p:spTgt>
                                        </p:tgtEl>
                                      </p:cBhvr>
                                      <p:to x="100000" y="60000"/>
                                    </p:animScale>
                                    <p:animScale>
                                      <p:cBhvr>
                                        <p:cTn id="14" dur="166" decel="50000">
                                          <p:stCondLst>
                                            <p:cond delay="676"/>
                                          </p:stCondLst>
                                        </p:cTn>
                                        <p:tgtEl>
                                          <p:spTgt spid="3">
                                            <p:txEl>
                                              <p:pRg st="6" end="6"/>
                                            </p:txEl>
                                          </p:spTgt>
                                        </p:tgtEl>
                                      </p:cBhvr>
                                      <p:to x="100000" y="100000"/>
                                    </p:animScale>
                                    <p:animScale>
                                      <p:cBhvr>
                                        <p:cTn id="15" dur="26">
                                          <p:stCondLst>
                                            <p:cond delay="1312"/>
                                          </p:stCondLst>
                                        </p:cTn>
                                        <p:tgtEl>
                                          <p:spTgt spid="3">
                                            <p:txEl>
                                              <p:pRg st="6" end="6"/>
                                            </p:txEl>
                                          </p:spTgt>
                                        </p:tgtEl>
                                      </p:cBhvr>
                                      <p:to x="100000" y="80000"/>
                                    </p:animScale>
                                    <p:animScale>
                                      <p:cBhvr>
                                        <p:cTn id="16" dur="166" decel="50000">
                                          <p:stCondLst>
                                            <p:cond delay="1338"/>
                                          </p:stCondLst>
                                        </p:cTn>
                                        <p:tgtEl>
                                          <p:spTgt spid="3">
                                            <p:txEl>
                                              <p:pRg st="6" end="6"/>
                                            </p:txEl>
                                          </p:spTgt>
                                        </p:tgtEl>
                                      </p:cBhvr>
                                      <p:to x="100000" y="100000"/>
                                    </p:animScale>
                                    <p:animScale>
                                      <p:cBhvr>
                                        <p:cTn id="17" dur="26">
                                          <p:stCondLst>
                                            <p:cond delay="1642"/>
                                          </p:stCondLst>
                                        </p:cTn>
                                        <p:tgtEl>
                                          <p:spTgt spid="3">
                                            <p:txEl>
                                              <p:pRg st="6" end="6"/>
                                            </p:txEl>
                                          </p:spTgt>
                                        </p:tgtEl>
                                      </p:cBhvr>
                                      <p:to x="100000" y="90000"/>
                                    </p:animScale>
                                    <p:animScale>
                                      <p:cBhvr>
                                        <p:cTn id="18" dur="166" decel="50000">
                                          <p:stCondLst>
                                            <p:cond delay="1668"/>
                                          </p:stCondLst>
                                        </p:cTn>
                                        <p:tgtEl>
                                          <p:spTgt spid="3">
                                            <p:txEl>
                                              <p:pRg st="6" end="6"/>
                                            </p:txEl>
                                          </p:spTgt>
                                        </p:tgtEl>
                                      </p:cBhvr>
                                      <p:to x="100000" y="100000"/>
                                    </p:animScale>
                                    <p:animScale>
                                      <p:cBhvr>
                                        <p:cTn id="19" dur="26">
                                          <p:stCondLst>
                                            <p:cond delay="1808"/>
                                          </p:stCondLst>
                                        </p:cTn>
                                        <p:tgtEl>
                                          <p:spTgt spid="3">
                                            <p:txEl>
                                              <p:pRg st="6" end="6"/>
                                            </p:txEl>
                                          </p:spTgt>
                                        </p:tgtEl>
                                      </p:cBhvr>
                                      <p:to x="100000" y="95000"/>
                                    </p:animScale>
                                    <p:animScale>
                                      <p:cBhvr>
                                        <p:cTn id="20"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Understandings (2)</a:t>
            </a:r>
            <a:endParaRPr lang="ro-RO" dirty="0"/>
          </a:p>
        </p:txBody>
      </p:sp>
      <p:sp>
        <p:nvSpPr>
          <p:cNvPr id="3" name="Content Placeholder 2"/>
          <p:cNvSpPr>
            <a:spLocks noGrp="1"/>
          </p:cNvSpPr>
          <p:nvPr>
            <p:ph idx="1"/>
          </p:nvPr>
        </p:nvSpPr>
        <p:spPr>
          <a:xfrm>
            <a:off x="1050878" y="2304499"/>
            <a:ext cx="10453734" cy="3207224"/>
          </a:xfrm>
        </p:spPr>
        <p:txBody>
          <a:bodyPr>
            <a:normAutofit/>
          </a:bodyPr>
          <a:lstStyle/>
          <a:p>
            <a:r>
              <a:rPr lang="en-GB" sz="2800" b="1" dirty="0" smtClean="0"/>
              <a:t>Assessment</a:t>
            </a:r>
            <a:r>
              <a:rPr lang="en-GB" sz="2800" dirty="0" smtClean="0"/>
              <a:t>: using </a:t>
            </a:r>
            <a:r>
              <a:rPr lang="en-GB" sz="2800" dirty="0"/>
              <a:t>the ability to make good decisions about what should be </a:t>
            </a:r>
            <a:r>
              <a:rPr lang="en-GB" sz="2800" dirty="0" smtClean="0"/>
              <a:t>done </a:t>
            </a:r>
            <a:r>
              <a:rPr lang="en-GB" sz="2800" i="1" dirty="0" smtClean="0"/>
              <a:t>(based on a Merriam Webster definition).</a:t>
            </a:r>
          </a:p>
          <a:p>
            <a:pPr marL="0" indent="0">
              <a:buNone/>
            </a:pPr>
            <a:endParaRPr lang="en-GB" sz="2800" i="1" dirty="0" smtClean="0"/>
          </a:p>
          <a:p>
            <a:r>
              <a:rPr lang="en-GB" sz="2800" b="1" dirty="0" smtClean="0"/>
              <a:t>Selection</a:t>
            </a:r>
            <a:r>
              <a:rPr lang="en-GB" sz="2800" dirty="0" smtClean="0"/>
              <a:t>:  the result of a judicious </a:t>
            </a:r>
            <a:r>
              <a:rPr lang="en-GB" sz="2800" dirty="0"/>
              <a:t>or restrictive </a:t>
            </a:r>
            <a:r>
              <a:rPr lang="en-GB" sz="2800" dirty="0" smtClean="0"/>
              <a:t>choice</a:t>
            </a:r>
            <a:r>
              <a:rPr lang="en-GB" sz="2800" dirty="0"/>
              <a:t> </a:t>
            </a:r>
            <a:r>
              <a:rPr lang="en-GB" sz="2800" i="1" dirty="0"/>
              <a:t>(based on a Merriam Webster definition</a:t>
            </a:r>
            <a:r>
              <a:rPr lang="en-GB" sz="2800" i="1" dirty="0" smtClean="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919" y="5911222"/>
            <a:ext cx="4678529" cy="935706"/>
          </a:xfrm>
          <a:prstGeom prst="rect">
            <a:avLst/>
          </a:prstGeom>
        </p:spPr>
      </p:pic>
    </p:spTree>
    <p:extLst>
      <p:ext uri="{BB962C8B-B14F-4D97-AF65-F5344CB8AC3E}">
        <p14:creationId xmlns:p14="http://schemas.microsoft.com/office/powerpoint/2010/main" val="214387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dirty="0"/>
          </a:p>
        </p:txBody>
      </p:sp>
      <p:sp>
        <p:nvSpPr>
          <p:cNvPr id="3" name="Content Placeholder 2"/>
          <p:cNvSpPr>
            <a:spLocks noGrp="1"/>
          </p:cNvSpPr>
          <p:nvPr>
            <p:ph idx="1"/>
          </p:nvPr>
        </p:nvSpPr>
        <p:spPr/>
        <p:txBody>
          <a:bodyPr/>
          <a:lstStyle/>
          <a:p>
            <a:endParaRPr lang="ro-RO"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919" y="5911222"/>
            <a:ext cx="4678529" cy="935706"/>
          </a:xfrm>
          <a:prstGeom prst="rect">
            <a:avLst/>
          </a:prstGeom>
        </p:spPr>
      </p:pic>
    </p:spTree>
    <p:extLst>
      <p:ext uri="{BB962C8B-B14F-4D97-AF65-F5344CB8AC3E}">
        <p14:creationId xmlns:p14="http://schemas.microsoft.com/office/powerpoint/2010/main" val="2424798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dirty="0"/>
          </a:p>
        </p:txBody>
      </p:sp>
      <p:sp>
        <p:nvSpPr>
          <p:cNvPr id="3" name="Content Placeholder 2"/>
          <p:cNvSpPr>
            <a:spLocks noGrp="1"/>
          </p:cNvSpPr>
          <p:nvPr>
            <p:ph idx="1"/>
          </p:nvPr>
        </p:nvSpPr>
        <p:spPr/>
        <p:txBody>
          <a:bodyPr/>
          <a:lstStyle/>
          <a:p>
            <a:endParaRPr lang="ro-RO"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919" y="5911222"/>
            <a:ext cx="4678529" cy="935706"/>
          </a:xfrm>
          <a:prstGeom prst="rect">
            <a:avLst/>
          </a:prstGeom>
        </p:spPr>
      </p:pic>
    </p:spTree>
    <p:extLst>
      <p:ext uri="{BB962C8B-B14F-4D97-AF65-F5344CB8AC3E}">
        <p14:creationId xmlns:p14="http://schemas.microsoft.com/office/powerpoint/2010/main" val="11971153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dirty="0"/>
          </a:p>
        </p:txBody>
      </p:sp>
      <p:sp>
        <p:nvSpPr>
          <p:cNvPr id="3" name="Content Placeholder 2"/>
          <p:cNvSpPr>
            <a:spLocks noGrp="1"/>
          </p:cNvSpPr>
          <p:nvPr>
            <p:ph idx="1"/>
          </p:nvPr>
        </p:nvSpPr>
        <p:spPr/>
        <p:txBody>
          <a:bodyPr>
            <a:normAutofit/>
          </a:bodyPr>
          <a:lstStyle/>
          <a:p>
            <a:endParaRPr lang="ro-RO"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919" y="5911222"/>
            <a:ext cx="4678529" cy="935706"/>
          </a:xfrm>
          <a:prstGeom prst="rect">
            <a:avLst/>
          </a:prstGeom>
        </p:spPr>
      </p:pic>
    </p:spTree>
    <p:extLst>
      <p:ext uri="{BB962C8B-B14F-4D97-AF65-F5344CB8AC3E}">
        <p14:creationId xmlns:p14="http://schemas.microsoft.com/office/powerpoint/2010/main" val="1571974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919" y="5911222"/>
            <a:ext cx="4678529" cy="935706"/>
          </a:xfrm>
          <a:prstGeom prst="rect">
            <a:avLst/>
          </a:prstGeom>
        </p:spPr>
      </p:pic>
    </p:spTree>
    <p:extLst>
      <p:ext uri="{BB962C8B-B14F-4D97-AF65-F5344CB8AC3E}">
        <p14:creationId xmlns:p14="http://schemas.microsoft.com/office/powerpoint/2010/main" val="2141593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919" y="5911222"/>
            <a:ext cx="4678529" cy="935706"/>
          </a:xfrm>
          <a:prstGeom prst="rect">
            <a:avLst/>
          </a:prstGeom>
        </p:spPr>
      </p:pic>
    </p:spTree>
    <p:extLst>
      <p:ext uri="{BB962C8B-B14F-4D97-AF65-F5344CB8AC3E}">
        <p14:creationId xmlns:p14="http://schemas.microsoft.com/office/powerpoint/2010/main" val="3342097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919" y="5911222"/>
            <a:ext cx="4678529" cy="935706"/>
          </a:xfrm>
          <a:prstGeom prst="rect">
            <a:avLst/>
          </a:prstGeom>
        </p:spPr>
      </p:pic>
    </p:spTree>
    <p:extLst>
      <p:ext uri="{BB962C8B-B14F-4D97-AF65-F5344CB8AC3E}">
        <p14:creationId xmlns:p14="http://schemas.microsoft.com/office/powerpoint/2010/main" val="918495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6-26 at 09.28.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717" y="617148"/>
            <a:ext cx="7048500" cy="5473700"/>
          </a:xfrm>
          <a:prstGeom prst="rect">
            <a:avLst/>
          </a:prstGeom>
        </p:spPr>
      </p:pic>
      <p:sp>
        <p:nvSpPr>
          <p:cNvPr id="4" name="TextBox 3"/>
          <p:cNvSpPr txBox="1"/>
          <p:nvPr/>
        </p:nvSpPr>
        <p:spPr>
          <a:xfrm>
            <a:off x="3182896" y="2841186"/>
            <a:ext cx="6803466" cy="830997"/>
          </a:xfrm>
          <a:prstGeom prst="rect">
            <a:avLst/>
          </a:prstGeom>
          <a:noFill/>
        </p:spPr>
        <p:txBody>
          <a:bodyPr wrap="none" rtlCol="0">
            <a:spAutoFit/>
          </a:bodyPr>
          <a:lstStyle/>
          <a:p>
            <a:r>
              <a:rPr lang="en-US" sz="4800" dirty="0">
                <a:latin typeface="+mj-lt"/>
                <a:cs typeface="Times New Roman"/>
              </a:rPr>
              <a:t>Scholarly Articles </a:t>
            </a:r>
            <a:r>
              <a:rPr lang="en-US" sz="4800" baseline="30000" dirty="0">
                <a:latin typeface="+mj-lt"/>
                <a:cs typeface="Times New Roman"/>
              </a:rPr>
              <a:t>Growth</a:t>
            </a:r>
            <a:endParaRPr lang="en-US" sz="4800" baseline="30000" dirty="0">
              <a:latin typeface="+mj-lt"/>
              <a:cs typeface="Times New Roman"/>
            </a:endParaRPr>
          </a:p>
        </p:txBody>
      </p:sp>
      <p:sp>
        <p:nvSpPr>
          <p:cNvPr id="3" name="Rectangle 2"/>
          <p:cNvSpPr/>
          <p:nvPr/>
        </p:nvSpPr>
        <p:spPr>
          <a:xfrm>
            <a:off x="6512967" y="6090848"/>
            <a:ext cx="5484194" cy="646331"/>
          </a:xfrm>
          <a:prstGeom prst="rect">
            <a:avLst/>
          </a:prstGeom>
        </p:spPr>
        <p:txBody>
          <a:bodyPr wrap="none">
            <a:spAutoFit/>
          </a:bodyPr>
          <a:lstStyle/>
          <a:p>
            <a:r>
              <a:rPr lang="en-US" b="1"/>
              <a:t>The future of the science </a:t>
            </a:r>
            <a:r>
              <a:rPr lang="en-US" b="1"/>
              <a:t>publishing </a:t>
            </a:r>
            <a:r>
              <a:rPr lang="en-US" b="1" smtClean="0"/>
              <a:t>ego-system</a:t>
            </a:r>
          </a:p>
          <a:p>
            <a:r>
              <a:rPr lang="ro-RO"/>
              <a:t>Jan Velterop – LIBER 2013 </a:t>
            </a:r>
          </a:p>
        </p:txBody>
      </p:sp>
    </p:spTree>
    <p:extLst>
      <p:ext uri="{BB962C8B-B14F-4D97-AF65-F5344CB8AC3E}">
        <p14:creationId xmlns:p14="http://schemas.microsoft.com/office/powerpoint/2010/main" val="11840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12 months</a:t>
            </a:r>
            <a:endParaRPr lang="en-US" dirty="0"/>
          </a:p>
        </p:txBody>
      </p:sp>
      <p:sp>
        <p:nvSpPr>
          <p:cNvPr id="3" name="Content Placeholder 2"/>
          <p:cNvSpPr>
            <a:spLocks noGrp="1"/>
          </p:cNvSpPr>
          <p:nvPr>
            <p:ph idx="1"/>
          </p:nvPr>
        </p:nvSpPr>
        <p:spPr>
          <a:xfrm>
            <a:off x="2313410" y="2025221"/>
            <a:ext cx="7897390" cy="4100943"/>
          </a:xfrm>
        </p:spPr>
        <p:txBody>
          <a:bodyPr/>
          <a:lstStyle/>
          <a:p>
            <a:r>
              <a:rPr lang="en-US" dirty="0" smtClean="0"/>
              <a:t>989195 new abstracts in PubMed</a:t>
            </a:r>
          </a:p>
          <a:p>
            <a:r>
              <a:rPr lang="en-US" smtClean="0"/>
              <a:t>525,600 minutes in a year</a:t>
            </a:r>
            <a:endParaRPr lang="en-US" dirty="0" smtClean="0"/>
          </a:p>
          <a:p>
            <a:r>
              <a:rPr lang="en-US" dirty="0" smtClean="0"/>
              <a:t>i.e. a new article every half minute</a:t>
            </a:r>
          </a:p>
          <a:p>
            <a:pPr marL="0" indent="0">
              <a:buNone/>
            </a:pPr>
            <a:endParaRPr lang="en-US" dirty="0"/>
          </a:p>
        </p:txBody>
      </p:sp>
      <p:sp>
        <p:nvSpPr>
          <p:cNvPr id="4" name="Rectangle 3"/>
          <p:cNvSpPr/>
          <p:nvPr/>
        </p:nvSpPr>
        <p:spPr>
          <a:xfrm>
            <a:off x="6512967" y="6090848"/>
            <a:ext cx="5484194" cy="646331"/>
          </a:xfrm>
          <a:prstGeom prst="rect">
            <a:avLst/>
          </a:prstGeom>
        </p:spPr>
        <p:txBody>
          <a:bodyPr wrap="none">
            <a:spAutoFit/>
          </a:bodyPr>
          <a:lstStyle/>
          <a:p>
            <a:r>
              <a:rPr lang="en-US" b="1"/>
              <a:t>The future of the science </a:t>
            </a:r>
            <a:r>
              <a:rPr lang="en-US" b="1"/>
              <a:t>publishing </a:t>
            </a:r>
            <a:r>
              <a:rPr lang="en-US" b="1" smtClean="0"/>
              <a:t>ego-system</a:t>
            </a:r>
          </a:p>
          <a:p>
            <a:r>
              <a:rPr lang="ro-RO"/>
              <a:t>Jan Velterop – LIBER 2013 </a:t>
            </a:r>
          </a:p>
        </p:txBody>
      </p:sp>
    </p:spTree>
    <p:extLst>
      <p:ext uri="{BB962C8B-B14F-4D97-AF65-F5344CB8AC3E}">
        <p14:creationId xmlns:p14="http://schemas.microsoft.com/office/powerpoint/2010/main" val="3660610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8971" y="304975"/>
            <a:ext cx="4445000" cy="621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sp>
        <p:nvSpPr>
          <p:cNvPr id="3" name="Rectangle 2"/>
          <p:cNvSpPr/>
          <p:nvPr/>
        </p:nvSpPr>
        <p:spPr>
          <a:xfrm>
            <a:off x="8542751" y="5561556"/>
            <a:ext cx="3454410" cy="923330"/>
          </a:xfrm>
          <a:prstGeom prst="rect">
            <a:avLst/>
          </a:prstGeom>
        </p:spPr>
        <p:txBody>
          <a:bodyPr wrap="square">
            <a:spAutoFit/>
          </a:bodyPr>
          <a:lstStyle/>
          <a:p>
            <a:r>
              <a:rPr lang="en-US" b="1"/>
              <a:t>The future of the science </a:t>
            </a:r>
            <a:r>
              <a:rPr lang="en-US" b="1"/>
              <a:t>publishing </a:t>
            </a:r>
            <a:r>
              <a:rPr lang="en-US" b="1" smtClean="0"/>
              <a:t>ego-system</a:t>
            </a:r>
          </a:p>
          <a:p>
            <a:r>
              <a:rPr lang="ro-RO"/>
              <a:t>Jan Velterop – LIBER 2013 </a:t>
            </a:r>
          </a:p>
        </p:txBody>
      </p:sp>
    </p:spTree>
    <p:extLst>
      <p:ext uri="{BB962C8B-B14F-4D97-AF65-F5344CB8AC3E}">
        <p14:creationId xmlns:p14="http://schemas.microsoft.com/office/powerpoint/2010/main" val="1733224076"/>
      </p:ext>
    </p:extLst>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nodeType="clickEffect">
                                  <p:stCondLst>
                                    <p:cond delay="0"/>
                                  </p:stCondLst>
                                  <p:childTnLst>
                                    <p:set>
                                      <p:cBhvr>
                                        <p:cTn id="6" dur="1" fill="hold">
                                          <p:stCondLst>
                                            <p:cond delay="499"/>
                                          </p:stCondLst>
                                        </p:cTn>
                                        <p:tgtEl>
                                          <p:spTgt spid="6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8B0B765C-13F4-444B-82FA-CBEB50B553D1}" type="slidenum">
              <a:rPr lang="en-US"/>
              <a:pPr/>
              <a:t>7</a:t>
            </a:fld>
            <a:endParaRPr lang="en-US"/>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914" y="355601"/>
            <a:ext cx="4446587" cy="615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4" name="Rectangle 3"/>
          <p:cNvSpPr/>
          <p:nvPr/>
        </p:nvSpPr>
        <p:spPr>
          <a:xfrm>
            <a:off x="8542751" y="5561556"/>
            <a:ext cx="3454410" cy="923330"/>
          </a:xfrm>
          <a:prstGeom prst="rect">
            <a:avLst/>
          </a:prstGeom>
        </p:spPr>
        <p:txBody>
          <a:bodyPr wrap="square">
            <a:spAutoFit/>
          </a:bodyPr>
          <a:lstStyle/>
          <a:p>
            <a:r>
              <a:rPr lang="en-US" b="1"/>
              <a:t>The future of the science </a:t>
            </a:r>
            <a:r>
              <a:rPr lang="en-US" b="1"/>
              <a:t>publishing </a:t>
            </a:r>
            <a:r>
              <a:rPr lang="en-US" b="1" smtClean="0"/>
              <a:t>ego-system</a:t>
            </a:r>
          </a:p>
          <a:p>
            <a:r>
              <a:rPr lang="ro-RO"/>
              <a:t>Jan Velterop – LIBER 2013 </a:t>
            </a:r>
          </a:p>
        </p:txBody>
      </p:sp>
    </p:spTree>
    <p:extLst>
      <p:ext uri="{BB962C8B-B14F-4D97-AF65-F5344CB8AC3E}">
        <p14:creationId xmlns:p14="http://schemas.microsoft.com/office/powerpoint/2010/main" val="1219753081"/>
      </p:ext>
    </p:extLst>
  </p:cSld>
  <p:clrMapOvr>
    <a:masterClrMapping/>
  </p:clrMapOvr>
  <p:transition advClick="0" advTm="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1D7BF-415B-564C-8BA8-E0AD40A8E075}" type="slidenum">
              <a:rPr lang="en-US"/>
              <a:pPr/>
              <a:t>8</a:t>
            </a:fld>
            <a:endParaRPr lang="en-US"/>
          </a:p>
        </p:txBody>
      </p:sp>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914" y="544514"/>
            <a:ext cx="4446587" cy="576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5" name="Rectangle 4"/>
          <p:cNvSpPr/>
          <p:nvPr/>
        </p:nvSpPr>
        <p:spPr>
          <a:xfrm>
            <a:off x="8542751" y="5561556"/>
            <a:ext cx="3454410" cy="923330"/>
          </a:xfrm>
          <a:prstGeom prst="rect">
            <a:avLst/>
          </a:prstGeom>
        </p:spPr>
        <p:txBody>
          <a:bodyPr wrap="square">
            <a:spAutoFit/>
          </a:bodyPr>
          <a:lstStyle/>
          <a:p>
            <a:r>
              <a:rPr lang="en-US" b="1"/>
              <a:t>The future of the science </a:t>
            </a:r>
            <a:r>
              <a:rPr lang="en-US" b="1"/>
              <a:t>publishing </a:t>
            </a:r>
            <a:r>
              <a:rPr lang="en-US" b="1" smtClean="0"/>
              <a:t>ego-system</a:t>
            </a:r>
          </a:p>
          <a:p>
            <a:r>
              <a:rPr lang="ro-RO"/>
              <a:t>Jan Velterop – LIBER 2013 </a:t>
            </a:r>
          </a:p>
        </p:txBody>
      </p:sp>
    </p:spTree>
    <p:extLst>
      <p:ext uri="{BB962C8B-B14F-4D97-AF65-F5344CB8AC3E}">
        <p14:creationId xmlns:p14="http://schemas.microsoft.com/office/powerpoint/2010/main" val="3325467832"/>
      </p:ext>
    </p:extLst>
  </p:cSld>
  <p:clrMapOvr>
    <a:masterClrMapping/>
  </p:clrMapOvr>
  <p:transition advClick="0" advTm="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E4394E6-A368-D24F-96CC-15B7E51C51F6}" type="slidenum">
              <a:rPr lang="en-US"/>
              <a:pPr/>
              <a:t>9</a:t>
            </a:fld>
            <a:endParaRPr lang="en-US"/>
          </a:p>
        </p:txBody>
      </p:sp>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914" y="190500"/>
            <a:ext cx="4446587" cy="6459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5" name="Rectangle 4"/>
          <p:cNvSpPr/>
          <p:nvPr/>
        </p:nvSpPr>
        <p:spPr>
          <a:xfrm>
            <a:off x="8542751" y="5561556"/>
            <a:ext cx="3454410" cy="923330"/>
          </a:xfrm>
          <a:prstGeom prst="rect">
            <a:avLst/>
          </a:prstGeom>
        </p:spPr>
        <p:txBody>
          <a:bodyPr wrap="square">
            <a:spAutoFit/>
          </a:bodyPr>
          <a:lstStyle/>
          <a:p>
            <a:r>
              <a:rPr lang="en-US" b="1"/>
              <a:t>The future of the science </a:t>
            </a:r>
            <a:r>
              <a:rPr lang="en-US" b="1"/>
              <a:t>publishing </a:t>
            </a:r>
            <a:r>
              <a:rPr lang="en-US" b="1" smtClean="0"/>
              <a:t>ego-system</a:t>
            </a:r>
          </a:p>
          <a:p>
            <a:r>
              <a:rPr lang="ro-RO"/>
              <a:t>Jan Velterop – LIBER 2013 </a:t>
            </a:r>
          </a:p>
        </p:txBody>
      </p:sp>
    </p:spTree>
    <p:extLst>
      <p:ext uri="{BB962C8B-B14F-4D97-AF65-F5344CB8AC3E}">
        <p14:creationId xmlns:p14="http://schemas.microsoft.com/office/powerpoint/2010/main" val="2895392888"/>
      </p:ext>
    </p:extLst>
  </p:cSld>
  <p:clrMapOvr>
    <a:masterClrMapping/>
  </p:clrMapOvr>
  <p:transition advClick="0" advTm="0">
    <p:wipe/>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7021</TotalTime>
  <Words>2945</Words>
  <Application>Microsoft Office PowerPoint</Application>
  <PresentationFormat>Widescreen</PresentationFormat>
  <Paragraphs>238</Paragraphs>
  <Slides>35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ＭＳ Ｐゴシック</vt:lpstr>
      <vt:lpstr>Arial</vt:lpstr>
      <vt:lpstr>Calibri</vt:lpstr>
      <vt:lpstr>Century Gothic</vt:lpstr>
      <vt:lpstr>Times New Roman</vt:lpstr>
      <vt:lpstr>Wingdings 3</vt:lpstr>
      <vt:lpstr>Wisp</vt:lpstr>
      <vt:lpstr>Academic Libraries:  A Culture of Assessment and Selection</vt:lpstr>
      <vt:lpstr>Understandings (1)</vt:lpstr>
      <vt:lpstr>Understandings (2)</vt:lpstr>
      <vt:lpstr>PowerPoint Presentation</vt:lpstr>
      <vt:lpstr>Last 12 months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Library: A Culture of Assessment</vt:lpstr>
      <vt:lpstr>What to assess?</vt:lpstr>
      <vt:lpstr>Necessary Assessment Culture Traits</vt:lpstr>
      <vt:lpstr>Library: A Culture of Selection</vt:lpstr>
      <vt:lpstr>What to select?</vt:lpstr>
      <vt:lpstr>The selection of innovation in libraries</vt:lpstr>
      <vt:lpstr>Conclusions (1)</vt:lpstr>
      <vt:lpstr>PowerPoint Presentation</vt:lpstr>
      <vt:lpstr>PowerPoint Presentation</vt:lpstr>
      <vt:lpstr>PowerPoint Presentation</vt:lpstr>
      <vt:lpstr>Conclusions (2)</vt:lpstr>
      <vt:lpstr>Scientific Knowledge Services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Libraries:  A Culture of Assessment and Selection</dc:title>
  <dc:creator>Tiberius Ignat</dc:creator>
  <cp:lastModifiedBy>Tiberius Ignat</cp:lastModifiedBy>
  <cp:revision>47</cp:revision>
  <dcterms:created xsi:type="dcterms:W3CDTF">2013-09-17T12:46:03Z</dcterms:created>
  <dcterms:modified xsi:type="dcterms:W3CDTF">2013-09-26T07:46:57Z</dcterms:modified>
</cp:coreProperties>
</file>