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32"/>
  </p:notesMasterIdLst>
  <p:handoutMasterIdLst>
    <p:handoutMasterId r:id="rId33"/>
  </p:handoutMasterIdLst>
  <p:sldIdLst>
    <p:sldId id="272" r:id="rId3"/>
    <p:sldId id="289" r:id="rId4"/>
    <p:sldId id="261" r:id="rId5"/>
    <p:sldId id="262" r:id="rId6"/>
    <p:sldId id="317" r:id="rId7"/>
    <p:sldId id="318" r:id="rId8"/>
    <p:sldId id="319" r:id="rId9"/>
    <p:sldId id="320" r:id="rId10"/>
    <p:sldId id="273" r:id="rId11"/>
    <p:sldId id="263" r:id="rId12"/>
    <p:sldId id="284" r:id="rId13"/>
    <p:sldId id="282" r:id="rId14"/>
    <p:sldId id="283" r:id="rId15"/>
    <p:sldId id="267" r:id="rId16"/>
    <p:sldId id="268" r:id="rId17"/>
    <p:sldId id="269" r:id="rId18"/>
    <p:sldId id="275" r:id="rId19"/>
    <p:sldId id="274" r:id="rId20"/>
    <p:sldId id="315" r:id="rId21"/>
    <p:sldId id="293" r:id="rId22"/>
    <p:sldId id="299" r:id="rId23"/>
    <p:sldId id="300" r:id="rId24"/>
    <p:sldId id="302" r:id="rId25"/>
    <p:sldId id="303" r:id="rId26"/>
    <p:sldId id="304" r:id="rId27"/>
    <p:sldId id="305" r:id="rId28"/>
    <p:sldId id="307" r:id="rId29"/>
    <p:sldId id="321" r:id="rId30"/>
    <p:sldId id="278" r:id="rId31"/>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9" autoAdjust="0"/>
    <p:restoredTop sz="78541" autoAdjust="0"/>
  </p:normalViewPr>
  <p:slideViewPr>
    <p:cSldViewPr>
      <p:cViewPr>
        <p:scale>
          <a:sx n="75" d="100"/>
          <a:sy n="75" d="100"/>
        </p:scale>
        <p:origin x="-181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4"/>
  <c:chart>
    <c:autoTitleDeleted val="1"/>
    <c:plotArea>
      <c:layout/>
      <c:pieChart>
        <c:varyColors val="1"/>
        <c:ser>
          <c:idx val="0"/>
          <c:order val="0"/>
          <c:tx>
            <c:strRef>
              <c:f>Sheet1!$B$1</c:f>
              <c:strCache>
                <c:ptCount val="1"/>
                <c:pt idx="0">
                  <c:v>Geographical Repository Breakdown</c:v>
                </c:pt>
              </c:strCache>
            </c:strRef>
          </c:tx>
          <c:spPr>
            <a:solidFill>
              <a:srgbClr val="FFA953"/>
            </a:solidFill>
          </c:spPr>
          <c:dPt>
            <c:idx val="0"/>
            <c:spPr>
              <a:solidFill>
                <a:schemeClr val="tx2"/>
              </a:solidFill>
            </c:spPr>
          </c:dPt>
          <c:dPt>
            <c:idx val="1"/>
            <c:spPr>
              <a:solidFill>
                <a:srgbClr val="00B050"/>
              </a:solidFill>
            </c:spPr>
          </c:dPt>
          <c:dPt>
            <c:idx val="2"/>
            <c:spPr>
              <a:solidFill>
                <a:srgbClr val="FF0000"/>
              </a:solidFill>
            </c:spPr>
          </c:dPt>
          <c:dPt>
            <c:idx val="3"/>
            <c:spPr>
              <a:solidFill>
                <a:schemeClr val="accent2"/>
              </a:solidFill>
            </c:spPr>
          </c:dPt>
          <c:dPt>
            <c:idx val="4"/>
            <c:spPr>
              <a:solidFill>
                <a:schemeClr val="bg2"/>
              </a:solidFill>
            </c:spPr>
          </c:dPt>
          <c:dLbls>
            <c:dLbl>
              <c:idx val="0"/>
              <c:layout>
                <c:manualLayout>
                  <c:x val="-0.16953914395332637"/>
                  <c:y val="-8.6493032092255534E-2"/>
                </c:manualLayout>
              </c:layout>
              <c:showPercent val="1"/>
            </c:dLbl>
            <c:dLbl>
              <c:idx val="1"/>
              <c:layout>
                <c:manualLayout>
                  <c:x val="0.12689052369265133"/>
                  <c:y val="3.3893429229763822E-2"/>
                </c:manualLayout>
              </c:layout>
              <c:showPercent val="1"/>
            </c:dLbl>
            <c:dLbl>
              <c:idx val="2"/>
              <c:layout>
                <c:manualLayout>
                  <c:x val="-0.10026540786074849"/>
                  <c:y val="1.5759490866391199E-2"/>
                </c:manualLayout>
              </c:layout>
              <c:tx>
                <c:rich>
                  <a:bodyPr/>
                  <a:lstStyle/>
                  <a:p>
                    <a:r>
                      <a:rPr lang="en-US" sz="1600" dirty="0" smtClean="0"/>
                      <a:t>4%</a:t>
                    </a:r>
                    <a:endParaRPr lang="en-US" sz="1600" dirty="0"/>
                  </a:p>
                </c:rich>
              </c:tx>
              <c:showPercent val="1"/>
            </c:dLbl>
            <c:dLbl>
              <c:idx val="3"/>
              <c:layout>
                <c:manualLayout>
                  <c:x val="-3.3780143331424012E-2"/>
                  <c:y val="-1.715251852754484E-2"/>
                </c:manualLayout>
              </c:layout>
              <c:tx>
                <c:rich>
                  <a:bodyPr/>
                  <a:lstStyle/>
                  <a:p>
                    <a:r>
                      <a:rPr lang="en-US" dirty="0" smtClean="0"/>
                      <a:t>1.5%</a:t>
                    </a:r>
                    <a:endParaRPr lang="en-US" dirty="0"/>
                  </a:p>
                </c:rich>
              </c:tx>
              <c:showPercent val="1"/>
            </c:dLbl>
            <c:dLbl>
              <c:idx val="4"/>
              <c:layout>
                <c:manualLayout>
                  <c:x val="0.14099947530851445"/>
                  <c:y val="-2.7077148253592101E-2"/>
                </c:manualLayout>
              </c:layout>
              <c:tx>
                <c:rich>
                  <a:bodyPr/>
                  <a:lstStyle/>
                  <a:p>
                    <a:r>
                      <a:rPr lang="en-US" sz="1600" dirty="0" smtClean="0"/>
                      <a:t>1.5%</a:t>
                    </a:r>
                    <a:endParaRPr lang="en-US" sz="1600" dirty="0"/>
                  </a:p>
                </c:rich>
              </c:tx>
              <c:showPercent val="1"/>
            </c:dLbl>
            <c:txPr>
              <a:bodyPr/>
              <a:lstStyle/>
              <a:p>
                <a:pPr>
                  <a:defRPr sz="1600"/>
                </a:pPr>
                <a:endParaRPr lang="en-US"/>
              </a:p>
            </c:txPr>
            <c:showPercent val="1"/>
            <c:showLeaderLines val="1"/>
          </c:dLbls>
          <c:cat>
            <c:strRef>
              <c:f>Sheet1!$A$2:$A$6</c:f>
              <c:strCache>
                <c:ptCount val="5"/>
                <c:pt idx="0">
                  <c:v>North America</c:v>
                </c:pt>
                <c:pt idx="1">
                  <c:v>Europe</c:v>
                </c:pt>
                <c:pt idx="2">
                  <c:v>Australasia</c:v>
                </c:pt>
                <c:pt idx="3">
                  <c:v>Asia </c:v>
                </c:pt>
                <c:pt idx="4">
                  <c:v>Africa</c:v>
                </c:pt>
              </c:strCache>
            </c:strRef>
          </c:cat>
          <c:val>
            <c:numRef>
              <c:f>Sheet1!$B$2:$B$6</c:f>
              <c:numCache>
                <c:formatCode>0%</c:formatCode>
                <c:ptCount val="5"/>
                <c:pt idx="0">
                  <c:v>0.63000000000000211</c:v>
                </c:pt>
                <c:pt idx="1">
                  <c:v>0.30000000000000032</c:v>
                </c:pt>
                <c:pt idx="2">
                  <c:v>4.0000000000000112E-2</c:v>
                </c:pt>
                <c:pt idx="3" formatCode="0.0%">
                  <c:v>1.4999999999999998E-2</c:v>
                </c:pt>
                <c:pt idx="4" formatCode="0.0%">
                  <c:v>1.4999999999999998E-2</c:v>
                </c:pt>
              </c:numCache>
            </c:numRef>
          </c:val>
        </c:ser>
        <c:dLbls>
          <c:showPercent val="1"/>
        </c:dLbls>
        <c:firstSliceAng val="0"/>
      </c:pieChart>
    </c:plotArea>
    <c:legend>
      <c:legendPos val="r"/>
      <c:layout>
        <c:manualLayout>
          <c:xMode val="edge"/>
          <c:yMode val="edge"/>
          <c:x val="0.61491946508201267"/>
          <c:y val="0.25947251885987915"/>
          <c:w val="0.33569780686735956"/>
          <c:h val="0.4722619944389671"/>
        </c:manualLayout>
      </c:layout>
      <c:txPr>
        <a:bodyPr/>
        <a:lstStyle/>
        <a:p>
          <a:pPr>
            <a:defRPr sz="1400"/>
          </a:pPr>
          <a:endParaRPr lang="en-US"/>
        </a:p>
      </c:txPr>
    </c:legend>
    <c:plotVisOnly val="1"/>
  </c:chart>
  <c:spPr>
    <a:ln>
      <a:noFill/>
    </a:ln>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4"/>
  <c:chart>
    <c:autoTitleDeleted val="1"/>
    <c:plotArea>
      <c:layout/>
      <c:pieChart>
        <c:varyColors val="1"/>
        <c:ser>
          <c:idx val="0"/>
          <c:order val="0"/>
          <c:tx>
            <c:strRef>
              <c:f>Sheet1!$B$1</c:f>
              <c:strCache>
                <c:ptCount val="1"/>
                <c:pt idx="0">
                  <c:v>Repositories At Launch</c:v>
                </c:pt>
              </c:strCache>
            </c:strRef>
          </c:tx>
          <c:spPr>
            <a:solidFill>
              <a:srgbClr val="FFA953"/>
            </a:solidFill>
          </c:spPr>
          <c:dPt>
            <c:idx val="0"/>
            <c:spPr>
              <a:solidFill>
                <a:schemeClr val="tx2"/>
              </a:solidFill>
            </c:spPr>
          </c:dPt>
          <c:dPt>
            <c:idx val="1"/>
            <c:spPr>
              <a:solidFill>
                <a:srgbClr val="00B050"/>
              </a:solidFill>
            </c:spPr>
          </c:dPt>
          <c:dPt>
            <c:idx val="2"/>
            <c:spPr>
              <a:solidFill>
                <a:srgbClr val="FF0000"/>
              </a:solidFill>
            </c:spPr>
          </c:dPt>
          <c:dPt>
            <c:idx val="3"/>
            <c:spPr>
              <a:solidFill>
                <a:schemeClr val="accent2"/>
              </a:solidFill>
            </c:spPr>
          </c:dPt>
          <c:dPt>
            <c:idx val="4"/>
            <c:spPr>
              <a:solidFill>
                <a:schemeClr val="bg2"/>
              </a:solidFill>
            </c:spPr>
          </c:dPt>
          <c:dLbls>
            <c:dLbl>
              <c:idx val="0"/>
              <c:layout>
                <c:manualLayout>
                  <c:x val="-0.17893724607577433"/>
                  <c:y val="-3.4488188976377981E-2"/>
                </c:manualLayout>
              </c:layout>
              <c:showPercent val="1"/>
            </c:dLbl>
            <c:dLbl>
              <c:idx val="1"/>
              <c:layout>
                <c:manualLayout>
                  <c:x val="0.12972192406776842"/>
                  <c:y val="-0.12036127836961585"/>
                </c:manualLayout>
              </c:layout>
              <c:showPercent val="1"/>
            </c:dLbl>
            <c:txPr>
              <a:bodyPr/>
              <a:lstStyle/>
              <a:p>
                <a:pPr>
                  <a:defRPr sz="1600"/>
                </a:pPr>
                <a:endParaRPr lang="en-US"/>
              </a:p>
            </c:txPr>
            <c:showPercent val="1"/>
          </c:dLbls>
          <c:cat>
            <c:strRef>
              <c:f>Sheet1!$A$2:$A$6</c:f>
              <c:strCache>
                <c:ptCount val="5"/>
                <c:pt idx="0">
                  <c:v>Life Sciences</c:v>
                </c:pt>
                <c:pt idx="1">
                  <c:v>Physical Science</c:v>
                </c:pt>
                <c:pt idx="2">
                  <c:v>Social Sciences</c:v>
                </c:pt>
                <c:pt idx="3">
                  <c:v>Multidisciplinary</c:v>
                </c:pt>
                <c:pt idx="4">
                  <c:v>Arts &amp; Humanities</c:v>
                </c:pt>
              </c:strCache>
            </c:strRef>
          </c:cat>
          <c:val>
            <c:numRef>
              <c:f>Sheet1!$B$2:$B$6</c:f>
              <c:numCache>
                <c:formatCode>0%</c:formatCode>
                <c:ptCount val="5"/>
                <c:pt idx="0">
                  <c:v>0.58000000000000052</c:v>
                </c:pt>
                <c:pt idx="1">
                  <c:v>0.17</c:v>
                </c:pt>
                <c:pt idx="2">
                  <c:v>0.14000000000000001</c:v>
                </c:pt>
                <c:pt idx="3">
                  <c:v>4.0000000000000112E-2</c:v>
                </c:pt>
                <c:pt idx="4">
                  <c:v>7.0000000000000034E-2</c:v>
                </c:pt>
              </c:numCache>
            </c:numRef>
          </c:val>
        </c:ser>
        <c:dLbls>
          <c:showPercent val="1"/>
        </c:dLbls>
        <c:firstSliceAng val="0"/>
      </c:pieChart>
    </c:plotArea>
    <c:legend>
      <c:legendPos val="r"/>
      <c:layout>
        <c:manualLayout>
          <c:xMode val="edge"/>
          <c:yMode val="edge"/>
          <c:x val="0.59790448206807312"/>
          <c:y val="7.2138378536016332E-2"/>
          <c:w val="0.38394358798233325"/>
          <c:h val="0.85572324292796731"/>
        </c:manualLayout>
      </c:layout>
      <c:txPr>
        <a:bodyPr/>
        <a:lstStyle/>
        <a:p>
          <a:pPr>
            <a:defRPr sz="1400"/>
          </a:pPr>
          <a:endParaRPr lang="en-US"/>
        </a:p>
      </c:txPr>
    </c:legend>
    <c:plotVisOnly val="1"/>
  </c:chart>
  <c:spPr>
    <a:ln>
      <a:noFill/>
    </a:ln>
  </c:spPr>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FE32FE-AD93-4421-B1DF-2B658B32CE74}" type="doc">
      <dgm:prSet loTypeId="urn:microsoft.com/office/officeart/2005/8/layout/cycle8" loCatId="cycle" qsTypeId="urn:microsoft.com/office/officeart/2005/8/quickstyle/simple1" qsCatId="simple" csTypeId="urn:microsoft.com/office/officeart/2005/8/colors/accent1_2" csCatId="accent1" phldr="1"/>
      <dgm:spPr/>
    </dgm:pt>
    <dgm:pt modelId="{C895BB7B-D14E-4358-A995-BC631CFFF79F}">
      <dgm:prSet phldrT="[Text]" custT="1"/>
      <dgm:spPr/>
      <dgm:t>
        <a:bodyPr/>
        <a:lstStyle/>
        <a:p>
          <a:r>
            <a:rPr lang="hu-HU" sz="2400" b="1" dirty="0" smtClean="0"/>
            <a:t>Könyvek</a:t>
          </a:r>
          <a:endParaRPr lang="en-US" sz="2400" b="1" dirty="0"/>
        </a:p>
      </dgm:t>
    </dgm:pt>
    <dgm:pt modelId="{30FA53E0-E67E-471B-B3BA-24680802D4D3}" type="parTrans" cxnId="{04F352E8-54F9-4DD0-99A5-E1028EEF88D4}">
      <dgm:prSet/>
      <dgm:spPr/>
      <dgm:t>
        <a:bodyPr/>
        <a:lstStyle/>
        <a:p>
          <a:endParaRPr lang="en-US" sz="2400" b="1"/>
        </a:p>
      </dgm:t>
    </dgm:pt>
    <dgm:pt modelId="{CFB57B8A-E973-48DA-9181-14C5E843333E}" type="sibTrans" cxnId="{04F352E8-54F9-4DD0-99A5-E1028EEF88D4}">
      <dgm:prSet/>
      <dgm:spPr/>
      <dgm:t>
        <a:bodyPr/>
        <a:lstStyle/>
        <a:p>
          <a:endParaRPr lang="en-US" sz="2400" b="1"/>
        </a:p>
      </dgm:t>
    </dgm:pt>
    <dgm:pt modelId="{AF726871-4BBA-48E2-9794-6CAE08371BAF}">
      <dgm:prSet phldrT="[Text]" custT="1"/>
      <dgm:spPr/>
      <dgm:t>
        <a:bodyPr/>
        <a:lstStyle/>
        <a:p>
          <a:r>
            <a:rPr lang="hu-HU" sz="2400" b="1" dirty="0" smtClean="0"/>
            <a:t>Konferencia kiadványok</a:t>
          </a:r>
          <a:endParaRPr lang="en-US" sz="2400" b="1" dirty="0"/>
        </a:p>
      </dgm:t>
    </dgm:pt>
    <dgm:pt modelId="{0085F781-E8EE-47B1-A567-D7E90EF4870B}" type="parTrans" cxnId="{2AC85B44-1B12-4D7A-A294-195747482612}">
      <dgm:prSet/>
      <dgm:spPr/>
      <dgm:t>
        <a:bodyPr/>
        <a:lstStyle/>
        <a:p>
          <a:endParaRPr lang="en-US" sz="2400" b="1"/>
        </a:p>
      </dgm:t>
    </dgm:pt>
    <dgm:pt modelId="{336BE555-59D2-40F4-9382-EA4481EA5285}" type="sibTrans" cxnId="{2AC85B44-1B12-4D7A-A294-195747482612}">
      <dgm:prSet/>
      <dgm:spPr/>
      <dgm:t>
        <a:bodyPr/>
        <a:lstStyle/>
        <a:p>
          <a:endParaRPr lang="en-US" sz="2400" b="1"/>
        </a:p>
      </dgm:t>
    </dgm:pt>
    <dgm:pt modelId="{1CCDD9E4-4141-4383-8D35-0FAF075FAA06}">
      <dgm:prSet phldrT="[Text]" custT="1"/>
      <dgm:spPr/>
      <dgm:t>
        <a:bodyPr/>
        <a:lstStyle/>
        <a:p>
          <a:r>
            <a:rPr lang="hu-HU" sz="2400" b="1" dirty="0" smtClean="0"/>
            <a:t>Folyóira-tok</a:t>
          </a:r>
          <a:endParaRPr lang="en-US" sz="2400" b="1" dirty="0"/>
        </a:p>
      </dgm:t>
    </dgm:pt>
    <dgm:pt modelId="{9DC11E76-42C8-41F3-81DD-85F396E7170D}" type="parTrans" cxnId="{B54406D2-3D78-4622-8AF0-CD3C4109EB1D}">
      <dgm:prSet/>
      <dgm:spPr/>
      <dgm:t>
        <a:bodyPr/>
        <a:lstStyle/>
        <a:p>
          <a:endParaRPr lang="en-US" sz="2400" b="1"/>
        </a:p>
      </dgm:t>
    </dgm:pt>
    <dgm:pt modelId="{90DA9400-0375-4CBB-AAA4-F09127E7DF91}" type="sibTrans" cxnId="{B54406D2-3D78-4622-8AF0-CD3C4109EB1D}">
      <dgm:prSet/>
      <dgm:spPr/>
      <dgm:t>
        <a:bodyPr/>
        <a:lstStyle/>
        <a:p>
          <a:endParaRPr lang="en-US" sz="2400" b="1"/>
        </a:p>
      </dgm:t>
    </dgm:pt>
    <dgm:pt modelId="{D591D3F9-3E2D-49E7-AA67-C36CA1DEA486}" type="pres">
      <dgm:prSet presAssocID="{A0FE32FE-AD93-4421-B1DF-2B658B32CE74}" presName="compositeShape" presStyleCnt="0">
        <dgm:presLayoutVars>
          <dgm:chMax val="7"/>
          <dgm:dir/>
          <dgm:resizeHandles val="exact"/>
        </dgm:presLayoutVars>
      </dgm:prSet>
      <dgm:spPr/>
    </dgm:pt>
    <dgm:pt modelId="{8D9614A4-8C7A-485A-ABEA-78385687558E}" type="pres">
      <dgm:prSet presAssocID="{A0FE32FE-AD93-4421-B1DF-2B658B32CE74}" presName="wedge1" presStyleLbl="node1" presStyleIdx="0" presStyleCnt="3"/>
      <dgm:spPr/>
      <dgm:t>
        <a:bodyPr/>
        <a:lstStyle/>
        <a:p>
          <a:endParaRPr lang="en-US"/>
        </a:p>
      </dgm:t>
    </dgm:pt>
    <dgm:pt modelId="{73E9B2ED-01B2-4FEE-AE49-CC33E17D803D}" type="pres">
      <dgm:prSet presAssocID="{A0FE32FE-AD93-4421-B1DF-2B658B32CE74}" presName="dummy1a" presStyleCnt="0"/>
      <dgm:spPr/>
    </dgm:pt>
    <dgm:pt modelId="{38C499F8-66BF-4210-A253-EF88561D0E80}" type="pres">
      <dgm:prSet presAssocID="{A0FE32FE-AD93-4421-B1DF-2B658B32CE74}" presName="dummy1b" presStyleCnt="0"/>
      <dgm:spPr/>
    </dgm:pt>
    <dgm:pt modelId="{1A8FBF3B-6427-45A3-81B1-FBFF7AA239CB}" type="pres">
      <dgm:prSet presAssocID="{A0FE32FE-AD93-4421-B1DF-2B658B32CE74}" presName="wedge1Tx" presStyleLbl="node1" presStyleIdx="0" presStyleCnt="3">
        <dgm:presLayoutVars>
          <dgm:chMax val="0"/>
          <dgm:chPref val="0"/>
          <dgm:bulletEnabled val="1"/>
        </dgm:presLayoutVars>
      </dgm:prSet>
      <dgm:spPr/>
      <dgm:t>
        <a:bodyPr/>
        <a:lstStyle/>
        <a:p>
          <a:endParaRPr lang="en-US"/>
        </a:p>
      </dgm:t>
    </dgm:pt>
    <dgm:pt modelId="{65E41A55-E687-4D65-BA59-AAA211A024BC}" type="pres">
      <dgm:prSet presAssocID="{A0FE32FE-AD93-4421-B1DF-2B658B32CE74}" presName="wedge2" presStyleLbl="node1" presStyleIdx="1" presStyleCnt="3"/>
      <dgm:spPr/>
      <dgm:t>
        <a:bodyPr/>
        <a:lstStyle/>
        <a:p>
          <a:endParaRPr lang="en-US"/>
        </a:p>
      </dgm:t>
    </dgm:pt>
    <dgm:pt modelId="{37BC4180-A4F2-43C4-A83A-4C436B2692FA}" type="pres">
      <dgm:prSet presAssocID="{A0FE32FE-AD93-4421-B1DF-2B658B32CE74}" presName="dummy2a" presStyleCnt="0"/>
      <dgm:spPr/>
    </dgm:pt>
    <dgm:pt modelId="{9BD09B91-D477-49A0-A7A8-D2DC43B68086}" type="pres">
      <dgm:prSet presAssocID="{A0FE32FE-AD93-4421-B1DF-2B658B32CE74}" presName="dummy2b" presStyleCnt="0"/>
      <dgm:spPr/>
    </dgm:pt>
    <dgm:pt modelId="{38E6F6F1-B989-4A03-9295-9FDA72C93A3C}" type="pres">
      <dgm:prSet presAssocID="{A0FE32FE-AD93-4421-B1DF-2B658B32CE74}" presName="wedge2Tx" presStyleLbl="node1" presStyleIdx="1" presStyleCnt="3">
        <dgm:presLayoutVars>
          <dgm:chMax val="0"/>
          <dgm:chPref val="0"/>
          <dgm:bulletEnabled val="1"/>
        </dgm:presLayoutVars>
      </dgm:prSet>
      <dgm:spPr/>
      <dgm:t>
        <a:bodyPr/>
        <a:lstStyle/>
        <a:p>
          <a:endParaRPr lang="en-US"/>
        </a:p>
      </dgm:t>
    </dgm:pt>
    <dgm:pt modelId="{542DE26C-3870-4AE9-9108-FC3400543405}" type="pres">
      <dgm:prSet presAssocID="{A0FE32FE-AD93-4421-B1DF-2B658B32CE74}" presName="wedge3" presStyleLbl="node1" presStyleIdx="2" presStyleCnt="3"/>
      <dgm:spPr/>
      <dgm:t>
        <a:bodyPr/>
        <a:lstStyle/>
        <a:p>
          <a:endParaRPr lang="en-US"/>
        </a:p>
      </dgm:t>
    </dgm:pt>
    <dgm:pt modelId="{D05C82CF-7840-497C-85CC-3FF50B74B3E6}" type="pres">
      <dgm:prSet presAssocID="{A0FE32FE-AD93-4421-B1DF-2B658B32CE74}" presName="dummy3a" presStyleCnt="0"/>
      <dgm:spPr/>
    </dgm:pt>
    <dgm:pt modelId="{0FCB5F0A-FCEF-4455-A01F-C871D5DCEED5}" type="pres">
      <dgm:prSet presAssocID="{A0FE32FE-AD93-4421-B1DF-2B658B32CE74}" presName="dummy3b" presStyleCnt="0"/>
      <dgm:spPr/>
    </dgm:pt>
    <dgm:pt modelId="{65F4B978-AF7D-4800-A4C0-4645C8075AF7}" type="pres">
      <dgm:prSet presAssocID="{A0FE32FE-AD93-4421-B1DF-2B658B32CE74}" presName="wedge3Tx" presStyleLbl="node1" presStyleIdx="2" presStyleCnt="3">
        <dgm:presLayoutVars>
          <dgm:chMax val="0"/>
          <dgm:chPref val="0"/>
          <dgm:bulletEnabled val="1"/>
        </dgm:presLayoutVars>
      </dgm:prSet>
      <dgm:spPr/>
      <dgm:t>
        <a:bodyPr/>
        <a:lstStyle/>
        <a:p>
          <a:endParaRPr lang="en-US"/>
        </a:p>
      </dgm:t>
    </dgm:pt>
    <dgm:pt modelId="{D5432B7B-8B1E-45A6-B2CB-01B40FC62C83}" type="pres">
      <dgm:prSet presAssocID="{CFB57B8A-E973-48DA-9181-14C5E843333E}" presName="arrowWedge1" presStyleLbl="fgSibTrans2D1" presStyleIdx="0" presStyleCnt="3"/>
      <dgm:spPr/>
    </dgm:pt>
    <dgm:pt modelId="{8644FE6A-85C8-4D60-B070-BEEF3AFF26A0}" type="pres">
      <dgm:prSet presAssocID="{336BE555-59D2-40F4-9382-EA4481EA5285}" presName="arrowWedge2" presStyleLbl="fgSibTrans2D1" presStyleIdx="1" presStyleCnt="3"/>
      <dgm:spPr/>
    </dgm:pt>
    <dgm:pt modelId="{4381D1EC-7C17-413B-9258-AD06332D68EF}" type="pres">
      <dgm:prSet presAssocID="{90DA9400-0375-4CBB-AAA4-F09127E7DF91}" presName="arrowWedge3" presStyleLbl="fgSibTrans2D1" presStyleIdx="2" presStyleCnt="3"/>
      <dgm:spPr/>
    </dgm:pt>
  </dgm:ptLst>
  <dgm:cxnLst>
    <dgm:cxn modelId="{B54406D2-3D78-4622-8AF0-CD3C4109EB1D}" srcId="{A0FE32FE-AD93-4421-B1DF-2B658B32CE74}" destId="{1CCDD9E4-4141-4383-8D35-0FAF075FAA06}" srcOrd="2" destOrd="0" parTransId="{9DC11E76-42C8-41F3-81DD-85F396E7170D}" sibTransId="{90DA9400-0375-4CBB-AAA4-F09127E7DF91}"/>
    <dgm:cxn modelId="{0F46D173-2CB7-4E28-B7AF-9C6904E706C6}" type="presOf" srcId="{C895BB7B-D14E-4358-A995-BC631CFFF79F}" destId="{8D9614A4-8C7A-485A-ABEA-78385687558E}" srcOrd="0" destOrd="0" presId="urn:microsoft.com/office/officeart/2005/8/layout/cycle8"/>
    <dgm:cxn modelId="{B392D7CE-474C-43E9-92C1-F21F60D6FA9C}" type="presOf" srcId="{AF726871-4BBA-48E2-9794-6CAE08371BAF}" destId="{65E41A55-E687-4D65-BA59-AAA211A024BC}" srcOrd="0" destOrd="0" presId="urn:microsoft.com/office/officeart/2005/8/layout/cycle8"/>
    <dgm:cxn modelId="{BF4D26FC-594E-433B-9E6B-255968B584B5}" type="presOf" srcId="{1CCDD9E4-4141-4383-8D35-0FAF075FAA06}" destId="{65F4B978-AF7D-4800-A4C0-4645C8075AF7}" srcOrd="1" destOrd="0" presId="urn:microsoft.com/office/officeart/2005/8/layout/cycle8"/>
    <dgm:cxn modelId="{8EDA3C51-8832-45DC-BC3E-99072276C41C}" type="presOf" srcId="{C895BB7B-D14E-4358-A995-BC631CFFF79F}" destId="{1A8FBF3B-6427-45A3-81B1-FBFF7AA239CB}" srcOrd="1" destOrd="0" presId="urn:microsoft.com/office/officeart/2005/8/layout/cycle8"/>
    <dgm:cxn modelId="{2AC85B44-1B12-4D7A-A294-195747482612}" srcId="{A0FE32FE-AD93-4421-B1DF-2B658B32CE74}" destId="{AF726871-4BBA-48E2-9794-6CAE08371BAF}" srcOrd="1" destOrd="0" parTransId="{0085F781-E8EE-47B1-A567-D7E90EF4870B}" sibTransId="{336BE555-59D2-40F4-9382-EA4481EA5285}"/>
    <dgm:cxn modelId="{04F352E8-54F9-4DD0-99A5-E1028EEF88D4}" srcId="{A0FE32FE-AD93-4421-B1DF-2B658B32CE74}" destId="{C895BB7B-D14E-4358-A995-BC631CFFF79F}" srcOrd="0" destOrd="0" parTransId="{30FA53E0-E67E-471B-B3BA-24680802D4D3}" sibTransId="{CFB57B8A-E973-48DA-9181-14C5E843333E}"/>
    <dgm:cxn modelId="{FA23A48C-E48A-40E9-A3A0-2B5932F01AE9}" type="presOf" srcId="{AF726871-4BBA-48E2-9794-6CAE08371BAF}" destId="{38E6F6F1-B989-4A03-9295-9FDA72C93A3C}" srcOrd="1" destOrd="0" presId="urn:microsoft.com/office/officeart/2005/8/layout/cycle8"/>
    <dgm:cxn modelId="{A8F3B1C0-8CAD-4919-ACE9-E94EF5C4DA96}" type="presOf" srcId="{1CCDD9E4-4141-4383-8D35-0FAF075FAA06}" destId="{542DE26C-3870-4AE9-9108-FC3400543405}" srcOrd="0" destOrd="0" presId="urn:microsoft.com/office/officeart/2005/8/layout/cycle8"/>
    <dgm:cxn modelId="{91E00507-8717-43DC-8397-6D89FF539E8D}" type="presOf" srcId="{A0FE32FE-AD93-4421-B1DF-2B658B32CE74}" destId="{D591D3F9-3E2D-49E7-AA67-C36CA1DEA486}" srcOrd="0" destOrd="0" presId="urn:microsoft.com/office/officeart/2005/8/layout/cycle8"/>
    <dgm:cxn modelId="{E9D70343-B78E-44F3-8B38-DFD2E790D023}" type="presParOf" srcId="{D591D3F9-3E2D-49E7-AA67-C36CA1DEA486}" destId="{8D9614A4-8C7A-485A-ABEA-78385687558E}" srcOrd="0" destOrd="0" presId="urn:microsoft.com/office/officeart/2005/8/layout/cycle8"/>
    <dgm:cxn modelId="{2D38FE9D-EE41-4A8B-9146-BBA45D4A81C1}" type="presParOf" srcId="{D591D3F9-3E2D-49E7-AA67-C36CA1DEA486}" destId="{73E9B2ED-01B2-4FEE-AE49-CC33E17D803D}" srcOrd="1" destOrd="0" presId="urn:microsoft.com/office/officeart/2005/8/layout/cycle8"/>
    <dgm:cxn modelId="{5C7E3303-0533-40ED-AF3F-15B7EAF80437}" type="presParOf" srcId="{D591D3F9-3E2D-49E7-AA67-C36CA1DEA486}" destId="{38C499F8-66BF-4210-A253-EF88561D0E80}" srcOrd="2" destOrd="0" presId="urn:microsoft.com/office/officeart/2005/8/layout/cycle8"/>
    <dgm:cxn modelId="{64954943-139F-4B11-A257-2176B2E02A1E}" type="presParOf" srcId="{D591D3F9-3E2D-49E7-AA67-C36CA1DEA486}" destId="{1A8FBF3B-6427-45A3-81B1-FBFF7AA239CB}" srcOrd="3" destOrd="0" presId="urn:microsoft.com/office/officeart/2005/8/layout/cycle8"/>
    <dgm:cxn modelId="{85AF77CE-13D3-4FB8-BE1D-8B5A44724761}" type="presParOf" srcId="{D591D3F9-3E2D-49E7-AA67-C36CA1DEA486}" destId="{65E41A55-E687-4D65-BA59-AAA211A024BC}" srcOrd="4" destOrd="0" presId="urn:microsoft.com/office/officeart/2005/8/layout/cycle8"/>
    <dgm:cxn modelId="{60A72518-A95A-47E7-A39D-BE670E65422C}" type="presParOf" srcId="{D591D3F9-3E2D-49E7-AA67-C36CA1DEA486}" destId="{37BC4180-A4F2-43C4-A83A-4C436B2692FA}" srcOrd="5" destOrd="0" presId="urn:microsoft.com/office/officeart/2005/8/layout/cycle8"/>
    <dgm:cxn modelId="{55F685FB-98CB-48A4-B7E8-7CB66F353BE6}" type="presParOf" srcId="{D591D3F9-3E2D-49E7-AA67-C36CA1DEA486}" destId="{9BD09B91-D477-49A0-A7A8-D2DC43B68086}" srcOrd="6" destOrd="0" presId="urn:microsoft.com/office/officeart/2005/8/layout/cycle8"/>
    <dgm:cxn modelId="{66797EE8-D2F5-481E-8650-F67FD324BE45}" type="presParOf" srcId="{D591D3F9-3E2D-49E7-AA67-C36CA1DEA486}" destId="{38E6F6F1-B989-4A03-9295-9FDA72C93A3C}" srcOrd="7" destOrd="0" presId="urn:microsoft.com/office/officeart/2005/8/layout/cycle8"/>
    <dgm:cxn modelId="{4E4C81F0-DE3F-46BA-B9A9-D19869B91152}" type="presParOf" srcId="{D591D3F9-3E2D-49E7-AA67-C36CA1DEA486}" destId="{542DE26C-3870-4AE9-9108-FC3400543405}" srcOrd="8" destOrd="0" presId="urn:microsoft.com/office/officeart/2005/8/layout/cycle8"/>
    <dgm:cxn modelId="{08F12405-E5DB-4EBB-B6DB-FFC4DDA53E30}" type="presParOf" srcId="{D591D3F9-3E2D-49E7-AA67-C36CA1DEA486}" destId="{D05C82CF-7840-497C-85CC-3FF50B74B3E6}" srcOrd="9" destOrd="0" presId="urn:microsoft.com/office/officeart/2005/8/layout/cycle8"/>
    <dgm:cxn modelId="{EB0985E5-9E64-4A4E-925E-3CEA46AF0D1A}" type="presParOf" srcId="{D591D3F9-3E2D-49E7-AA67-C36CA1DEA486}" destId="{0FCB5F0A-FCEF-4455-A01F-C871D5DCEED5}" srcOrd="10" destOrd="0" presId="urn:microsoft.com/office/officeart/2005/8/layout/cycle8"/>
    <dgm:cxn modelId="{8DF2B668-1526-4134-B49E-5A02EDF2478A}" type="presParOf" srcId="{D591D3F9-3E2D-49E7-AA67-C36CA1DEA486}" destId="{65F4B978-AF7D-4800-A4C0-4645C8075AF7}" srcOrd="11" destOrd="0" presId="urn:microsoft.com/office/officeart/2005/8/layout/cycle8"/>
    <dgm:cxn modelId="{A7B645FA-C975-46FE-B0BA-E8AE228CD502}" type="presParOf" srcId="{D591D3F9-3E2D-49E7-AA67-C36CA1DEA486}" destId="{D5432B7B-8B1E-45A6-B2CB-01B40FC62C83}" srcOrd="12" destOrd="0" presId="urn:microsoft.com/office/officeart/2005/8/layout/cycle8"/>
    <dgm:cxn modelId="{C3C20D3A-5AA5-4D78-A795-CC2D62C52ADF}" type="presParOf" srcId="{D591D3F9-3E2D-49E7-AA67-C36CA1DEA486}" destId="{8644FE6A-85C8-4D60-B070-BEEF3AFF26A0}" srcOrd="13" destOrd="0" presId="urn:microsoft.com/office/officeart/2005/8/layout/cycle8"/>
    <dgm:cxn modelId="{C1B07A93-8562-46FD-BB57-048D16349752}" type="presParOf" srcId="{D591D3F9-3E2D-49E7-AA67-C36CA1DEA486}" destId="{4381D1EC-7C17-413B-9258-AD06332D68EF}" srcOrd="1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78309A-CC0C-4786-9F1E-BBD8E83D6B3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9BF7C51-4D1E-49C5-A74F-ECA6B2611158}">
      <dgm:prSet phldrT="[Text]" custT="1"/>
      <dgm:spPr/>
      <dgm:t>
        <a:bodyPr/>
        <a:lstStyle/>
        <a:p>
          <a:r>
            <a:rPr lang="hu-HU" sz="2000" b="1" dirty="0" smtClean="0"/>
            <a:t>Könyvek</a:t>
          </a:r>
          <a:endParaRPr lang="en-US" sz="2000" b="1" dirty="0"/>
        </a:p>
      </dgm:t>
    </dgm:pt>
    <dgm:pt modelId="{C1F03073-C297-480A-B6DC-8B46AE6E2896}" type="parTrans" cxnId="{917FC9F4-7E13-4EFE-9DD6-899D88AB0F31}">
      <dgm:prSet/>
      <dgm:spPr/>
      <dgm:t>
        <a:bodyPr/>
        <a:lstStyle/>
        <a:p>
          <a:endParaRPr lang="en-US"/>
        </a:p>
      </dgm:t>
    </dgm:pt>
    <dgm:pt modelId="{37835A7D-9A26-4B64-8949-9FA4AB492148}" type="sibTrans" cxnId="{917FC9F4-7E13-4EFE-9DD6-899D88AB0F31}">
      <dgm:prSet/>
      <dgm:spPr/>
      <dgm:t>
        <a:bodyPr/>
        <a:lstStyle/>
        <a:p>
          <a:endParaRPr lang="en-US"/>
        </a:p>
      </dgm:t>
    </dgm:pt>
    <dgm:pt modelId="{38159842-49D4-4CA3-A290-76F31E6C3BBE}">
      <dgm:prSet phldrT="[Text]"/>
      <dgm:spPr/>
      <dgm:t>
        <a:bodyPr/>
        <a:lstStyle/>
        <a:p>
          <a:r>
            <a:rPr lang="hu-HU" dirty="0" smtClean="0"/>
            <a:t>Kiterjedt elemzés</a:t>
          </a:r>
          <a:endParaRPr lang="en-US" dirty="0"/>
        </a:p>
      </dgm:t>
    </dgm:pt>
    <dgm:pt modelId="{42330080-0847-4B2F-BAA6-E36D9F8426B9}" type="parTrans" cxnId="{38B951C4-461C-4966-8822-7FA09496ADE8}">
      <dgm:prSet/>
      <dgm:spPr/>
      <dgm:t>
        <a:bodyPr/>
        <a:lstStyle/>
        <a:p>
          <a:endParaRPr lang="en-US"/>
        </a:p>
      </dgm:t>
    </dgm:pt>
    <dgm:pt modelId="{D468B4FC-75BB-4CAD-A686-09927401F990}" type="sibTrans" cxnId="{38B951C4-461C-4966-8822-7FA09496ADE8}">
      <dgm:prSet/>
      <dgm:spPr/>
      <dgm:t>
        <a:bodyPr/>
        <a:lstStyle/>
        <a:p>
          <a:endParaRPr lang="en-US"/>
        </a:p>
      </dgm:t>
    </dgm:pt>
    <dgm:pt modelId="{E9EDEC78-5745-4C3D-BC79-10BCDFC21E89}">
      <dgm:prSet phldrT="[Text]"/>
      <dgm:spPr/>
      <dgm:t>
        <a:bodyPr/>
        <a:lstStyle/>
        <a:p>
          <a:r>
            <a:rPr lang="hu-HU" dirty="0" smtClean="0"/>
            <a:t>Mélyreható feldolgozás</a:t>
          </a:r>
          <a:endParaRPr lang="en-US" dirty="0"/>
        </a:p>
      </dgm:t>
    </dgm:pt>
    <dgm:pt modelId="{DC139840-6B1E-4CB4-B9F1-513932473667}" type="parTrans" cxnId="{E9860F49-9BD2-4CDE-ACC6-BE368E5C0B6A}">
      <dgm:prSet/>
      <dgm:spPr/>
      <dgm:t>
        <a:bodyPr/>
        <a:lstStyle/>
        <a:p>
          <a:endParaRPr lang="en-US"/>
        </a:p>
      </dgm:t>
    </dgm:pt>
    <dgm:pt modelId="{C53C48AA-5CEC-4E47-9137-685D1A638C12}" type="sibTrans" cxnId="{E9860F49-9BD2-4CDE-ACC6-BE368E5C0B6A}">
      <dgm:prSet/>
      <dgm:spPr/>
      <dgm:t>
        <a:bodyPr/>
        <a:lstStyle/>
        <a:p>
          <a:endParaRPr lang="en-US"/>
        </a:p>
      </dgm:t>
    </dgm:pt>
    <dgm:pt modelId="{C6A9A64C-F347-47CF-989D-E5E297BA7DB4}">
      <dgm:prSet phldrT="[Text]" custT="1"/>
      <dgm:spPr/>
      <dgm:t>
        <a:bodyPr/>
        <a:lstStyle/>
        <a:p>
          <a:r>
            <a:rPr lang="hu-HU" sz="2000" b="1" dirty="0" smtClean="0"/>
            <a:t>Konferencia</a:t>
          </a:r>
        </a:p>
        <a:p>
          <a:r>
            <a:rPr lang="hu-HU" sz="2000" b="1" dirty="0" smtClean="0"/>
            <a:t>anyagok</a:t>
          </a:r>
          <a:endParaRPr lang="en-US" sz="2000" b="1" dirty="0"/>
        </a:p>
      </dgm:t>
    </dgm:pt>
    <dgm:pt modelId="{E4912380-4028-4B13-BC2A-A9F99E28A10C}" type="parTrans" cxnId="{596C9BAA-E813-4738-9753-5033D162271C}">
      <dgm:prSet/>
      <dgm:spPr/>
      <dgm:t>
        <a:bodyPr/>
        <a:lstStyle/>
        <a:p>
          <a:endParaRPr lang="en-US"/>
        </a:p>
      </dgm:t>
    </dgm:pt>
    <dgm:pt modelId="{30B5F7C8-131E-4FCC-B84A-712C42EAD29C}" type="sibTrans" cxnId="{596C9BAA-E813-4738-9753-5033D162271C}">
      <dgm:prSet/>
      <dgm:spPr/>
      <dgm:t>
        <a:bodyPr/>
        <a:lstStyle/>
        <a:p>
          <a:endParaRPr lang="en-US"/>
        </a:p>
      </dgm:t>
    </dgm:pt>
    <dgm:pt modelId="{E202F602-94AA-4ECE-A9F7-8C1AA665E213}">
      <dgm:prSet phldrT="[Text]"/>
      <dgm:spPr/>
      <dgm:t>
        <a:bodyPr/>
        <a:lstStyle/>
        <a:p>
          <a:r>
            <a:rPr lang="hu-HU" dirty="0" smtClean="0"/>
            <a:t>Korai felfedezések, ötletek </a:t>
          </a:r>
          <a:endParaRPr lang="en-US" dirty="0"/>
        </a:p>
      </dgm:t>
    </dgm:pt>
    <dgm:pt modelId="{DB4AD9FF-EAC9-4E0C-91E2-8E402E240674}" type="parTrans" cxnId="{340D2A1C-01EE-4600-A931-116CBEDB5A4A}">
      <dgm:prSet/>
      <dgm:spPr/>
      <dgm:t>
        <a:bodyPr/>
        <a:lstStyle/>
        <a:p>
          <a:endParaRPr lang="en-US"/>
        </a:p>
      </dgm:t>
    </dgm:pt>
    <dgm:pt modelId="{ED849F89-9EC5-4244-90CF-73FBEEDE24A5}" type="sibTrans" cxnId="{340D2A1C-01EE-4600-A931-116CBEDB5A4A}">
      <dgm:prSet/>
      <dgm:spPr/>
      <dgm:t>
        <a:bodyPr/>
        <a:lstStyle/>
        <a:p>
          <a:endParaRPr lang="en-US"/>
        </a:p>
      </dgm:t>
    </dgm:pt>
    <dgm:pt modelId="{9C4A5B10-259C-42DA-9AEC-4EE9797B03CE}">
      <dgm:prSet phldrT="[Text]"/>
      <dgm:spPr/>
      <dgm:t>
        <a:bodyPr/>
        <a:lstStyle/>
        <a:p>
          <a:r>
            <a:rPr lang="hu-HU" dirty="0" smtClean="0"/>
            <a:t>Új koncepciók</a:t>
          </a:r>
          <a:endParaRPr lang="en-US" dirty="0"/>
        </a:p>
      </dgm:t>
    </dgm:pt>
    <dgm:pt modelId="{D869224C-728B-4C78-A6CB-B8E1E541E825}" type="parTrans" cxnId="{1049ADE0-9EF0-4C05-AEB2-86B97CC34A14}">
      <dgm:prSet/>
      <dgm:spPr/>
      <dgm:t>
        <a:bodyPr/>
        <a:lstStyle/>
        <a:p>
          <a:endParaRPr lang="en-US"/>
        </a:p>
      </dgm:t>
    </dgm:pt>
    <dgm:pt modelId="{5791B8FD-AACB-46D5-A6E3-7C531C6B2DB5}" type="sibTrans" cxnId="{1049ADE0-9EF0-4C05-AEB2-86B97CC34A14}">
      <dgm:prSet/>
      <dgm:spPr/>
      <dgm:t>
        <a:bodyPr/>
        <a:lstStyle/>
        <a:p>
          <a:endParaRPr lang="en-US"/>
        </a:p>
      </dgm:t>
    </dgm:pt>
    <dgm:pt modelId="{DF1F8CCA-2042-453F-B639-8882CF3338A8}" type="pres">
      <dgm:prSet presAssocID="{8D78309A-CC0C-4786-9F1E-BBD8E83D6B3A}" presName="Name0" presStyleCnt="0">
        <dgm:presLayoutVars>
          <dgm:dir/>
          <dgm:animLvl val="lvl"/>
          <dgm:resizeHandles val="exact"/>
        </dgm:presLayoutVars>
      </dgm:prSet>
      <dgm:spPr/>
      <dgm:t>
        <a:bodyPr/>
        <a:lstStyle/>
        <a:p>
          <a:endParaRPr lang="en-US"/>
        </a:p>
      </dgm:t>
    </dgm:pt>
    <dgm:pt modelId="{FD2FD3C0-28E9-4459-8C4D-7E78FD048525}" type="pres">
      <dgm:prSet presAssocID="{69BF7C51-4D1E-49C5-A74F-ECA6B2611158}" presName="linNode" presStyleCnt="0"/>
      <dgm:spPr/>
    </dgm:pt>
    <dgm:pt modelId="{0FFA38AE-EE46-47FD-BF92-7AC7DEC86812}" type="pres">
      <dgm:prSet presAssocID="{69BF7C51-4D1E-49C5-A74F-ECA6B2611158}" presName="parentText" presStyleLbl="node1" presStyleIdx="0" presStyleCnt="2">
        <dgm:presLayoutVars>
          <dgm:chMax val="1"/>
          <dgm:bulletEnabled val="1"/>
        </dgm:presLayoutVars>
      </dgm:prSet>
      <dgm:spPr/>
      <dgm:t>
        <a:bodyPr/>
        <a:lstStyle/>
        <a:p>
          <a:endParaRPr lang="en-US"/>
        </a:p>
      </dgm:t>
    </dgm:pt>
    <dgm:pt modelId="{387A9D11-1B52-452E-BF28-CE61F5DE3641}" type="pres">
      <dgm:prSet presAssocID="{69BF7C51-4D1E-49C5-A74F-ECA6B2611158}" presName="descendantText" presStyleLbl="alignAccFollowNode1" presStyleIdx="0" presStyleCnt="2">
        <dgm:presLayoutVars>
          <dgm:bulletEnabled val="1"/>
        </dgm:presLayoutVars>
      </dgm:prSet>
      <dgm:spPr/>
      <dgm:t>
        <a:bodyPr/>
        <a:lstStyle/>
        <a:p>
          <a:endParaRPr lang="en-US"/>
        </a:p>
      </dgm:t>
    </dgm:pt>
    <dgm:pt modelId="{6E56B646-798D-4E54-A9F6-BB3C500DC24D}" type="pres">
      <dgm:prSet presAssocID="{37835A7D-9A26-4B64-8949-9FA4AB492148}" presName="sp" presStyleCnt="0"/>
      <dgm:spPr/>
    </dgm:pt>
    <dgm:pt modelId="{0E619C11-12CF-433F-897A-06BA1E696F5D}" type="pres">
      <dgm:prSet presAssocID="{C6A9A64C-F347-47CF-989D-E5E297BA7DB4}" presName="linNode" presStyleCnt="0"/>
      <dgm:spPr/>
    </dgm:pt>
    <dgm:pt modelId="{0C520AA1-3739-487D-8225-050E954A24B2}" type="pres">
      <dgm:prSet presAssocID="{C6A9A64C-F347-47CF-989D-E5E297BA7DB4}" presName="parentText" presStyleLbl="node1" presStyleIdx="1" presStyleCnt="2">
        <dgm:presLayoutVars>
          <dgm:chMax val="1"/>
          <dgm:bulletEnabled val="1"/>
        </dgm:presLayoutVars>
      </dgm:prSet>
      <dgm:spPr/>
      <dgm:t>
        <a:bodyPr/>
        <a:lstStyle/>
        <a:p>
          <a:endParaRPr lang="en-US"/>
        </a:p>
      </dgm:t>
    </dgm:pt>
    <dgm:pt modelId="{5E421F69-551A-4B44-B310-154CF3A87E1E}" type="pres">
      <dgm:prSet presAssocID="{C6A9A64C-F347-47CF-989D-E5E297BA7DB4}" presName="descendantText" presStyleLbl="alignAccFollowNode1" presStyleIdx="1" presStyleCnt="2">
        <dgm:presLayoutVars>
          <dgm:bulletEnabled val="1"/>
        </dgm:presLayoutVars>
      </dgm:prSet>
      <dgm:spPr/>
      <dgm:t>
        <a:bodyPr/>
        <a:lstStyle/>
        <a:p>
          <a:endParaRPr lang="en-US"/>
        </a:p>
      </dgm:t>
    </dgm:pt>
  </dgm:ptLst>
  <dgm:cxnLst>
    <dgm:cxn modelId="{4755FD95-AA58-4377-A53E-F3067C9054E3}" type="presOf" srcId="{38159842-49D4-4CA3-A290-76F31E6C3BBE}" destId="{387A9D11-1B52-452E-BF28-CE61F5DE3641}" srcOrd="0" destOrd="0" presId="urn:microsoft.com/office/officeart/2005/8/layout/vList5"/>
    <dgm:cxn modelId="{E9860F49-9BD2-4CDE-ACC6-BE368E5C0B6A}" srcId="{69BF7C51-4D1E-49C5-A74F-ECA6B2611158}" destId="{E9EDEC78-5745-4C3D-BC79-10BCDFC21E89}" srcOrd="1" destOrd="0" parTransId="{DC139840-6B1E-4CB4-B9F1-513932473667}" sibTransId="{C53C48AA-5CEC-4E47-9137-685D1A638C12}"/>
    <dgm:cxn modelId="{0BDC911C-CF63-4317-AB10-82516BB3C26A}" type="presOf" srcId="{E202F602-94AA-4ECE-A9F7-8C1AA665E213}" destId="{5E421F69-551A-4B44-B310-154CF3A87E1E}" srcOrd="0" destOrd="0" presId="urn:microsoft.com/office/officeart/2005/8/layout/vList5"/>
    <dgm:cxn modelId="{38B951C4-461C-4966-8822-7FA09496ADE8}" srcId="{69BF7C51-4D1E-49C5-A74F-ECA6B2611158}" destId="{38159842-49D4-4CA3-A290-76F31E6C3BBE}" srcOrd="0" destOrd="0" parTransId="{42330080-0847-4B2F-BAA6-E36D9F8426B9}" sibTransId="{D468B4FC-75BB-4CAD-A686-09927401F990}"/>
    <dgm:cxn modelId="{A4F35D3A-1336-451B-80B2-2963D8330BFF}" type="presOf" srcId="{8D78309A-CC0C-4786-9F1E-BBD8E83D6B3A}" destId="{DF1F8CCA-2042-453F-B639-8882CF3338A8}" srcOrd="0" destOrd="0" presId="urn:microsoft.com/office/officeart/2005/8/layout/vList5"/>
    <dgm:cxn modelId="{9A1101B1-6E29-4990-96E0-B8CB556FCFEB}" type="presOf" srcId="{C6A9A64C-F347-47CF-989D-E5E297BA7DB4}" destId="{0C520AA1-3739-487D-8225-050E954A24B2}" srcOrd="0" destOrd="0" presId="urn:microsoft.com/office/officeart/2005/8/layout/vList5"/>
    <dgm:cxn modelId="{596C9BAA-E813-4738-9753-5033D162271C}" srcId="{8D78309A-CC0C-4786-9F1E-BBD8E83D6B3A}" destId="{C6A9A64C-F347-47CF-989D-E5E297BA7DB4}" srcOrd="1" destOrd="0" parTransId="{E4912380-4028-4B13-BC2A-A9F99E28A10C}" sibTransId="{30B5F7C8-131E-4FCC-B84A-712C42EAD29C}"/>
    <dgm:cxn modelId="{447DDA09-8C44-42C3-9CAA-13A8E5D8AB23}" type="presOf" srcId="{9C4A5B10-259C-42DA-9AEC-4EE9797B03CE}" destId="{5E421F69-551A-4B44-B310-154CF3A87E1E}" srcOrd="0" destOrd="1" presId="urn:microsoft.com/office/officeart/2005/8/layout/vList5"/>
    <dgm:cxn modelId="{1049ADE0-9EF0-4C05-AEB2-86B97CC34A14}" srcId="{C6A9A64C-F347-47CF-989D-E5E297BA7DB4}" destId="{9C4A5B10-259C-42DA-9AEC-4EE9797B03CE}" srcOrd="1" destOrd="0" parTransId="{D869224C-728B-4C78-A6CB-B8E1E541E825}" sibTransId="{5791B8FD-AACB-46D5-A6E3-7C531C6B2DB5}"/>
    <dgm:cxn modelId="{91C1898C-A499-4865-BDF6-7B264EC47364}" type="presOf" srcId="{69BF7C51-4D1E-49C5-A74F-ECA6B2611158}" destId="{0FFA38AE-EE46-47FD-BF92-7AC7DEC86812}" srcOrd="0" destOrd="0" presId="urn:microsoft.com/office/officeart/2005/8/layout/vList5"/>
    <dgm:cxn modelId="{51B0CEFA-DB1F-477E-AF6D-C4EAB182535C}" type="presOf" srcId="{E9EDEC78-5745-4C3D-BC79-10BCDFC21E89}" destId="{387A9D11-1B52-452E-BF28-CE61F5DE3641}" srcOrd="0" destOrd="1" presId="urn:microsoft.com/office/officeart/2005/8/layout/vList5"/>
    <dgm:cxn modelId="{917FC9F4-7E13-4EFE-9DD6-899D88AB0F31}" srcId="{8D78309A-CC0C-4786-9F1E-BBD8E83D6B3A}" destId="{69BF7C51-4D1E-49C5-A74F-ECA6B2611158}" srcOrd="0" destOrd="0" parTransId="{C1F03073-C297-480A-B6DC-8B46AE6E2896}" sibTransId="{37835A7D-9A26-4B64-8949-9FA4AB492148}"/>
    <dgm:cxn modelId="{340D2A1C-01EE-4600-A931-116CBEDB5A4A}" srcId="{C6A9A64C-F347-47CF-989D-E5E297BA7DB4}" destId="{E202F602-94AA-4ECE-A9F7-8C1AA665E213}" srcOrd="0" destOrd="0" parTransId="{DB4AD9FF-EAC9-4E0C-91E2-8E402E240674}" sibTransId="{ED849F89-9EC5-4244-90CF-73FBEEDE24A5}"/>
    <dgm:cxn modelId="{047201C9-0276-448C-9885-9FC0D6DF2C57}" type="presParOf" srcId="{DF1F8CCA-2042-453F-B639-8882CF3338A8}" destId="{FD2FD3C0-28E9-4459-8C4D-7E78FD048525}" srcOrd="0" destOrd="0" presId="urn:microsoft.com/office/officeart/2005/8/layout/vList5"/>
    <dgm:cxn modelId="{F89A994E-6F20-4E24-994B-27CEF2DF9F9F}" type="presParOf" srcId="{FD2FD3C0-28E9-4459-8C4D-7E78FD048525}" destId="{0FFA38AE-EE46-47FD-BF92-7AC7DEC86812}" srcOrd="0" destOrd="0" presId="urn:microsoft.com/office/officeart/2005/8/layout/vList5"/>
    <dgm:cxn modelId="{ACBC4887-FD95-49B6-8DDE-4FC09617339A}" type="presParOf" srcId="{FD2FD3C0-28E9-4459-8C4D-7E78FD048525}" destId="{387A9D11-1B52-452E-BF28-CE61F5DE3641}" srcOrd="1" destOrd="0" presId="urn:microsoft.com/office/officeart/2005/8/layout/vList5"/>
    <dgm:cxn modelId="{F90EC77B-C560-4CB6-87A6-6240E563FA14}" type="presParOf" srcId="{DF1F8CCA-2042-453F-B639-8882CF3338A8}" destId="{6E56B646-798D-4E54-A9F6-BB3C500DC24D}" srcOrd="1" destOrd="0" presId="urn:microsoft.com/office/officeart/2005/8/layout/vList5"/>
    <dgm:cxn modelId="{A45CCBAC-126E-4FEE-9F8F-9B1E0391D6DD}" type="presParOf" srcId="{DF1F8CCA-2042-453F-B639-8882CF3338A8}" destId="{0E619C11-12CF-433F-897A-06BA1E696F5D}" srcOrd="2" destOrd="0" presId="urn:microsoft.com/office/officeart/2005/8/layout/vList5"/>
    <dgm:cxn modelId="{1359B32E-8E02-41C1-BA1C-69B9827AD08A}" type="presParOf" srcId="{0E619C11-12CF-433F-897A-06BA1E696F5D}" destId="{0C520AA1-3739-487D-8225-050E954A24B2}" srcOrd="0" destOrd="0" presId="urn:microsoft.com/office/officeart/2005/8/layout/vList5"/>
    <dgm:cxn modelId="{A8953B39-BF88-4055-8046-E15B18ECA5A3}" type="presParOf" srcId="{0E619C11-12CF-433F-897A-06BA1E696F5D}" destId="{5E421F69-551A-4B44-B310-154CF3A87E1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9614A4-8C7A-485A-ABEA-78385687558E}">
      <dsp:nvSpPr>
        <dsp:cNvPr id="0" name=""/>
        <dsp:cNvSpPr/>
      </dsp:nvSpPr>
      <dsp:spPr>
        <a:xfrm>
          <a:off x="1750586" y="327636"/>
          <a:ext cx="4234070" cy="4234070"/>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hu-HU" sz="2400" b="1" kern="1200" dirty="0" smtClean="0"/>
            <a:t>Könyvek</a:t>
          </a:r>
          <a:endParaRPr lang="en-US" sz="2400" b="1" kern="1200" dirty="0"/>
        </a:p>
      </dsp:txBody>
      <dsp:txXfrm>
        <a:off x="3982042" y="1224856"/>
        <a:ext cx="1512168" cy="1260140"/>
      </dsp:txXfrm>
    </dsp:sp>
    <dsp:sp modelId="{65E41A55-E687-4D65-BA59-AAA211A024BC}">
      <dsp:nvSpPr>
        <dsp:cNvPr id="0" name=""/>
        <dsp:cNvSpPr/>
      </dsp:nvSpPr>
      <dsp:spPr>
        <a:xfrm>
          <a:off x="1663384" y="478853"/>
          <a:ext cx="4234070" cy="4234070"/>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hu-HU" sz="2400" b="1" kern="1200" dirty="0" smtClean="0"/>
            <a:t>Konferencia kiadványok</a:t>
          </a:r>
          <a:endParaRPr lang="en-US" sz="2400" b="1" kern="1200" dirty="0"/>
        </a:p>
      </dsp:txBody>
      <dsp:txXfrm>
        <a:off x="2671496" y="3225958"/>
        <a:ext cx="2268252" cy="1108923"/>
      </dsp:txXfrm>
    </dsp:sp>
    <dsp:sp modelId="{542DE26C-3870-4AE9-9108-FC3400543405}">
      <dsp:nvSpPr>
        <dsp:cNvPr id="0" name=""/>
        <dsp:cNvSpPr/>
      </dsp:nvSpPr>
      <dsp:spPr>
        <a:xfrm>
          <a:off x="1576183" y="327636"/>
          <a:ext cx="4234070" cy="4234070"/>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hu-HU" sz="2400" b="1" kern="1200" dirty="0" smtClean="0"/>
            <a:t>Folyóira-tok</a:t>
          </a:r>
          <a:endParaRPr lang="en-US" sz="2400" b="1" kern="1200" dirty="0"/>
        </a:p>
      </dsp:txBody>
      <dsp:txXfrm>
        <a:off x="2066629" y="1224856"/>
        <a:ext cx="1512168" cy="1260140"/>
      </dsp:txXfrm>
    </dsp:sp>
    <dsp:sp modelId="{D5432B7B-8B1E-45A6-B2CB-01B40FC62C83}">
      <dsp:nvSpPr>
        <dsp:cNvPr id="0" name=""/>
        <dsp:cNvSpPr/>
      </dsp:nvSpPr>
      <dsp:spPr>
        <a:xfrm>
          <a:off x="1488826" y="65527"/>
          <a:ext cx="4758288" cy="475828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44FE6A-85C8-4D60-B070-BEEF3AFF26A0}">
      <dsp:nvSpPr>
        <dsp:cNvPr id="0" name=""/>
        <dsp:cNvSpPr/>
      </dsp:nvSpPr>
      <dsp:spPr>
        <a:xfrm>
          <a:off x="1401275" y="216476"/>
          <a:ext cx="4758288" cy="4758288"/>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81D1EC-7C17-413B-9258-AD06332D68EF}">
      <dsp:nvSpPr>
        <dsp:cNvPr id="0" name=""/>
        <dsp:cNvSpPr/>
      </dsp:nvSpPr>
      <dsp:spPr>
        <a:xfrm>
          <a:off x="1313724" y="65527"/>
          <a:ext cx="4758288" cy="4758288"/>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7A9D11-1B52-452E-BF28-CE61F5DE3641}">
      <dsp:nvSpPr>
        <dsp:cNvPr id="0" name=""/>
        <dsp:cNvSpPr/>
      </dsp:nvSpPr>
      <dsp:spPr>
        <a:xfrm rot="5400000">
          <a:off x="2739130" y="-752373"/>
          <a:ext cx="1376899" cy="32259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hu-HU" sz="2500" kern="1200" dirty="0" smtClean="0"/>
            <a:t>Kiterjedt elemzés</a:t>
          </a:r>
          <a:endParaRPr lang="en-US" sz="2500" kern="1200" dirty="0"/>
        </a:p>
        <a:p>
          <a:pPr marL="228600" lvl="1" indent="-228600" algn="l" defTabSz="1111250">
            <a:lnSpc>
              <a:spcPct val="90000"/>
            </a:lnSpc>
            <a:spcBef>
              <a:spcPct val="0"/>
            </a:spcBef>
            <a:spcAft>
              <a:spcPct val="15000"/>
            </a:spcAft>
            <a:buChar char="••"/>
          </a:pPr>
          <a:r>
            <a:rPr lang="hu-HU" sz="2500" kern="1200" dirty="0" smtClean="0"/>
            <a:t>Mélyreható feldolgozás</a:t>
          </a:r>
          <a:endParaRPr lang="en-US" sz="2500" kern="1200" dirty="0"/>
        </a:p>
      </dsp:txBody>
      <dsp:txXfrm rot="5400000">
        <a:off x="2739130" y="-752373"/>
        <a:ext cx="1376899" cy="3225958"/>
      </dsp:txXfrm>
    </dsp:sp>
    <dsp:sp modelId="{0FFA38AE-EE46-47FD-BF92-7AC7DEC86812}">
      <dsp:nvSpPr>
        <dsp:cNvPr id="0" name=""/>
        <dsp:cNvSpPr/>
      </dsp:nvSpPr>
      <dsp:spPr>
        <a:xfrm>
          <a:off x="0" y="43"/>
          <a:ext cx="1814601" cy="17211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hu-HU" sz="2000" b="1" kern="1200" dirty="0" smtClean="0"/>
            <a:t>Könyvek</a:t>
          </a:r>
          <a:endParaRPr lang="en-US" sz="2000" b="1" kern="1200" dirty="0"/>
        </a:p>
      </dsp:txBody>
      <dsp:txXfrm>
        <a:off x="0" y="43"/>
        <a:ext cx="1814601" cy="1721124"/>
      </dsp:txXfrm>
    </dsp:sp>
    <dsp:sp modelId="{5E421F69-551A-4B44-B310-154CF3A87E1E}">
      <dsp:nvSpPr>
        <dsp:cNvPr id="0" name=""/>
        <dsp:cNvSpPr/>
      </dsp:nvSpPr>
      <dsp:spPr>
        <a:xfrm rot="5400000">
          <a:off x="2739130" y="1054807"/>
          <a:ext cx="1376899" cy="32259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hu-HU" sz="2500" kern="1200" dirty="0" smtClean="0"/>
            <a:t>Korai felfedezések, ötletek </a:t>
          </a:r>
          <a:endParaRPr lang="en-US" sz="2500" kern="1200" dirty="0"/>
        </a:p>
        <a:p>
          <a:pPr marL="228600" lvl="1" indent="-228600" algn="l" defTabSz="1111250">
            <a:lnSpc>
              <a:spcPct val="90000"/>
            </a:lnSpc>
            <a:spcBef>
              <a:spcPct val="0"/>
            </a:spcBef>
            <a:spcAft>
              <a:spcPct val="15000"/>
            </a:spcAft>
            <a:buChar char="••"/>
          </a:pPr>
          <a:r>
            <a:rPr lang="hu-HU" sz="2500" kern="1200" dirty="0" smtClean="0"/>
            <a:t>Új koncepciók</a:t>
          </a:r>
          <a:endParaRPr lang="en-US" sz="2500" kern="1200" dirty="0"/>
        </a:p>
      </dsp:txBody>
      <dsp:txXfrm rot="5400000">
        <a:off x="2739130" y="1054807"/>
        <a:ext cx="1376899" cy="3225958"/>
      </dsp:txXfrm>
    </dsp:sp>
    <dsp:sp modelId="{0C520AA1-3739-487D-8225-050E954A24B2}">
      <dsp:nvSpPr>
        <dsp:cNvPr id="0" name=""/>
        <dsp:cNvSpPr/>
      </dsp:nvSpPr>
      <dsp:spPr>
        <a:xfrm>
          <a:off x="0" y="1807224"/>
          <a:ext cx="1814601" cy="17211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hu-HU" sz="2000" b="1" kern="1200" dirty="0" smtClean="0"/>
            <a:t>Konferencia</a:t>
          </a:r>
        </a:p>
        <a:p>
          <a:pPr lvl="0" algn="ctr" defTabSz="889000">
            <a:lnSpc>
              <a:spcPct val="90000"/>
            </a:lnSpc>
            <a:spcBef>
              <a:spcPct val="0"/>
            </a:spcBef>
            <a:spcAft>
              <a:spcPct val="35000"/>
            </a:spcAft>
          </a:pPr>
          <a:r>
            <a:rPr lang="hu-HU" sz="2000" b="1" kern="1200" dirty="0" smtClean="0"/>
            <a:t>anyagok</a:t>
          </a:r>
          <a:endParaRPr lang="en-US" sz="2000" b="1" kern="1200" dirty="0"/>
        </a:p>
      </dsp:txBody>
      <dsp:txXfrm>
        <a:off x="0" y="1807224"/>
        <a:ext cx="1814601" cy="1721124"/>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84286A9D-E6C6-40AA-B475-2B5072E2AA27}" type="datetimeFigureOut">
              <a:rPr lang="en-US" smtClean="0"/>
              <a:pPr/>
              <a:t>9/28/2012</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658D6F4-8614-4FA5-9C9E-BAFDB12ACB5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8BC6E6E-FFAA-4E87-8183-E3196DB5159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en-US" smtClean="0"/>
          </a:p>
        </p:txBody>
      </p:sp>
      <p:sp>
        <p:nvSpPr>
          <p:cNvPr id="31748" name="Slide Number Placeholder 3"/>
          <p:cNvSpPr>
            <a:spLocks noGrp="1"/>
          </p:cNvSpPr>
          <p:nvPr>
            <p:ph type="sldNum" sz="quarter" idx="5"/>
          </p:nvPr>
        </p:nvSpPr>
        <p:spPr>
          <a:noFill/>
        </p:spPr>
        <p:txBody>
          <a:bodyPr/>
          <a:lstStyle/>
          <a:p>
            <a:fld id="{1BD1F1A9-08B9-4241-8100-F1356EEFEC6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b="1" smtClean="0"/>
          </a:p>
        </p:txBody>
      </p:sp>
      <p:sp>
        <p:nvSpPr>
          <p:cNvPr id="43012" name="Slide Number Placeholder 3"/>
          <p:cNvSpPr>
            <a:spLocks noGrp="1"/>
          </p:cNvSpPr>
          <p:nvPr>
            <p:ph type="sldNum" sz="quarter" idx="5"/>
          </p:nvPr>
        </p:nvSpPr>
        <p:spPr>
          <a:noFill/>
        </p:spPr>
        <p:txBody>
          <a:bodyPr/>
          <a:lstStyle/>
          <a:p>
            <a:fld id="{6EDEB28E-1EB0-4CB8-B030-47FA1185D1BE}" type="slidenum">
              <a:rPr lang="en-US" smtClean="0">
                <a:solidFill>
                  <a:srgbClr val="000000"/>
                </a:solidFill>
              </a:rPr>
              <a:pPr/>
              <a:t>15</a:t>
            </a:fld>
            <a:endParaRPr 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b="1" smtClean="0"/>
          </a:p>
        </p:txBody>
      </p:sp>
      <p:sp>
        <p:nvSpPr>
          <p:cNvPr id="44036" name="Slide Number Placeholder 3"/>
          <p:cNvSpPr>
            <a:spLocks noGrp="1"/>
          </p:cNvSpPr>
          <p:nvPr>
            <p:ph type="sldNum" sz="quarter" idx="5"/>
          </p:nvPr>
        </p:nvSpPr>
        <p:spPr>
          <a:noFill/>
        </p:spPr>
        <p:txBody>
          <a:bodyPr/>
          <a:lstStyle/>
          <a:p>
            <a:fld id="{15739456-F8FD-4019-A5BA-DDBE1FF52969}" type="slidenum">
              <a:rPr lang="en-US" smtClean="0">
                <a:solidFill>
                  <a:srgbClr val="000000"/>
                </a:solidFill>
              </a:rPr>
              <a:pPr/>
              <a:t>16</a:t>
            </a:fld>
            <a:endParaRPr 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Biosis</a:t>
            </a:r>
            <a:r>
              <a:rPr lang="en-US" dirty="0" smtClean="0"/>
              <a:t> Citation Index </a:t>
            </a:r>
            <a:r>
              <a:rPr lang="hu-HU" dirty="0" smtClean="0"/>
              <a:t>magába foglalja</a:t>
            </a:r>
            <a:r>
              <a:rPr lang="hu-HU" baseline="0" dirty="0" smtClean="0"/>
              <a:t> a </a:t>
            </a:r>
            <a:r>
              <a:rPr lang="en-US" dirty="0" smtClean="0"/>
              <a:t>BIOSIS Previews</a:t>
            </a:r>
            <a:r>
              <a:rPr lang="hu-HU" dirty="0" smtClean="0"/>
              <a:t> teljes tartalmát</a:t>
            </a:r>
            <a:r>
              <a:rPr lang="en-US" dirty="0" smtClean="0"/>
              <a:t>, </a:t>
            </a:r>
            <a:r>
              <a:rPr lang="hu-HU" dirty="0" smtClean="0"/>
              <a:t>amely a </a:t>
            </a:r>
            <a:r>
              <a:rPr lang="en-US" dirty="0" smtClean="0"/>
              <a:t>life science </a:t>
            </a:r>
            <a:r>
              <a:rPr lang="hu-HU" dirty="0" smtClean="0"/>
              <a:t>irodalom</a:t>
            </a:r>
            <a:r>
              <a:rPr lang="hu-HU" baseline="0" dirty="0" smtClean="0"/>
              <a:t> legfontosabb feldolgozása</a:t>
            </a:r>
            <a:r>
              <a:rPr lang="en-US" dirty="0" smtClean="0"/>
              <a:t>. </a:t>
            </a:r>
            <a:r>
              <a:rPr lang="hu-HU" dirty="0" smtClean="0"/>
              <a:t>Az adatok </a:t>
            </a:r>
            <a:r>
              <a:rPr lang="en-US" dirty="0" smtClean="0"/>
              <a:t>1926</a:t>
            </a:r>
            <a:r>
              <a:rPr lang="hu-HU" dirty="0" smtClean="0"/>
              <a:t>-tól vannak feldolgozva, az</a:t>
            </a:r>
            <a:r>
              <a:rPr lang="hu-HU" baseline="0" dirty="0" smtClean="0"/>
              <a:t> idézettségi információkat </a:t>
            </a:r>
            <a:r>
              <a:rPr lang="en-US" dirty="0" smtClean="0"/>
              <a:t>2006</a:t>
            </a:r>
            <a:r>
              <a:rPr lang="hu-HU" dirty="0" smtClean="0"/>
              <a:t>-tól indexelik</a:t>
            </a:r>
            <a:r>
              <a:rPr lang="en-US" dirty="0" smtClean="0"/>
              <a:t>. </a:t>
            </a:r>
            <a:r>
              <a:rPr lang="hu-HU" dirty="0" smtClean="0"/>
              <a:t>Az</a:t>
            </a:r>
            <a:r>
              <a:rPr lang="hu-HU" baseline="0" dirty="0" smtClean="0"/>
              <a:t> általános és a cited reference keresés is elérhető az adatbázisban</a:t>
            </a:r>
            <a:r>
              <a:rPr lang="en-US" dirty="0" smtClean="0"/>
              <a:t>.</a:t>
            </a:r>
          </a:p>
          <a:p>
            <a:endParaRPr lang="en-US" dirty="0" smtClean="0"/>
          </a:p>
          <a:p>
            <a:r>
              <a:rPr lang="en-US" dirty="0" smtClean="0"/>
              <a:t>The Chinese Science Citation Database </a:t>
            </a:r>
            <a:r>
              <a:rPr lang="hu-HU" dirty="0" smtClean="0"/>
              <a:t>a</a:t>
            </a:r>
            <a:r>
              <a:rPr lang="en-US" dirty="0" smtClean="0"/>
              <a:t>Chinese Academy of Sciences </a:t>
            </a:r>
            <a:r>
              <a:rPr lang="hu-HU" dirty="0" smtClean="0"/>
              <a:t>és</a:t>
            </a:r>
            <a:r>
              <a:rPr lang="hu-HU" baseline="0" dirty="0" smtClean="0"/>
              <a:t> a</a:t>
            </a:r>
            <a:r>
              <a:rPr lang="en-US" dirty="0" smtClean="0"/>
              <a:t> Thomson Reuters</a:t>
            </a:r>
            <a:r>
              <a:rPr lang="hu-HU" dirty="0" smtClean="0"/>
              <a:t> együttműködésének</a:t>
            </a:r>
            <a:r>
              <a:rPr lang="hu-HU" baseline="0" dirty="0" smtClean="0"/>
              <a:t> az eredménye</a:t>
            </a:r>
            <a:r>
              <a:rPr lang="en-US" dirty="0" smtClean="0"/>
              <a:t>. </a:t>
            </a:r>
            <a:r>
              <a:rPr lang="hu-HU" dirty="0" smtClean="0"/>
              <a:t>Ez</a:t>
            </a:r>
            <a:r>
              <a:rPr lang="hu-HU" baseline="0" dirty="0" smtClean="0"/>
              <a:t> a</a:t>
            </a:r>
            <a:r>
              <a:rPr lang="hu-HU" dirty="0" smtClean="0"/>
              <a:t> folyóiratirodalom</a:t>
            </a:r>
            <a:r>
              <a:rPr lang="hu-HU" baseline="0" dirty="0" smtClean="0"/>
              <a:t> feldolgozás </a:t>
            </a:r>
            <a:r>
              <a:rPr lang="en-US" dirty="0" smtClean="0"/>
              <a:t> </a:t>
            </a:r>
            <a:r>
              <a:rPr lang="hu-HU" dirty="0" smtClean="0"/>
              <a:t> a kínai nyelven</a:t>
            </a:r>
            <a:r>
              <a:rPr lang="hu-HU" baseline="0" dirty="0" smtClean="0"/>
              <a:t> publikált cikkeket foglalja magába, amelyeket a </a:t>
            </a:r>
            <a:r>
              <a:rPr lang="en-US" dirty="0" smtClean="0"/>
              <a:t>Chinese Academy</a:t>
            </a:r>
            <a:r>
              <a:rPr lang="hu-HU" dirty="0" smtClean="0"/>
              <a:t> választ ki é</a:t>
            </a:r>
            <a:r>
              <a:rPr lang="hu-HU" baseline="0" dirty="0" smtClean="0"/>
              <a:t>s indexel. Az idézettségi adatok a teljes tartalomra fel vannak dolgozva </a:t>
            </a:r>
            <a:r>
              <a:rPr lang="en-US" dirty="0" smtClean="0"/>
              <a:t>, </a:t>
            </a:r>
            <a:r>
              <a:rPr lang="hu-HU" dirty="0" smtClean="0"/>
              <a:t>éspedig</a:t>
            </a:r>
            <a:r>
              <a:rPr lang="hu-HU" baseline="0" dirty="0" smtClean="0"/>
              <a:t> </a:t>
            </a:r>
            <a:r>
              <a:rPr lang="en-US" dirty="0" smtClean="0"/>
              <a:t>1989</a:t>
            </a:r>
            <a:r>
              <a:rPr lang="hu-HU" dirty="0" smtClean="0"/>
              <a:t>-től</a:t>
            </a:r>
            <a:r>
              <a:rPr lang="en-US" dirty="0" smtClean="0"/>
              <a:t>.  </a:t>
            </a:r>
            <a:r>
              <a:rPr lang="hu-HU" dirty="0" smtClean="0"/>
              <a:t>Az álatlános és a </a:t>
            </a:r>
            <a:r>
              <a:rPr lang="en-US" dirty="0" smtClean="0"/>
              <a:t>Cited Reference</a:t>
            </a:r>
            <a:r>
              <a:rPr lang="hu-HU" dirty="0" smtClean="0"/>
              <a:t> keresés is elérhető, mindkét nyelven, kínaiul és angolul is. </a:t>
            </a:r>
            <a:endParaRPr lang="en-US" dirty="0" smtClean="0"/>
          </a:p>
          <a:p>
            <a:endParaRPr lang="en-US" dirty="0" smtClean="0"/>
          </a:p>
          <a:p>
            <a:r>
              <a:rPr lang="hu-HU" dirty="0" smtClean="0"/>
              <a:t>A Web of Science a folyóirat-, konferencia- és könyvirodalmat foglalja magába, 1898-tól máig,</a:t>
            </a:r>
            <a:r>
              <a:rPr lang="hu-HU" baseline="0" dirty="0" smtClean="0"/>
              <a:t> a teljes tudományban, a természet, társadalom-tudományokat és humán tudományokat beleértve. Az idézettségi adatok a teljes tartalomra elérhetőek, és az általános valamint a Cited Reference keresés is rendelkezésre áll</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18BC6E6E-FFAA-4E87-8183-E3196DB5159D}" type="slidenum">
              <a:rPr lang="en-US" smtClean="0"/>
              <a:pPr>
                <a:defRPr/>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ts val="2800"/>
              </a:lnSpc>
              <a:spcBef>
                <a:spcPts val="1200"/>
              </a:spcBef>
            </a:pPr>
            <a:r>
              <a:rPr lang="hu-HU" sz="1200" dirty="0" smtClean="0"/>
              <a:t>Bárhol és bármikor is végeztek kutatást, mindig volt</a:t>
            </a:r>
            <a:r>
              <a:rPr lang="en-GB" sz="1200" dirty="0" smtClean="0"/>
              <a:t>a</a:t>
            </a:r>
            <a:r>
              <a:rPr lang="hu-HU" sz="1200" dirty="0" smtClean="0"/>
              <a:t>k kutatási adatok – az összes információ valamilyen formában, amelyet a munkavégzés közben készítettek</a:t>
            </a:r>
            <a:r>
              <a:rPr lang="en-US" sz="1200" dirty="0" smtClean="0"/>
              <a:t>.</a:t>
            </a:r>
          </a:p>
          <a:p>
            <a:pPr>
              <a:lnSpc>
                <a:spcPts val="2800"/>
              </a:lnSpc>
              <a:spcBef>
                <a:spcPts val="1200"/>
              </a:spcBef>
            </a:pPr>
            <a:r>
              <a:rPr lang="hu-HU" sz="1200" dirty="0" smtClean="0"/>
              <a:t>Az idők folyamán ezek az adatok a kézzel írott formából folyamatosan átalakultak elektronikus, web-alapú digitális információkká, ezzel óriási lehetőséget biztosítva azok szélesebbkörű hozzáférésre és prezentálására.</a:t>
            </a:r>
            <a:endParaRPr lang="en-US" sz="1200" dirty="0" smtClean="0">
              <a:solidFill>
                <a:srgbClr val="4B4B4B"/>
              </a:solidFill>
            </a:endParaRPr>
          </a:p>
          <a:p>
            <a:endParaRPr lang="hu-H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hu-HU" sz="1200" dirty="0" smtClean="0"/>
              <a:t>Egyere jobban terjed a kutatási adatok beépítése a kutatok eredményeinek nyilvános prezentációiba, egyre fontosabbá válik ezen </a:t>
            </a:r>
            <a:r>
              <a:rPr lang="hu-HU" sz="1200" b="1" i="1" dirty="0" smtClean="0"/>
              <a:t>adatok pontos idézése </a:t>
            </a:r>
            <a:r>
              <a:rPr lang="en-US" sz="1200" dirty="0" smtClean="0"/>
              <a:t> </a:t>
            </a:r>
            <a:r>
              <a:rPr lang="hu-HU" sz="1200" dirty="0" smtClean="0"/>
              <a:t>vagy </a:t>
            </a:r>
            <a:r>
              <a:rPr lang="hu-HU" sz="1200" dirty="0" smtClean="0">
                <a:solidFill>
                  <a:srgbClr val="FF0000"/>
                </a:solidFill>
              </a:rPr>
              <a:t>valamilyen formában kifejezett elismerés</a:t>
            </a:r>
            <a:r>
              <a:rPr lang="hu-HU" sz="1200" baseline="0" dirty="0" smtClean="0">
                <a:solidFill>
                  <a:srgbClr val="FF0000"/>
                </a:solidFill>
              </a:rPr>
              <a:t> a </a:t>
            </a:r>
            <a:r>
              <a:rPr lang="hu-HU" sz="1200" b="1" i="1" dirty="0" smtClean="0"/>
              <a:t>szerzőknek</a:t>
            </a:r>
            <a:endParaRPr lang="en-US" sz="1200" b="1" i="1" dirty="0" smtClean="0">
              <a:solidFill>
                <a:srgbClr val="4B4B4B"/>
              </a:solidFill>
            </a:endParaRPr>
          </a:p>
          <a:p>
            <a:endParaRPr lang="en-US" dirty="0"/>
          </a:p>
        </p:txBody>
      </p:sp>
      <p:sp>
        <p:nvSpPr>
          <p:cNvPr id="4" name="Slide Number Placeholder 3"/>
          <p:cNvSpPr>
            <a:spLocks noGrp="1"/>
          </p:cNvSpPr>
          <p:nvPr>
            <p:ph type="sldNum" sz="quarter" idx="10"/>
          </p:nvPr>
        </p:nvSpPr>
        <p:spPr/>
        <p:txBody>
          <a:bodyPr/>
          <a:lstStyle/>
          <a:p>
            <a:pPr>
              <a:defRPr/>
            </a:pPr>
            <a:fld id="{108A663B-9F32-4A04-9CF3-9DC07E5BD9CB}" type="slidenum">
              <a:rPr lang="en-US" smtClean="0"/>
              <a:pPr>
                <a:defRPr/>
              </a:pPr>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points are detailed in the essay</a:t>
            </a:r>
            <a:endParaRPr lang="en-US" dirty="0"/>
          </a:p>
        </p:txBody>
      </p:sp>
      <p:sp>
        <p:nvSpPr>
          <p:cNvPr id="4" name="Slide Number Placeholder 3"/>
          <p:cNvSpPr>
            <a:spLocks noGrp="1"/>
          </p:cNvSpPr>
          <p:nvPr>
            <p:ph type="sldNum" sz="quarter" idx="10"/>
          </p:nvPr>
        </p:nvSpPr>
        <p:spPr/>
        <p:txBody>
          <a:bodyPr/>
          <a:lstStyle/>
          <a:p>
            <a:pPr>
              <a:defRPr/>
            </a:pPr>
            <a:fld id="{108A663B-9F32-4A04-9CF3-9DC07E5BD9CB}" type="slidenum">
              <a:rPr lang="en-US" smtClean="0"/>
              <a:pPr>
                <a:defRPr/>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a:cs typeface="+mn-cs"/>
              </a:rPr>
              <a:t>A record of “official” acknowledgement of intellectual debt, especially to authors, is essential. The Data Citation Index will support  this through recommendation of  standard citation formats ,facilitating unification of citations, which will help in gauging the influence of this information as well as ensuring valuable paths of discovery through cited reference navigation</a:t>
            </a:r>
            <a:endParaRPr lang="en-US" dirty="0"/>
          </a:p>
        </p:txBody>
      </p:sp>
      <p:sp>
        <p:nvSpPr>
          <p:cNvPr id="4" name="Slide Number Placeholder 3"/>
          <p:cNvSpPr>
            <a:spLocks noGrp="1"/>
          </p:cNvSpPr>
          <p:nvPr>
            <p:ph type="sldNum" sz="quarter" idx="10"/>
          </p:nvPr>
        </p:nvSpPr>
        <p:spPr/>
        <p:txBody>
          <a:bodyPr/>
          <a:lstStyle/>
          <a:p>
            <a:pPr>
              <a:defRPr/>
            </a:pPr>
            <a:fld id="{18BC6E6E-FFAA-4E87-8183-E3196DB5159D}" type="slidenum">
              <a:rPr lang="en-US" smtClean="0"/>
              <a:pPr>
                <a:defRPr/>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US" smtClean="0"/>
          </a:p>
        </p:txBody>
      </p:sp>
      <p:sp>
        <p:nvSpPr>
          <p:cNvPr id="48132" name="Slide Number Placeholder 3"/>
          <p:cNvSpPr>
            <a:spLocks noGrp="1"/>
          </p:cNvSpPr>
          <p:nvPr>
            <p:ph type="sldNum" sz="quarter" idx="5"/>
          </p:nvPr>
        </p:nvSpPr>
        <p:spPr>
          <a:noFill/>
        </p:spPr>
        <p:txBody>
          <a:bodyPr/>
          <a:lstStyle/>
          <a:p>
            <a:fld id="{89346626-F578-4971-8D04-9AD77F02CA7A}" type="slidenum">
              <a:rPr lang="en-US" smtClean="0"/>
              <a:pPr/>
              <a:t>29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endParaRPr lang="en-US" b="1" smtClean="0"/>
          </a:p>
        </p:txBody>
      </p:sp>
      <p:sp>
        <p:nvSpPr>
          <p:cNvPr id="46084" name="Slide Number Placeholder 3"/>
          <p:cNvSpPr>
            <a:spLocks noGrp="1"/>
          </p:cNvSpPr>
          <p:nvPr>
            <p:ph type="sldNum" sz="quarter" idx="5"/>
          </p:nvPr>
        </p:nvSpPr>
        <p:spPr>
          <a:noFill/>
        </p:spPr>
        <p:txBody>
          <a:bodyPr/>
          <a:lstStyle/>
          <a:p>
            <a:fld id="{9E0F05B3-BC90-42F5-BB85-908842B9BA27}" type="slidenum">
              <a:rPr lang="en-US" smtClean="0">
                <a:solidFill>
                  <a:srgbClr val="000000"/>
                </a:solidFill>
              </a:rPr>
              <a:pPr/>
              <a:t>6</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endParaRPr lang="en-US" b="1" smtClean="0"/>
          </a:p>
        </p:txBody>
      </p:sp>
      <p:sp>
        <p:nvSpPr>
          <p:cNvPr id="47108" name="Slide Number Placeholder 3"/>
          <p:cNvSpPr>
            <a:spLocks noGrp="1"/>
          </p:cNvSpPr>
          <p:nvPr>
            <p:ph type="sldNum" sz="quarter" idx="5"/>
          </p:nvPr>
        </p:nvSpPr>
        <p:spPr>
          <a:noFill/>
        </p:spPr>
        <p:txBody>
          <a:bodyPr/>
          <a:lstStyle/>
          <a:p>
            <a:fld id="{DE984426-2AEC-426D-8A3F-626862F61FFC}" type="slidenum">
              <a:rPr lang="en-US" smtClean="0">
                <a:solidFill>
                  <a:srgbClr val="000000"/>
                </a:solidFill>
              </a:rPr>
              <a:pPr/>
              <a:t>7</a:t>
            </a:fld>
            <a:endParaRPr 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b="1" smtClean="0"/>
          </a:p>
        </p:txBody>
      </p:sp>
      <p:sp>
        <p:nvSpPr>
          <p:cNvPr id="32772" name="Slide Number Placeholder 3"/>
          <p:cNvSpPr>
            <a:spLocks noGrp="1"/>
          </p:cNvSpPr>
          <p:nvPr>
            <p:ph type="sldNum" sz="quarter" idx="5"/>
          </p:nvPr>
        </p:nvSpPr>
        <p:spPr>
          <a:noFill/>
        </p:spPr>
        <p:txBody>
          <a:bodyPr/>
          <a:lstStyle/>
          <a:p>
            <a:fld id="{AD2EE708-16E6-4882-A8FE-79BC7F1FBC81}" type="slidenum">
              <a:rPr lang="en-US" smtClean="0"/>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b="1" smtClean="0"/>
          </a:p>
        </p:txBody>
      </p:sp>
      <p:sp>
        <p:nvSpPr>
          <p:cNvPr id="33796" name="Slide Number Placeholder 3"/>
          <p:cNvSpPr>
            <a:spLocks noGrp="1"/>
          </p:cNvSpPr>
          <p:nvPr>
            <p:ph type="sldNum" sz="quarter" idx="5"/>
          </p:nvPr>
        </p:nvSpPr>
        <p:spPr>
          <a:noFill/>
        </p:spPr>
        <p:txBody>
          <a:bodyPr/>
          <a:lstStyle/>
          <a:p>
            <a:fld id="{83D7F712-B636-41A3-AE73-3B630C725126}" type="slidenum">
              <a:rPr lang="en-US" smtClean="0"/>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b="1" smtClean="0"/>
          </a:p>
        </p:txBody>
      </p:sp>
      <p:sp>
        <p:nvSpPr>
          <p:cNvPr id="35844" name="Slide Number Placeholder 3"/>
          <p:cNvSpPr>
            <a:spLocks noGrp="1"/>
          </p:cNvSpPr>
          <p:nvPr>
            <p:ph type="sldNum" sz="quarter" idx="5"/>
          </p:nvPr>
        </p:nvSpPr>
        <p:spPr>
          <a:noFill/>
        </p:spPr>
        <p:txBody>
          <a:bodyPr/>
          <a:lstStyle/>
          <a:p>
            <a:fld id="{0B3D57D6-A687-45A5-8E28-B6CD84A1A2E4}" type="slidenum">
              <a:rPr lang="en-US" smtClean="0"/>
              <a:pPr/>
              <a:t>11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C7A80E8-8FB3-4FED-AAC3-3CA80ACB36C2}" type="slidenum">
              <a:rPr lang="en-US" smtClean="0">
                <a:solidFill>
                  <a:srgbClr val="000000"/>
                </a:solidFill>
              </a:rPr>
              <a:pPr/>
              <a:t>12</a:t>
            </a:fld>
            <a:endParaRPr lang="en-US" smtClean="0">
              <a:solidFill>
                <a:srgbClr val="000000"/>
              </a:solidFill>
            </a:endParaRPr>
          </a:p>
        </p:txBody>
      </p:sp>
      <p:sp>
        <p:nvSpPr>
          <p:cNvPr id="39939"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116F6110-A830-4FE3-91A3-1CF82D8448B2}" type="slidenum">
              <a:rPr lang="en-US" sz="1200">
                <a:solidFill>
                  <a:srgbClr val="000000"/>
                </a:solidFill>
              </a:rPr>
              <a:pPr algn="r"/>
              <a:t>12</a:t>
            </a:fld>
            <a:endParaRPr lang="en-US" sz="1200">
              <a:solidFill>
                <a:srgbClr val="000000"/>
              </a:solidFill>
            </a:endParaRPr>
          </a:p>
        </p:txBody>
      </p:sp>
      <p:sp>
        <p:nvSpPr>
          <p:cNvPr id="39940" name="Rectangle 2"/>
          <p:cNvSpPr>
            <a:spLocks noGrp="1" noRot="1" noChangeAspect="1" noTextEdit="1"/>
          </p:cNvSpPr>
          <p:nvPr>
            <p:ph type="sldImg"/>
          </p:nvPr>
        </p:nvSpPr>
        <p:spPr>
          <a:ln/>
        </p:spPr>
      </p:sp>
      <p:sp>
        <p:nvSpPr>
          <p:cNvPr id="39941" name="Rectangle 3"/>
          <p:cNvSpPr>
            <a:spLocks noGrp="1"/>
          </p:cNvSpPr>
          <p:nvPr>
            <p:ph type="body" idx="1"/>
          </p:nvPr>
        </p:nvSpPr>
        <p:spPr>
          <a:xfrm>
            <a:off x="377649" y="4714184"/>
            <a:ext cx="6042378" cy="4634895"/>
          </a:xfrm>
          <a:noFill/>
          <a:ln/>
        </p:spPr>
        <p:txBody>
          <a:bodyPr lIns="90781" tIns="45391" rIns="90781" bIns="45391"/>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0E81EE4-8AA2-479F-8112-6FDC55FE3C96}" type="slidenum">
              <a:rPr lang="en-US" smtClean="0">
                <a:solidFill>
                  <a:srgbClr val="000000"/>
                </a:solidFill>
              </a:rPr>
              <a:pPr/>
              <a:t>13</a:t>
            </a:fld>
            <a:endParaRPr lang="en-US" smtClean="0">
              <a:solidFill>
                <a:srgbClr val="000000"/>
              </a:solidFill>
            </a:endParaRPr>
          </a:p>
        </p:txBody>
      </p:sp>
      <p:sp>
        <p:nvSpPr>
          <p:cNvPr id="40963"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0F09B08F-0C64-4DE3-AFC2-289150AF2208}" type="slidenum">
              <a:rPr lang="en-US" sz="1200">
                <a:solidFill>
                  <a:srgbClr val="000000"/>
                </a:solidFill>
                <a:cs typeface="Arial" charset="0"/>
              </a:rPr>
              <a:pPr algn="r"/>
              <a:t>13</a:t>
            </a:fld>
            <a:endParaRPr lang="en-US" sz="1200">
              <a:solidFill>
                <a:srgbClr val="000000"/>
              </a:solidFill>
              <a:cs typeface="Arial" charset="0"/>
            </a:endParaRPr>
          </a:p>
        </p:txBody>
      </p:sp>
      <p:sp>
        <p:nvSpPr>
          <p:cNvPr id="40964" name="Rectangle 2"/>
          <p:cNvSpPr>
            <a:spLocks noGrp="1" noRot="1" noChangeAspect="1" noTextEdit="1"/>
          </p:cNvSpPr>
          <p:nvPr>
            <p:ph type="sldImg"/>
          </p:nvPr>
        </p:nvSpPr>
        <p:spPr>
          <a:ln/>
        </p:spPr>
      </p:sp>
      <p:sp>
        <p:nvSpPr>
          <p:cNvPr id="40965" name="Rectangle 3"/>
          <p:cNvSpPr>
            <a:spLocks noGrp="1"/>
          </p:cNvSpPr>
          <p:nvPr>
            <p:ph type="body" idx="1"/>
          </p:nvPr>
        </p:nvSpPr>
        <p:spPr>
          <a:xfrm>
            <a:off x="377649" y="4714184"/>
            <a:ext cx="6042378" cy="4634895"/>
          </a:xfrm>
          <a:noFill/>
          <a:ln/>
        </p:spPr>
        <p:txBody>
          <a:bodyPr lIns="90781" tIns="45391" rIns="90781" bIns="45391"/>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b="1" smtClean="0"/>
          </a:p>
        </p:txBody>
      </p:sp>
      <p:sp>
        <p:nvSpPr>
          <p:cNvPr id="41988" name="Slide Number Placeholder 3"/>
          <p:cNvSpPr>
            <a:spLocks noGrp="1"/>
          </p:cNvSpPr>
          <p:nvPr>
            <p:ph type="sldNum" sz="quarter" idx="5"/>
          </p:nvPr>
        </p:nvSpPr>
        <p:spPr>
          <a:noFill/>
        </p:spPr>
        <p:txBody>
          <a:bodyPr/>
          <a:lstStyle/>
          <a:p>
            <a:fld id="{C2F67F12-A819-4AB0-98CF-43E2ABB517C1}" type="slidenum">
              <a:rPr lang="en-US" smtClean="0">
                <a:solidFill>
                  <a:srgbClr val="000000"/>
                </a:solidFill>
              </a:rPr>
              <a:pPr/>
              <a:t>14</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R_TitleLogo_BW600"/>
          <p:cNvPicPr>
            <a:picLocks noChangeAspect="1" noChangeArrowheads="1"/>
          </p:cNvPicPr>
          <p:nvPr/>
        </p:nvPicPr>
        <p:blipFill>
          <a:blip r:embed="rId2" cstate="print"/>
          <a:srcRect/>
          <a:stretch>
            <a:fillRect/>
          </a:stretch>
        </p:blipFill>
        <p:spPr bwMode="auto">
          <a:xfrm>
            <a:off x="6040438" y="5967413"/>
            <a:ext cx="2741612" cy="889000"/>
          </a:xfrm>
          <a:prstGeom prst="rect">
            <a:avLst/>
          </a:prstGeom>
          <a:noFill/>
          <a:ln w="9525">
            <a:noFill/>
            <a:miter lim="800000"/>
            <a:headEnd/>
            <a:tailEnd/>
          </a:ln>
        </p:spPr>
      </p:pic>
      <p:pic>
        <p:nvPicPr>
          <p:cNvPr id="5" name="Picture 3" descr="TR_TitleLogo_BW600"/>
          <p:cNvPicPr>
            <a:picLocks noChangeAspect="1" noChangeArrowheads="1"/>
          </p:cNvPicPr>
          <p:nvPr/>
        </p:nvPicPr>
        <p:blipFill>
          <a:blip r:embed="rId2" cstate="print"/>
          <a:srcRect/>
          <a:stretch>
            <a:fillRect/>
          </a:stretch>
        </p:blipFill>
        <p:spPr bwMode="auto">
          <a:xfrm>
            <a:off x="6040438" y="5967413"/>
            <a:ext cx="2741612" cy="889000"/>
          </a:xfrm>
          <a:prstGeom prst="rect">
            <a:avLst/>
          </a:prstGeom>
          <a:noFill/>
          <a:ln w="9525">
            <a:noFill/>
            <a:miter lim="800000"/>
            <a:headEnd/>
            <a:tailEnd/>
          </a:ln>
        </p:spPr>
      </p:pic>
      <p:sp>
        <p:nvSpPr>
          <p:cNvPr id="6" name="Line 6"/>
          <p:cNvSpPr>
            <a:spLocks noChangeShapeType="1"/>
          </p:cNvSpPr>
          <p:nvPr/>
        </p:nvSpPr>
        <p:spPr bwMode="auto">
          <a:xfrm>
            <a:off x="355600" y="2060575"/>
            <a:ext cx="8410575" cy="0"/>
          </a:xfrm>
          <a:prstGeom prst="line">
            <a:avLst/>
          </a:prstGeom>
          <a:noFill/>
          <a:ln w="24130" cap="rnd">
            <a:solidFill>
              <a:schemeClr val="tx1"/>
            </a:solidFill>
            <a:prstDash val="sysDot"/>
            <a:round/>
            <a:headEnd/>
            <a:tailEnd/>
          </a:ln>
          <a:effectLst/>
        </p:spPr>
        <p:txBody>
          <a:bodyPr/>
          <a:lstStyle/>
          <a:p>
            <a:pPr>
              <a:defRPr/>
            </a:pPr>
            <a:endParaRPr lang="en-US"/>
          </a:p>
        </p:txBody>
      </p:sp>
      <p:pic>
        <p:nvPicPr>
          <p:cNvPr id="7" name="Picture 7" descr="titleMaster_Logo600idx"/>
          <p:cNvPicPr>
            <a:picLocks noChangeAspect="1" noChangeArrowheads="1"/>
          </p:cNvPicPr>
          <p:nvPr/>
        </p:nvPicPr>
        <p:blipFill>
          <a:blip r:embed="rId3" cstate="print"/>
          <a:srcRect/>
          <a:stretch>
            <a:fillRect/>
          </a:stretch>
        </p:blipFill>
        <p:spPr bwMode="hidden">
          <a:xfrm>
            <a:off x="6045200" y="5965825"/>
            <a:ext cx="2746375" cy="892175"/>
          </a:xfrm>
          <a:prstGeom prst="rect">
            <a:avLst/>
          </a:prstGeom>
          <a:noFill/>
          <a:ln w="9525">
            <a:noFill/>
            <a:miter lim="800000"/>
            <a:headEnd/>
            <a:tailEnd/>
          </a:ln>
        </p:spPr>
      </p:pic>
      <p:sp>
        <p:nvSpPr>
          <p:cNvPr id="10244" name="Rectangle 4"/>
          <p:cNvSpPr>
            <a:spLocks noGrp="1" noChangeArrowheads="1"/>
          </p:cNvSpPr>
          <p:nvPr>
            <p:ph type="ctrTitle"/>
          </p:nvPr>
        </p:nvSpPr>
        <p:spPr>
          <a:xfrm>
            <a:off x="361950" y="292100"/>
            <a:ext cx="8382000" cy="1665288"/>
          </a:xfrm>
        </p:spPr>
        <p:txBody>
          <a:bodyPr/>
          <a:lstStyle>
            <a:lvl1pPr>
              <a:defRPr sz="4200"/>
            </a:lvl1pPr>
          </a:lstStyle>
          <a:p>
            <a:r>
              <a:rPr lang="en-US" smtClean="0"/>
              <a:t>Click to edit Master title style</a:t>
            </a:r>
            <a:endParaRPr lang="en-US"/>
          </a:p>
        </p:txBody>
      </p:sp>
      <p:sp>
        <p:nvSpPr>
          <p:cNvPr id="10245" name="Rectangle 5"/>
          <p:cNvSpPr>
            <a:spLocks noGrp="1" noChangeArrowheads="1"/>
          </p:cNvSpPr>
          <p:nvPr>
            <p:ph type="subTitle" idx="1"/>
          </p:nvPr>
        </p:nvSpPr>
        <p:spPr>
          <a:xfrm>
            <a:off x="361950" y="2390775"/>
            <a:ext cx="8382000" cy="1800225"/>
          </a:xfrm>
        </p:spPr>
        <p:txBody>
          <a:bodyPr rIns="0"/>
          <a:lstStyle>
            <a:lvl1pPr>
              <a:spcBef>
                <a:spcPct val="0"/>
              </a:spcBef>
              <a:defRPr sz="18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55EF671-0856-416F-B10B-F44058DB09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5725" y="457200"/>
            <a:ext cx="1860550" cy="5641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0900" y="457200"/>
            <a:ext cx="5432425" cy="5641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44D7BD6-4FA3-4052-A14D-C0F29D7FEAF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7" descr="TR_SlideLogo_BW600"/>
          <p:cNvPicPr>
            <a:picLocks noChangeAspect="1" noChangeArrowheads="1"/>
          </p:cNvPicPr>
          <p:nvPr/>
        </p:nvPicPr>
        <p:blipFill>
          <a:blip r:embed="rId2" cstate="print"/>
          <a:srcRect/>
          <a:stretch>
            <a:fillRect/>
          </a:stretch>
        </p:blipFill>
        <p:spPr bwMode="auto">
          <a:xfrm>
            <a:off x="371475" y="6316663"/>
            <a:ext cx="1652588" cy="536575"/>
          </a:xfrm>
          <a:prstGeom prst="rect">
            <a:avLst/>
          </a:prstGeom>
          <a:noFill/>
          <a:ln w="9525">
            <a:noFill/>
            <a:miter lim="800000"/>
            <a:headEnd/>
            <a:tailEnd/>
          </a:ln>
        </p:spPr>
      </p:pic>
      <p:pic>
        <p:nvPicPr>
          <p:cNvPr id="4" name="Picture 8" descr="slideMaster_Logo600"/>
          <p:cNvPicPr>
            <a:picLocks noChangeAspect="1" noChangeArrowheads="1"/>
          </p:cNvPicPr>
          <p:nvPr/>
        </p:nvPicPr>
        <p:blipFill>
          <a:blip r:embed="rId3" cstate="print"/>
          <a:srcRect/>
          <a:stretch>
            <a:fillRect/>
          </a:stretch>
        </p:blipFill>
        <p:spPr bwMode="hidden">
          <a:xfrm>
            <a:off x="377825" y="6323013"/>
            <a:ext cx="1644650" cy="528637"/>
          </a:xfrm>
          <a:prstGeom prst="rect">
            <a:avLst/>
          </a:prstGeom>
          <a:noFill/>
          <a:ln w="9525">
            <a:noFill/>
            <a:miter lim="800000"/>
            <a:headEnd/>
            <a:tailEnd/>
          </a:ln>
        </p:spPr>
      </p:pic>
      <p:sp>
        <p:nvSpPr>
          <p:cNvPr id="16388" name="Rectangle 4"/>
          <p:cNvSpPr>
            <a:spLocks noGrp="1" noChangeArrowheads="1"/>
          </p:cNvSpPr>
          <p:nvPr>
            <p:ph type="ctrTitle"/>
          </p:nvPr>
        </p:nvSpPr>
        <p:spPr>
          <a:xfrm>
            <a:off x="850900" y="1538288"/>
            <a:ext cx="7445375" cy="4035425"/>
          </a:xfrm>
        </p:spPr>
        <p:txBody>
          <a:bodyPr anchor="t"/>
          <a:lstStyle>
            <a:lvl1pPr>
              <a:defRPr sz="4200"/>
            </a:lvl1pPr>
          </a:lstStyle>
          <a:p>
            <a:r>
              <a:rPr lang="en-US"/>
              <a:t>Click to edit Master title style</a:t>
            </a:r>
          </a:p>
        </p:txBody>
      </p:sp>
      <p:sp>
        <p:nvSpPr>
          <p:cNvPr id="5" name="Rectangle 5"/>
          <p:cNvSpPr>
            <a:spLocks noGrp="1" noChangeArrowheads="1"/>
          </p:cNvSpPr>
          <p:nvPr>
            <p:ph type="sldNum" sz="quarter" idx="10"/>
          </p:nvPr>
        </p:nvSpPr>
        <p:spPr/>
        <p:txBody>
          <a:bodyPr/>
          <a:lstStyle>
            <a:lvl1pPr>
              <a:defRPr/>
            </a:lvl1pPr>
          </a:lstStyle>
          <a:p>
            <a:pPr>
              <a:defRPr/>
            </a:pPr>
            <a:fld id="{14C5F5B5-E750-4D20-82C3-DC7BFB7FA40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BAB593B2-B572-425E-915D-E3685D144F3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30E5ADB1-72CF-40EE-AE53-F58A93A92BE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0900" y="1528763"/>
            <a:ext cx="36464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528763"/>
            <a:ext cx="36464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6D5B9669-8801-4974-9A5B-355C900CF13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3594D830-FC8A-43B0-A96C-8D9C8D1AFEC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6A5D33D5-E58F-4CAE-BD0D-00D2216EA7F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91370CCF-2D4D-480A-A3A6-C87CBFE1F5D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7C07806A-80E3-4340-B78F-8B1A3724A4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5367F8A-6CC2-44A2-AAFE-B39E2213B43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D34704A-0478-4457-8735-95A8AF9A7F9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0A1426F-E9AE-49B8-8C17-515F15BFC04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5725" y="457200"/>
            <a:ext cx="1860550" cy="5641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0900" y="457200"/>
            <a:ext cx="5432425" cy="5641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A4EEF08-DA51-4B33-9D2D-9B50937B36D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E1664D25-4EF3-4AED-BAC3-A9998162C9B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0900" y="1528763"/>
            <a:ext cx="36464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528763"/>
            <a:ext cx="36464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BE19DAE1-0CFA-4701-9371-FE3B0C815C3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F0A38951-7EC4-4C80-A258-2E6426A5CC3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E07ED5C3-B6B4-44E1-AF15-C6923559F9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083BAB41-4E3C-45D0-AD93-139B975A300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2258396-C950-4628-A70E-E27841CAF4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0EFB9C8-2DA8-4F33-AFB8-5C8E492FF3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R_SlideLogo_BW600"/>
          <p:cNvPicPr>
            <a:picLocks noChangeAspect="1" noChangeArrowheads="1"/>
          </p:cNvPicPr>
          <p:nvPr/>
        </p:nvPicPr>
        <p:blipFill>
          <a:blip r:embed="rId13" cstate="print"/>
          <a:srcRect/>
          <a:stretch>
            <a:fillRect/>
          </a:stretch>
        </p:blipFill>
        <p:spPr bwMode="auto">
          <a:xfrm>
            <a:off x="371475" y="6315075"/>
            <a:ext cx="1652588" cy="536575"/>
          </a:xfrm>
          <a:prstGeom prst="rect">
            <a:avLst/>
          </a:prstGeom>
          <a:noFill/>
          <a:ln w="9525">
            <a:noFill/>
            <a:miter lim="800000"/>
            <a:headEnd/>
            <a:tailEnd/>
          </a:ln>
        </p:spPr>
      </p:pic>
      <p:pic>
        <p:nvPicPr>
          <p:cNvPr id="1027" name="Picture 3" descr="slideMaster_Logo600"/>
          <p:cNvPicPr>
            <a:picLocks noChangeAspect="1" noChangeArrowheads="1"/>
          </p:cNvPicPr>
          <p:nvPr/>
        </p:nvPicPr>
        <p:blipFill>
          <a:blip r:embed="rId14" cstate="print"/>
          <a:srcRect/>
          <a:stretch>
            <a:fillRect/>
          </a:stretch>
        </p:blipFill>
        <p:spPr bwMode="hidden">
          <a:xfrm>
            <a:off x="377825" y="6323013"/>
            <a:ext cx="1644650" cy="528637"/>
          </a:xfrm>
          <a:prstGeom prst="rect">
            <a:avLst/>
          </a:prstGeom>
          <a:noFill/>
          <a:ln w="9525">
            <a:noFill/>
            <a:miter lim="800000"/>
            <a:headEnd/>
            <a:tailEnd/>
          </a:ln>
        </p:spPr>
      </p:pic>
      <p:sp>
        <p:nvSpPr>
          <p:cNvPr id="9221"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pPr>
              <a:defRPr/>
            </a:pPr>
            <a:fld id="{48E56BFD-68A8-4E01-A23A-442B388F0BBF}" type="slidenum">
              <a:rPr lang="en-US"/>
              <a:pPr>
                <a:defRPr/>
              </a:pPr>
              <a:t>‹#›</a:t>
            </a:fld>
            <a:endParaRPr lang="en-US"/>
          </a:p>
        </p:txBody>
      </p:sp>
      <p:sp>
        <p:nvSpPr>
          <p:cNvPr id="1029" name="Rectangle 6"/>
          <p:cNvSpPr>
            <a:spLocks noGrp="1" noChangeArrowheads="1"/>
          </p:cNvSpPr>
          <p:nvPr>
            <p:ph type="title"/>
          </p:nvPr>
        </p:nvSpPr>
        <p:spPr bwMode="auto">
          <a:xfrm>
            <a:off x="850900" y="457200"/>
            <a:ext cx="7445375"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0" name="Rectangle 7"/>
          <p:cNvSpPr>
            <a:spLocks noGrp="1" noChangeArrowheads="1"/>
          </p:cNvSpPr>
          <p:nvPr>
            <p:ph type="body" idx="1"/>
          </p:nvPr>
        </p:nvSpPr>
        <p:spPr bwMode="auto">
          <a:xfrm>
            <a:off x="850900" y="1528763"/>
            <a:ext cx="74453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4" name="Line 8"/>
          <p:cNvSpPr>
            <a:spLocks noChangeShapeType="1"/>
          </p:cNvSpPr>
          <p:nvPr/>
        </p:nvSpPr>
        <p:spPr bwMode="auto">
          <a:xfrm>
            <a:off x="850900" y="1371600"/>
            <a:ext cx="7445375" cy="1588"/>
          </a:xfrm>
          <a:prstGeom prst="line">
            <a:avLst/>
          </a:prstGeom>
          <a:noFill/>
          <a:ln w="24130" cap="rnd">
            <a:solidFill>
              <a:schemeClr val="tx1"/>
            </a:solidFill>
            <a:prstDash val="sysDot"/>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15"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algn="l" rtl="0" eaLnBrk="0" fontAlgn="base" hangingPunct="0">
        <a:spcBef>
          <a:spcPct val="50000"/>
        </a:spcBef>
        <a:spcAft>
          <a:spcPct val="0"/>
        </a:spcAft>
        <a:defRPr sz="2400">
          <a:solidFill>
            <a:schemeClr val="tx1"/>
          </a:solidFill>
          <a:latin typeface="+mn-lt"/>
          <a:ea typeface="+mn-ea"/>
          <a:cs typeface="+mn-cs"/>
        </a:defRPr>
      </a:lvl1pPr>
      <a:lvl2pPr marL="287338" indent="-285750" algn="l" rtl="0" eaLnBrk="0" fontAlgn="base" hangingPunct="0">
        <a:spcBef>
          <a:spcPct val="50000"/>
        </a:spcBef>
        <a:spcAft>
          <a:spcPct val="0"/>
        </a:spcAft>
        <a:buChar char="•"/>
        <a:defRPr sz="2400">
          <a:solidFill>
            <a:schemeClr val="tx1"/>
          </a:solidFill>
          <a:latin typeface="+mn-lt"/>
        </a:defRPr>
      </a:lvl2pPr>
      <a:lvl3pPr marL="569913" indent="-280988" algn="l" rtl="0" eaLnBrk="0" fontAlgn="base" hangingPunct="0">
        <a:spcBef>
          <a:spcPct val="30000"/>
        </a:spcBef>
        <a:spcAft>
          <a:spcPct val="0"/>
        </a:spcAft>
        <a:buFont typeface="Arial" charset="0"/>
        <a:buChar char="–"/>
        <a:defRPr sz="2000">
          <a:solidFill>
            <a:schemeClr val="tx1"/>
          </a:solidFill>
          <a:latin typeface="+mn-lt"/>
        </a:defRPr>
      </a:lvl3pPr>
      <a:lvl4pPr marL="852488" indent="-280988" algn="l" rtl="0" eaLnBrk="0" fontAlgn="base" hangingPunct="0">
        <a:spcBef>
          <a:spcPct val="25000"/>
        </a:spcBef>
        <a:spcAft>
          <a:spcPct val="0"/>
        </a:spcAft>
        <a:buChar char="•"/>
        <a:defRPr>
          <a:solidFill>
            <a:schemeClr val="tx1"/>
          </a:solidFill>
          <a:latin typeface="+mn-lt"/>
        </a:defRPr>
      </a:lvl4pPr>
      <a:lvl5pPr marL="1135063" indent="-280988" algn="l" rtl="0" eaLnBrk="0" fontAlgn="base" hangingPunct="0">
        <a:spcBef>
          <a:spcPct val="20000"/>
        </a:spcBef>
        <a:spcAft>
          <a:spcPct val="20000"/>
        </a:spcAft>
        <a:buFont typeface="Arial" charset="0"/>
        <a:buChar char="–"/>
        <a:defRPr sz="1600">
          <a:solidFill>
            <a:schemeClr val="tx1"/>
          </a:solidFill>
          <a:latin typeface="+mn-lt"/>
        </a:defRPr>
      </a:lvl5pPr>
      <a:lvl6pPr marL="1592263" indent="-280988" algn="l" rtl="0" eaLnBrk="1" fontAlgn="base" hangingPunct="1">
        <a:spcBef>
          <a:spcPct val="20000"/>
        </a:spcBef>
        <a:spcAft>
          <a:spcPct val="20000"/>
        </a:spcAft>
        <a:buFont typeface="Arial" charset="0"/>
        <a:buChar char="–"/>
        <a:defRPr sz="1600">
          <a:solidFill>
            <a:schemeClr val="tx1"/>
          </a:solidFill>
          <a:latin typeface="+mn-lt"/>
        </a:defRPr>
      </a:lvl6pPr>
      <a:lvl7pPr marL="2049463" indent="-280988" algn="l" rtl="0" eaLnBrk="1" fontAlgn="base" hangingPunct="1">
        <a:spcBef>
          <a:spcPct val="20000"/>
        </a:spcBef>
        <a:spcAft>
          <a:spcPct val="20000"/>
        </a:spcAft>
        <a:buFont typeface="Arial" charset="0"/>
        <a:buChar char="–"/>
        <a:defRPr sz="1600">
          <a:solidFill>
            <a:schemeClr val="tx1"/>
          </a:solidFill>
          <a:latin typeface="+mn-lt"/>
        </a:defRPr>
      </a:lvl7pPr>
      <a:lvl8pPr marL="2506663" indent="-280988" algn="l" rtl="0" eaLnBrk="1" fontAlgn="base" hangingPunct="1">
        <a:spcBef>
          <a:spcPct val="20000"/>
        </a:spcBef>
        <a:spcAft>
          <a:spcPct val="20000"/>
        </a:spcAft>
        <a:buFont typeface="Arial" charset="0"/>
        <a:buChar char="–"/>
        <a:defRPr sz="1600">
          <a:solidFill>
            <a:schemeClr val="tx1"/>
          </a:solidFill>
          <a:latin typeface="+mn-lt"/>
        </a:defRPr>
      </a:lvl8pPr>
      <a:lvl9pPr marL="2963863" indent="-280988" algn="l" rtl="0" eaLnBrk="1" fontAlgn="base" hangingPunct="1">
        <a:spcBef>
          <a:spcPct val="20000"/>
        </a:spcBef>
        <a:spcAft>
          <a:spcPct val="2000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TR_SlideLogo_BW600"/>
          <p:cNvPicPr>
            <a:picLocks noChangeAspect="1" noChangeArrowheads="1"/>
          </p:cNvPicPr>
          <p:nvPr/>
        </p:nvPicPr>
        <p:blipFill>
          <a:blip r:embed="rId13" cstate="print"/>
          <a:srcRect/>
          <a:stretch>
            <a:fillRect/>
          </a:stretch>
        </p:blipFill>
        <p:spPr bwMode="auto">
          <a:xfrm>
            <a:off x="371475" y="6315075"/>
            <a:ext cx="1652588" cy="536575"/>
          </a:xfrm>
          <a:prstGeom prst="rect">
            <a:avLst/>
          </a:prstGeom>
          <a:noFill/>
          <a:ln w="9525">
            <a:noFill/>
            <a:miter lim="800000"/>
            <a:headEnd/>
            <a:tailEnd/>
          </a:ln>
        </p:spPr>
      </p:pic>
      <p:pic>
        <p:nvPicPr>
          <p:cNvPr id="2051" name="Picture 3" descr="slideMaster_Logo600"/>
          <p:cNvPicPr>
            <a:picLocks noChangeAspect="1" noChangeArrowheads="1"/>
          </p:cNvPicPr>
          <p:nvPr/>
        </p:nvPicPr>
        <p:blipFill>
          <a:blip r:embed="rId14" cstate="print"/>
          <a:srcRect/>
          <a:stretch>
            <a:fillRect/>
          </a:stretch>
        </p:blipFill>
        <p:spPr bwMode="hidden">
          <a:xfrm>
            <a:off x="377825" y="6323013"/>
            <a:ext cx="1644650" cy="528637"/>
          </a:xfrm>
          <a:prstGeom prst="rect">
            <a:avLst/>
          </a:prstGeom>
          <a:noFill/>
          <a:ln w="9525">
            <a:noFill/>
            <a:miter lim="800000"/>
            <a:headEnd/>
            <a:tailEnd/>
          </a:ln>
        </p:spPr>
      </p:pic>
      <p:sp>
        <p:nvSpPr>
          <p:cNvPr id="15365"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pPr>
              <a:defRPr/>
            </a:pPr>
            <a:fld id="{2FC45023-008A-4D09-8BBC-54238F83E6B8}" type="slidenum">
              <a:rPr lang="en-US"/>
              <a:pPr>
                <a:defRPr/>
              </a:pPr>
              <a:t>‹#›</a:t>
            </a:fld>
            <a:endParaRPr lang="en-US"/>
          </a:p>
        </p:txBody>
      </p:sp>
      <p:sp>
        <p:nvSpPr>
          <p:cNvPr id="2053" name="Rectangle 6"/>
          <p:cNvSpPr>
            <a:spLocks noGrp="1" noChangeArrowheads="1"/>
          </p:cNvSpPr>
          <p:nvPr>
            <p:ph type="title"/>
          </p:nvPr>
        </p:nvSpPr>
        <p:spPr bwMode="auto">
          <a:xfrm>
            <a:off x="850900" y="457200"/>
            <a:ext cx="7445375"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4" name="Rectangle 7"/>
          <p:cNvSpPr>
            <a:spLocks noGrp="1" noChangeArrowheads="1"/>
          </p:cNvSpPr>
          <p:nvPr>
            <p:ph type="body" idx="1"/>
          </p:nvPr>
        </p:nvSpPr>
        <p:spPr bwMode="auto">
          <a:xfrm>
            <a:off x="850900" y="1528763"/>
            <a:ext cx="74453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8" name="Line 8"/>
          <p:cNvSpPr>
            <a:spLocks noChangeShapeType="1"/>
          </p:cNvSpPr>
          <p:nvPr/>
        </p:nvSpPr>
        <p:spPr bwMode="auto">
          <a:xfrm>
            <a:off x="850900" y="1371600"/>
            <a:ext cx="7445375" cy="1588"/>
          </a:xfrm>
          <a:prstGeom prst="line">
            <a:avLst/>
          </a:prstGeom>
          <a:noFill/>
          <a:ln w="24130" cap="rnd">
            <a:solidFill>
              <a:schemeClr val="tx1"/>
            </a:solidFill>
            <a:prstDash val="sysDot"/>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16"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algn="l" rtl="0" eaLnBrk="0" fontAlgn="base" hangingPunct="0">
        <a:spcBef>
          <a:spcPct val="50000"/>
        </a:spcBef>
        <a:spcAft>
          <a:spcPct val="0"/>
        </a:spcAft>
        <a:defRPr sz="2400">
          <a:solidFill>
            <a:schemeClr val="tx1"/>
          </a:solidFill>
          <a:latin typeface="+mn-lt"/>
          <a:ea typeface="+mn-ea"/>
          <a:cs typeface="+mn-cs"/>
        </a:defRPr>
      </a:lvl1pPr>
      <a:lvl2pPr marL="287338" indent="-285750" algn="l" rtl="0" eaLnBrk="0" fontAlgn="base" hangingPunct="0">
        <a:spcBef>
          <a:spcPct val="50000"/>
        </a:spcBef>
        <a:spcAft>
          <a:spcPct val="0"/>
        </a:spcAft>
        <a:buChar char="•"/>
        <a:defRPr sz="2400">
          <a:solidFill>
            <a:schemeClr val="tx1"/>
          </a:solidFill>
          <a:latin typeface="+mn-lt"/>
        </a:defRPr>
      </a:lvl2pPr>
      <a:lvl3pPr marL="569913" indent="-280988" algn="l" rtl="0" eaLnBrk="0" fontAlgn="base" hangingPunct="0">
        <a:spcBef>
          <a:spcPct val="30000"/>
        </a:spcBef>
        <a:spcAft>
          <a:spcPct val="0"/>
        </a:spcAft>
        <a:buFont typeface="Arial" charset="0"/>
        <a:buChar char="–"/>
        <a:defRPr sz="2000">
          <a:solidFill>
            <a:schemeClr val="tx1"/>
          </a:solidFill>
          <a:latin typeface="+mn-lt"/>
        </a:defRPr>
      </a:lvl3pPr>
      <a:lvl4pPr marL="852488" indent="-280988" algn="l" rtl="0" eaLnBrk="0" fontAlgn="base" hangingPunct="0">
        <a:spcBef>
          <a:spcPct val="25000"/>
        </a:spcBef>
        <a:spcAft>
          <a:spcPct val="0"/>
        </a:spcAft>
        <a:buChar char="•"/>
        <a:defRPr>
          <a:solidFill>
            <a:schemeClr val="tx1"/>
          </a:solidFill>
          <a:latin typeface="+mn-lt"/>
        </a:defRPr>
      </a:lvl4pPr>
      <a:lvl5pPr marL="1135063" indent="-280988" algn="l" rtl="0" eaLnBrk="0" fontAlgn="base" hangingPunct="0">
        <a:spcBef>
          <a:spcPct val="20000"/>
        </a:spcBef>
        <a:spcAft>
          <a:spcPct val="20000"/>
        </a:spcAft>
        <a:buFont typeface="Arial" charset="0"/>
        <a:buChar char="–"/>
        <a:defRPr sz="1600">
          <a:solidFill>
            <a:schemeClr val="tx1"/>
          </a:solidFill>
          <a:latin typeface="+mn-lt"/>
        </a:defRPr>
      </a:lvl5pPr>
      <a:lvl6pPr marL="1592263" indent="-280988" algn="l" rtl="0" fontAlgn="base">
        <a:spcBef>
          <a:spcPct val="20000"/>
        </a:spcBef>
        <a:spcAft>
          <a:spcPct val="20000"/>
        </a:spcAft>
        <a:buFont typeface="Arial" charset="0"/>
        <a:buChar char="–"/>
        <a:defRPr sz="1600">
          <a:solidFill>
            <a:schemeClr val="tx1"/>
          </a:solidFill>
          <a:latin typeface="+mn-lt"/>
        </a:defRPr>
      </a:lvl6pPr>
      <a:lvl7pPr marL="2049463" indent="-280988" algn="l" rtl="0" fontAlgn="base">
        <a:spcBef>
          <a:spcPct val="20000"/>
        </a:spcBef>
        <a:spcAft>
          <a:spcPct val="20000"/>
        </a:spcAft>
        <a:buFont typeface="Arial" charset="0"/>
        <a:buChar char="–"/>
        <a:defRPr sz="1600">
          <a:solidFill>
            <a:schemeClr val="tx1"/>
          </a:solidFill>
          <a:latin typeface="+mn-lt"/>
        </a:defRPr>
      </a:lvl7pPr>
      <a:lvl8pPr marL="2506663" indent="-280988" algn="l" rtl="0" fontAlgn="base">
        <a:spcBef>
          <a:spcPct val="20000"/>
        </a:spcBef>
        <a:spcAft>
          <a:spcPct val="20000"/>
        </a:spcAft>
        <a:buFont typeface="Arial" charset="0"/>
        <a:buChar char="–"/>
        <a:defRPr sz="1600">
          <a:solidFill>
            <a:schemeClr val="tx1"/>
          </a:solidFill>
          <a:latin typeface="+mn-lt"/>
        </a:defRPr>
      </a:lvl8pPr>
      <a:lvl9pPr marL="2963863" indent="-280988" algn="l" rtl="0" fontAlgn="base">
        <a:spcBef>
          <a:spcPct val="20000"/>
        </a:spcBef>
        <a:spcAft>
          <a:spcPct val="2000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image" Target="../media/image22.jpeg"/><Relationship Id="rId4" Type="http://schemas.openxmlformats.org/officeDocument/2006/relationships/image" Target="../media/image15.pn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7.png"/><Relationship Id="rId11" Type="http://schemas.openxmlformats.org/officeDocument/2006/relationships/image" Target="../media/image25.png"/><Relationship Id="rId5" Type="http://schemas.openxmlformats.org/officeDocument/2006/relationships/image" Target="../media/image16.png"/><Relationship Id="rId10"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mailto:eniko.szasz@thomsonreuters.com"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okinfo.com/wok/products_tools/multidisciplinary/webofscience/cpci/cpciessay/"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221163"/>
            <a:ext cx="8496300" cy="1362075"/>
          </a:xfrm>
        </p:spPr>
        <p:txBody>
          <a:bodyPr/>
          <a:lstStyle/>
          <a:p>
            <a:pPr eaLnBrk="1" hangingPunct="1">
              <a:spcBef>
                <a:spcPts val="1200"/>
              </a:spcBef>
              <a:defRPr/>
            </a:pPr>
            <a:r>
              <a:rPr lang="en-GB" sz="3600" dirty="0" smtClean="0"/>
              <a:t>A </a:t>
            </a:r>
            <a:r>
              <a:rPr lang="en-GB" sz="3600" dirty="0" err="1" smtClean="0"/>
              <a:t>tudom</a:t>
            </a:r>
            <a:r>
              <a:rPr lang="hu-HU" sz="3600" dirty="0" smtClean="0"/>
              <a:t>ányos kutatások lehetőségeinek kiszélesítése</a:t>
            </a:r>
            <a:endParaRPr lang="en-US" sz="2000" dirty="0"/>
          </a:p>
        </p:txBody>
      </p:sp>
      <p:sp>
        <p:nvSpPr>
          <p:cNvPr id="5123" name="Text Placeholder 2"/>
          <p:cNvSpPr>
            <a:spLocks noGrp="1"/>
          </p:cNvSpPr>
          <p:nvPr>
            <p:ph type="body" idx="1"/>
          </p:nvPr>
        </p:nvSpPr>
        <p:spPr>
          <a:xfrm>
            <a:off x="467544" y="5157192"/>
            <a:ext cx="7772400" cy="923925"/>
          </a:xfrm>
        </p:spPr>
        <p:txBody>
          <a:bodyPr/>
          <a:lstStyle/>
          <a:p>
            <a:pPr eaLnBrk="1" hangingPunct="1"/>
            <a:r>
              <a:rPr lang="hu-HU" b="1" dirty="0" smtClean="0"/>
              <a:t>Tóth Szász Enikő</a:t>
            </a:r>
            <a:endParaRPr lang="en-GB" b="1" dirty="0" smtClean="0"/>
          </a:p>
          <a:p>
            <a:pPr eaLnBrk="1" hangingPunct="1"/>
            <a:r>
              <a:rPr lang="en-GB" b="1" dirty="0" smtClean="0"/>
              <a:t>Thomson Reuters, </a:t>
            </a:r>
            <a:r>
              <a:rPr lang="hu-HU" b="1" dirty="0" smtClean="0"/>
              <a:t>tréner</a:t>
            </a:r>
          </a:p>
        </p:txBody>
      </p:sp>
      <p:pic>
        <p:nvPicPr>
          <p:cNvPr id="5124" name="Picture 3" descr="books.png"/>
          <p:cNvPicPr>
            <a:picLocks noChangeAspect="1"/>
          </p:cNvPicPr>
          <p:nvPr/>
        </p:nvPicPr>
        <p:blipFill>
          <a:blip r:embed="rId3" cstate="print"/>
          <a:srcRect/>
          <a:stretch>
            <a:fillRect/>
          </a:stretch>
        </p:blipFill>
        <p:spPr bwMode="auto">
          <a:xfrm>
            <a:off x="0" y="-26988"/>
            <a:ext cx="9144000" cy="410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descr="feynman.bmp"/>
          <p:cNvPicPr>
            <a:picLocks noChangeAspect="1"/>
          </p:cNvPicPr>
          <p:nvPr/>
        </p:nvPicPr>
        <p:blipFill>
          <a:blip r:embed="rId3" cstate="print"/>
          <a:srcRect/>
          <a:stretch>
            <a:fillRect/>
          </a:stretch>
        </p:blipFill>
        <p:spPr bwMode="auto">
          <a:xfrm>
            <a:off x="3708400" y="5013325"/>
            <a:ext cx="1219200" cy="1700213"/>
          </a:xfrm>
          <a:prstGeom prst="rect">
            <a:avLst/>
          </a:prstGeom>
          <a:noFill/>
          <a:ln w="9525">
            <a:noFill/>
            <a:miter lim="800000"/>
            <a:headEnd/>
            <a:tailEnd/>
          </a:ln>
        </p:spPr>
      </p:pic>
      <p:sp>
        <p:nvSpPr>
          <p:cNvPr id="13" name="Rectangle 2"/>
          <p:cNvSpPr txBox="1">
            <a:spLocks noChangeArrowheads="1"/>
          </p:cNvSpPr>
          <p:nvPr/>
        </p:nvSpPr>
        <p:spPr bwMode="auto">
          <a:xfrm>
            <a:off x="323850" y="404813"/>
            <a:ext cx="8610600" cy="762000"/>
          </a:xfrm>
          <a:prstGeom prst="rect">
            <a:avLst/>
          </a:prstGeom>
          <a:noFill/>
          <a:ln w="9525">
            <a:noFill/>
            <a:miter lim="800000"/>
            <a:headEnd/>
            <a:tailEnd/>
          </a:ln>
        </p:spPr>
        <p:txBody>
          <a:bodyPr lIns="0" tIns="0" rIns="0" bIns="0"/>
          <a:lstStyle/>
          <a:p>
            <a:pPr>
              <a:lnSpc>
                <a:spcPct val="90000"/>
              </a:lnSpc>
              <a:defRPr/>
            </a:pPr>
            <a:r>
              <a:rPr lang="sk-SK" sz="2800" dirty="0">
                <a:solidFill>
                  <a:schemeClr val="tx2"/>
                </a:solidFill>
                <a:latin typeface="+mj-lt"/>
                <a:ea typeface="+mj-ea"/>
                <a:cs typeface="+mj-cs"/>
              </a:rPr>
              <a:t>Tudományos könyvek hatása - WOS</a:t>
            </a:r>
            <a:endParaRPr lang="en-US" sz="2800" dirty="0">
              <a:solidFill>
                <a:schemeClr val="tx2"/>
              </a:solidFill>
              <a:latin typeface="+mj-lt"/>
              <a:ea typeface="+mj-ea"/>
              <a:cs typeface="+mj-cs"/>
            </a:endParaRPr>
          </a:p>
        </p:txBody>
      </p:sp>
      <p:pic>
        <p:nvPicPr>
          <p:cNvPr id="16" name="Picture 15" descr="freudcover.bmp"/>
          <p:cNvPicPr>
            <a:picLocks noChangeAspect="1"/>
          </p:cNvPicPr>
          <p:nvPr/>
        </p:nvPicPr>
        <p:blipFill>
          <a:blip r:embed="rId4" cstate="print"/>
          <a:srcRect l="4462" r="4462" b="28736"/>
          <a:stretch>
            <a:fillRect/>
          </a:stretch>
        </p:blipFill>
        <p:spPr>
          <a:xfrm>
            <a:off x="304800" y="1220973"/>
            <a:ext cx="1324400" cy="1447800"/>
          </a:xfrm>
          <a:prstGeom prst="rect">
            <a:avLst/>
          </a:prstGeom>
          <a:ln w="3175">
            <a:solidFill>
              <a:schemeClr val="tx1"/>
            </a:solidFill>
          </a:ln>
          <a:effectLst>
            <a:glow rad="63500">
              <a:schemeClr val="accent4">
                <a:satMod val="175000"/>
                <a:alpha val="40000"/>
              </a:schemeClr>
            </a:glow>
          </a:effectLst>
        </p:spPr>
      </p:pic>
      <p:pic>
        <p:nvPicPr>
          <p:cNvPr id="9221" name="Picture 16" descr="churchill.bmp"/>
          <p:cNvPicPr>
            <a:picLocks noChangeAspect="1"/>
          </p:cNvPicPr>
          <p:nvPr/>
        </p:nvPicPr>
        <p:blipFill>
          <a:blip r:embed="rId5" cstate="print"/>
          <a:srcRect/>
          <a:stretch>
            <a:fillRect/>
          </a:stretch>
        </p:blipFill>
        <p:spPr bwMode="auto">
          <a:xfrm>
            <a:off x="533400" y="2049463"/>
            <a:ext cx="1219200" cy="1609725"/>
          </a:xfrm>
          <a:prstGeom prst="rect">
            <a:avLst/>
          </a:prstGeom>
          <a:noFill/>
          <a:ln w="9525">
            <a:noFill/>
            <a:miter lim="800000"/>
            <a:headEnd/>
            <a:tailEnd/>
          </a:ln>
        </p:spPr>
      </p:pic>
      <p:pic>
        <p:nvPicPr>
          <p:cNvPr id="9222" name="Picture 17" descr="originstotalitarianism.bmp"/>
          <p:cNvPicPr>
            <a:picLocks noChangeAspect="1"/>
          </p:cNvPicPr>
          <p:nvPr/>
        </p:nvPicPr>
        <p:blipFill>
          <a:blip r:embed="rId6" cstate="print"/>
          <a:srcRect t="4781" r="3625" b="2390"/>
          <a:stretch>
            <a:fillRect/>
          </a:stretch>
        </p:blipFill>
        <p:spPr bwMode="auto">
          <a:xfrm>
            <a:off x="685800" y="3597275"/>
            <a:ext cx="1295400" cy="1893888"/>
          </a:xfrm>
          <a:prstGeom prst="rect">
            <a:avLst/>
          </a:prstGeom>
          <a:noFill/>
          <a:ln w="3175">
            <a:solidFill>
              <a:schemeClr val="tx1"/>
            </a:solidFill>
            <a:miter lim="800000"/>
            <a:headEnd/>
            <a:tailEnd/>
          </a:ln>
        </p:spPr>
      </p:pic>
      <p:pic>
        <p:nvPicPr>
          <p:cNvPr id="19" name="Picture 2" descr="C:\Documents and Settings\u1420442\My Documents\Presentations\Pieces-ProductInfo&amp;Slides\Book Citation Index\180px-Capitalism_and_Freedom.jpg"/>
          <p:cNvPicPr>
            <a:picLocks noChangeAspect="1" noChangeArrowheads="1"/>
          </p:cNvPicPr>
          <p:nvPr/>
        </p:nvPicPr>
        <p:blipFill>
          <a:blip r:embed="rId7" cstate="print"/>
          <a:srcRect t="2141"/>
          <a:stretch>
            <a:fillRect/>
          </a:stretch>
        </p:blipFill>
        <p:spPr bwMode="auto">
          <a:xfrm>
            <a:off x="1266825" y="4573588"/>
            <a:ext cx="1171575" cy="1712912"/>
          </a:xfrm>
          <a:prstGeom prst="rect">
            <a:avLst/>
          </a:prstGeom>
          <a:noFill/>
          <a:ln w="3175">
            <a:solidFill>
              <a:schemeClr val="tx1">
                <a:lumMod val="40000"/>
                <a:lumOff val="60000"/>
              </a:schemeClr>
            </a:solidFill>
          </a:ln>
        </p:spPr>
      </p:pic>
      <p:sp>
        <p:nvSpPr>
          <p:cNvPr id="11" name="Rounded Rectangle 10"/>
          <p:cNvSpPr/>
          <p:nvPr/>
        </p:nvSpPr>
        <p:spPr>
          <a:xfrm>
            <a:off x="304800" y="1219200"/>
            <a:ext cx="1295400" cy="685800"/>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20" name="Straight Connector 19"/>
          <p:cNvCxnSpPr>
            <a:stCxn id="11" idx="3"/>
            <a:endCxn id="21" idx="1"/>
          </p:cNvCxnSpPr>
          <p:nvPr/>
        </p:nvCxnSpPr>
        <p:spPr>
          <a:xfrm>
            <a:off x="1600200" y="1562100"/>
            <a:ext cx="1828800" cy="317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429000" y="1371600"/>
            <a:ext cx="4495800" cy="387350"/>
          </a:xfrm>
          <a:prstGeom prst="rect">
            <a:avLst/>
          </a:prstGeom>
        </p:spPr>
        <p:txBody>
          <a:bodyPr>
            <a:spAutoFit/>
          </a:bodyPr>
          <a:lstStyle/>
          <a:p>
            <a:pPr>
              <a:lnSpc>
                <a:spcPts val="2300"/>
              </a:lnSpc>
              <a:spcBef>
                <a:spcPts val="1200"/>
              </a:spcBef>
              <a:defRPr/>
            </a:pPr>
            <a:r>
              <a:rPr lang="hu-HU" b="1" dirty="0">
                <a:solidFill>
                  <a:schemeClr val="tx2"/>
                </a:solidFill>
                <a:latin typeface="+mn-lt"/>
              </a:rPr>
              <a:t>Több mint 3 0000 hivatkozás</a:t>
            </a:r>
            <a:endParaRPr lang="en-US" b="1" dirty="0">
              <a:solidFill>
                <a:schemeClr val="tx2"/>
              </a:solidFill>
              <a:latin typeface="+mn-lt"/>
            </a:endParaRPr>
          </a:p>
        </p:txBody>
      </p:sp>
      <p:pic>
        <p:nvPicPr>
          <p:cNvPr id="24" name="Picture 23" descr="freudCRsearch.jpg"/>
          <p:cNvPicPr>
            <a:picLocks noChangeAspect="1"/>
          </p:cNvPicPr>
          <p:nvPr/>
        </p:nvPicPr>
        <p:blipFill>
          <a:blip r:embed="rId8" cstate="print"/>
          <a:srcRect t="22642" b="11321"/>
          <a:stretch>
            <a:fillRect/>
          </a:stretch>
        </p:blipFill>
        <p:spPr>
          <a:xfrm>
            <a:off x="3505200" y="2057400"/>
            <a:ext cx="4267200" cy="1518821"/>
          </a:xfrm>
          <a:prstGeom prst="rect">
            <a:avLst/>
          </a:prstGeom>
          <a:ln w="3175">
            <a:solidFill>
              <a:schemeClr val="tx1"/>
            </a:solidFill>
          </a:ln>
          <a:effectLst>
            <a:softEdge rad="112500"/>
          </a:effectLst>
        </p:spPr>
      </p:pic>
      <p:pic>
        <p:nvPicPr>
          <p:cNvPr id="26" name="Picture 25" descr="freudCRsearch2.jpg"/>
          <p:cNvPicPr>
            <a:picLocks noChangeAspect="1"/>
          </p:cNvPicPr>
          <p:nvPr/>
        </p:nvPicPr>
        <p:blipFill>
          <a:blip r:embed="rId9" cstate="print"/>
          <a:srcRect/>
          <a:stretch>
            <a:fillRect/>
          </a:stretch>
        </p:blipFill>
        <p:spPr bwMode="auto">
          <a:xfrm>
            <a:off x="5105400" y="3048000"/>
            <a:ext cx="3505200" cy="725488"/>
          </a:xfrm>
          <a:prstGeom prst="rect">
            <a:avLst/>
          </a:prstGeom>
          <a:noFill/>
          <a:ln w="3175">
            <a:noFill/>
            <a:miter lim="800000"/>
            <a:headEnd/>
            <a:tailEnd/>
          </a:ln>
        </p:spPr>
      </p:pic>
      <p:pic>
        <p:nvPicPr>
          <p:cNvPr id="25" name="Picture 24" descr="freudciting2.jpg"/>
          <p:cNvPicPr>
            <a:picLocks noChangeAspect="1"/>
          </p:cNvPicPr>
          <p:nvPr/>
        </p:nvPicPr>
        <p:blipFill>
          <a:blip r:embed="rId10" cstate="print"/>
          <a:srcRect b="14861"/>
          <a:stretch>
            <a:fillRect/>
          </a:stretch>
        </p:blipFill>
        <p:spPr>
          <a:xfrm>
            <a:off x="4965834" y="3657600"/>
            <a:ext cx="4025766" cy="3088156"/>
          </a:xfrm>
          <a:prstGeom prst="rect">
            <a:avLst/>
          </a:prstGeom>
          <a:ln>
            <a:noFill/>
          </a:ln>
          <a:effectLst>
            <a:softEdge rad="112500"/>
          </a:effectLst>
          <a:scene3d>
            <a:camera prst="orthographicFront"/>
            <a:lightRig rig="threePt" dir="t"/>
          </a:scene3d>
          <a:sp3d>
            <a:bevelT/>
          </a:sp3d>
        </p:spPr>
      </p:pic>
      <p:pic>
        <p:nvPicPr>
          <p:cNvPr id="17" name="Picture 10"/>
          <p:cNvPicPr>
            <a:picLocks noChangeAspect="1" noChangeArrowheads="1"/>
          </p:cNvPicPr>
          <p:nvPr/>
        </p:nvPicPr>
        <p:blipFill>
          <a:blip r:embed="rId11" cstate="print"/>
          <a:srcRect/>
          <a:stretch>
            <a:fillRect/>
          </a:stretch>
        </p:blipFill>
        <p:spPr bwMode="auto">
          <a:xfrm>
            <a:off x="2555875" y="4941888"/>
            <a:ext cx="1101725" cy="1511300"/>
          </a:xfrm>
          <a:prstGeom prst="rect">
            <a:avLst/>
          </a:prstGeom>
          <a:noFill/>
          <a:ln w="3175">
            <a:solidFill>
              <a:schemeClr val="tx1">
                <a:lumMod val="40000"/>
                <a:lumOff val="60000"/>
              </a:schemeClr>
            </a:solidFill>
          </a:ln>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1500"/>
                            </p:stCondLst>
                            <p:childTnLst>
                              <p:par>
                                <p:cTn id="15" presetID="10" presetClass="entr" presetSubtype="0" fill="hold" nodeType="after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childTnLst>
                                </p:cTn>
                              </p:par>
                            </p:childTnLst>
                          </p:cTn>
                        </p:par>
                        <p:par>
                          <p:cTn id="18" fill="hold">
                            <p:stCondLst>
                              <p:cond delay="3000"/>
                            </p:stCondLst>
                            <p:childTnLst>
                              <p:par>
                                <p:cTn id="19" presetID="10" presetClass="entr" presetSubtype="0" fill="hold" nodeType="afterEffect">
                                  <p:stCondLst>
                                    <p:cond delay="50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childTnLst>
                                </p:cTn>
                              </p:par>
                            </p:childTnLst>
                          </p:cTn>
                        </p:par>
                        <p:par>
                          <p:cTn id="22" fill="hold">
                            <p:stCondLst>
                              <p:cond delay="4500"/>
                            </p:stCondLst>
                            <p:childTnLst>
                              <p:par>
                                <p:cTn id="23" presetID="10" presetClass="entr" presetSubtype="0" fill="hold" nodeType="afterEffect">
                                  <p:stCondLst>
                                    <p:cond delay="5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feynman.bmp"/>
          <p:cNvPicPr>
            <a:picLocks noChangeAspect="1"/>
          </p:cNvPicPr>
          <p:nvPr/>
        </p:nvPicPr>
        <p:blipFill>
          <a:blip r:embed="rId3" cstate="print"/>
          <a:srcRect/>
          <a:stretch>
            <a:fillRect/>
          </a:stretch>
        </p:blipFill>
        <p:spPr bwMode="auto">
          <a:xfrm>
            <a:off x="3635375" y="5013325"/>
            <a:ext cx="1219200" cy="1700213"/>
          </a:xfrm>
          <a:prstGeom prst="rect">
            <a:avLst/>
          </a:prstGeom>
          <a:noFill/>
          <a:ln w="9525">
            <a:noFill/>
            <a:miter lim="800000"/>
            <a:headEnd/>
            <a:tailEnd/>
          </a:ln>
        </p:spPr>
      </p:pic>
      <p:sp>
        <p:nvSpPr>
          <p:cNvPr id="13" name="Rectangle 2"/>
          <p:cNvSpPr txBox="1">
            <a:spLocks noChangeArrowheads="1"/>
          </p:cNvSpPr>
          <p:nvPr/>
        </p:nvSpPr>
        <p:spPr bwMode="auto">
          <a:xfrm>
            <a:off x="323850" y="404813"/>
            <a:ext cx="8610600" cy="762000"/>
          </a:xfrm>
          <a:prstGeom prst="rect">
            <a:avLst/>
          </a:prstGeom>
          <a:noFill/>
          <a:ln w="9525">
            <a:noFill/>
            <a:miter lim="800000"/>
            <a:headEnd/>
            <a:tailEnd/>
          </a:ln>
        </p:spPr>
        <p:txBody>
          <a:bodyPr lIns="0" tIns="0" rIns="0" bIns="0"/>
          <a:lstStyle/>
          <a:p>
            <a:pPr>
              <a:lnSpc>
                <a:spcPct val="90000"/>
              </a:lnSpc>
              <a:defRPr/>
            </a:pPr>
            <a:r>
              <a:rPr lang="sk-SK" sz="2800" dirty="0">
                <a:solidFill>
                  <a:schemeClr val="tx2"/>
                </a:solidFill>
                <a:latin typeface="+mj-lt"/>
                <a:ea typeface="+mj-ea"/>
                <a:cs typeface="+mj-cs"/>
              </a:rPr>
              <a:t>Tudományos könyvek hatása - WOS</a:t>
            </a:r>
            <a:endParaRPr lang="en-US" sz="2800" dirty="0">
              <a:solidFill>
                <a:schemeClr val="tx2"/>
              </a:solidFill>
              <a:latin typeface="+mj-lt"/>
              <a:ea typeface="+mj-ea"/>
              <a:cs typeface="+mj-cs"/>
            </a:endParaRPr>
          </a:p>
        </p:txBody>
      </p:sp>
      <p:pic>
        <p:nvPicPr>
          <p:cNvPr id="16" name="Picture 15" descr="freudcover.bmp"/>
          <p:cNvPicPr>
            <a:picLocks noChangeAspect="1"/>
          </p:cNvPicPr>
          <p:nvPr/>
        </p:nvPicPr>
        <p:blipFill>
          <a:blip r:embed="rId4" cstate="print"/>
          <a:srcRect l="4462" r="4462" b="28736"/>
          <a:stretch>
            <a:fillRect/>
          </a:stretch>
        </p:blipFill>
        <p:spPr>
          <a:xfrm>
            <a:off x="304800" y="1220973"/>
            <a:ext cx="1324400" cy="1447800"/>
          </a:xfrm>
          <a:prstGeom prst="rect">
            <a:avLst/>
          </a:prstGeom>
          <a:ln w="3175">
            <a:solidFill>
              <a:schemeClr val="tx1"/>
            </a:solidFill>
          </a:ln>
          <a:effectLst>
            <a:glow rad="63500">
              <a:schemeClr val="accent4">
                <a:satMod val="175000"/>
                <a:alpha val="40000"/>
              </a:schemeClr>
            </a:glow>
          </a:effectLst>
        </p:spPr>
      </p:pic>
      <p:pic>
        <p:nvPicPr>
          <p:cNvPr id="11269" name="Picture 16" descr="churchill.bmp"/>
          <p:cNvPicPr>
            <a:picLocks noChangeAspect="1"/>
          </p:cNvPicPr>
          <p:nvPr/>
        </p:nvPicPr>
        <p:blipFill>
          <a:blip r:embed="rId5" cstate="print"/>
          <a:srcRect/>
          <a:stretch>
            <a:fillRect/>
          </a:stretch>
        </p:blipFill>
        <p:spPr bwMode="auto">
          <a:xfrm>
            <a:off x="533400" y="2049463"/>
            <a:ext cx="1219200" cy="1609725"/>
          </a:xfrm>
          <a:prstGeom prst="rect">
            <a:avLst/>
          </a:prstGeom>
          <a:noFill/>
          <a:ln w="9525">
            <a:noFill/>
            <a:miter lim="800000"/>
            <a:headEnd/>
            <a:tailEnd/>
          </a:ln>
        </p:spPr>
      </p:pic>
      <p:pic>
        <p:nvPicPr>
          <p:cNvPr id="11270" name="Picture 17" descr="originstotalitarianism.bmp"/>
          <p:cNvPicPr>
            <a:picLocks noChangeAspect="1"/>
          </p:cNvPicPr>
          <p:nvPr/>
        </p:nvPicPr>
        <p:blipFill>
          <a:blip r:embed="rId6" cstate="print"/>
          <a:srcRect t="4781" r="3625" b="2390"/>
          <a:stretch>
            <a:fillRect/>
          </a:stretch>
        </p:blipFill>
        <p:spPr bwMode="auto">
          <a:xfrm>
            <a:off x="685800" y="3597275"/>
            <a:ext cx="1295400" cy="1893888"/>
          </a:xfrm>
          <a:prstGeom prst="rect">
            <a:avLst/>
          </a:prstGeom>
          <a:noFill/>
          <a:ln w="3175">
            <a:solidFill>
              <a:schemeClr val="tx1"/>
            </a:solidFill>
            <a:miter lim="800000"/>
            <a:headEnd/>
            <a:tailEnd/>
          </a:ln>
        </p:spPr>
      </p:pic>
      <p:pic>
        <p:nvPicPr>
          <p:cNvPr id="19" name="Picture 2" descr="C:\Documents and Settings\u1420442\My Documents\Presentations\Pieces-ProductInfo&amp;Slides\Book Citation Index\180px-Capitalism_and_Freedom.jpg"/>
          <p:cNvPicPr>
            <a:picLocks noChangeAspect="1" noChangeArrowheads="1"/>
          </p:cNvPicPr>
          <p:nvPr/>
        </p:nvPicPr>
        <p:blipFill>
          <a:blip r:embed="rId7" cstate="print"/>
          <a:srcRect t="2141"/>
          <a:stretch>
            <a:fillRect/>
          </a:stretch>
        </p:blipFill>
        <p:spPr bwMode="auto">
          <a:xfrm>
            <a:off x="1266825" y="4573588"/>
            <a:ext cx="1171575" cy="1712912"/>
          </a:xfrm>
          <a:prstGeom prst="rect">
            <a:avLst/>
          </a:prstGeom>
          <a:noFill/>
          <a:ln w="3175">
            <a:solidFill>
              <a:schemeClr val="tx1">
                <a:lumMod val="40000"/>
                <a:lumOff val="60000"/>
              </a:schemeClr>
            </a:solidFill>
          </a:ln>
        </p:spPr>
      </p:pic>
      <p:cxnSp>
        <p:nvCxnSpPr>
          <p:cNvPr id="20" name="Straight Connector 19"/>
          <p:cNvCxnSpPr>
            <a:stCxn id="11" idx="0"/>
            <a:endCxn id="21" idx="1"/>
          </p:cNvCxnSpPr>
          <p:nvPr/>
        </p:nvCxnSpPr>
        <p:spPr>
          <a:xfrm flipV="1">
            <a:off x="2987675" y="1565275"/>
            <a:ext cx="441325" cy="323215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429000" y="1371600"/>
            <a:ext cx="4495800" cy="387350"/>
          </a:xfrm>
          <a:prstGeom prst="rect">
            <a:avLst/>
          </a:prstGeom>
        </p:spPr>
        <p:txBody>
          <a:bodyPr>
            <a:spAutoFit/>
          </a:bodyPr>
          <a:lstStyle/>
          <a:p>
            <a:pPr>
              <a:lnSpc>
                <a:spcPts val="2300"/>
              </a:lnSpc>
              <a:spcBef>
                <a:spcPts val="1200"/>
              </a:spcBef>
              <a:defRPr/>
            </a:pPr>
            <a:r>
              <a:rPr lang="hu-HU" b="1" dirty="0">
                <a:solidFill>
                  <a:schemeClr val="tx2"/>
                </a:solidFill>
                <a:latin typeface="+mn-lt"/>
              </a:rPr>
              <a:t>Több mint 1 000 hivatkozás</a:t>
            </a:r>
            <a:endParaRPr lang="en-US" dirty="0">
              <a:solidFill>
                <a:schemeClr val="tx2"/>
              </a:solidFill>
              <a:latin typeface="+mn-lt"/>
            </a:endParaRPr>
          </a:p>
        </p:txBody>
      </p:sp>
      <p:pic>
        <p:nvPicPr>
          <p:cNvPr id="17" name="Picture 10"/>
          <p:cNvPicPr>
            <a:picLocks noChangeAspect="1" noChangeArrowheads="1"/>
          </p:cNvPicPr>
          <p:nvPr/>
        </p:nvPicPr>
        <p:blipFill>
          <a:blip r:embed="rId8" cstate="print"/>
          <a:srcRect/>
          <a:stretch>
            <a:fillRect/>
          </a:stretch>
        </p:blipFill>
        <p:spPr bwMode="auto">
          <a:xfrm>
            <a:off x="2484438" y="4868863"/>
            <a:ext cx="1100137" cy="1512887"/>
          </a:xfrm>
          <a:prstGeom prst="rect">
            <a:avLst/>
          </a:prstGeom>
          <a:noFill/>
          <a:ln w="3175">
            <a:solidFill>
              <a:schemeClr val="tx1">
                <a:lumMod val="40000"/>
                <a:lumOff val="60000"/>
              </a:schemeClr>
            </a:solidFill>
          </a:ln>
        </p:spPr>
      </p:pic>
      <p:sp>
        <p:nvSpPr>
          <p:cNvPr id="11" name="Rounded Rectangle 10"/>
          <p:cNvSpPr/>
          <p:nvPr/>
        </p:nvSpPr>
        <p:spPr>
          <a:xfrm>
            <a:off x="2339975" y="4797425"/>
            <a:ext cx="1295400" cy="685800"/>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64516" name="Picture 4"/>
          <p:cNvPicPr>
            <a:picLocks noChangeAspect="1" noChangeArrowheads="1"/>
          </p:cNvPicPr>
          <p:nvPr/>
        </p:nvPicPr>
        <p:blipFill>
          <a:blip r:embed="rId9" cstate="print"/>
          <a:srcRect/>
          <a:stretch>
            <a:fillRect/>
          </a:stretch>
        </p:blipFill>
        <p:spPr bwMode="auto">
          <a:xfrm>
            <a:off x="3635896" y="1772815"/>
            <a:ext cx="4176464" cy="1909241"/>
          </a:xfrm>
          <a:prstGeom prst="rect">
            <a:avLst/>
          </a:prstGeom>
          <a:ln>
            <a:noFill/>
          </a:ln>
          <a:effectLst>
            <a:softEdge rad="112500"/>
          </a:effectLst>
        </p:spPr>
      </p:pic>
      <p:pic>
        <p:nvPicPr>
          <p:cNvPr id="64518" name="Picture 6"/>
          <p:cNvPicPr>
            <a:picLocks noChangeAspect="1" noChangeArrowheads="1"/>
          </p:cNvPicPr>
          <p:nvPr/>
        </p:nvPicPr>
        <p:blipFill>
          <a:blip r:embed="rId10" cstate="print"/>
          <a:srcRect/>
          <a:stretch>
            <a:fillRect/>
          </a:stretch>
        </p:blipFill>
        <p:spPr bwMode="auto">
          <a:xfrm>
            <a:off x="4067944" y="3284984"/>
            <a:ext cx="5076056" cy="575414"/>
          </a:xfrm>
          <a:prstGeom prst="rect">
            <a:avLst/>
          </a:prstGeom>
          <a:ln>
            <a:noFill/>
          </a:ln>
          <a:effectLst>
            <a:softEdge rad="12700"/>
          </a:effectLst>
        </p:spPr>
      </p:pic>
      <p:pic>
        <p:nvPicPr>
          <p:cNvPr id="64520" name="Picture 8"/>
          <p:cNvPicPr>
            <a:picLocks noChangeAspect="1" noChangeArrowheads="1"/>
          </p:cNvPicPr>
          <p:nvPr/>
        </p:nvPicPr>
        <p:blipFill>
          <a:blip r:embed="rId11" cstate="print"/>
          <a:srcRect/>
          <a:stretch>
            <a:fillRect/>
          </a:stretch>
        </p:blipFill>
        <p:spPr bwMode="auto">
          <a:xfrm>
            <a:off x="5148064" y="3573016"/>
            <a:ext cx="3657529" cy="3142282"/>
          </a:xfrm>
          <a:prstGeom prst="rect">
            <a:avLst/>
          </a:prstGeom>
          <a:ln>
            <a:noFill/>
          </a:ln>
          <a:effectLst>
            <a:softEdge rad="112500"/>
          </a:effectLst>
          <a:scene3d>
            <a:camera prst="orthographicFront"/>
            <a:lightRig rig="threePt" dir="t"/>
          </a:scene3d>
          <a:sp3d>
            <a:bevelT/>
          </a:sp3d>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1500"/>
                            </p:stCondLst>
                            <p:childTnLst>
                              <p:par>
                                <p:cTn id="15" presetID="1" presetClass="entr" presetSubtype="0" fill="hold" nodeType="afterEffect">
                                  <p:stCondLst>
                                    <p:cond delay="1000"/>
                                  </p:stCondLst>
                                  <p:childTnLst>
                                    <p:set>
                                      <p:cBhvr>
                                        <p:cTn id="16" dur="1" fill="hold">
                                          <p:stCondLst>
                                            <p:cond delay="0"/>
                                          </p:stCondLst>
                                        </p:cTn>
                                        <p:tgtEl>
                                          <p:spTgt spid="64516"/>
                                        </p:tgtEl>
                                        <p:attrNameLst>
                                          <p:attrName>style.visibility</p:attrName>
                                        </p:attrNameLst>
                                      </p:cBhvr>
                                      <p:to>
                                        <p:strVal val="visible"/>
                                      </p:to>
                                    </p:set>
                                  </p:childTnLst>
                                </p:cTn>
                              </p:par>
                            </p:childTnLst>
                          </p:cTn>
                        </p:par>
                        <p:par>
                          <p:cTn id="17" fill="hold">
                            <p:stCondLst>
                              <p:cond delay="2500"/>
                            </p:stCondLst>
                            <p:childTnLst>
                              <p:par>
                                <p:cTn id="18" presetID="1" presetClass="entr" presetSubtype="0" fill="hold" nodeType="afterEffect">
                                  <p:stCondLst>
                                    <p:cond delay="1000"/>
                                  </p:stCondLst>
                                  <p:childTnLst>
                                    <p:set>
                                      <p:cBhvr>
                                        <p:cTn id="19" dur="1" fill="hold">
                                          <p:stCondLst>
                                            <p:cond delay="0"/>
                                          </p:stCondLst>
                                        </p:cTn>
                                        <p:tgtEl>
                                          <p:spTgt spid="64518"/>
                                        </p:tgtEl>
                                        <p:attrNameLst>
                                          <p:attrName>style.visibility</p:attrName>
                                        </p:attrNameLst>
                                      </p:cBhvr>
                                      <p:to>
                                        <p:strVal val="visible"/>
                                      </p:to>
                                    </p:set>
                                  </p:childTnLst>
                                </p:cTn>
                              </p:par>
                            </p:childTnLst>
                          </p:cTn>
                        </p:par>
                        <p:par>
                          <p:cTn id="20" fill="hold">
                            <p:stCondLst>
                              <p:cond delay="3500"/>
                            </p:stCondLst>
                            <p:childTnLst>
                              <p:par>
                                <p:cTn id="21" presetID="1" presetClass="entr" presetSubtype="0" fill="hold" nodeType="afterEffect">
                                  <p:stCondLst>
                                    <p:cond delay="1000"/>
                                  </p:stCondLst>
                                  <p:childTnLst>
                                    <p:set>
                                      <p:cBhvr>
                                        <p:cTn id="22" dur="1" fill="hold">
                                          <p:stCondLst>
                                            <p:cond delay="0"/>
                                          </p:stCondLst>
                                        </p:cTn>
                                        <p:tgtEl>
                                          <p:spTgt spid="64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323850" y="1557338"/>
            <a:ext cx="7466013" cy="4732337"/>
          </a:xfrm>
          <a:prstGeom prst="rect">
            <a:avLst/>
          </a:prstGeom>
          <a:noFill/>
          <a:ln w="9525">
            <a:noFill/>
            <a:miter lim="800000"/>
            <a:headEnd/>
            <a:tailEnd/>
          </a:ln>
        </p:spPr>
        <p:txBody>
          <a:bodyPr/>
          <a:lstStyle/>
          <a:p>
            <a:pPr marL="457200" indent="-342900">
              <a:lnSpc>
                <a:spcPts val="2200"/>
              </a:lnSpc>
              <a:spcBef>
                <a:spcPts val="500"/>
              </a:spcBef>
              <a:buClr>
                <a:srgbClr val="FF8000"/>
              </a:buClr>
              <a:buSzPct val="150000"/>
              <a:buFont typeface="Arial"/>
              <a:buChar char="•"/>
              <a:defRPr/>
            </a:pPr>
            <a:r>
              <a:rPr lang="en-US" kern="0" dirty="0">
                <a:solidFill>
                  <a:srgbClr val="666666"/>
                </a:solidFill>
                <a:latin typeface="Arial"/>
              </a:rPr>
              <a:t>Science </a:t>
            </a:r>
            <a:r>
              <a:rPr lang="cs-CZ" kern="0" dirty="0">
                <a:solidFill>
                  <a:srgbClr val="666666"/>
                </a:solidFill>
                <a:latin typeface="Arial"/>
              </a:rPr>
              <a:t>és </a:t>
            </a:r>
            <a:r>
              <a:rPr lang="en-US" kern="0" dirty="0">
                <a:solidFill>
                  <a:srgbClr val="666666"/>
                </a:solidFill>
                <a:latin typeface="Arial"/>
              </a:rPr>
              <a:t>Social Science and Humanities</a:t>
            </a:r>
            <a:br>
              <a:rPr lang="en-US" kern="0" dirty="0">
                <a:solidFill>
                  <a:srgbClr val="666666"/>
                </a:solidFill>
                <a:latin typeface="Arial"/>
              </a:rPr>
            </a:br>
            <a:r>
              <a:rPr lang="en-US" kern="0" dirty="0">
                <a:solidFill>
                  <a:srgbClr val="666666"/>
                </a:solidFill>
                <a:latin typeface="Arial"/>
              </a:rPr>
              <a:t>-  </a:t>
            </a:r>
            <a:r>
              <a:rPr lang="hu-HU" kern="0" dirty="0">
                <a:solidFill>
                  <a:srgbClr val="666666"/>
                </a:solidFill>
                <a:latin typeface="Arial"/>
              </a:rPr>
              <a:t>könyvek 2005 óta kiadva</a:t>
            </a:r>
            <a:endParaRPr lang="cs-CZ" kern="0" dirty="0">
              <a:solidFill>
                <a:srgbClr val="666666"/>
              </a:solidFill>
              <a:latin typeface="Arial"/>
            </a:endParaRPr>
          </a:p>
          <a:p>
            <a:pPr marL="457200" indent="-342900">
              <a:lnSpc>
                <a:spcPts val="2200"/>
              </a:lnSpc>
              <a:spcBef>
                <a:spcPts val="500"/>
              </a:spcBef>
              <a:buClr>
                <a:srgbClr val="FF8000"/>
              </a:buClr>
              <a:buSzPct val="150000"/>
              <a:buFont typeface="Arial"/>
              <a:buChar char="•"/>
              <a:defRPr/>
            </a:pPr>
            <a:endParaRPr lang="en-US" kern="0" dirty="0">
              <a:solidFill>
                <a:srgbClr val="666666"/>
              </a:solidFill>
              <a:latin typeface="Arial"/>
            </a:endParaRPr>
          </a:p>
          <a:p>
            <a:pPr marL="457200" indent="-342900">
              <a:lnSpc>
                <a:spcPts val="2200"/>
              </a:lnSpc>
              <a:spcBef>
                <a:spcPts val="500"/>
              </a:spcBef>
              <a:buClr>
                <a:srgbClr val="FF8000"/>
              </a:buClr>
              <a:buSzPct val="150000"/>
              <a:buFont typeface="Arial"/>
              <a:buChar char="•"/>
              <a:defRPr/>
            </a:pPr>
            <a:r>
              <a:rPr lang="cs-CZ" dirty="0">
                <a:solidFill>
                  <a:srgbClr val="666666"/>
                </a:solidFill>
              </a:rPr>
              <a:t>Nyomtatott és elektronikus könyvek</a:t>
            </a:r>
          </a:p>
          <a:p>
            <a:pPr marL="914400" lvl="1" indent="-342900">
              <a:lnSpc>
                <a:spcPts val="2200"/>
              </a:lnSpc>
              <a:spcBef>
                <a:spcPts val="500"/>
              </a:spcBef>
              <a:buClr>
                <a:srgbClr val="FF8000"/>
              </a:buClr>
              <a:buFont typeface="Courier New"/>
              <a:buChar char="o"/>
              <a:defRPr/>
            </a:pPr>
            <a:r>
              <a:rPr lang="hu-HU" dirty="0">
                <a:solidFill>
                  <a:srgbClr val="666666"/>
                </a:solidFill>
              </a:rPr>
              <a:t>Egy szerzőtől vagy szerkesztett</a:t>
            </a:r>
            <a:endParaRPr lang="en-US" dirty="0">
              <a:solidFill>
                <a:srgbClr val="666666"/>
              </a:solidFill>
            </a:endParaRPr>
          </a:p>
          <a:p>
            <a:pPr marL="914400" lvl="1" indent="-342900">
              <a:lnSpc>
                <a:spcPts val="2200"/>
              </a:lnSpc>
              <a:spcBef>
                <a:spcPts val="500"/>
              </a:spcBef>
              <a:buClr>
                <a:srgbClr val="FF8000"/>
              </a:buClr>
              <a:buFont typeface="Courier New"/>
              <a:buChar char="o"/>
              <a:defRPr/>
            </a:pPr>
            <a:r>
              <a:rPr lang="hu-HU" dirty="0">
                <a:solidFill>
                  <a:srgbClr val="666666"/>
                </a:solidFill>
              </a:rPr>
              <a:t>Sorozatok és monográfiák</a:t>
            </a:r>
            <a:endParaRPr lang="en-US" dirty="0">
              <a:solidFill>
                <a:srgbClr val="666666"/>
              </a:solidFill>
            </a:endParaRPr>
          </a:p>
          <a:p>
            <a:pPr marL="914400" lvl="1" indent="-342900">
              <a:lnSpc>
                <a:spcPts val="2200"/>
              </a:lnSpc>
              <a:spcBef>
                <a:spcPts val="500"/>
              </a:spcBef>
              <a:buClr>
                <a:srgbClr val="FF8000"/>
              </a:buClr>
              <a:buFont typeface="Courier New"/>
              <a:buChar char="o"/>
              <a:defRPr/>
            </a:pPr>
            <a:r>
              <a:rPr lang="hu-HU" dirty="0">
                <a:solidFill>
                  <a:srgbClr val="666666"/>
                </a:solidFill>
              </a:rPr>
              <a:t>Enciklopédiák, szótárak, </a:t>
            </a:r>
            <a:r>
              <a:rPr lang="hu-HU" dirty="0" smtClean="0">
                <a:solidFill>
                  <a:srgbClr val="666666"/>
                </a:solidFill>
              </a:rPr>
              <a:t>segédl</a:t>
            </a:r>
            <a:r>
              <a:rPr lang="en-GB" dirty="0" smtClean="0">
                <a:solidFill>
                  <a:srgbClr val="666666"/>
                </a:solidFill>
              </a:rPr>
              <a:t>e</a:t>
            </a:r>
            <a:r>
              <a:rPr lang="hu-HU" dirty="0" smtClean="0">
                <a:solidFill>
                  <a:srgbClr val="666666"/>
                </a:solidFill>
              </a:rPr>
              <a:t>tek </a:t>
            </a:r>
            <a:r>
              <a:rPr lang="hu-HU" b="1" dirty="0">
                <a:solidFill>
                  <a:srgbClr val="666666"/>
                </a:solidFill>
              </a:rPr>
              <a:t>nem</a:t>
            </a:r>
            <a:endParaRPr lang="cs-CZ" b="1" dirty="0">
              <a:solidFill>
                <a:srgbClr val="666666"/>
              </a:solidFill>
            </a:endParaRPr>
          </a:p>
          <a:p>
            <a:pPr marL="914400" lvl="1" indent="-342900">
              <a:lnSpc>
                <a:spcPts val="2200"/>
              </a:lnSpc>
              <a:spcBef>
                <a:spcPts val="500"/>
              </a:spcBef>
              <a:buClr>
                <a:srgbClr val="FF8000"/>
              </a:buClr>
              <a:buFont typeface="Courier New"/>
              <a:buChar char="o"/>
              <a:defRPr/>
            </a:pPr>
            <a:endParaRPr lang="en-US" dirty="0">
              <a:solidFill>
                <a:srgbClr val="666666"/>
              </a:solidFill>
            </a:endParaRPr>
          </a:p>
          <a:p>
            <a:pPr marL="457200" indent="-342900">
              <a:lnSpc>
                <a:spcPts val="2200"/>
              </a:lnSpc>
              <a:spcBef>
                <a:spcPts val="500"/>
              </a:spcBef>
              <a:buClr>
                <a:srgbClr val="FF8000"/>
              </a:buClr>
              <a:buSzPct val="150000"/>
              <a:buFont typeface="Arial"/>
              <a:buChar char="•"/>
              <a:defRPr/>
            </a:pPr>
            <a:r>
              <a:rPr lang="hu-HU" dirty="0">
                <a:solidFill>
                  <a:srgbClr val="666666"/>
                </a:solidFill>
              </a:rPr>
              <a:t>Könyvek és fejezetek is indexeltek</a:t>
            </a:r>
            <a:endParaRPr lang="en-US" dirty="0">
              <a:solidFill>
                <a:srgbClr val="666666"/>
              </a:solidFill>
            </a:endParaRPr>
          </a:p>
          <a:p>
            <a:pPr marL="914400" lvl="1" indent="-342900">
              <a:lnSpc>
                <a:spcPts val="2200"/>
              </a:lnSpc>
              <a:spcBef>
                <a:spcPts val="500"/>
              </a:spcBef>
              <a:buClr>
                <a:srgbClr val="FF8000"/>
              </a:buClr>
              <a:buFont typeface="Courier New"/>
              <a:buChar char="o"/>
              <a:defRPr/>
            </a:pPr>
            <a:r>
              <a:rPr lang="hu-HU" kern="0" dirty="0">
                <a:solidFill>
                  <a:srgbClr val="666666"/>
                </a:solidFill>
                <a:latin typeface="Arial"/>
              </a:rPr>
              <a:t>Teljes bibliográfiai leírás és </a:t>
            </a:r>
            <a:r>
              <a:rPr lang="hu-HU" b="1" kern="0" dirty="0">
                <a:solidFill>
                  <a:srgbClr val="666666"/>
                </a:solidFill>
                <a:latin typeface="Arial"/>
              </a:rPr>
              <a:t>hivatkozások</a:t>
            </a:r>
            <a:r>
              <a:rPr lang="en-US" kern="0" dirty="0">
                <a:solidFill>
                  <a:srgbClr val="666666"/>
                </a:solidFill>
                <a:latin typeface="Arial"/>
              </a:rPr>
              <a:t> </a:t>
            </a:r>
          </a:p>
        </p:txBody>
      </p:sp>
      <p:sp>
        <p:nvSpPr>
          <p:cNvPr id="6" name="Rectangle 25"/>
          <p:cNvSpPr txBox="1">
            <a:spLocks noChangeArrowheads="1"/>
          </p:cNvSpPr>
          <p:nvPr/>
        </p:nvSpPr>
        <p:spPr bwMode="auto">
          <a:xfrm>
            <a:off x="468313" y="549275"/>
            <a:ext cx="8351837" cy="714375"/>
          </a:xfrm>
          <a:prstGeom prst="rect">
            <a:avLst/>
          </a:prstGeom>
          <a:noFill/>
          <a:ln w="9525">
            <a:noFill/>
            <a:miter lim="800000"/>
            <a:headEnd/>
            <a:tailEnd/>
          </a:ln>
        </p:spPr>
        <p:txBody>
          <a:bodyPr lIns="0" tIns="0" rIns="0" bIns="0"/>
          <a:lstStyle/>
          <a:p>
            <a:pPr>
              <a:defRPr/>
            </a:pPr>
            <a:r>
              <a:rPr lang="en-US" sz="2800" dirty="0">
                <a:solidFill>
                  <a:schemeClr val="tx2"/>
                </a:solidFill>
                <a:latin typeface="+mj-lt"/>
                <a:ea typeface="+mj-ea"/>
                <a:cs typeface="+mj-cs"/>
              </a:rPr>
              <a:t>Book Citation Index </a:t>
            </a:r>
            <a:r>
              <a:rPr lang="cs-CZ" sz="2800" dirty="0">
                <a:solidFill>
                  <a:schemeClr val="tx2"/>
                </a:solidFill>
                <a:latin typeface="+mj-lt"/>
                <a:ea typeface="+mj-ea"/>
                <a:cs typeface="+mj-cs"/>
              </a:rPr>
              <a:t>a</a:t>
            </a:r>
            <a:r>
              <a:rPr lang="en-US" sz="2800" dirty="0">
                <a:solidFill>
                  <a:schemeClr val="tx2"/>
                </a:solidFill>
                <a:latin typeface="+mj-lt"/>
                <a:ea typeface="+mj-ea"/>
                <a:cs typeface="+mj-cs"/>
              </a:rPr>
              <a:t> Web of Science</a:t>
            </a:r>
            <a:r>
              <a:rPr lang="hu-HU" sz="2800" dirty="0">
                <a:solidFill>
                  <a:schemeClr val="tx2"/>
                </a:solidFill>
                <a:latin typeface="+mj-lt"/>
                <a:ea typeface="+mj-ea"/>
                <a:cs typeface="+mj-cs"/>
              </a:rPr>
              <a:t>-ben</a:t>
            </a:r>
            <a:endParaRPr lang="en-US" sz="2800" dirty="0">
              <a:solidFill>
                <a:schemeClr val="tx2"/>
              </a:solidFill>
              <a:latin typeface="+mj-lt"/>
              <a:ea typeface="+mj-ea"/>
              <a:cs typeface="+mj-cs"/>
            </a:endParaRPr>
          </a:p>
        </p:txBody>
      </p:sp>
      <p:sp>
        <p:nvSpPr>
          <p:cNvPr id="15364" name="Rectangle 4"/>
          <p:cNvSpPr>
            <a:spLocks noChangeArrowheads="1"/>
          </p:cNvSpPr>
          <p:nvPr/>
        </p:nvSpPr>
        <p:spPr bwMode="auto">
          <a:xfrm>
            <a:off x="2484438" y="5084763"/>
            <a:ext cx="4535487" cy="1323975"/>
          </a:xfrm>
          <a:prstGeom prst="rect">
            <a:avLst/>
          </a:prstGeom>
          <a:solidFill>
            <a:schemeClr val="accent1"/>
          </a:solidFill>
          <a:ln w="9525">
            <a:noFill/>
            <a:miter lim="800000"/>
            <a:headEnd/>
            <a:tailEnd/>
          </a:ln>
        </p:spPr>
        <p:txBody>
          <a:bodyPr>
            <a:spAutoFit/>
          </a:bodyPr>
          <a:lstStyle/>
          <a:p>
            <a:r>
              <a:rPr lang="cs-CZ" sz="2000" dirty="0">
                <a:solidFill>
                  <a:schemeClr val="bg1"/>
                </a:solidFill>
              </a:rPr>
              <a:t>Könyvek </a:t>
            </a:r>
            <a:r>
              <a:rPr lang="cs-CZ" sz="2000" dirty="0" smtClean="0">
                <a:solidFill>
                  <a:schemeClr val="bg1"/>
                </a:solidFill>
              </a:rPr>
              <a:t>száma</a:t>
            </a:r>
            <a:r>
              <a:rPr lang="en-GB" sz="2000" dirty="0" smtClean="0">
                <a:solidFill>
                  <a:schemeClr val="bg1"/>
                </a:solidFill>
              </a:rPr>
              <a:t>:</a:t>
            </a:r>
            <a:r>
              <a:rPr lang="en-US" sz="2000" dirty="0" smtClean="0">
                <a:solidFill>
                  <a:schemeClr val="bg1"/>
                </a:solidFill>
              </a:rPr>
              <a:t> </a:t>
            </a:r>
            <a:r>
              <a:rPr lang="en-US" sz="2000" b="1" dirty="0" smtClean="0">
                <a:solidFill>
                  <a:schemeClr val="bg1"/>
                </a:solidFill>
              </a:rPr>
              <a:t>30 085</a:t>
            </a:r>
            <a:endParaRPr lang="en-US" sz="2000" b="1" dirty="0">
              <a:solidFill>
                <a:schemeClr val="bg1"/>
              </a:solidFill>
            </a:endParaRPr>
          </a:p>
          <a:p>
            <a:r>
              <a:rPr lang="cs-CZ" sz="2000" dirty="0">
                <a:solidFill>
                  <a:schemeClr val="bg1"/>
                </a:solidFill>
              </a:rPr>
              <a:t>Fejezetek </a:t>
            </a:r>
            <a:r>
              <a:rPr lang="cs-CZ" sz="2000" dirty="0" smtClean="0">
                <a:solidFill>
                  <a:schemeClr val="bg1"/>
                </a:solidFill>
              </a:rPr>
              <a:t>száma</a:t>
            </a:r>
            <a:r>
              <a:rPr lang="en-GB" sz="2000" dirty="0" smtClean="0">
                <a:solidFill>
                  <a:schemeClr val="bg1"/>
                </a:solidFill>
              </a:rPr>
              <a:t>:</a:t>
            </a:r>
            <a:r>
              <a:rPr lang="en-US" sz="2000" dirty="0" smtClean="0">
                <a:solidFill>
                  <a:schemeClr val="bg1"/>
                </a:solidFill>
              </a:rPr>
              <a:t> </a:t>
            </a:r>
            <a:r>
              <a:rPr lang="en-US" sz="2000" b="1" dirty="0" smtClean="0">
                <a:solidFill>
                  <a:schemeClr val="bg1"/>
                </a:solidFill>
              </a:rPr>
              <a:t>385 822</a:t>
            </a:r>
            <a:endParaRPr lang="en-US" sz="2000" b="1" dirty="0">
              <a:solidFill>
                <a:schemeClr val="bg1"/>
              </a:solidFill>
            </a:endParaRPr>
          </a:p>
          <a:p>
            <a:r>
              <a:rPr lang="cs-CZ" sz="2000" dirty="0" smtClean="0">
                <a:solidFill>
                  <a:schemeClr val="bg1"/>
                </a:solidFill>
              </a:rPr>
              <a:t>Hivatkozások</a:t>
            </a:r>
            <a:r>
              <a:rPr lang="en-GB" sz="2000" dirty="0" smtClean="0">
                <a:solidFill>
                  <a:schemeClr val="bg1"/>
                </a:solidFill>
              </a:rPr>
              <a:t>:</a:t>
            </a:r>
            <a:r>
              <a:rPr lang="en-US" sz="2000" dirty="0" smtClean="0">
                <a:solidFill>
                  <a:schemeClr val="bg1"/>
                </a:solidFill>
              </a:rPr>
              <a:t> </a:t>
            </a:r>
            <a:r>
              <a:rPr lang="en-US" sz="2000" b="1" dirty="0" smtClean="0">
                <a:solidFill>
                  <a:schemeClr val="bg1"/>
                </a:solidFill>
              </a:rPr>
              <a:t>15 728 276</a:t>
            </a:r>
            <a:endParaRPr lang="en-US" sz="2000" dirty="0">
              <a:solidFill>
                <a:schemeClr val="bg1"/>
              </a:solidFill>
            </a:endParaRPr>
          </a:p>
          <a:p>
            <a:r>
              <a:rPr lang="cs-CZ" sz="2000" dirty="0">
                <a:solidFill>
                  <a:schemeClr val="bg1"/>
                </a:solidFill>
              </a:rPr>
              <a:t>Terv </a:t>
            </a:r>
            <a:r>
              <a:rPr lang="en-US" sz="2000" dirty="0">
                <a:solidFill>
                  <a:schemeClr val="bg1"/>
                </a:solidFill>
              </a:rPr>
              <a:t>2012</a:t>
            </a:r>
            <a:r>
              <a:rPr lang="hu-HU" sz="2000" dirty="0">
                <a:solidFill>
                  <a:schemeClr val="bg1"/>
                </a:solidFill>
              </a:rPr>
              <a:t>-re</a:t>
            </a:r>
            <a:r>
              <a:rPr lang="cs-CZ" sz="2000" dirty="0">
                <a:solidFill>
                  <a:schemeClr val="bg1"/>
                </a:solidFill>
              </a:rPr>
              <a:t>: 10 000 új könyv</a:t>
            </a:r>
            <a:endParaRPr lang="en-US" sz="2000" dirty="0">
              <a:solidFill>
                <a:schemeClr val="bg1"/>
              </a:solidFill>
            </a:endParaRPr>
          </a:p>
        </p:txBody>
      </p:sp>
    </p:spTree>
  </p:cSld>
  <p:clrMapOvr>
    <a:masterClrMapping/>
  </p:clrMapOvr>
  <p:transition>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txBox="1">
            <a:spLocks noChangeArrowheads="1"/>
          </p:cNvSpPr>
          <p:nvPr/>
        </p:nvSpPr>
        <p:spPr bwMode="auto">
          <a:xfrm>
            <a:off x="762000" y="1587500"/>
            <a:ext cx="6370638" cy="401638"/>
          </a:xfrm>
          <a:prstGeom prst="rect">
            <a:avLst/>
          </a:prstGeom>
          <a:noFill/>
          <a:ln w="9525">
            <a:noFill/>
            <a:miter lim="800000"/>
            <a:headEnd/>
            <a:tailEnd/>
          </a:ln>
        </p:spPr>
        <p:txBody>
          <a:bodyPr/>
          <a:lstStyle/>
          <a:p>
            <a:pPr marL="0" lvl="1">
              <a:spcBef>
                <a:spcPct val="30000"/>
              </a:spcBef>
              <a:buClr>
                <a:srgbClr val="FF8000"/>
              </a:buClr>
              <a:buFont typeface="Wingdings" pitchFamily="2" charset="2"/>
              <a:buChar char="§"/>
            </a:pPr>
            <a:endParaRPr lang="en-US" sz="1100" b="1" i="1">
              <a:solidFill>
                <a:srgbClr val="666666"/>
              </a:solidFill>
              <a:cs typeface="Arial" charset="0"/>
            </a:endParaRPr>
          </a:p>
        </p:txBody>
      </p:sp>
      <p:sp>
        <p:nvSpPr>
          <p:cNvPr id="5" name="Rectangle 25"/>
          <p:cNvSpPr txBox="1">
            <a:spLocks noChangeArrowheads="1"/>
          </p:cNvSpPr>
          <p:nvPr/>
        </p:nvSpPr>
        <p:spPr bwMode="auto">
          <a:xfrm>
            <a:off x="468313" y="549275"/>
            <a:ext cx="8351837" cy="714375"/>
          </a:xfrm>
          <a:prstGeom prst="rect">
            <a:avLst/>
          </a:prstGeom>
          <a:noFill/>
          <a:ln w="9525">
            <a:noFill/>
            <a:miter lim="800000"/>
            <a:headEnd/>
            <a:tailEnd/>
          </a:ln>
        </p:spPr>
        <p:txBody>
          <a:bodyPr lIns="0" tIns="0" rIns="0" bIns="0"/>
          <a:lstStyle/>
          <a:p>
            <a:pPr>
              <a:defRPr/>
            </a:pPr>
            <a:r>
              <a:rPr lang="en-US" sz="2800" dirty="0">
                <a:solidFill>
                  <a:schemeClr val="tx2"/>
                </a:solidFill>
                <a:latin typeface="+mj-lt"/>
                <a:ea typeface="+mj-ea"/>
                <a:cs typeface="+mj-cs"/>
              </a:rPr>
              <a:t>Book Citation Index </a:t>
            </a:r>
            <a:r>
              <a:rPr lang="cs-CZ" sz="2800" dirty="0">
                <a:solidFill>
                  <a:schemeClr val="tx2"/>
                </a:solidFill>
                <a:latin typeface="+mj-lt"/>
                <a:ea typeface="+mj-ea"/>
                <a:cs typeface="+mj-cs"/>
              </a:rPr>
              <a:t>a</a:t>
            </a:r>
            <a:r>
              <a:rPr lang="en-US" sz="2800" dirty="0">
                <a:solidFill>
                  <a:schemeClr val="tx2"/>
                </a:solidFill>
                <a:latin typeface="+mj-lt"/>
                <a:ea typeface="+mj-ea"/>
                <a:cs typeface="+mj-cs"/>
              </a:rPr>
              <a:t> Web of Science</a:t>
            </a:r>
            <a:r>
              <a:rPr lang="hu-HU" sz="2800" dirty="0">
                <a:solidFill>
                  <a:schemeClr val="tx2"/>
                </a:solidFill>
                <a:latin typeface="+mj-lt"/>
                <a:ea typeface="+mj-ea"/>
                <a:cs typeface="+mj-cs"/>
              </a:rPr>
              <a:t>-ben</a:t>
            </a:r>
            <a:endParaRPr lang="en-US" sz="2800" dirty="0">
              <a:solidFill>
                <a:schemeClr val="tx2"/>
              </a:solidFill>
              <a:latin typeface="+mj-lt"/>
              <a:ea typeface="+mj-ea"/>
              <a:cs typeface="+mj-cs"/>
            </a:endParaRPr>
          </a:p>
        </p:txBody>
      </p:sp>
      <p:pic>
        <p:nvPicPr>
          <p:cNvPr id="16388" name="Picture 3"/>
          <p:cNvPicPr>
            <a:picLocks noChangeAspect="1" noChangeArrowheads="1"/>
          </p:cNvPicPr>
          <p:nvPr/>
        </p:nvPicPr>
        <p:blipFill>
          <a:blip r:embed="rId3" cstate="print"/>
          <a:srcRect/>
          <a:stretch>
            <a:fillRect/>
          </a:stretch>
        </p:blipFill>
        <p:spPr bwMode="auto">
          <a:xfrm>
            <a:off x="1236663" y="1557338"/>
            <a:ext cx="6670675" cy="4810125"/>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descr="woshome.jpg"/>
          <p:cNvPicPr>
            <a:picLocks noChangeAspect="1"/>
          </p:cNvPicPr>
          <p:nvPr/>
        </p:nvPicPr>
        <p:blipFill>
          <a:blip r:embed="rId3" cstate="print"/>
          <a:srcRect l="954" t="8031" r="28616" b="5736"/>
          <a:stretch>
            <a:fillRect/>
          </a:stretch>
        </p:blipFill>
        <p:spPr bwMode="auto">
          <a:xfrm>
            <a:off x="4211638" y="1628775"/>
            <a:ext cx="4679950" cy="4764088"/>
          </a:xfrm>
          <a:prstGeom prst="rect">
            <a:avLst/>
          </a:prstGeom>
          <a:noFill/>
          <a:ln w="9525">
            <a:solidFill>
              <a:srgbClr val="666666"/>
            </a:solidFill>
            <a:miter lim="800000"/>
            <a:headEnd/>
            <a:tailEnd/>
          </a:ln>
        </p:spPr>
      </p:pic>
      <p:sp>
        <p:nvSpPr>
          <p:cNvPr id="9" name="Rectangle 25"/>
          <p:cNvSpPr txBox="1">
            <a:spLocks noChangeArrowheads="1"/>
          </p:cNvSpPr>
          <p:nvPr/>
        </p:nvSpPr>
        <p:spPr bwMode="auto">
          <a:xfrm>
            <a:off x="587375" y="692150"/>
            <a:ext cx="8556625" cy="706438"/>
          </a:xfrm>
          <a:prstGeom prst="rect">
            <a:avLst/>
          </a:prstGeom>
          <a:noFill/>
          <a:ln w="9525">
            <a:noFill/>
            <a:miter lim="800000"/>
            <a:headEnd/>
            <a:tailEnd/>
          </a:ln>
        </p:spPr>
        <p:txBody>
          <a:bodyPr lIns="0" tIns="0" rIns="0" bIns="0"/>
          <a:lstStyle/>
          <a:p>
            <a:pPr>
              <a:defRPr/>
            </a:pPr>
            <a:r>
              <a:rPr lang="en-US" sz="2800" dirty="0">
                <a:solidFill>
                  <a:schemeClr val="tx2"/>
                </a:solidFill>
                <a:latin typeface="+mj-lt"/>
                <a:ea typeface="+mj-ea"/>
                <a:cs typeface="+mj-cs"/>
              </a:rPr>
              <a:t>WEB OF SCIENCE</a:t>
            </a:r>
          </a:p>
        </p:txBody>
      </p:sp>
      <p:sp>
        <p:nvSpPr>
          <p:cNvPr id="8" name="Rounded Rectangle 7"/>
          <p:cNvSpPr/>
          <p:nvPr/>
        </p:nvSpPr>
        <p:spPr>
          <a:xfrm>
            <a:off x="5219700" y="5876925"/>
            <a:ext cx="3529013" cy="360363"/>
          </a:xfrm>
          <a:prstGeom prst="roundRect">
            <a:avLst>
              <a:gd name="adj" fmla="val 0"/>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95288" y="4724400"/>
            <a:ext cx="3352800" cy="708025"/>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lnSpc>
                <a:spcPts val="2400"/>
              </a:lnSpc>
              <a:spcBef>
                <a:spcPts val="600"/>
              </a:spcBef>
              <a:defRPr/>
            </a:pPr>
            <a:r>
              <a:rPr lang="sk-SK" sz="1600" dirty="0">
                <a:solidFill>
                  <a:schemeClr val="tx1"/>
                </a:solidFill>
              </a:rPr>
              <a:t>Book Citation Index és a teljesen integrált a Web of Science-szel</a:t>
            </a:r>
            <a:r>
              <a:rPr lang="en-US" sz="1600" dirty="0">
                <a:solidFill>
                  <a:schemeClr val="tx1"/>
                </a:solidFill>
              </a:rPr>
              <a:t>.</a:t>
            </a:r>
          </a:p>
        </p:txBody>
      </p:sp>
      <p:cxnSp>
        <p:nvCxnSpPr>
          <p:cNvPr id="7" name="Straight Connector 6"/>
          <p:cNvCxnSpPr/>
          <p:nvPr/>
        </p:nvCxnSpPr>
        <p:spPr>
          <a:xfrm flipH="1" flipV="1">
            <a:off x="3779838" y="5013325"/>
            <a:ext cx="1368425" cy="1008063"/>
          </a:xfrm>
          <a:prstGeom prst="lin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3"/>
          <p:cNvGrpSpPr>
            <a:grpSpLocks/>
          </p:cNvGrpSpPr>
          <p:nvPr/>
        </p:nvGrpSpPr>
        <p:grpSpPr bwMode="auto">
          <a:xfrm>
            <a:off x="5511800" y="2293938"/>
            <a:ext cx="2224088" cy="2503487"/>
            <a:chOff x="5210628" y="2815770"/>
            <a:chExt cx="2959709" cy="3331029"/>
          </a:xfrm>
        </p:grpSpPr>
        <p:sp>
          <p:nvSpPr>
            <p:cNvPr id="18450" name="Rectangle 7"/>
            <p:cNvSpPr>
              <a:spLocks noChangeArrowheads="1"/>
            </p:cNvSpPr>
            <p:nvPr/>
          </p:nvSpPr>
          <p:spPr bwMode="auto">
            <a:xfrm>
              <a:off x="6259996" y="4205965"/>
              <a:ext cx="1910341" cy="621095"/>
            </a:xfrm>
            <a:prstGeom prst="rect">
              <a:avLst/>
            </a:prstGeom>
            <a:solidFill>
              <a:srgbClr val="FF9100"/>
            </a:solidFill>
            <a:ln w="19050">
              <a:noFill/>
              <a:miter lim="800000"/>
              <a:headEnd/>
              <a:tailEnd/>
            </a:ln>
          </p:spPr>
          <p:txBody>
            <a:bodyPr tIns="91440" bIns="91440">
              <a:spAutoFit/>
            </a:bodyPr>
            <a:lstStyle/>
            <a:p>
              <a:pPr algn="ctr">
                <a:lnSpc>
                  <a:spcPts val="2200"/>
                </a:lnSpc>
                <a:spcBef>
                  <a:spcPts val="600"/>
                </a:spcBef>
              </a:pPr>
              <a:r>
                <a:rPr lang="cs-CZ" sz="1600" b="1">
                  <a:solidFill>
                    <a:schemeClr val="bg1"/>
                  </a:solidFill>
                </a:rPr>
                <a:t>Folyóiratok</a:t>
              </a:r>
              <a:endParaRPr lang="en-US" sz="1600" b="1">
                <a:solidFill>
                  <a:schemeClr val="bg1"/>
                </a:solidFill>
              </a:endParaRPr>
            </a:p>
          </p:txBody>
        </p:sp>
        <p:sp>
          <p:nvSpPr>
            <p:cNvPr id="9" name="Right Brace 8"/>
            <p:cNvSpPr/>
            <p:nvPr/>
          </p:nvSpPr>
          <p:spPr>
            <a:xfrm>
              <a:off x="5210628" y="2815770"/>
              <a:ext cx="1174588" cy="3331029"/>
            </a:xfrm>
            <a:prstGeom prst="rightBrace">
              <a:avLst>
                <a:gd name="adj1" fmla="val 46931"/>
                <a:gd name="adj2" fmla="val 49674"/>
              </a:avLst>
            </a:prstGeom>
            <a:ln w="22225">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19050">
                  <a:solidFill>
                    <a:schemeClr val="tx1"/>
                  </a:solidFill>
                </a:ln>
              </a:endParaRPr>
            </a:p>
          </p:txBody>
        </p:sp>
      </p:grpSp>
      <p:pic>
        <p:nvPicPr>
          <p:cNvPr id="18435" name="Picture 5" descr="Results.jpg"/>
          <p:cNvPicPr>
            <a:picLocks noChangeAspect="1"/>
          </p:cNvPicPr>
          <p:nvPr/>
        </p:nvPicPr>
        <p:blipFill>
          <a:blip r:embed="rId3" cstate="print"/>
          <a:srcRect t="8565" b="36777"/>
          <a:stretch>
            <a:fillRect/>
          </a:stretch>
        </p:blipFill>
        <p:spPr bwMode="auto">
          <a:xfrm>
            <a:off x="731838" y="1379538"/>
            <a:ext cx="4970462" cy="4570412"/>
          </a:xfrm>
          <a:prstGeom prst="rect">
            <a:avLst/>
          </a:prstGeom>
          <a:noFill/>
          <a:ln w="9525">
            <a:noFill/>
            <a:miter lim="800000"/>
            <a:headEnd/>
            <a:tailEnd/>
          </a:ln>
        </p:spPr>
      </p:pic>
      <p:sp>
        <p:nvSpPr>
          <p:cNvPr id="5" name="Rounded Rectangle 4"/>
          <p:cNvSpPr/>
          <p:nvPr/>
        </p:nvSpPr>
        <p:spPr bwMode="auto">
          <a:xfrm>
            <a:off x="925513" y="1546225"/>
            <a:ext cx="2697162" cy="282575"/>
          </a:xfrm>
          <a:prstGeom prst="roundRect">
            <a:avLst/>
          </a:prstGeom>
          <a:noFill/>
          <a:ln w="34925">
            <a:solidFill>
              <a:srgbClr val="FF91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16"/>
          <p:cNvSpPr/>
          <p:nvPr/>
        </p:nvSpPr>
        <p:spPr>
          <a:xfrm>
            <a:off x="571500" y="1558925"/>
            <a:ext cx="250825" cy="217488"/>
          </a:xfrm>
          <a:prstGeom prst="rightArrow">
            <a:avLst/>
          </a:prstGeom>
          <a:solidFill>
            <a:srgbClr val="FF9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8" name="Rectangle 9"/>
          <p:cNvSpPr>
            <a:spLocks noChangeArrowheads="1"/>
          </p:cNvSpPr>
          <p:nvPr/>
        </p:nvSpPr>
        <p:spPr bwMode="auto">
          <a:xfrm>
            <a:off x="6443663" y="4849813"/>
            <a:ext cx="1368425" cy="339725"/>
          </a:xfrm>
          <a:prstGeom prst="rect">
            <a:avLst/>
          </a:prstGeom>
          <a:solidFill>
            <a:srgbClr val="FF9100"/>
          </a:solidFill>
          <a:ln w="19050">
            <a:noFill/>
            <a:miter lim="800000"/>
            <a:headEnd/>
            <a:tailEnd/>
          </a:ln>
        </p:spPr>
        <p:txBody>
          <a:bodyPr>
            <a:spAutoFit/>
          </a:bodyPr>
          <a:lstStyle/>
          <a:p>
            <a:pPr algn="ctr"/>
            <a:r>
              <a:rPr lang="hu-HU" sz="1600" b="1">
                <a:solidFill>
                  <a:schemeClr val="bg1"/>
                </a:solidFill>
              </a:rPr>
              <a:t>Konferencia</a:t>
            </a:r>
            <a:endParaRPr lang="en-US" sz="1600" b="1">
              <a:solidFill>
                <a:schemeClr val="bg1"/>
              </a:solidFill>
            </a:endParaRPr>
          </a:p>
        </p:txBody>
      </p:sp>
      <p:cxnSp>
        <p:nvCxnSpPr>
          <p:cNvPr id="12" name="Straight Arrow Connector 11"/>
          <p:cNvCxnSpPr/>
          <p:nvPr/>
        </p:nvCxnSpPr>
        <p:spPr>
          <a:xfrm>
            <a:off x="5867400" y="5065713"/>
            <a:ext cx="211138" cy="7937"/>
          </a:xfrm>
          <a:prstGeom prst="straightConnector1">
            <a:avLst/>
          </a:prstGeom>
          <a:ln w="1905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30731" name="Rectangle 25"/>
          <p:cNvSpPr>
            <a:spLocks noChangeArrowheads="1"/>
          </p:cNvSpPr>
          <p:nvPr/>
        </p:nvSpPr>
        <p:spPr bwMode="auto">
          <a:xfrm>
            <a:off x="6443663" y="5499100"/>
            <a:ext cx="1368425" cy="338138"/>
          </a:xfrm>
          <a:prstGeom prst="rect">
            <a:avLst/>
          </a:prstGeom>
          <a:solidFill>
            <a:srgbClr val="FF9100"/>
          </a:solidFill>
          <a:ln w="19050">
            <a:noFill/>
            <a:miter lim="800000"/>
            <a:headEnd/>
            <a:tailEnd/>
          </a:ln>
        </p:spPr>
        <p:txBody>
          <a:bodyPr>
            <a:spAutoFit/>
          </a:bodyPr>
          <a:lstStyle/>
          <a:p>
            <a:pPr algn="ctr"/>
            <a:r>
              <a:rPr lang="cs-CZ" sz="1600" b="1">
                <a:solidFill>
                  <a:schemeClr val="bg1"/>
                </a:solidFill>
              </a:rPr>
              <a:t>Könyv</a:t>
            </a:r>
            <a:endParaRPr lang="en-US" sz="1600" b="1">
              <a:solidFill>
                <a:schemeClr val="bg1"/>
              </a:solidFill>
            </a:endParaRPr>
          </a:p>
        </p:txBody>
      </p:sp>
      <p:sp>
        <p:nvSpPr>
          <p:cNvPr id="18441" name="Rectangle 3"/>
          <p:cNvSpPr>
            <a:spLocks noChangeArrowheads="1"/>
          </p:cNvSpPr>
          <p:nvPr/>
        </p:nvSpPr>
        <p:spPr bwMode="auto">
          <a:xfrm>
            <a:off x="4864100" y="1482725"/>
            <a:ext cx="2474913" cy="338138"/>
          </a:xfrm>
          <a:prstGeom prst="rect">
            <a:avLst/>
          </a:prstGeom>
          <a:solidFill>
            <a:srgbClr val="FF9100"/>
          </a:solidFill>
          <a:ln w="19050">
            <a:noFill/>
            <a:miter lim="800000"/>
            <a:headEnd/>
            <a:tailEnd/>
          </a:ln>
        </p:spPr>
        <p:txBody>
          <a:bodyPr>
            <a:spAutoFit/>
          </a:bodyPr>
          <a:lstStyle/>
          <a:p>
            <a:pPr algn="ctr"/>
            <a:r>
              <a:rPr lang="cs-CZ" sz="1600" b="1">
                <a:solidFill>
                  <a:schemeClr val="bg1"/>
                </a:solidFill>
              </a:rPr>
              <a:t>Találati lista</a:t>
            </a:r>
            <a:endParaRPr lang="en-US" sz="1600" b="1">
              <a:solidFill>
                <a:schemeClr val="bg1"/>
              </a:solidFill>
            </a:endParaRPr>
          </a:p>
        </p:txBody>
      </p:sp>
      <p:sp>
        <p:nvSpPr>
          <p:cNvPr id="21" name="TextBox 20"/>
          <p:cNvSpPr txBox="1"/>
          <p:nvPr/>
        </p:nvSpPr>
        <p:spPr>
          <a:xfrm>
            <a:off x="755650" y="692150"/>
            <a:ext cx="6264275" cy="523220"/>
          </a:xfrm>
          <a:prstGeom prst="rect">
            <a:avLst/>
          </a:prstGeom>
          <a:noFill/>
        </p:spPr>
        <p:txBody>
          <a:bodyPr>
            <a:spAutoFit/>
          </a:bodyPr>
          <a:lstStyle/>
          <a:p>
            <a:pPr>
              <a:defRPr/>
            </a:pPr>
            <a:r>
              <a:rPr lang="sk-SK" sz="2800" dirty="0">
                <a:solidFill>
                  <a:schemeClr val="tx2"/>
                </a:solidFill>
                <a:latin typeface="+mj-lt"/>
                <a:ea typeface="+mj-ea"/>
                <a:cs typeface="+mj-cs"/>
              </a:rPr>
              <a:t>Web of Science</a:t>
            </a:r>
            <a:endParaRPr lang="en-US" sz="2800" dirty="0">
              <a:solidFill>
                <a:schemeClr val="tx2"/>
              </a:solidFill>
              <a:latin typeface="+mj-lt"/>
              <a:ea typeface="+mj-ea"/>
              <a:cs typeface="+mj-cs"/>
            </a:endParaRPr>
          </a:p>
        </p:txBody>
      </p:sp>
      <p:sp>
        <p:nvSpPr>
          <p:cNvPr id="23" name="Rounded Rectangle 22"/>
          <p:cNvSpPr/>
          <p:nvPr/>
        </p:nvSpPr>
        <p:spPr bwMode="auto">
          <a:xfrm>
            <a:off x="2195513" y="4778375"/>
            <a:ext cx="3384550" cy="647700"/>
          </a:xfrm>
          <a:prstGeom prst="roundRect">
            <a:avLst/>
          </a:prstGeom>
          <a:noFill/>
          <a:ln w="34925">
            <a:solidFill>
              <a:srgbClr val="FF91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ounded Rectangle 24"/>
          <p:cNvSpPr/>
          <p:nvPr/>
        </p:nvSpPr>
        <p:spPr bwMode="auto">
          <a:xfrm>
            <a:off x="2195513" y="5426075"/>
            <a:ext cx="3384550" cy="431800"/>
          </a:xfrm>
          <a:prstGeom prst="roundRect">
            <a:avLst/>
          </a:prstGeom>
          <a:noFill/>
          <a:ln w="34925">
            <a:solidFill>
              <a:srgbClr val="FF91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Arrow Connector 25"/>
          <p:cNvCxnSpPr/>
          <p:nvPr/>
        </p:nvCxnSpPr>
        <p:spPr>
          <a:xfrm>
            <a:off x="5867400" y="5641975"/>
            <a:ext cx="211138" cy="7938"/>
          </a:xfrm>
          <a:prstGeom prst="straightConnector1">
            <a:avLst/>
          </a:prstGeom>
          <a:ln w="19050">
            <a:solidFill>
              <a:srgbClr val="FF990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15" descr="wosresults.jpg"/>
          <p:cNvPicPr>
            <a:picLocks noChangeAspect="1"/>
          </p:cNvPicPr>
          <p:nvPr/>
        </p:nvPicPr>
        <p:blipFill>
          <a:blip r:embed="rId4" cstate="print"/>
          <a:srcRect l="2863" t="36572" r="69633" b="49423"/>
          <a:stretch>
            <a:fillRect/>
          </a:stretch>
        </p:blipFill>
        <p:spPr bwMode="auto">
          <a:xfrm>
            <a:off x="858838" y="3068638"/>
            <a:ext cx="2559050" cy="1257300"/>
          </a:xfrm>
          <a:prstGeom prst="rect">
            <a:avLst/>
          </a:prstGeom>
          <a:noFill/>
          <a:ln w="12700">
            <a:solidFill>
              <a:schemeClr val="tx1"/>
            </a:solidFill>
            <a:miter lim="800000"/>
            <a:headEnd/>
            <a:tailEnd/>
          </a:ln>
        </p:spPr>
      </p:pic>
      <p:sp>
        <p:nvSpPr>
          <p:cNvPr id="30" name="Right Arrow 29"/>
          <p:cNvSpPr/>
          <p:nvPr/>
        </p:nvSpPr>
        <p:spPr>
          <a:xfrm>
            <a:off x="698500" y="3106738"/>
            <a:ext cx="241300" cy="209550"/>
          </a:xfrm>
          <a:prstGeom prst="rightArrow">
            <a:avLst/>
          </a:prstGeom>
          <a:solidFill>
            <a:srgbClr val="FF9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ight Arrow 30"/>
          <p:cNvSpPr/>
          <p:nvPr/>
        </p:nvSpPr>
        <p:spPr>
          <a:xfrm flipH="1">
            <a:off x="2268538" y="3279775"/>
            <a:ext cx="234950" cy="18256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ight Arrow 31"/>
          <p:cNvSpPr/>
          <p:nvPr/>
        </p:nvSpPr>
        <p:spPr>
          <a:xfrm flipH="1">
            <a:off x="1682750" y="3816350"/>
            <a:ext cx="234950" cy="18256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1" grpId="0" animBg="1"/>
      <p:bldP spid="25" grpId="0" animBg="1"/>
      <p:bldP spid="30"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FullrecSingleAuthBook.jpg"/>
          <p:cNvPicPr>
            <a:picLocks noChangeAspect="1"/>
          </p:cNvPicPr>
          <p:nvPr/>
        </p:nvPicPr>
        <p:blipFill>
          <a:blip r:embed="rId3" cstate="print"/>
          <a:srcRect r="2267" b="4768"/>
          <a:stretch>
            <a:fillRect/>
          </a:stretch>
        </p:blipFill>
        <p:spPr bwMode="auto">
          <a:xfrm>
            <a:off x="762000" y="1878013"/>
            <a:ext cx="5300663" cy="3687762"/>
          </a:xfrm>
          <a:prstGeom prst="rect">
            <a:avLst/>
          </a:prstGeom>
          <a:noFill/>
          <a:ln w="12700">
            <a:solidFill>
              <a:schemeClr val="tx1"/>
            </a:solidFill>
            <a:miter lim="800000"/>
            <a:headEnd/>
            <a:tailEnd/>
          </a:ln>
        </p:spPr>
      </p:pic>
      <p:sp>
        <p:nvSpPr>
          <p:cNvPr id="15363" name="Rectangle 15"/>
          <p:cNvSpPr>
            <a:spLocks noChangeArrowheads="1"/>
          </p:cNvSpPr>
          <p:nvPr/>
        </p:nvSpPr>
        <p:spPr bwMode="auto">
          <a:xfrm>
            <a:off x="2123728" y="3573016"/>
            <a:ext cx="2552700" cy="553998"/>
          </a:xfrm>
          <a:prstGeom prst="rect">
            <a:avLst/>
          </a:prstGeom>
          <a:solidFill>
            <a:srgbClr val="FF9100"/>
          </a:solidFill>
          <a:ln w="19050">
            <a:noFill/>
            <a:miter lim="800000"/>
            <a:headEnd/>
            <a:tailEnd/>
          </a:ln>
        </p:spPr>
        <p:txBody>
          <a:bodyPr lIns="182880" tIns="182880" rIns="182880" bIns="182880">
            <a:spAutoFit/>
          </a:bodyPr>
          <a:lstStyle/>
          <a:p>
            <a:pPr algn="ctr"/>
            <a:r>
              <a:rPr lang="cs-CZ" sz="1200" b="1" dirty="0" smtClean="0">
                <a:solidFill>
                  <a:schemeClr val="bg1"/>
                </a:solidFill>
              </a:rPr>
              <a:t>Az idéző és idézett irodalom</a:t>
            </a:r>
            <a:endParaRPr lang="en-US" sz="1200" b="1" dirty="0">
              <a:solidFill>
                <a:schemeClr val="bg1"/>
              </a:solidFill>
            </a:endParaRPr>
          </a:p>
        </p:txBody>
      </p:sp>
      <p:pic>
        <p:nvPicPr>
          <p:cNvPr id="15364" name="Picture 4" descr="Cited Refs.jpg"/>
          <p:cNvPicPr>
            <a:picLocks noChangeAspect="1"/>
          </p:cNvPicPr>
          <p:nvPr/>
        </p:nvPicPr>
        <p:blipFill>
          <a:blip r:embed="rId4" cstate="print"/>
          <a:srcRect l="2542" r="22881" b="20547"/>
          <a:stretch>
            <a:fillRect/>
          </a:stretch>
        </p:blipFill>
        <p:spPr bwMode="auto">
          <a:xfrm>
            <a:off x="1003300" y="4678363"/>
            <a:ext cx="4284663" cy="1882775"/>
          </a:xfrm>
          <a:prstGeom prst="rect">
            <a:avLst/>
          </a:prstGeom>
          <a:noFill/>
          <a:ln w="3175">
            <a:solidFill>
              <a:srgbClr val="FF9900"/>
            </a:solidFill>
            <a:miter lim="800000"/>
            <a:headEnd/>
            <a:tailEnd/>
          </a:ln>
        </p:spPr>
      </p:pic>
      <p:sp>
        <p:nvSpPr>
          <p:cNvPr id="19461" name="Rectangle 7"/>
          <p:cNvSpPr>
            <a:spLocks noChangeArrowheads="1"/>
          </p:cNvSpPr>
          <p:nvPr/>
        </p:nvSpPr>
        <p:spPr bwMode="auto">
          <a:xfrm>
            <a:off x="5534025" y="1587500"/>
            <a:ext cx="2428875" cy="482600"/>
          </a:xfrm>
          <a:prstGeom prst="rect">
            <a:avLst/>
          </a:prstGeom>
          <a:solidFill>
            <a:srgbClr val="FF9100"/>
          </a:solidFill>
          <a:ln w="19050">
            <a:noFill/>
            <a:miter lim="800000"/>
            <a:headEnd/>
            <a:tailEnd/>
          </a:ln>
        </p:spPr>
        <p:txBody>
          <a:bodyPr lIns="182880" tIns="137160" rIns="182880" bIns="137160">
            <a:spAutoFit/>
          </a:bodyPr>
          <a:lstStyle/>
          <a:p>
            <a:pPr>
              <a:lnSpc>
                <a:spcPts val="1600"/>
              </a:lnSpc>
            </a:pPr>
            <a:r>
              <a:rPr lang="hu-HU" sz="1400" b="1">
                <a:solidFill>
                  <a:schemeClr val="bg1"/>
                </a:solidFill>
              </a:rPr>
              <a:t>Teljes bejegyzés</a:t>
            </a:r>
            <a:endParaRPr lang="en-US" sz="1200">
              <a:solidFill>
                <a:schemeClr val="bg1"/>
              </a:solidFill>
            </a:endParaRPr>
          </a:p>
        </p:txBody>
      </p:sp>
      <p:sp>
        <p:nvSpPr>
          <p:cNvPr id="12" name="Rounded Rectangle 11"/>
          <p:cNvSpPr/>
          <p:nvPr/>
        </p:nvSpPr>
        <p:spPr>
          <a:xfrm>
            <a:off x="866775" y="3501008"/>
            <a:ext cx="930275" cy="174055"/>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Arrow Connector 13"/>
          <p:cNvCxnSpPr/>
          <p:nvPr/>
        </p:nvCxnSpPr>
        <p:spPr>
          <a:xfrm rot="5400000">
            <a:off x="937420" y="4034631"/>
            <a:ext cx="1039812" cy="339725"/>
          </a:xfrm>
          <a:prstGeom prst="straightConnector1">
            <a:avLst/>
          </a:prstGeom>
          <a:ln w="381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650" y="692150"/>
            <a:ext cx="6264275" cy="523220"/>
          </a:xfrm>
          <a:prstGeom prst="rect">
            <a:avLst/>
          </a:prstGeom>
          <a:noFill/>
        </p:spPr>
        <p:txBody>
          <a:bodyPr>
            <a:spAutoFit/>
          </a:bodyPr>
          <a:lstStyle/>
          <a:p>
            <a:pPr>
              <a:defRPr/>
            </a:pPr>
            <a:r>
              <a:rPr lang="sk-SK" sz="2800" dirty="0">
                <a:solidFill>
                  <a:schemeClr val="tx2"/>
                </a:solidFill>
                <a:latin typeface="+mj-lt"/>
                <a:ea typeface="+mj-ea"/>
                <a:cs typeface="+mj-cs"/>
              </a:rPr>
              <a:t>Book Citation Index</a:t>
            </a:r>
            <a:endParaRPr lang="en-US" sz="2800" dirty="0">
              <a:solidFill>
                <a:schemeClr val="tx2"/>
              </a:solidFill>
              <a:latin typeface="+mj-lt"/>
              <a:ea typeface="+mj-ea"/>
              <a:cs typeface="+mj-cs"/>
            </a:endParaRPr>
          </a:p>
        </p:txBody>
      </p:sp>
      <p:sp>
        <p:nvSpPr>
          <p:cNvPr id="15" name="Rounded Rectangle 14"/>
          <p:cNvSpPr/>
          <p:nvPr/>
        </p:nvSpPr>
        <p:spPr>
          <a:xfrm>
            <a:off x="899592" y="3347814"/>
            <a:ext cx="1327150" cy="144463"/>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Arrow Connector 16"/>
          <p:cNvCxnSpPr/>
          <p:nvPr/>
        </p:nvCxnSpPr>
        <p:spPr>
          <a:xfrm flipV="1">
            <a:off x="2239442" y="2906489"/>
            <a:ext cx="1493838" cy="533400"/>
          </a:xfrm>
          <a:prstGeom prst="straightConnector1">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2" descr="citingarticleEconClimChng.jpg"/>
          <p:cNvPicPr>
            <a:picLocks noChangeAspect="1"/>
          </p:cNvPicPr>
          <p:nvPr/>
        </p:nvPicPr>
        <p:blipFill>
          <a:blip r:embed="rId5" cstate="print"/>
          <a:srcRect t="22511" b="43645"/>
          <a:stretch>
            <a:fillRect/>
          </a:stretch>
        </p:blipFill>
        <p:spPr bwMode="auto">
          <a:xfrm>
            <a:off x="3851920" y="2060848"/>
            <a:ext cx="4573588" cy="3690937"/>
          </a:xfrm>
          <a:prstGeom prst="rect">
            <a:avLst/>
          </a:prstGeom>
          <a:noFill/>
          <a:ln w="3175">
            <a:solidFill>
              <a:schemeClr val="tx1"/>
            </a:solidFill>
            <a:miter lim="800000"/>
            <a:headEnd/>
            <a:tailEnd/>
          </a:ln>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2"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defRPr/>
            </a:pPr>
            <a:r>
              <a:rPr lang="sk-SK" kern="1200" dirty="0" smtClean="0"/>
              <a:t>Book Citation Index</a:t>
            </a:r>
            <a:endParaRPr lang="en-US" kern="1200" dirty="0" smtClean="0"/>
          </a:p>
        </p:txBody>
      </p:sp>
      <p:pic>
        <p:nvPicPr>
          <p:cNvPr id="23555" name="Picture 2" descr="volumerecord.jpg"/>
          <p:cNvPicPr>
            <a:picLocks noChangeAspect="1"/>
          </p:cNvPicPr>
          <p:nvPr/>
        </p:nvPicPr>
        <p:blipFill>
          <a:blip r:embed="rId2" cstate="print"/>
          <a:srcRect r="28287"/>
          <a:stretch>
            <a:fillRect/>
          </a:stretch>
        </p:blipFill>
        <p:spPr bwMode="auto">
          <a:xfrm>
            <a:off x="107950" y="2184400"/>
            <a:ext cx="3960813" cy="3168650"/>
          </a:xfrm>
          <a:prstGeom prst="rect">
            <a:avLst/>
          </a:prstGeom>
          <a:noFill/>
          <a:ln w="57150">
            <a:solidFill>
              <a:srgbClr val="FF9900"/>
            </a:solidFill>
            <a:miter lim="800000"/>
            <a:headEnd/>
            <a:tailEnd type="triangle" w="med" len="med"/>
          </a:ln>
        </p:spPr>
      </p:pic>
      <p:sp>
        <p:nvSpPr>
          <p:cNvPr id="4" name="Rounded Rectangle 3"/>
          <p:cNvSpPr/>
          <p:nvPr/>
        </p:nvSpPr>
        <p:spPr>
          <a:xfrm>
            <a:off x="179388" y="4200525"/>
            <a:ext cx="1368425" cy="215900"/>
          </a:xfrm>
          <a:prstGeom prst="roundRect">
            <a:avLst/>
          </a:prstGeom>
          <a:noFill/>
          <a:ln w="57150">
            <a:solidFill>
              <a:srgbClr val="FF99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6" name="Picture 2"/>
          <p:cNvPicPr>
            <a:picLocks noChangeAspect="1" noChangeArrowheads="1"/>
          </p:cNvPicPr>
          <p:nvPr/>
        </p:nvPicPr>
        <p:blipFill>
          <a:blip r:embed="rId3" cstate="print"/>
          <a:srcRect/>
          <a:stretch>
            <a:fillRect/>
          </a:stretch>
        </p:blipFill>
        <p:spPr bwMode="auto">
          <a:xfrm>
            <a:off x="4284663" y="2184400"/>
            <a:ext cx="4729162" cy="3692525"/>
          </a:xfrm>
          <a:prstGeom prst="rect">
            <a:avLst/>
          </a:prstGeom>
          <a:noFill/>
          <a:ln w="57150">
            <a:solidFill>
              <a:srgbClr val="FF9900"/>
            </a:solidFill>
            <a:miter lim="800000"/>
            <a:headEnd/>
            <a:tailEnd type="triangle" w="med" len="med"/>
          </a:ln>
        </p:spPr>
      </p:pic>
      <p:pic>
        <p:nvPicPr>
          <p:cNvPr id="1027" name="Picture 3"/>
          <p:cNvPicPr>
            <a:picLocks noChangeAspect="1" noChangeArrowheads="1"/>
          </p:cNvPicPr>
          <p:nvPr/>
        </p:nvPicPr>
        <p:blipFill>
          <a:blip r:embed="rId4" cstate="print"/>
          <a:srcRect b="31943"/>
          <a:stretch>
            <a:fillRect/>
          </a:stretch>
        </p:blipFill>
        <p:spPr bwMode="auto">
          <a:xfrm>
            <a:off x="3995738" y="2847975"/>
            <a:ext cx="5008562" cy="1784350"/>
          </a:xfrm>
          <a:prstGeom prst="rect">
            <a:avLst/>
          </a:prstGeom>
          <a:noFill/>
          <a:ln w="57150">
            <a:solidFill>
              <a:srgbClr val="FF9900"/>
            </a:solidFill>
            <a:miter lim="800000"/>
            <a:headEnd/>
            <a:tailEnd type="triangle" w="med" len="med"/>
          </a:ln>
        </p:spPr>
      </p:pic>
      <p:cxnSp>
        <p:nvCxnSpPr>
          <p:cNvPr id="17" name="Curved Connector 16"/>
          <p:cNvCxnSpPr>
            <a:stCxn id="4" idx="3"/>
          </p:cNvCxnSpPr>
          <p:nvPr/>
        </p:nvCxnSpPr>
        <p:spPr>
          <a:xfrm flipV="1">
            <a:off x="1547813" y="3049588"/>
            <a:ext cx="2663825" cy="1258887"/>
          </a:xfrm>
          <a:prstGeom prst="curvedConnector3">
            <a:avLst>
              <a:gd name="adj1" fmla="val 50000"/>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p:cNvCxnSpPr>
            <a:endCxn id="1027" idx="1"/>
          </p:cNvCxnSpPr>
          <p:nvPr/>
        </p:nvCxnSpPr>
        <p:spPr>
          <a:xfrm rot="16200000" flipH="1">
            <a:off x="2868154" y="2612566"/>
            <a:ext cx="1247254" cy="1007914"/>
          </a:xfrm>
          <a:prstGeom prst="curvedConnector2">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4067175" y="3624263"/>
            <a:ext cx="1657350" cy="288925"/>
          </a:xfrm>
          <a:prstGeom prst="roundRect">
            <a:avLst/>
          </a:prstGeom>
          <a:noFill/>
          <a:ln w="57150">
            <a:solidFill>
              <a:srgbClr val="FF99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355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35" presetClass="path" presetSubtype="0" accel="50000" decel="50000" fill="hold" nodeType="withEffect">
                                  <p:stCondLst>
                                    <p:cond delay="0"/>
                                  </p:stCondLst>
                                  <p:childTnLst>
                                    <p:animMotion origin="layout" path="M -3.33333E-6 1.85185E-6 L -0.40034 0.00393 " pathEditMode="relative" rAng="0" ptsTypes="AA">
                                      <p:cBhvr>
                                        <p:cTn id="20" dur="2000" fill="hold"/>
                                        <p:tgtEl>
                                          <p:spTgt spid="1026"/>
                                        </p:tgtEl>
                                        <p:attrNameLst>
                                          <p:attrName>ppt_x</p:attrName>
                                          <p:attrName>ppt_y</p:attrName>
                                        </p:attrNameLst>
                                      </p:cBhvr>
                                      <p:rCtr x="-200" y="2"/>
                                    </p:animMotion>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1027"/>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cstate="print"/>
          <a:srcRect/>
          <a:stretch>
            <a:fillRect/>
          </a:stretch>
        </p:blipFill>
        <p:spPr bwMode="auto">
          <a:xfrm>
            <a:off x="6792913" y="676275"/>
            <a:ext cx="979487" cy="969963"/>
          </a:xfrm>
          <a:prstGeom prst="rect">
            <a:avLst/>
          </a:prstGeom>
          <a:noFill/>
          <a:ln w="9525">
            <a:solidFill>
              <a:schemeClr val="tx2"/>
            </a:solidFill>
            <a:miter lim="800000"/>
            <a:headEnd/>
            <a:tailEnd/>
          </a:ln>
        </p:spPr>
      </p:pic>
      <p:pic>
        <p:nvPicPr>
          <p:cNvPr id="27651" name="Picture 3"/>
          <p:cNvPicPr>
            <a:picLocks noChangeAspect="1" noChangeArrowheads="1"/>
          </p:cNvPicPr>
          <p:nvPr/>
        </p:nvPicPr>
        <p:blipFill>
          <a:blip r:embed="rId2" cstate="print"/>
          <a:srcRect/>
          <a:stretch>
            <a:fillRect/>
          </a:stretch>
        </p:blipFill>
        <p:spPr bwMode="auto">
          <a:xfrm>
            <a:off x="5649913" y="1036638"/>
            <a:ext cx="979487" cy="969962"/>
          </a:xfrm>
          <a:prstGeom prst="rect">
            <a:avLst/>
          </a:prstGeom>
          <a:noFill/>
          <a:ln w="9525">
            <a:solidFill>
              <a:schemeClr val="tx2"/>
            </a:solidFill>
            <a:miter lim="800000"/>
            <a:headEnd/>
            <a:tailEnd/>
          </a:ln>
        </p:spPr>
      </p:pic>
      <p:pic>
        <p:nvPicPr>
          <p:cNvPr id="27652" name="Picture 3"/>
          <p:cNvPicPr>
            <a:picLocks noChangeAspect="1" noChangeArrowheads="1"/>
          </p:cNvPicPr>
          <p:nvPr/>
        </p:nvPicPr>
        <p:blipFill>
          <a:blip r:embed="rId2" cstate="print"/>
          <a:srcRect/>
          <a:stretch>
            <a:fillRect/>
          </a:stretch>
        </p:blipFill>
        <p:spPr bwMode="auto">
          <a:xfrm>
            <a:off x="6488113" y="1168400"/>
            <a:ext cx="979487" cy="969963"/>
          </a:xfrm>
          <a:prstGeom prst="rect">
            <a:avLst/>
          </a:prstGeom>
          <a:noFill/>
          <a:ln w="9525">
            <a:solidFill>
              <a:schemeClr val="tx2"/>
            </a:solidFill>
            <a:miter lim="800000"/>
            <a:headEnd/>
            <a:tailEnd/>
          </a:ln>
        </p:spPr>
      </p:pic>
      <p:pic>
        <p:nvPicPr>
          <p:cNvPr id="27653" name="Picture 3"/>
          <p:cNvPicPr>
            <a:picLocks noChangeAspect="1" noChangeArrowheads="1"/>
          </p:cNvPicPr>
          <p:nvPr/>
        </p:nvPicPr>
        <p:blipFill>
          <a:blip r:embed="rId2" cstate="print"/>
          <a:srcRect/>
          <a:stretch>
            <a:fillRect/>
          </a:stretch>
        </p:blipFill>
        <p:spPr bwMode="auto">
          <a:xfrm>
            <a:off x="6030913" y="1701800"/>
            <a:ext cx="979487" cy="969963"/>
          </a:xfrm>
          <a:prstGeom prst="rect">
            <a:avLst/>
          </a:prstGeom>
          <a:noFill/>
          <a:ln w="9525">
            <a:solidFill>
              <a:schemeClr val="tx2"/>
            </a:solidFill>
            <a:miter lim="800000"/>
            <a:headEnd/>
            <a:tailEnd/>
          </a:ln>
        </p:spPr>
      </p:pic>
      <p:sp>
        <p:nvSpPr>
          <p:cNvPr id="27654" name="Text Box 17"/>
          <p:cNvSpPr txBox="1">
            <a:spLocks noChangeArrowheads="1"/>
          </p:cNvSpPr>
          <p:nvPr/>
        </p:nvSpPr>
        <p:spPr bwMode="auto">
          <a:xfrm>
            <a:off x="5802313" y="14732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2003</a:t>
            </a:r>
          </a:p>
        </p:txBody>
      </p:sp>
      <p:sp>
        <p:nvSpPr>
          <p:cNvPr id="27655" name="Text Box 18"/>
          <p:cNvSpPr txBox="1">
            <a:spLocks noChangeArrowheads="1"/>
          </p:cNvSpPr>
          <p:nvPr/>
        </p:nvSpPr>
        <p:spPr bwMode="auto">
          <a:xfrm>
            <a:off x="6792913" y="1417638"/>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2007</a:t>
            </a:r>
          </a:p>
        </p:txBody>
      </p:sp>
      <p:sp>
        <p:nvSpPr>
          <p:cNvPr id="27656" name="Text Box 19"/>
          <p:cNvSpPr txBox="1">
            <a:spLocks noChangeArrowheads="1"/>
          </p:cNvSpPr>
          <p:nvPr/>
        </p:nvSpPr>
        <p:spPr bwMode="auto">
          <a:xfrm>
            <a:off x="7010400" y="852488"/>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2011</a:t>
            </a:r>
          </a:p>
        </p:txBody>
      </p:sp>
      <p:sp>
        <p:nvSpPr>
          <p:cNvPr id="27657" name="Text Box 20"/>
          <p:cNvSpPr txBox="1">
            <a:spLocks noChangeArrowheads="1"/>
          </p:cNvSpPr>
          <p:nvPr/>
        </p:nvSpPr>
        <p:spPr bwMode="auto">
          <a:xfrm>
            <a:off x="6259513" y="21590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2008</a:t>
            </a:r>
          </a:p>
        </p:txBody>
      </p:sp>
      <p:sp>
        <p:nvSpPr>
          <p:cNvPr id="27658" name="Line 15"/>
          <p:cNvSpPr>
            <a:spLocks noChangeShapeType="1"/>
          </p:cNvSpPr>
          <p:nvPr/>
        </p:nvSpPr>
        <p:spPr bwMode="auto">
          <a:xfrm flipV="1">
            <a:off x="4419600" y="1895475"/>
            <a:ext cx="1295400" cy="1066800"/>
          </a:xfrm>
          <a:prstGeom prst="line">
            <a:avLst/>
          </a:prstGeom>
          <a:noFill/>
          <a:ln w="57150">
            <a:solidFill>
              <a:schemeClr val="tx2"/>
            </a:solidFill>
            <a:round/>
            <a:headEnd/>
            <a:tailEnd type="triangle" w="med" len="med"/>
          </a:ln>
        </p:spPr>
        <p:txBody>
          <a:bodyPr/>
          <a:lstStyle/>
          <a:p>
            <a:endParaRPr lang="en-US"/>
          </a:p>
        </p:txBody>
      </p:sp>
      <p:pic>
        <p:nvPicPr>
          <p:cNvPr id="27659" name="Picture 3"/>
          <p:cNvPicPr>
            <a:picLocks noChangeAspect="1" noChangeArrowheads="1"/>
          </p:cNvPicPr>
          <p:nvPr/>
        </p:nvPicPr>
        <p:blipFill>
          <a:blip r:embed="rId2" cstate="print"/>
          <a:srcRect/>
          <a:stretch>
            <a:fillRect/>
          </a:stretch>
        </p:blipFill>
        <p:spPr bwMode="auto">
          <a:xfrm>
            <a:off x="6553200" y="4562475"/>
            <a:ext cx="1022350" cy="1011238"/>
          </a:xfrm>
          <a:prstGeom prst="rect">
            <a:avLst/>
          </a:prstGeom>
          <a:noFill/>
          <a:ln w="9525">
            <a:solidFill>
              <a:schemeClr val="tx2"/>
            </a:solidFill>
            <a:miter lim="800000"/>
            <a:headEnd/>
            <a:tailEnd/>
          </a:ln>
        </p:spPr>
      </p:pic>
      <p:pic>
        <p:nvPicPr>
          <p:cNvPr id="27660" name="Picture 3"/>
          <p:cNvPicPr>
            <a:picLocks noChangeAspect="1" noChangeArrowheads="1"/>
          </p:cNvPicPr>
          <p:nvPr/>
        </p:nvPicPr>
        <p:blipFill>
          <a:blip r:embed="rId2" cstate="print"/>
          <a:srcRect/>
          <a:stretch>
            <a:fillRect/>
          </a:stretch>
        </p:blipFill>
        <p:spPr bwMode="auto">
          <a:xfrm>
            <a:off x="7239000" y="5203825"/>
            <a:ext cx="1066800" cy="1055688"/>
          </a:xfrm>
          <a:prstGeom prst="rect">
            <a:avLst/>
          </a:prstGeom>
          <a:noFill/>
          <a:ln w="9525">
            <a:solidFill>
              <a:schemeClr val="tx2"/>
            </a:solidFill>
            <a:miter lim="800000"/>
            <a:headEnd/>
            <a:tailEnd/>
          </a:ln>
        </p:spPr>
      </p:pic>
      <p:pic>
        <p:nvPicPr>
          <p:cNvPr id="27661" name="Picture 3"/>
          <p:cNvPicPr>
            <a:picLocks noChangeAspect="1" noChangeArrowheads="1"/>
          </p:cNvPicPr>
          <p:nvPr/>
        </p:nvPicPr>
        <p:blipFill>
          <a:blip r:embed="rId2" cstate="print"/>
          <a:srcRect/>
          <a:stretch>
            <a:fillRect/>
          </a:stretch>
        </p:blipFill>
        <p:spPr bwMode="auto">
          <a:xfrm>
            <a:off x="6629400" y="5497513"/>
            <a:ext cx="1066800" cy="1055687"/>
          </a:xfrm>
          <a:prstGeom prst="rect">
            <a:avLst/>
          </a:prstGeom>
          <a:noFill/>
          <a:ln w="9525">
            <a:solidFill>
              <a:schemeClr val="tx2"/>
            </a:solidFill>
            <a:miter lim="800000"/>
            <a:headEnd/>
            <a:tailEnd/>
          </a:ln>
        </p:spPr>
      </p:pic>
      <p:pic>
        <p:nvPicPr>
          <p:cNvPr id="27662" name="Picture 3"/>
          <p:cNvPicPr>
            <a:picLocks noChangeAspect="1" noChangeArrowheads="1"/>
          </p:cNvPicPr>
          <p:nvPr/>
        </p:nvPicPr>
        <p:blipFill>
          <a:blip r:embed="rId2" cstate="print"/>
          <a:srcRect/>
          <a:stretch>
            <a:fillRect/>
          </a:stretch>
        </p:blipFill>
        <p:spPr bwMode="auto">
          <a:xfrm>
            <a:off x="6119813" y="4964113"/>
            <a:ext cx="979487" cy="969962"/>
          </a:xfrm>
          <a:prstGeom prst="rect">
            <a:avLst/>
          </a:prstGeom>
          <a:noFill/>
          <a:ln w="9525">
            <a:solidFill>
              <a:schemeClr val="tx2"/>
            </a:solidFill>
            <a:miter lim="800000"/>
            <a:headEnd/>
            <a:tailEnd/>
          </a:ln>
        </p:spPr>
      </p:pic>
      <p:pic>
        <p:nvPicPr>
          <p:cNvPr id="27663" name="Picture 3"/>
          <p:cNvPicPr>
            <a:picLocks noChangeAspect="1" noChangeArrowheads="1"/>
          </p:cNvPicPr>
          <p:nvPr/>
        </p:nvPicPr>
        <p:blipFill>
          <a:blip r:embed="rId2" cstate="print"/>
          <a:srcRect/>
          <a:stretch>
            <a:fillRect/>
          </a:stretch>
        </p:blipFill>
        <p:spPr bwMode="auto">
          <a:xfrm>
            <a:off x="838200" y="3952875"/>
            <a:ext cx="979488" cy="969963"/>
          </a:xfrm>
          <a:prstGeom prst="rect">
            <a:avLst/>
          </a:prstGeom>
          <a:noFill/>
          <a:ln w="9525">
            <a:solidFill>
              <a:schemeClr val="tx2"/>
            </a:solidFill>
            <a:miter lim="800000"/>
            <a:headEnd/>
            <a:tailEnd/>
          </a:ln>
        </p:spPr>
      </p:pic>
      <p:pic>
        <p:nvPicPr>
          <p:cNvPr id="27664" name="Picture 3"/>
          <p:cNvPicPr>
            <a:picLocks noChangeAspect="1" noChangeArrowheads="1"/>
          </p:cNvPicPr>
          <p:nvPr/>
        </p:nvPicPr>
        <p:blipFill>
          <a:blip r:embed="rId2" cstate="print"/>
          <a:srcRect/>
          <a:stretch>
            <a:fillRect/>
          </a:stretch>
        </p:blipFill>
        <p:spPr bwMode="auto">
          <a:xfrm>
            <a:off x="228600" y="4486275"/>
            <a:ext cx="979488" cy="969963"/>
          </a:xfrm>
          <a:prstGeom prst="rect">
            <a:avLst/>
          </a:prstGeom>
          <a:noFill/>
          <a:ln w="9525">
            <a:solidFill>
              <a:schemeClr val="tx2"/>
            </a:solidFill>
            <a:miter lim="800000"/>
            <a:headEnd/>
            <a:tailEnd/>
          </a:ln>
        </p:spPr>
      </p:pic>
      <p:pic>
        <p:nvPicPr>
          <p:cNvPr id="27665" name="Picture 3"/>
          <p:cNvPicPr>
            <a:picLocks noChangeAspect="1" noChangeArrowheads="1"/>
          </p:cNvPicPr>
          <p:nvPr/>
        </p:nvPicPr>
        <p:blipFill>
          <a:blip r:embed="rId2" cstate="print"/>
          <a:srcRect/>
          <a:stretch>
            <a:fillRect/>
          </a:stretch>
        </p:blipFill>
        <p:spPr bwMode="auto">
          <a:xfrm>
            <a:off x="1066800" y="4618038"/>
            <a:ext cx="979488" cy="969962"/>
          </a:xfrm>
          <a:prstGeom prst="rect">
            <a:avLst/>
          </a:prstGeom>
          <a:noFill/>
          <a:ln w="9525">
            <a:solidFill>
              <a:schemeClr val="tx2"/>
            </a:solidFill>
            <a:miter lim="800000"/>
            <a:headEnd/>
            <a:tailEnd/>
          </a:ln>
        </p:spPr>
      </p:pic>
      <p:pic>
        <p:nvPicPr>
          <p:cNvPr id="27666" name="Picture 3"/>
          <p:cNvPicPr>
            <a:picLocks noChangeAspect="1" noChangeArrowheads="1"/>
          </p:cNvPicPr>
          <p:nvPr/>
        </p:nvPicPr>
        <p:blipFill>
          <a:blip r:embed="rId2" cstate="print"/>
          <a:srcRect/>
          <a:stretch>
            <a:fillRect/>
          </a:stretch>
        </p:blipFill>
        <p:spPr bwMode="auto">
          <a:xfrm>
            <a:off x="609600" y="5151438"/>
            <a:ext cx="979488" cy="969962"/>
          </a:xfrm>
          <a:prstGeom prst="rect">
            <a:avLst/>
          </a:prstGeom>
          <a:noFill/>
          <a:ln w="9525">
            <a:solidFill>
              <a:schemeClr val="tx2"/>
            </a:solidFill>
            <a:miter lim="800000"/>
            <a:headEnd/>
            <a:tailEnd/>
          </a:ln>
        </p:spPr>
      </p:pic>
      <p:sp>
        <p:nvSpPr>
          <p:cNvPr id="27667" name="Line 15"/>
          <p:cNvSpPr>
            <a:spLocks noChangeShapeType="1"/>
          </p:cNvSpPr>
          <p:nvPr/>
        </p:nvSpPr>
        <p:spPr bwMode="auto">
          <a:xfrm flipH="1">
            <a:off x="1905000" y="3267075"/>
            <a:ext cx="1371600" cy="1219200"/>
          </a:xfrm>
          <a:prstGeom prst="line">
            <a:avLst/>
          </a:prstGeom>
          <a:noFill/>
          <a:ln w="57150">
            <a:solidFill>
              <a:schemeClr val="tx2"/>
            </a:solidFill>
            <a:round/>
            <a:headEnd/>
            <a:tailEnd type="triangle" w="med" len="med"/>
          </a:ln>
        </p:spPr>
        <p:txBody>
          <a:bodyPr/>
          <a:lstStyle/>
          <a:p>
            <a:endParaRPr lang="en-US"/>
          </a:p>
        </p:txBody>
      </p:sp>
      <p:sp>
        <p:nvSpPr>
          <p:cNvPr id="27668" name="Text Box 17"/>
          <p:cNvSpPr txBox="1">
            <a:spLocks noChangeArrowheads="1"/>
          </p:cNvSpPr>
          <p:nvPr/>
        </p:nvSpPr>
        <p:spPr bwMode="auto">
          <a:xfrm>
            <a:off x="381000" y="4922838"/>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1965</a:t>
            </a:r>
          </a:p>
        </p:txBody>
      </p:sp>
      <p:sp>
        <p:nvSpPr>
          <p:cNvPr id="27669" name="Text Box 18"/>
          <p:cNvSpPr txBox="1">
            <a:spLocks noChangeArrowheads="1"/>
          </p:cNvSpPr>
          <p:nvPr/>
        </p:nvSpPr>
        <p:spPr bwMode="auto">
          <a:xfrm>
            <a:off x="1371600" y="4867275"/>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1998</a:t>
            </a:r>
          </a:p>
        </p:txBody>
      </p:sp>
      <p:sp>
        <p:nvSpPr>
          <p:cNvPr id="27670" name="Text Box 19"/>
          <p:cNvSpPr txBox="1">
            <a:spLocks noChangeArrowheads="1"/>
          </p:cNvSpPr>
          <p:nvPr/>
        </p:nvSpPr>
        <p:spPr bwMode="auto">
          <a:xfrm>
            <a:off x="1295400" y="4237038"/>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2010</a:t>
            </a:r>
          </a:p>
        </p:txBody>
      </p:sp>
      <p:sp>
        <p:nvSpPr>
          <p:cNvPr id="27671" name="Text Box 20"/>
          <p:cNvSpPr txBox="1">
            <a:spLocks noChangeArrowheads="1"/>
          </p:cNvSpPr>
          <p:nvPr/>
        </p:nvSpPr>
        <p:spPr bwMode="auto">
          <a:xfrm>
            <a:off x="838200" y="5608638"/>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1930</a:t>
            </a:r>
          </a:p>
        </p:txBody>
      </p:sp>
      <p:sp>
        <p:nvSpPr>
          <p:cNvPr id="27672" name="Text Box 22"/>
          <p:cNvSpPr txBox="1">
            <a:spLocks noChangeArrowheads="1"/>
          </p:cNvSpPr>
          <p:nvPr/>
        </p:nvSpPr>
        <p:spPr bwMode="auto">
          <a:xfrm>
            <a:off x="4876800" y="2428875"/>
            <a:ext cx="774700" cy="436563"/>
          </a:xfrm>
          <a:prstGeom prst="rect">
            <a:avLst/>
          </a:prstGeom>
          <a:solidFill>
            <a:srgbClr val="DDDDDD"/>
          </a:solidFill>
          <a:ln w="12700">
            <a:solidFill>
              <a:schemeClr val="folHlink"/>
            </a:solidFill>
            <a:miter lim="800000"/>
            <a:headEnd/>
            <a:tailEnd/>
          </a:ln>
        </p:spPr>
        <p:txBody>
          <a:bodyPr lIns="0" rIns="0">
            <a:spAutoFit/>
          </a:bodyPr>
          <a:lstStyle/>
          <a:p>
            <a:pPr algn="ctr" eaLnBrk="0" hangingPunct="0">
              <a:lnSpc>
                <a:spcPct val="80000"/>
              </a:lnSpc>
              <a:spcBef>
                <a:spcPct val="50000"/>
              </a:spcBef>
            </a:pPr>
            <a:r>
              <a:rPr lang="sk-SK" sz="1400" b="1" i="1"/>
              <a:t>Idéző irodalom</a:t>
            </a:r>
            <a:endParaRPr lang="en-US" sz="1400" b="1" i="1"/>
          </a:p>
        </p:txBody>
      </p:sp>
      <p:sp>
        <p:nvSpPr>
          <p:cNvPr id="27673" name="Line 23"/>
          <p:cNvSpPr>
            <a:spLocks noChangeShapeType="1"/>
          </p:cNvSpPr>
          <p:nvPr/>
        </p:nvSpPr>
        <p:spPr bwMode="auto">
          <a:xfrm flipH="1" flipV="1">
            <a:off x="4572000" y="3495675"/>
            <a:ext cx="1347788" cy="1404938"/>
          </a:xfrm>
          <a:prstGeom prst="line">
            <a:avLst/>
          </a:prstGeom>
          <a:noFill/>
          <a:ln w="57150">
            <a:solidFill>
              <a:schemeClr val="tx2"/>
            </a:solidFill>
            <a:prstDash val="dash"/>
            <a:round/>
            <a:headEnd type="triangle" w="med" len="med"/>
            <a:tailEnd type="triangle" w="med" len="med"/>
          </a:ln>
        </p:spPr>
        <p:txBody>
          <a:bodyPr/>
          <a:lstStyle/>
          <a:p>
            <a:endParaRPr lang="en-US"/>
          </a:p>
        </p:txBody>
      </p:sp>
      <p:sp>
        <p:nvSpPr>
          <p:cNvPr id="27674" name="Text Box 24"/>
          <p:cNvSpPr txBox="1">
            <a:spLocks noChangeArrowheads="1"/>
          </p:cNvSpPr>
          <p:nvPr/>
        </p:nvSpPr>
        <p:spPr bwMode="auto">
          <a:xfrm>
            <a:off x="4716463" y="3860800"/>
            <a:ext cx="1123950" cy="523875"/>
          </a:xfrm>
          <a:prstGeom prst="rect">
            <a:avLst/>
          </a:prstGeom>
          <a:solidFill>
            <a:srgbClr val="DDDDDD"/>
          </a:solidFill>
          <a:ln w="12700">
            <a:solidFill>
              <a:schemeClr val="folHlink"/>
            </a:solidFill>
            <a:miter lim="800000"/>
            <a:headEnd/>
            <a:tailEnd/>
          </a:ln>
        </p:spPr>
        <p:txBody>
          <a:bodyPr lIns="0" rIns="0">
            <a:spAutoFit/>
          </a:bodyPr>
          <a:lstStyle/>
          <a:p>
            <a:pPr algn="ctr" eaLnBrk="0" hangingPunct="0">
              <a:spcBef>
                <a:spcPct val="50000"/>
              </a:spcBef>
            </a:pPr>
            <a:r>
              <a:rPr lang="sk-SK" sz="1400" b="1" i="1"/>
              <a:t>Kapcsolódó bejegyzések</a:t>
            </a:r>
            <a:endParaRPr lang="en-US" sz="1400" b="1" i="1"/>
          </a:p>
        </p:txBody>
      </p:sp>
      <p:sp>
        <p:nvSpPr>
          <p:cNvPr id="27675" name="Text Box 26"/>
          <p:cNvSpPr txBox="1">
            <a:spLocks noChangeArrowheads="1"/>
          </p:cNvSpPr>
          <p:nvPr/>
        </p:nvSpPr>
        <p:spPr bwMode="auto">
          <a:xfrm>
            <a:off x="7010400" y="4735513"/>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2008</a:t>
            </a:r>
          </a:p>
        </p:txBody>
      </p:sp>
      <p:sp>
        <p:nvSpPr>
          <p:cNvPr id="27676" name="Text Box 27"/>
          <p:cNvSpPr txBox="1">
            <a:spLocks noChangeArrowheads="1"/>
          </p:cNvSpPr>
          <p:nvPr/>
        </p:nvSpPr>
        <p:spPr bwMode="auto">
          <a:xfrm>
            <a:off x="6248400" y="5476875"/>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1938</a:t>
            </a:r>
          </a:p>
        </p:txBody>
      </p:sp>
      <p:sp>
        <p:nvSpPr>
          <p:cNvPr id="27677" name="Text Box 28"/>
          <p:cNvSpPr txBox="1">
            <a:spLocks noChangeArrowheads="1"/>
          </p:cNvSpPr>
          <p:nvPr/>
        </p:nvSpPr>
        <p:spPr bwMode="auto">
          <a:xfrm>
            <a:off x="7772400" y="5629275"/>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1984</a:t>
            </a:r>
          </a:p>
        </p:txBody>
      </p:sp>
      <p:sp>
        <p:nvSpPr>
          <p:cNvPr id="27678" name="Line 29"/>
          <p:cNvSpPr>
            <a:spLocks noChangeShapeType="1"/>
          </p:cNvSpPr>
          <p:nvPr/>
        </p:nvSpPr>
        <p:spPr bwMode="auto">
          <a:xfrm flipH="1">
            <a:off x="1828800" y="5497513"/>
            <a:ext cx="4038600" cy="284162"/>
          </a:xfrm>
          <a:prstGeom prst="line">
            <a:avLst/>
          </a:prstGeom>
          <a:noFill/>
          <a:ln w="28575">
            <a:solidFill>
              <a:schemeClr val="tx2"/>
            </a:solidFill>
            <a:round/>
            <a:headEnd/>
            <a:tailEnd type="triangle" w="med" len="med"/>
          </a:ln>
        </p:spPr>
        <p:txBody>
          <a:bodyPr/>
          <a:lstStyle/>
          <a:p>
            <a:endParaRPr lang="en-US"/>
          </a:p>
        </p:txBody>
      </p:sp>
      <p:sp>
        <p:nvSpPr>
          <p:cNvPr id="27679" name="Line 30"/>
          <p:cNvSpPr>
            <a:spLocks noChangeShapeType="1"/>
          </p:cNvSpPr>
          <p:nvPr/>
        </p:nvSpPr>
        <p:spPr bwMode="auto">
          <a:xfrm flipH="1" flipV="1">
            <a:off x="2362200" y="5095875"/>
            <a:ext cx="3505200" cy="325438"/>
          </a:xfrm>
          <a:prstGeom prst="line">
            <a:avLst/>
          </a:prstGeom>
          <a:noFill/>
          <a:ln w="28575">
            <a:solidFill>
              <a:schemeClr val="tx2"/>
            </a:solidFill>
            <a:round/>
            <a:headEnd/>
            <a:tailEnd type="triangle" w="med" len="med"/>
          </a:ln>
        </p:spPr>
        <p:txBody>
          <a:bodyPr/>
          <a:lstStyle/>
          <a:p>
            <a:endParaRPr lang="en-US"/>
          </a:p>
        </p:txBody>
      </p:sp>
      <p:sp>
        <p:nvSpPr>
          <p:cNvPr id="27680" name="Text Box 31"/>
          <p:cNvSpPr txBox="1">
            <a:spLocks noChangeArrowheads="1"/>
          </p:cNvSpPr>
          <p:nvPr/>
        </p:nvSpPr>
        <p:spPr bwMode="auto">
          <a:xfrm>
            <a:off x="6934200" y="6162675"/>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1972</a:t>
            </a:r>
          </a:p>
        </p:txBody>
      </p:sp>
      <p:sp>
        <p:nvSpPr>
          <p:cNvPr id="22561" name="Rectangle 3"/>
          <p:cNvSpPr txBox="1">
            <a:spLocks noChangeArrowheads="1"/>
          </p:cNvSpPr>
          <p:nvPr/>
        </p:nvSpPr>
        <p:spPr bwMode="auto">
          <a:xfrm>
            <a:off x="228600" y="147638"/>
            <a:ext cx="8915400" cy="668337"/>
          </a:xfrm>
          <a:prstGeom prst="rect">
            <a:avLst/>
          </a:prstGeom>
          <a:noFill/>
          <a:ln w="9525">
            <a:noFill/>
            <a:miter lim="800000"/>
            <a:headEnd/>
            <a:tailEnd/>
          </a:ln>
        </p:spPr>
        <p:txBody>
          <a:bodyPr lIns="0" tIns="0" rIns="0" bIns="0"/>
          <a:lstStyle/>
          <a:p>
            <a:pPr>
              <a:lnSpc>
                <a:spcPct val="90000"/>
              </a:lnSpc>
              <a:defRPr/>
            </a:pPr>
            <a:r>
              <a:rPr lang="en-US" sz="2800" dirty="0">
                <a:solidFill>
                  <a:schemeClr val="tx2"/>
                </a:solidFill>
                <a:latin typeface="+mj-lt"/>
                <a:ea typeface="+mj-ea"/>
                <a:cs typeface="+mj-cs"/>
              </a:rPr>
              <a:t>Web of Science </a:t>
            </a:r>
            <a:r>
              <a:rPr lang="sk-SK" sz="2800" dirty="0">
                <a:solidFill>
                  <a:schemeClr val="tx2"/>
                </a:solidFill>
                <a:latin typeface="+mj-lt"/>
                <a:ea typeface="+mj-ea"/>
                <a:cs typeface="+mj-cs"/>
              </a:rPr>
              <a:t>és </a:t>
            </a:r>
            <a:r>
              <a:rPr lang="en-US" sz="2800" dirty="0">
                <a:solidFill>
                  <a:schemeClr val="tx2"/>
                </a:solidFill>
                <a:latin typeface="+mj-lt"/>
                <a:ea typeface="+mj-ea"/>
                <a:cs typeface="+mj-cs"/>
              </a:rPr>
              <a:t>Web of Knowledge </a:t>
            </a:r>
            <a:r>
              <a:rPr lang="sk-SK" sz="2800" dirty="0">
                <a:solidFill>
                  <a:schemeClr val="tx2"/>
                </a:solidFill>
                <a:latin typeface="+mj-lt"/>
                <a:ea typeface="+mj-ea"/>
                <a:cs typeface="+mj-cs"/>
              </a:rPr>
              <a:t>p</a:t>
            </a:r>
            <a:r>
              <a:rPr lang="en-US" sz="2800" dirty="0" smtClean="0">
                <a:solidFill>
                  <a:schemeClr val="tx2"/>
                </a:solidFill>
                <a:latin typeface="+mj-lt"/>
                <a:ea typeface="+mj-ea"/>
                <a:cs typeface="+mj-cs"/>
              </a:rPr>
              <a:t>la</a:t>
            </a:r>
            <a:r>
              <a:rPr lang="hu-HU" sz="2800" dirty="0" smtClean="0">
                <a:solidFill>
                  <a:schemeClr val="tx2"/>
                </a:solidFill>
                <a:latin typeface="+mj-lt"/>
                <a:ea typeface="+mj-ea"/>
                <a:cs typeface="+mj-cs"/>
              </a:rPr>
              <a:t>t</a:t>
            </a:r>
            <a:r>
              <a:rPr lang="en-US" sz="2800" dirty="0">
                <a:solidFill>
                  <a:schemeClr val="tx2"/>
                </a:solidFill>
                <a:latin typeface="+mj-lt"/>
                <a:ea typeface="+mj-ea"/>
                <a:cs typeface="+mj-cs"/>
              </a:rPr>
              <a:t>form</a:t>
            </a:r>
          </a:p>
        </p:txBody>
      </p:sp>
      <p:pic>
        <p:nvPicPr>
          <p:cNvPr id="27682" name="Picture 3"/>
          <p:cNvPicPr>
            <a:picLocks noChangeAspect="1" noChangeArrowheads="1"/>
          </p:cNvPicPr>
          <p:nvPr/>
        </p:nvPicPr>
        <p:blipFill>
          <a:blip r:embed="rId2" cstate="print"/>
          <a:srcRect/>
          <a:stretch>
            <a:fillRect/>
          </a:stretch>
        </p:blipFill>
        <p:spPr bwMode="auto">
          <a:xfrm>
            <a:off x="3200400" y="2047875"/>
            <a:ext cx="1309688" cy="1295400"/>
          </a:xfrm>
          <a:prstGeom prst="rect">
            <a:avLst/>
          </a:prstGeom>
          <a:noFill/>
          <a:ln w="9525">
            <a:solidFill>
              <a:schemeClr val="tx2"/>
            </a:solidFill>
            <a:miter lim="800000"/>
            <a:headEnd/>
            <a:tailEnd/>
          </a:ln>
        </p:spPr>
      </p:pic>
      <p:pic>
        <p:nvPicPr>
          <p:cNvPr id="27683" name="Picture 3"/>
          <p:cNvPicPr>
            <a:picLocks noChangeAspect="1" noChangeArrowheads="1"/>
          </p:cNvPicPr>
          <p:nvPr/>
        </p:nvPicPr>
        <p:blipFill>
          <a:blip r:embed="rId2" cstate="print"/>
          <a:srcRect/>
          <a:stretch>
            <a:fillRect/>
          </a:stretch>
        </p:blipFill>
        <p:spPr bwMode="auto">
          <a:xfrm>
            <a:off x="2286000" y="1590675"/>
            <a:ext cx="1460500" cy="1444625"/>
          </a:xfrm>
          <a:prstGeom prst="rect">
            <a:avLst/>
          </a:prstGeom>
          <a:noFill/>
          <a:ln w="9525">
            <a:solidFill>
              <a:schemeClr val="tx2"/>
            </a:solidFill>
            <a:miter lim="800000"/>
            <a:headEnd/>
            <a:tailEnd/>
          </a:ln>
        </p:spPr>
      </p:pic>
      <p:sp>
        <p:nvSpPr>
          <p:cNvPr id="27684" name="Text Box 16"/>
          <p:cNvSpPr txBox="1">
            <a:spLocks noChangeArrowheads="1"/>
          </p:cNvSpPr>
          <p:nvPr/>
        </p:nvSpPr>
        <p:spPr bwMode="auto">
          <a:xfrm>
            <a:off x="2286000" y="3876675"/>
            <a:ext cx="1143000" cy="436563"/>
          </a:xfrm>
          <a:prstGeom prst="rect">
            <a:avLst/>
          </a:prstGeom>
          <a:solidFill>
            <a:srgbClr val="DDDDDD"/>
          </a:solidFill>
          <a:ln w="12700">
            <a:solidFill>
              <a:schemeClr val="folHlink"/>
            </a:solidFill>
            <a:miter lim="800000"/>
            <a:headEnd/>
            <a:tailEnd/>
          </a:ln>
        </p:spPr>
        <p:txBody>
          <a:bodyPr lIns="0" rIns="0">
            <a:spAutoFit/>
          </a:bodyPr>
          <a:lstStyle/>
          <a:p>
            <a:pPr algn="ctr" eaLnBrk="0" hangingPunct="0">
              <a:lnSpc>
                <a:spcPct val="80000"/>
              </a:lnSpc>
              <a:spcBef>
                <a:spcPct val="50000"/>
              </a:spcBef>
            </a:pPr>
            <a:r>
              <a:rPr lang="sk-SK" sz="1400" b="1" i="1"/>
              <a:t>Idézett irodalom</a:t>
            </a:r>
            <a:endParaRPr lang="en-US" sz="1400" b="1" i="1"/>
          </a:p>
        </p:txBody>
      </p:sp>
      <p:sp>
        <p:nvSpPr>
          <p:cNvPr id="27685" name="Text Box 24"/>
          <p:cNvSpPr txBox="1">
            <a:spLocks noChangeArrowheads="1"/>
          </p:cNvSpPr>
          <p:nvPr/>
        </p:nvSpPr>
        <p:spPr bwMode="auto">
          <a:xfrm>
            <a:off x="609600" y="1905000"/>
            <a:ext cx="2362200" cy="954088"/>
          </a:xfrm>
          <a:prstGeom prst="rect">
            <a:avLst/>
          </a:prstGeom>
          <a:solidFill>
            <a:srgbClr val="DDDDDD"/>
          </a:solidFill>
          <a:ln w="12700">
            <a:solidFill>
              <a:schemeClr val="tx2"/>
            </a:solidFill>
            <a:miter lim="800000"/>
            <a:headEnd/>
            <a:tailEnd/>
          </a:ln>
        </p:spPr>
        <p:txBody>
          <a:bodyPr lIns="0" rIns="0">
            <a:spAutoFit/>
          </a:bodyPr>
          <a:lstStyle/>
          <a:p>
            <a:pPr algn="ctr" eaLnBrk="0" hangingPunct="0">
              <a:spcBef>
                <a:spcPct val="50000"/>
              </a:spcBef>
            </a:pPr>
            <a:r>
              <a:rPr lang="sk-SK" sz="1400" i="1" dirty="0"/>
              <a:t>Megbízhat</a:t>
            </a:r>
            <a:r>
              <a:rPr lang="cs-CZ" sz="1400" i="1" dirty="0"/>
              <a:t>ó</a:t>
            </a:r>
            <a:r>
              <a:rPr lang="sk-SK" sz="1400" i="1" dirty="0"/>
              <a:t>, recenzált tartalom </a:t>
            </a:r>
            <a:r>
              <a:rPr lang="sk-SK" sz="1400" b="1" i="1" dirty="0"/>
              <a:t>folyóiratokból, konferenciakiadványokból és könyvekből. </a:t>
            </a:r>
            <a:endParaRPr lang="en-US" sz="1400" b="1" i="1" dirty="0"/>
          </a:p>
        </p:txBody>
      </p:sp>
      <p:sp>
        <p:nvSpPr>
          <p:cNvPr id="51" name="Rectangle 50"/>
          <p:cNvSpPr/>
          <p:nvPr/>
        </p:nvSpPr>
        <p:spPr>
          <a:xfrm>
            <a:off x="6156325" y="2781300"/>
            <a:ext cx="2819400" cy="1554163"/>
          </a:xfrm>
          <a:prstGeom prst="rect">
            <a:avLst/>
          </a:prstGeom>
          <a:solidFill>
            <a:schemeClr val="tx2">
              <a:lumMod val="20000"/>
              <a:lumOff val="80000"/>
            </a:schemeClr>
          </a:solidFill>
          <a:ln w="28575">
            <a:solidFill>
              <a:srgbClr val="000000"/>
            </a:solidFill>
          </a:ln>
        </p:spPr>
        <p:txBody>
          <a:bodyPr>
            <a:spAutoFit/>
          </a:bodyPr>
          <a:lstStyle/>
          <a:p>
            <a:pPr algn="ctr">
              <a:lnSpc>
                <a:spcPts val="1900"/>
              </a:lnSpc>
              <a:spcBef>
                <a:spcPts val="600"/>
              </a:spcBef>
              <a:defRPr/>
            </a:pPr>
            <a:r>
              <a:rPr lang="sk-SK" sz="1400" b="1" dirty="0">
                <a:latin typeface="+mn-lt"/>
              </a:rPr>
              <a:t>A tudományos könyvek és konferenciakiadványok mostantól </a:t>
            </a:r>
            <a:r>
              <a:rPr lang="en-US" sz="1400" b="1" dirty="0">
                <a:latin typeface="+mn-lt"/>
              </a:rPr>
              <a:t>Web of Science </a:t>
            </a:r>
            <a:r>
              <a:rPr lang="hu-HU" sz="1400" b="1" dirty="0">
                <a:latin typeface="+mn-lt"/>
              </a:rPr>
              <a:t>és</a:t>
            </a:r>
            <a:r>
              <a:rPr lang="en-US" sz="1400" b="1" dirty="0">
                <a:latin typeface="+mn-lt"/>
              </a:rPr>
              <a:t> Web of Knowledge</a:t>
            </a:r>
            <a:r>
              <a:rPr lang="hu-HU" sz="1400" b="1" dirty="0">
                <a:latin typeface="+mn-lt"/>
              </a:rPr>
              <a:t> részei, így lehetővé vált a tudományos irodalom mélyebb kutatása</a:t>
            </a:r>
            <a:r>
              <a:rPr lang="en-US" sz="1400" b="1" dirty="0">
                <a:latin typeface="+mn-lt"/>
              </a:rPr>
              <a:t>.</a:t>
            </a:r>
          </a:p>
        </p:txBody>
      </p:sp>
    </p:spTree>
  </p:cSld>
  <p:clrMapOvr>
    <a:masterClrMapping/>
  </p:clrMapOvr>
  <p:transition>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Idézettségi adatok forrásai</a:t>
            </a:r>
            <a:endParaRPr lang="en-US" dirty="0"/>
          </a:p>
        </p:txBody>
      </p:sp>
      <p:graphicFrame>
        <p:nvGraphicFramePr>
          <p:cNvPr id="3" name="Table 2"/>
          <p:cNvGraphicFramePr>
            <a:graphicFrameLocks noGrp="1"/>
          </p:cNvGraphicFramePr>
          <p:nvPr/>
        </p:nvGraphicFramePr>
        <p:xfrm>
          <a:off x="914400" y="1600200"/>
          <a:ext cx="7467600" cy="4490913"/>
        </p:xfrm>
        <a:graphic>
          <a:graphicData uri="http://schemas.openxmlformats.org/drawingml/2006/table">
            <a:tbl>
              <a:tblPr firstRow="1" bandRow="1">
                <a:tableStyleId>{6E25E649-3F16-4E02-A733-19D2CDBF48F0}</a:tableStyleId>
              </a:tblPr>
              <a:tblGrid>
                <a:gridCol w="2489200"/>
                <a:gridCol w="2489200"/>
                <a:gridCol w="2489200"/>
              </a:tblGrid>
              <a:tr h="988106">
                <a:tc>
                  <a:txBody>
                    <a:bodyPr/>
                    <a:lstStyle/>
                    <a:p>
                      <a:pPr algn="ctr"/>
                      <a:r>
                        <a:rPr lang="en-US" dirty="0" smtClean="0"/>
                        <a:t>BIOSIS Citation Index</a:t>
                      </a:r>
                      <a:endParaRPr lang="en-US" dirty="0"/>
                    </a:p>
                  </a:txBody>
                  <a:tcPr/>
                </a:tc>
                <a:tc>
                  <a:txBody>
                    <a:bodyPr/>
                    <a:lstStyle/>
                    <a:p>
                      <a:pPr algn="ctr"/>
                      <a:r>
                        <a:rPr lang="en-US" dirty="0" smtClean="0"/>
                        <a:t>Chinese Science</a:t>
                      </a:r>
                      <a:r>
                        <a:rPr lang="en-US" baseline="0" dirty="0" smtClean="0"/>
                        <a:t> Citation Database</a:t>
                      </a:r>
                      <a:endParaRPr lang="en-US" dirty="0"/>
                    </a:p>
                  </a:txBody>
                  <a:tcPr/>
                </a:tc>
                <a:tc>
                  <a:txBody>
                    <a:bodyPr/>
                    <a:lstStyle/>
                    <a:p>
                      <a:pPr algn="ctr"/>
                      <a:r>
                        <a:rPr lang="en-US" dirty="0" smtClean="0"/>
                        <a:t>Web of</a:t>
                      </a:r>
                      <a:r>
                        <a:rPr lang="en-US" baseline="0" dirty="0" smtClean="0"/>
                        <a:t> Science</a:t>
                      </a:r>
                      <a:endParaRPr lang="en-US" dirty="0"/>
                    </a:p>
                  </a:txBody>
                  <a:tcPr/>
                </a:tc>
              </a:tr>
              <a:tr h="1224088">
                <a:tc>
                  <a:txBody>
                    <a:bodyPr/>
                    <a:lstStyle/>
                    <a:p>
                      <a:pPr algn="ctr"/>
                      <a:r>
                        <a:rPr lang="en-US" sz="1400" dirty="0" smtClean="0"/>
                        <a:t>BIOSIS</a:t>
                      </a:r>
                      <a:r>
                        <a:rPr lang="en-US" sz="1400" baseline="0" dirty="0" smtClean="0"/>
                        <a:t> Previews</a:t>
                      </a:r>
                      <a:r>
                        <a:rPr lang="hu-HU" sz="1400" baseline="0" dirty="0" smtClean="0"/>
                        <a:t> tartalom</a:t>
                      </a:r>
                      <a:endParaRPr lang="en-US" sz="1400" baseline="0" dirty="0" smtClean="0"/>
                    </a:p>
                  </a:txBody>
                  <a:tcPr/>
                </a:tc>
                <a:tc>
                  <a:txBody>
                    <a:bodyPr/>
                    <a:lstStyle/>
                    <a:p>
                      <a:pPr algn="ctr"/>
                      <a:r>
                        <a:rPr lang="en-US" sz="1400" dirty="0" smtClean="0"/>
                        <a:t>Chinese</a:t>
                      </a:r>
                      <a:r>
                        <a:rPr lang="en-US" sz="1400" baseline="0" dirty="0" smtClean="0"/>
                        <a:t> Academy of Sciences </a:t>
                      </a:r>
                      <a:r>
                        <a:rPr lang="hu-HU" sz="1400" baseline="0" dirty="0" smtClean="0"/>
                        <a:t>és</a:t>
                      </a:r>
                      <a:r>
                        <a:rPr lang="en-US" sz="1400" baseline="0" dirty="0" smtClean="0"/>
                        <a:t> Thomson Reuters </a:t>
                      </a:r>
                      <a:r>
                        <a:rPr lang="hu-HU" sz="1400" baseline="0" dirty="0" smtClean="0"/>
                        <a:t>együttműködése</a:t>
                      </a:r>
                      <a:endParaRPr lang="en-US" sz="1400" dirty="0"/>
                    </a:p>
                  </a:txBody>
                  <a:tcPr/>
                </a:tc>
                <a:tc>
                  <a:txBody>
                    <a:bodyPr/>
                    <a:lstStyle/>
                    <a:p>
                      <a:pPr algn="ctr"/>
                      <a:r>
                        <a:rPr lang="en-US" sz="1200" dirty="0" smtClean="0"/>
                        <a:t>Science</a:t>
                      </a:r>
                      <a:r>
                        <a:rPr lang="en-US" sz="1200" baseline="0" dirty="0" smtClean="0"/>
                        <a:t> Citation Index</a:t>
                      </a:r>
                    </a:p>
                    <a:p>
                      <a:pPr algn="ctr"/>
                      <a:r>
                        <a:rPr lang="en-US" sz="1200" baseline="0" dirty="0" smtClean="0"/>
                        <a:t>Social Science Citation Index</a:t>
                      </a:r>
                    </a:p>
                    <a:p>
                      <a:pPr algn="ctr"/>
                      <a:r>
                        <a:rPr lang="en-US" sz="1200" baseline="0" dirty="0" smtClean="0"/>
                        <a:t>Arts &amp; Humanities Citation Index</a:t>
                      </a:r>
                    </a:p>
                    <a:p>
                      <a:pPr algn="ctr"/>
                      <a:r>
                        <a:rPr lang="en-US" sz="1200" baseline="0" dirty="0" smtClean="0"/>
                        <a:t>Conference Proceedings Citation Indexes (Sci., Soc. Sci. &amp; Humanities)</a:t>
                      </a:r>
                      <a:endParaRPr lang="hu-HU" sz="1200" baseline="0" dirty="0" smtClean="0"/>
                    </a:p>
                    <a:p>
                      <a:pPr algn="ctr"/>
                      <a:r>
                        <a:rPr lang="hu-HU" sz="1200" baseline="0" dirty="0" smtClean="0"/>
                        <a:t>Book Citation Index</a:t>
                      </a:r>
                      <a:endParaRPr lang="en-US" sz="1200" dirty="0"/>
                    </a:p>
                  </a:txBody>
                  <a:tcPr/>
                </a:tc>
              </a:tr>
              <a:tr h="9167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t>1926-</a:t>
                      </a:r>
                      <a:r>
                        <a:rPr lang="hu-HU" sz="1400" baseline="0" dirty="0" smtClean="0"/>
                        <a:t>máig</a:t>
                      </a:r>
                      <a:endParaRPr lang="en-US" sz="1400" dirty="0" smtClean="0"/>
                    </a:p>
                    <a:p>
                      <a:pPr algn="ctr"/>
                      <a:r>
                        <a:rPr lang="hu-HU" sz="1400" dirty="0" smtClean="0"/>
                        <a:t>Idézettségi</a:t>
                      </a:r>
                      <a:r>
                        <a:rPr lang="hu-HU" sz="1400" baseline="0" dirty="0" smtClean="0"/>
                        <a:t> adatok </a:t>
                      </a:r>
                      <a:r>
                        <a:rPr lang="en-US" sz="1400" dirty="0" smtClean="0"/>
                        <a:t>2006</a:t>
                      </a:r>
                      <a:r>
                        <a:rPr lang="hu-HU" sz="1400" dirty="0" smtClean="0"/>
                        <a:t>-tól</a:t>
                      </a:r>
                      <a:endParaRPr lang="en-US" sz="1400" dirty="0"/>
                    </a:p>
                  </a:txBody>
                  <a:tcPr/>
                </a:tc>
                <a:tc>
                  <a:txBody>
                    <a:bodyPr/>
                    <a:lstStyle/>
                    <a:p>
                      <a:pPr algn="ctr"/>
                      <a:r>
                        <a:rPr lang="en-US" sz="1400" dirty="0" smtClean="0"/>
                        <a:t>1989-</a:t>
                      </a:r>
                      <a:r>
                        <a:rPr lang="hu-HU" sz="1400" dirty="0" smtClean="0"/>
                        <a:t>máig</a:t>
                      </a:r>
                      <a:endParaRPr lang="en-US" sz="1400" dirty="0" smtClean="0"/>
                    </a:p>
                    <a:p>
                      <a:pPr algn="ctr"/>
                      <a:r>
                        <a:rPr lang="hu-HU" sz="1400" dirty="0" smtClean="0"/>
                        <a:t>Idézettségi adatok a teljes tartalomra feldolgozva</a:t>
                      </a:r>
                      <a:endParaRPr lang="en-US" sz="1400" dirty="0"/>
                    </a:p>
                  </a:txBody>
                  <a:tcPr/>
                </a:tc>
                <a:tc>
                  <a:txBody>
                    <a:bodyPr/>
                    <a:lstStyle/>
                    <a:p>
                      <a:pPr algn="ctr"/>
                      <a:r>
                        <a:rPr lang="en-US" sz="1400" dirty="0" smtClean="0"/>
                        <a:t>1898-</a:t>
                      </a:r>
                      <a:r>
                        <a:rPr lang="hu-HU" sz="1400" dirty="0" smtClean="0"/>
                        <a:t>máig</a:t>
                      </a:r>
                      <a:endParaRPr lang="en-US" sz="1400" dirty="0" smtClean="0"/>
                    </a:p>
                    <a:p>
                      <a:pPr algn="ctr"/>
                      <a:r>
                        <a:rPr lang="hu-HU" sz="1400" dirty="0" smtClean="0"/>
                        <a:t>Idézettségi adatok a teljes tartalomra feldolgozva</a:t>
                      </a:r>
                      <a:endParaRPr lang="en-US" sz="1400" dirty="0"/>
                    </a:p>
                  </a:txBody>
                  <a:tcPr/>
                </a:tc>
              </a:tr>
              <a:tr h="1214465">
                <a:tc>
                  <a:txBody>
                    <a:bodyPr/>
                    <a:lstStyle/>
                    <a:p>
                      <a:pPr algn="ctr"/>
                      <a:r>
                        <a:rPr lang="hu-HU" sz="1400" dirty="0" smtClean="0"/>
                        <a:t>Általános és </a:t>
                      </a:r>
                      <a:r>
                        <a:rPr lang="en-US" sz="1400" baseline="0" dirty="0" smtClean="0"/>
                        <a:t>Cited Reference </a:t>
                      </a:r>
                      <a:r>
                        <a:rPr lang="hu-HU" sz="1400" baseline="0" dirty="0" smtClean="0"/>
                        <a:t>keresések</a:t>
                      </a:r>
                      <a:endParaRPr lang="en-US" sz="1400" dirty="0"/>
                    </a:p>
                  </a:txBody>
                  <a:tcPr/>
                </a:tc>
                <a:tc>
                  <a:txBody>
                    <a:bodyPr/>
                    <a:lstStyle/>
                    <a:p>
                      <a:pPr algn="ctr"/>
                      <a:r>
                        <a:rPr lang="hu-HU" sz="1400" dirty="0" smtClean="0"/>
                        <a:t>Általános és </a:t>
                      </a:r>
                      <a:r>
                        <a:rPr lang="en-US" sz="1400" baseline="0" dirty="0" smtClean="0"/>
                        <a:t>Cited Reference </a:t>
                      </a:r>
                      <a:r>
                        <a:rPr lang="hu-HU" sz="1400" baseline="0" dirty="0" smtClean="0"/>
                        <a:t>keresések</a:t>
                      </a:r>
                      <a:endParaRPr lang="en-US" sz="1400" dirty="0" smtClean="0"/>
                    </a:p>
                    <a:p>
                      <a:pPr algn="ctr"/>
                      <a:r>
                        <a:rPr lang="hu-HU" sz="1400" dirty="0" smtClean="0"/>
                        <a:t>Keresés kínai</a:t>
                      </a:r>
                      <a:r>
                        <a:rPr lang="hu-HU" sz="1400" baseline="0" dirty="0" smtClean="0"/>
                        <a:t> és angol nyelven</a:t>
                      </a:r>
                      <a:endParaRPr lang="en-US" sz="1400" dirty="0"/>
                    </a:p>
                  </a:txBody>
                  <a:tcPr/>
                </a:tc>
                <a:tc>
                  <a:txBody>
                    <a:bodyPr/>
                    <a:lstStyle/>
                    <a:p>
                      <a:pPr algn="ctr"/>
                      <a:r>
                        <a:rPr lang="hu-HU" sz="1400" dirty="0" smtClean="0"/>
                        <a:t>Általános és </a:t>
                      </a:r>
                      <a:r>
                        <a:rPr lang="en-US" sz="1400" baseline="0" dirty="0" smtClean="0"/>
                        <a:t>Cited Reference </a:t>
                      </a:r>
                      <a:r>
                        <a:rPr lang="hu-HU" sz="1400" baseline="0" dirty="0" smtClean="0"/>
                        <a:t>keresések</a:t>
                      </a:r>
                      <a:endParaRPr lang="en-US" sz="1400" dirty="0" smtClean="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p:cNvSpPr/>
          <p:nvPr/>
        </p:nvSpPr>
        <p:spPr>
          <a:xfrm>
            <a:off x="3563888" y="1700808"/>
            <a:ext cx="1352550" cy="781050"/>
          </a:xfrm>
          <a:prstGeom prst="ellipse">
            <a:avLst/>
          </a:prstGeom>
          <a:noFill/>
          <a:ln>
            <a:solidFill>
              <a:schemeClr val="tx1">
                <a:lumMod val="60000"/>
                <a:lumOff val="40000"/>
              </a:schemeClr>
            </a:solidFill>
            <a:prstDash val="dash"/>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Oval 12"/>
          <p:cNvSpPr/>
          <p:nvPr/>
        </p:nvSpPr>
        <p:spPr>
          <a:xfrm>
            <a:off x="3291880" y="3233192"/>
            <a:ext cx="2905125" cy="1752600"/>
          </a:xfrm>
          <a:prstGeom prst="ellipse">
            <a:avLst/>
          </a:prstGeom>
          <a:noFill/>
          <a:ln w="38100">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pPr>
              <a:defRPr/>
            </a:pPr>
            <a:r>
              <a:rPr lang="hu-HU" kern="1200" dirty="0" smtClean="0"/>
              <a:t>Web of Knowledge és Web of Science</a:t>
            </a:r>
            <a:endParaRPr lang="en-US" kern="1200" dirty="0"/>
          </a:p>
        </p:txBody>
      </p:sp>
      <p:sp>
        <p:nvSpPr>
          <p:cNvPr id="4" name="Oval 3"/>
          <p:cNvSpPr/>
          <p:nvPr/>
        </p:nvSpPr>
        <p:spPr>
          <a:xfrm>
            <a:off x="1691680" y="1556792"/>
            <a:ext cx="6019800" cy="5105400"/>
          </a:xfrm>
          <a:prstGeom prst="ellipse">
            <a:avLst/>
          </a:prstGeom>
          <a:noFill/>
          <a:ln>
            <a:solidFill>
              <a:schemeClr val="tx2"/>
            </a:solidFill>
          </a:ln>
          <a:effectLst>
            <a:outerShdw blurRad="63500" sx="102000" sy="102000" algn="ctr" rotWithShape="0">
              <a:prstClr val="black">
                <a:alpha val="40000"/>
              </a:prstClr>
            </a:outerShdw>
          </a:effectLst>
          <a:scene3d>
            <a:camera prst="orthographicFront"/>
            <a:lightRig rig="threePt" dir="t"/>
          </a:scene3d>
          <a:sp3d extrusionH="76200">
            <a:bevelT prst="angle"/>
            <a:extrusionClr>
              <a:schemeClr val="tx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a:spLocks noChangeArrowheads="1"/>
          </p:cNvSpPr>
          <p:nvPr/>
        </p:nvSpPr>
        <p:spPr bwMode="auto">
          <a:xfrm>
            <a:off x="3582392" y="3471317"/>
            <a:ext cx="2452688" cy="1292662"/>
          </a:xfrm>
          <a:prstGeom prst="rect">
            <a:avLst/>
          </a:prstGeom>
          <a:noFill/>
          <a:ln w="9525">
            <a:noFill/>
            <a:miter lim="800000"/>
            <a:headEnd/>
            <a:tailEnd/>
          </a:ln>
          <a:scene3d>
            <a:camera prst="orthographicFront"/>
            <a:lightRig rig="threePt" dir="t"/>
          </a:scene3d>
          <a:sp3d extrusionH="76200">
            <a:extrusionClr>
              <a:schemeClr val="tx2"/>
            </a:extrusionClr>
          </a:sp3d>
        </p:spPr>
        <p:txBody>
          <a:bodyPr>
            <a:spAutoFit/>
          </a:bodyPr>
          <a:lstStyle/>
          <a:p>
            <a:pPr algn="ctr"/>
            <a:r>
              <a:rPr lang="en-US" b="1" u="sng" dirty="0">
                <a:solidFill>
                  <a:schemeClr val="tx2"/>
                </a:solidFill>
              </a:rPr>
              <a:t>Web of Science</a:t>
            </a:r>
          </a:p>
          <a:p>
            <a:pPr algn="ctr">
              <a:buFont typeface="Arial" charset="0"/>
              <a:buChar char="•"/>
            </a:pPr>
            <a:r>
              <a:rPr lang="en-US" sz="1200" b="1" i="1" u="sng" dirty="0">
                <a:solidFill>
                  <a:srgbClr val="4B741E"/>
                </a:solidFill>
              </a:rPr>
              <a:t>SCIE</a:t>
            </a:r>
            <a:r>
              <a:rPr lang="en-US" sz="1200" b="1" i="1" dirty="0">
                <a:solidFill>
                  <a:srgbClr val="4B741E"/>
                </a:solidFill>
              </a:rPr>
              <a:t> </a:t>
            </a:r>
            <a:r>
              <a:rPr lang="en-US" sz="1200" b="1" i="1" dirty="0" smtClean="0">
                <a:solidFill>
                  <a:srgbClr val="4B741E"/>
                </a:solidFill>
              </a:rPr>
              <a:t>- 1898-</a:t>
            </a:r>
            <a:r>
              <a:rPr lang="cs-CZ" sz="1200" b="1" i="1" dirty="0" smtClean="0">
                <a:solidFill>
                  <a:srgbClr val="4B741E"/>
                </a:solidFill>
              </a:rPr>
              <a:t>máig</a:t>
            </a:r>
            <a:endParaRPr lang="en-US" sz="1200" b="1" i="1" dirty="0">
              <a:solidFill>
                <a:srgbClr val="4B741E"/>
              </a:solidFill>
            </a:endParaRPr>
          </a:p>
          <a:p>
            <a:pPr algn="ctr">
              <a:buFont typeface="Arial" charset="0"/>
              <a:buChar char="•"/>
            </a:pPr>
            <a:r>
              <a:rPr lang="en-US" sz="1200" b="1" i="1" u="sng" dirty="0" smtClean="0">
                <a:solidFill>
                  <a:srgbClr val="4B741E"/>
                </a:solidFill>
              </a:rPr>
              <a:t>SSCI</a:t>
            </a:r>
            <a:r>
              <a:rPr lang="cs-CZ" sz="1200" b="1" i="1" u="sng" dirty="0" smtClean="0">
                <a:solidFill>
                  <a:srgbClr val="4B741E"/>
                </a:solidFill>
              </a:rPr>
              <a:t> </a:t>
            </a:r>
            <a:r>
              <a:rPr lang="en-US" sz="1200" b="1" i="1" dirty="0" smtClean="0">
                <a:solidFill>
                  <a:srgbClr val="4B741E"/>
                </a:solidFill>
              </a:rPr>
              <a:t>- 1956-</a:t>
            </a:r>
            <a:r>
              <a:rPr lang="cs-CZ" sz="1200" b="1" i="1" dirty="0" smtClean="0">
                <a:solidFill>
                  <a:srgbClr val="4B741E"/>
                </a:solidFill>
              </a:rPr>
              <a:t>máig</a:t>
            </a:r>
            <a:endParaRPr lang="en-US" sz="1200" b="1" i="1" dirty="0">
              <a:solidFill>
                <a:srgbClr val="4B741E"/>
              </a:solidFill>
            </a:endParaRPr>
          </a:p>
          <a:p>
            <a:pPr algn="ctr">
              <a:buFont typeface="Arial" charset="0"/>
              <a:buChar char="•"/>
            </a:pPr>
            <a:r>
              <a:rPr lang="en-US" sz="1200" b="1" i="1" u="sng" dirty="0" smtClean="0">
                <a:solidFill>
                  <a:srgbClr val="4B741E"/>
                </a:solidFill>
              </a:rPr>
              <a:t>AHCI</a:t>
            </a:r>
            <a:r>
              <a:rPr lang="cs-CZ" sz="1200" b="1" i="1" u="sng" dirty="0" smtClean="0">
                <a:solidFill>
                  <a:srgbClr val="4B741E"/>
                </a:solidFill>
              </a:rPr>
              <a:t> </a:t>
            </a:r>
            <a:r>
              <a:rPr lang="en-US" sz="1200" b="1" i="1" dirty="0" smtClean="0">
                <a:solidFill>
                  <a:srgbClr val="4B741E"/>
                </a:solidFill>
              </a:rPr>
              <a:t>-</a:t>
            </a:r>
            <a:r>
              <a:rPr lang="cs-CZ" sz="1200" b="1" i="1" dirty="0" smtClean="0">
                <a:solidFill>
                  <a:srgbClr val="4B741E"/>
                </a:solidFill>
              </a:rPr>
              <a:t> </a:t>
            </a:r>
            <a:r>
              <a:rPr lang="en-US" sz="1200" b="1" i="1" dirty="0" smtClean="0">
                <a:solidFill>
                  <a:srgbClr val="4B741E"/>
                </a:solidFill>
              </a:rPr>
              <a:t>1975-</a:t>
            </a:r>
            <a:r>
              <a:rPr lang="cs-CZ" sz="1200" b="1" i="1" dirty="0" smtClean="0">
                <a:solidFill>
                  <a:srgbClr val="4B741E"/>
                </a:solidFill>
              </a:rPr>
              <a:t>máig</a:t>
            </a:r>
            <a:endParaRPr lang="en-US" sz="1200" b="1" i="1" dirty="0">
              <a:solidFill>
                <a:srgbClr val="4B741E"/>
              </a:solidFill>
            </a:endParaRPr>
          </a:p>
          <a:p>
            <a:pPr algn="ctr">
              <a:buFont typeface="Arial" charset="0"/>
              <a:buChar char="•"/>
            </a:pPr>
            <a:r>
              <a:rPr lang="en-US" sz="1200" b="1" i="1" u="sng" dirty="0" smtClean="0">
                <a:solidFill>
                  <a:srgbClr val="4B741E"/>
                </a:solidFill>
              </a:rPr>
              <a:t>CPCI</a:t>
            </a:r>
            <a:r>
              <a:rPr lang="cs-CZ" sz="1200" b="1" i="1" u="sng" dirty="0" smtClean="0">
                <a:solidFill>
                  <a:srgbClr val="4B741E"/>
                </a:solidFill>
              </a:rPr>
              <a:t> </a:t>
            </a:r>
            <a:r>
              <a:rPr lang="en-US" sz="1200" b="1" i="1" dirty="0" smtClean="0">
                <a:solidFill>
                  <a:srgbClr val="4B741E"/>
                </a:solidFill>
              </a:rPr>
              <a:t>-</a:t>
            </a:r>
            <a:r>
              <a:rPr lang="cs-CZ" sz="1200" b="1" i="1" dirty="0" smtClean="0">
                <a:solidFill>
                  <a:srgbClr val="4B741E"/>
                </a:solidFill>
              </a:rPr>
              <a:t> </a:t>
            </a:r>
            <a:r>
              <a:rPr lang="en-US" sz="1200" b="1" i="1" dirty="0" smtClean="0">
                <a:solidFill>
                  <a:srgbClr val="4B741E"/>
                </a:solidFill>
              </a:rPr>
              <a:t>1990-</a:t>
            </a:r>
            <a:r>
              <a:rPr lang="cs-CZ" sz="1200" b="1" i="1" dirty="0" smtClean="0">
                <a:solidFill>
                  <a:srgbClr val="4B741E"/>
                </a:solidFill>
              </a:rPr>
              <a:t>máig</a:t>
            </a:r>
            <a:endParaRPr lang="en-US" sz="1200" b="1" i="1" dirty="0">
              <a:solidFill>
                <a:srgbClr val="4B741E"/>
              </a:solidFill>
            </a:endParaRPr>
          </a:p>
          <a:p>
            <a:pPr algn="ctr">
              <a:buFont typeface="Arial" charset="0"/>
              <a:buChar char="•"/>
            </a:pPr>
            <a:r>
              <a:rPr lang="en-US" sz="1200" b="1" i="1" u="sng" dirty="0" err="1" smtClean="0">
                <a:solidFill>
                  <a:srgbClr val="4B741E"/>
                </a:solidFill>
              </a:rPr>
              <a:t>BkCI</a:t>
            </a:r>
            <a:r>
              <a:rPr lang="cs-CZ" sz="1200" b="1" i="1" u="sng" dirty="0" smtClean="0">
                <a:solidFill>
                  <a:srgbClr val="4B741E"/>
                </a:solidFill>
              </a:rPr>
              <a:t> </a:t>
            </a:r>
            <a:r>
              <a:rPr lang="en-US" sz="1200" b="1" i="1" dirty="0" smtClean="0">
                <a:solidFill>
                  <a:srgbClr val="4B741E"/>
                </a:solidFill>
              </a:rPr>
              <a:t>-</a:t>
            </a:r>
            <a:r>
              <a:rPr lang="cs-CZ" sz="1200" b="1" i="1" dirty="0" smtClean="0">
                <a:solidFill>
                  <a:srgbClr val="4B741E"/>
                </a:solidFill>
              </a:rPr>
              <a:t> </a:t>
            </a:r>
            <a:r>
              <a:rPr lang="en-US" sz="1200" b="1" i="1" dirty="0" smtClean="0">
                <a:solidFill>
                  <a:srgbClr val="4B741E"/>
                </a:solidFill>
              </a:rPr>
              <a:t>2005-</a:t>
            </a:r>
            <a:r>
              <a:rPr lang="cs-CZ" sz="1200" b="1" i="1" dirty="0" smtClean="0">
                <a:solidFill>
                  <a:srgbClr val="4B741E"/>
                </a:solidFill>
              </a:rPr>
              <a:t>máig</a:t>
            </a:r>
            <a:endParaRPr lang="en-US" sz="1200" b="1" i="1" dirty="0">
              <a:solidFill>
                <a:srgbClr val="4B741E"/>
              </a:solidFill>
            </a:endParaRPr>
          </a:p>
        </p:txBody>
      </p:sp>
      <p:grpSp>
        <p:nvGrpSpPr>
          <p:cNvPr id="39" name="Group 38"/>
          <p:cNvGrpSpPr/>
          <p:nvPr/>
        </p:nvGrpSpPr>
        <p:grpSpPr>
          <a:xfrm>
            <a:off x="2411760" y="2348880"/>
            <a:ext cx="1352550" cy="781050"/>
            <a:chOff x="2499370" y="2276872"/>
            <a:chExt cx="1352550" cy="781050"/>
          </a:xfrm>
        </p:grpSpPr>
        <p:sp>
          <p:nvSpPr>
            <p:cNvPr id="11" name="TextBox 16"/>
            <p:cNvSpPr txBox="1">
              <a:spLocks noChangeArrowheads="1"/>
            </p:cNvSpPr>
            <p:nvPr/>
          </p:nvSpPr>
          <p:spPr bwMode="auto">
            <a:xfrm>
              <a:off x="2634307" y="2372122"/>
              <a:ext cx="1084263" cy="630238"/>
            </a:xfrm>
            <a:prstGeom prst="rect">
              <a:avLst/>
            </a:prstGeom>
            <a:noFill/>
            <a:ln w="9525">
              <a:noFill/>
              <a:miter lim="800000"/>
              <a:headEnd/>
              <a:tailEnd/>
            </a:ln>
            <a:scene3d>
              <a:camera prst="orthographicFront"/>
              <a:lightRig rig="threePt" dir="t"/>
            </a:scene3d>
            <a:sp3d extrusionH="76200">
              <a:extrusionClr>
                <a:schemeClr val="tx2"/>
              </a:extrusionClr>
            </a:sp3d>
          </p:spPr>
          <p:txBody>
            <a:bodyPr>
              <a:spAutoFit/>
            </a:bodyPr>
            <a:lstStyle/>
            <a:p>
              <a:pPr algn="ctr"/>
              <a:r>
                <a:rPr lang="en-US" sz="1200" b="1" dirty="0">
                  <a:solidFill>
                    <a:schemeClr val="tx2"/>
                  </a:solidFill>
                </a:rPr>
                <a:t>Zoological </a:t>
              </a:r>
            </a:p>
            <a:p>
              <a:pPr algn="ctr"/>
              <a:r>
                <a:rPr lang="en-US" sz="1200" b="1" dirty="0">
                  <a:solidFill>
                    <a:schemeClr val="tx2"/>
                  </a:solidFill>
                </a:rPr>
                <a:t>Record</a:t>
              </a:r>
            </a:p>
            <a:p>
              <a:pPr algn="ctr"/>
              <a:r>
                <a:rPr lang="en-US" sz="1100" b="1" i="1" dirty="0" smtClean="0">
                  <a:solidFill>
                    <a:srgbClr val="4B741E"/>
                  </a:solidFill>
                </a:rPr>
                <a:t>1864-</a:t>
              </a:r>
              <a:r>
                <a:rPr lang="cs-CZ" sz="1100" b="1" i="1" dirty="0" smtClean="0">
                  <a:solidFill>
                    <a:srgbClr val="4B741E"/>
                  </a:solidFill>
                </a:rPr>
                <a:t>máig</a:t>
              </a:r>
              <a:endParaRPr lang="en-US" sz="1100" b="1" i="1" dirty="0">
                <a:solidFill>
                  <a:srgbClr val="4B741E"/>
                </a:solidFill>
              </a:endParaRPr>
            </a:p>
          </p:txBody>
        </p:sp>
        <p:sp>
          <p:nvSpPr>
            <p:cNvPr id="13" name="Oval 12"/>
            <p:cNvSpPr/>
            <p:nvPr/>
          </p:nvSpPr>
          <p:spPr>
            <a:xfrm>
              <a:off x="2499370" y="2276872"/>
              <a:ext cx="1352550" cy="781050"/>
            </a:xfrm>
            <a:prstGeom prst="ellipse">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8" name="Group 37"/>
          <p:cNvGrpSpPr/>
          <p:nvPr/>
        </p:nvGrpSpPr>
        <p:grpSpPr>
          <a:xfrm>
            <a:off x="5004048" y="1988840"/>
            <a:ext cx="1550987" cy="714375"/>
            <a:chOff x="3825280" y="1632992"/>
            <a:chExt cx="1550987" cy="714375"/>
          </a:xfrm>
        </p:grpSpPr>
        <p:sp>
          <p:nvSpPr>
            <p:cNvPr id="6" name="TextBox 5"/>
            <p:cNvSpPr txBox="1">
              <a:spLocks noChangeArrowheads="1"/>
            </p:cNvSpPr>
            <p:nvPr/>
          </p:nvSpPr>
          <p:spPr bwMode="auto">
            <a:xfrm>
              <a:off x="3825280" y="1652042"/>
              <a:ext cx="1539875" cy="630238"/>
            </a:xfrm>
            <a:prstGeom prst="rect">
              <a:avLst/>
            </a:prstGeom>
            <a:noFill/>
            <a:ln w="9525">
              <a:noFill/>
              <a:miter lim="800000"/>
              <a:headEnd/>
              <a:tailEnd/>
            </a:ln>
            <a:scene3d>
              <a:camera prst="orthographicFront"/>
              <a:lightRig rig="threePt" dir="t"/>
            </a:scene3d>
            <a:sp3d extrusionH="76200">
              <a:extrusionClr>
                <a:schemeClr val="tx2"/>
              </a:extrusionClr>
            </a:sp3d>
          </p:spPr>
          <p:txBody>
            <a:bodyPr wrap="none">
              <a:spAutoFit/>
            </a:bodyPr>
            <a:lstStyle/>
            <a:p>
              <a:pPr algn="ctr"/>
              <a:r>
                <a:rPr lang="en-US" sz="1200" b="1" dirty="0" err="1">
                  <a:solidFill>
                    <a:schemeClr val="tx2"/>
                  </a:solidFill>
                </a:rPr>
                <a:t>Derwent</a:t>
              </a:r>
              <a:endParaRPr lang="en-US" sz="1200" b="1" dirty="0">
                <a:solidFill>
                  <a:schemeClr val="tx2"/>
                </a:solidFill>
              </a:endParaRPr>
            </a:p>
            <a:p>
              <a:pPr algn="ctr"/>
              <a:r>
                <a:rPr lang="en-US" sz="1200" b="1" dirty="0">
                  <a:solidFill>
                    <a:schemeClr val="tx2"/>
                  </a:solidFill>
                </a:rPr>
                <a:t> Innovations Index</a:t>
              </a:r>
            </a:p>
            <a:p>
              <a:pPr algn="ctr"/>
              <a:r>
                <a:rPr lang="en-US" sz="1100" b="1" i="1" dirty="0" smtClean="0">
                  <a:solidFill>
                    <a:srgbClr val="4B741E"/>
                  </a:solidFill>
                </a:rPr>
                <a:t>1963-</a:t>
              </a:r>
              <a:r>
                <a:rPr lang="cs-CZ" sz="1100" b="1" i="1" dirty="0" smtClean="0">
                  <a:solidFill>
                    <a:srgbClr val="4B741E"/>
                  </a:solidFill>
                </a:rPr>
                <a:t>máig</a:t>
              </a:r>
              <a:endParaRPr lang="en-US" sz="1100" b="1" i="1" dirty="0">
                <a:solidFill>
                  <a:srgbClr val="4B741E"/>
                </a:solidFill>
              </a:endParaRPr>
            </a:p>
          </p:txBody>
        </p:sp>
        <p:sp>
          <p:nvSpPr>
            <p:cNvPr id="14" name="Oval 13"/>
            <p:cNvSpPr/>
            <p:nvPr/>
          </p:nvSpPr>
          <p:spPr>
            <a:xfrm>
              <a:off x="3890367" y="1632992"/>
              <a:ext cx="1485900" cy="714375"/>
            </a:xfrm>
            <a:prstGeom prst="ellipse">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7" name="Group 36"/>
          <p:cNvGrpSpPr/>
          <p:nvPr/>
        </p:nvGrpSpPr>
        <p:grpSpPr>
          <a:xfrm>
            <a:off x="5955754" y="2815699"/>
            <a:ext cx="1352550" cy="901333"/>
            <a:chOff x="5436096" y="2204864"/>
            <a:chExt cx="1352550" cy="901333"/>
          </a:xfrm>
        </p:grpSpPr>
        <p:sp>
          <p:nvSpPr>
            <p:cNvPr id="5" name="TextBox 4"/>
            <p:cNvSpPr txBox="1">
              <a:spLocks noChangeArrowheads="1"/>
            </p:cNvSpPr>
            <p:nvPr/>
          </p:nvSpPr>
          <p:spPr bwMode="auto">
            <a:xfrm>
              <a:off x="5578971" y="2290589"/>
              <a:ext cx="1120775" cy="815608"/>
            </a:xfrm>
            <a:prstGeom prst="rect">
              <a:avLst/>
            </a:prstGeom>
            <a:noFill/>
            <a:ln w="9525">
              <a:noFill/>
              <a:miter lim="800000"/>
              <a:headEnd/>
              <a:tailEnd/>
            </a:ln>
            <a:scene3d>
              <a:camera prst="orthographicFront"/>
              <a:lightRig rig="threePt" dir="t"/>
            </a:scene3d>
            <a:sp3d extrusionH="76200">
              <a:extrusionClr>
                <a:schemeClr val="tx2"/>
              </a:extrusionClr>
            </a:sp3d>
          </p:spPr>
          <p:txBody>
            <a:bodyPr>
              <a:spAutoFit/>
            </a:bodyPr>
            <a:lstStyle/>
            <a:p>
              <a:pPr algn="ctr"/>
              <a:r>
                <a:rPr lang="en-US" sz="1200" b="1" dirty="0">
                  <a:solidFill>
                    <a:schemeClr val="tx2"/>
                  </a:solidFill>
                </a:rPr>
                <a:t>Current </a:t>
              </a:r>
            </a:p>
            <a:p>
              <a:pPr algn="ctr"/>
              <a:r>
                <a:rPr lang="en-US" sz="1200" b="1" dirty="0">
                  <a:solidFill>
                    <a:schemeClr val="tx2"/>
                  </a:solidFill>
                </a:rPr>
                <a:t>Contents</a:t>
              </a:r>
            </a:p>
            <a:p>
              <a:pPr algn="ctr"/>
              <a:r>
                <a:rPr lang="en-US" sz="1100" b="1" i="1" dirty="0" smtClean="0">
                  <a:solidFill>
                    <a:srgbClr val="4B741E"/>
                  </a:solidFill>
                </a:rPr>
                <a:t>1998</a:t>
              </a:r>
              <a:r>
                <a:rPr lang="cs-CZ" sz="1100" b="1" i="1" dirty="0" smtClean="0">
                  <a:solidFill>
                    <a:srgbClr val="4B741E"/>
                  </a:solidFill>
                </a:rPr>
                <a:t>-máig</a:t>
              </a:r>
              <a:endParaRPr lang="en-US" sz="1100" b="1" i="1" dirty="0">
                <a:solidFill>
                  <a:srgbClr val="4B741E"/>
                </a:solidFill>
              </a:endParaRPr>
            </a:p>
            <a:p>
              <a:pPr algn="ctr"/>
              <a:endParaRPr lang="en-US" sz="1200" b="1" dirty="0"/>
            </a:p>
          </p:txBody>
        </p:sp>
        <p:sp>
          <p:nvSpPr>
            <p:cNvPr id="15" name="Oval 14"/>
            <p:cNvSpPr/>
            <p:nvPr/>
          </p:nvSpPr>
          <p:spPr>
            <a:xfrm>
              <a:off x="5436096" y="2204864"/>
              <a:ext cx="1352550" cy="781050"/>
            </a:xfrm>
            <a:prstGeom prst="ellipse">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3" name="Group 32"/>
          <p:cNvGrpSpPr/>
          <p:nvPr/>
        </p:nvGrpSpPr>
        <p:grpSpPr>
          <a:xfrm>
            <a:off x="3563888" y="5733256"/>
            <a:ext cx="1352550" cy="781050"/>
            <a:chOff x="4067944" y="5661248"/>
            <a:chExt cx="1352550" cy="781050"/>
          </a:xfrm>
        </p:grpSpPr>
        <p:sp>
          <p:nvSpPr>
            <p:cNvPr id="8" name="TextBox 13"/>
            <p:cNvSpPr txBox="1">
              <a:spLocks noChangeArrowheads="1"/>
            </p:cNvSpPr>
            <p:nvPr/>
          </p:nvSpPr>
          <p:spPr bwMode="auto">
            <a:xfrm>
              <a:off x="4320734" y="5832698"/>
              <a:ext cx="873958" cy="446276"/>
            </a:xfrm>
            <a:prstGeom prst="rect">
              <a:avLst/>
            </a:prstGeom>
            <a:noFill/>
            <a:ln w="9525">
              <a:noFill/>
              <a:miter lim="800000"/>
              <a:headEnd/>
              <a:tailEnd/>
            </a:ln>
            <a:scene3d>
              <a:camera prst="orthographicFront"/>
              <a:lightRig rig="threePt" dir="t"/>
            </a:scene3d>
            <a:sp3d extrusionH="76200">
              <a:extrusionClr>
                <a:schemeClr val="tx2"/>
              </a:extrusionClr>
            </a:sp3d>
          </p:spPr>
          <p:txBody>
            <a:bodyPr wrap="none">
              <a:spAutoFit/>
            </a:bodyPr>
            <a:lstStyle/>
            <a:p>
              <a:pPr algn="ctr"/>
              <a:r>
                <a:rPr lang="en-US" sz="1200" b="1" dirty="0"/>
                <a:t>INSPEC</a:t>
              </a:r>
            </a:p>
            <a:p>
              <a:pPr algn="ctr"/>
              <a:r>
                <a:rPr lang="en-US" sz="1100" b="1" i="1" dirty="0" smtClean="0">
                  <a:solidFill>
                    <a:srgbClr val="4B741E"/>
                  </a:solidFill>
                </a:rPr>
                <a:t>1898-</a:t>
              </a:r>
              <a:r>
                <a:rPr lang="cs-CZ" sz="1100" b="1" i="1" dirty="0" smtClean="0">
                  <a:solidFill>
                    <a:srgbClr val="4B741E"/>
                  </a:solidFill>
                </a:rPr>
                <a:t>máig</a:t>
              </a:r>
              <a:endParaRPr lang="en-US" sz="1100" b="1" i="1" dirty="0">
                <a:solidFill>
                  <a:srgbClr val="4B741E"/>
                </a:solidFill>
              </a:endParaRPr>
            </a:p>
          </p:txBody>
        </p:sp>
        <p:sp>
          <p:nvSpPr>
            <p:cNvPr id="16" name="Oval 15"/>
            <p:cNvSpPr/>
            <p:nvPr/>
          </p:nvSpPr>
          <p:spPr>
            <a:xfrm>
              <a:off x="4067944" y="5661248"/>
              <a:ext cx="1352550" cy="781050"/>
            </a:xfrm>
            <a:prstGeom prst="ellipse">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4" name="Group 33"/>
          <p:cNvGrpSpPr/>
          <p:nvPr/>
        </p:nvGrpSpPr>
        <p:grpSpPr>
          <a:xfrm>
            <a:off x="5004048" y="5445224"/>
            <a:ext cx="1352550" cy="781050"/>
            <a:chOff x="5091658" y="5517232"/>
            <a:chExt cx="1352550" cy="781050"/>
          </a:xfrm>
        </p:grpSpPr>
        <p:sp>
          <p:nvSpPr>
            <p:cNvPr id="7" name="TextBox 10"/>
            <p:cNvSpPr txBox="1">
              <a:spLocks noChangeArrowheads="1"/>
            </p:cNvSpPr>
            <p:nvPr/>
          </p:nvSpPr>
          <p:spPr bwMode="auto">
            <a:xfrm>
              <a:off x="5177383" y="5679157"/>
              <a:ext cx="1190625" cy="446088"/>
            </a:xfrm>
            <a:prstGeom prst="rect">
              <a:avLst/>
            </a:prstGeom>
            <a:noFill/>
            <a:ln w="9525">
              <a:noFill/>
              <a:miter lim="800000"/>
              <a:headEnd/>
              <a:tailEnd/>
            </a:ln>
            <a:scene3d>
              <a:camera prst="orthographicFront"/>
              <a:lightRig rig="threePt" dir="t"/>
            </a:scene3d>
            <a:sp3d extrusionH="76200">
              <a:extrusionClr>
                <a:schemeClr val="tx2"/>
              </a:extrusionClr>
            </a:sp3d>
          </p:spPr>
          <p:txBody>
            <a:bodyPr>
              <a:spAutoFit/>
            </a:bodyPr>
            <a:lstStyle/>
            <a:p>
              <a:pPr algn="ctr"/>
              <a:r>
                <a:rPr lang="en-US" sz="1200" b="1" dirty="0"/>
                <a:t>CABI</a:t>
              </a:r>
            </a:p>
            <a:p>
              <a:pPr algn="ctr"/>
              <a:r>
                <a:rPr lang="en-US" sz="1100" b="1" i="1" dirty="0" smtClean="0">
                  <a:solidFill>
                    <a:srgbClr val="4B741E"/>
                  </a:solidFill>
                </a:rPr>
                <a:t>1910-</a:t>
              </a:r>
              <a:r>
                <a:rPr lang="hu-HU" sz="1100" b="1" i="1" dirty="0" smtClean="0">
                  <a:solidFill>
                    <a:srgbClr val="4B741E"/>
                  </a:solidFill>
                </a:rPr>
                <a:t>máig</a:t>
              </a:r>
              <a:endParaRPr lang="en-US" sz="1100" b="1" i="1" dirty="0">
                <a:solidFill>
                  <a:srgbClr val="4B741E"/>
                </a:solidFill>
              </a:endParaRPr>
            </a:p>
          </p:txBody>
        </p:sp>
        <p:sp>
          <p:nvSpPr>
            <p:cNvPr id="17" name="Oval 16"/>
            <p:cNvSpPr/>
            <p:nvPr/>
          </p:nvSpPr>
          <p:spPr>
            <a:xfrm>
              <a:off x="5091658" y="5517232"/>
              <a:ext cx="1352550" cy="781050"/>
            </a:xfrm>
            <a:prstGeom prst="ellipse">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1" name="Group 30"/>
          <p:cNvGrpSpPr/>
          <p:nvPr/>
        </p:nvGrpSpPr>
        <p:grpSpPr>
          <a:xfrm>
            <a:off x="1979712" y="4293096"/>
            <a:ext cx="1228725" cy="609600"/>
            <a:chOff x="6223595" y="4365104"/>
            <a:chExt cx="1228725" cy="609600"/>
          </a:xfrm>
        </p:grpSpPr>
        <p:sp>
          <p:nvSpPr>
            <p:cNvPr id="9" name="TextBox 14"/>
            <p:cNvSpPr txBox="1">
              <a:spLocks noChangeArrowheads="1"/>
            </p:cNvSpPr>
            <p:nvPr/>
          </p:nvSpPr>
          <p:spPr bwMode="auto">
            <a:xfrm>
              <a:off x="6299795" y="4431779"/>
              <a:ext cx="1055688" cy="446276"/>
            </a:xfrm>
            <a:prstGeom prst="rect">
              <a:avLst/>
            </a:prstGeom>
            <a:noFill/>
            <a:ln w="9525">
              <a:noFill/>
              <a:miter lim="800000"/>
              <a:headEnd/>
              <a:tailEnd/>
            </a:ln>
            <a:scene3d>
              <a:camera prst="orthographicFront"/>
              <a:lightRig rig="threePt" dir="t"/>
            </a:scene3d>
            <a:sp3d extrusionH="76200">
              <a:extrusionClr>
                <a:schemeClr val="tx2"/>
              </a:extrusionClr>
            </a:sp3d>
          </p:spPr>
          <p:txBody>
            <a:bodyPr>
              <a:spAutoFit/>
            </a:bodyPr>
            <a:lstStyle/>
            <a:p>
              <a:pPr algn="ctr"/>
              <a:r>
                <a:rPr lang="en-US" sz="1200" b="1" dirty="0"/>
                <a:t>MEDLINE</a:t>
              </a:r>
            </a:p>
            <a:p>
              <a:pPr algn="ctr"/>
              <a:r>
                <a:rPr lang="en-US" sz="1100" b="1" i="1" dirty="0" smtClean="0">
                  <a:solidFill>
                    <a:srgbClr val="4B741E"/>
                  </a:solidFill>
                </a:rPr>
                <a:t>1950-</a:t>
              </a:r>
              <a:r>
                <a:rPr lang="cs-CZ" sz="1100" b="1" i="1" dirty="0" smtClean="0">
                  <a:solidFill>
                    <a:srgbClr val="4B741E"/>
                  </a:solidFill>
                </a:rPr>
                <a:t>máig</a:t>
              </a:r>
              <a:endParaRPr lang="en-US" sz="1100" b="1" i="1" dirty="0">
                <a:solidFill>
                  <a:srgbClr val="4B741E"/>
                </a:solidFill>
              </a:endParaRPr>
            </a:p>
          </p:txBody>
        </p:sp>
        <p:sp>
          <p:nvSpPr>
            <p:cNvPr id="18" name="Oval 17"/>
            <p:cNvSpPr/>
            <p:nvPr/>
          </p:nvSpPr>
          <p:spPr>
            <a:xfrm>
              <a:off x="6223595" y="4365104"/>
              <a:ext cx="1228725" cy="609600"/>
            </a:xfrm>
            <a:prstGeom prst="ellipse">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6" name="Group 35"/>
          <p:cNvGrpSpPr/>
          <p:nvPr/>
        </p:nvGrpSpPr>
        <p:grpSpPr>
          <a:xfrm>
            <a:off x="6301506" y="3819128"/>
            <a:ext cx="1366838" cy="762000"/>
            <a:chOff x="6228184" y="3284984"/>
            <a:chExt cx="1366838" cy="762000"/>
          </a:xfrm>
        </p:grpSpPr>
        <p:sp>
          <p:nvSpPr>
            <p:cNvPr id="10" name="TextBox 9"/>
            <p:cNvSpPr txBox="1">
              <a:spLocks noChangeArrowheads="1"/>
            </p:cNvSpPr>
            <p:nvPr/>
          </p:nvSpPr>
          <p:spPr bwMode="auto">
            <a:xfrm>
              <a:off x="6228184" y="3399284"/>
              <a:ext cx="1366838" cy="630238"/>
            </a:xfrm>
            <a:prstGeom prst="rect">
              <a:avLst/>
            </a:prstGeom>
            <a:noFill/>
            <a:ln w="9525">
              <a:noFill/>
              <a:miter lim="800000"/>
              <a:headEnd/>
              <a:tailEnd/>
            </a:ln>
            <a:scene3d>
              <a:camera prst="orthographicFront"/>
              <a:lightRig rig="threePt" dir="t"/>
            </a:scene3d>
            <a:sp3d extrusionH="76200">
              <a:extrusionClr>
                <a:schemeClr val="tx2"/>
              </a:extrusionClr>
            </a:sp3d>
          </p:spPr>
          <p:txBody>
            <a:bodyPr>
              <a:spAutoFit/>
            </a:bodyPr>
            <a:lstStyle/>
            <a:p>
              <a:pPr algn="ctr"/>
              <a:r>
                <a:rPr lang="en-US" sz="1200" b="1" dirty="0">
                  <a:solidFill>
                    <a:schemeClr val="tx2"/>
                  </a:solidFill>
                </a:rPr>
                <a:t>Journal Citation</a:t>
              </a:r>
            </a:p>
            <a:p>
              <a:pPr algn="ctr"/>
              <a:r>
                <a:rPr lang="en-US" sz="1200" b="1" dirty="0">
                  <a:solidFill>
                    <a:schemeClr val="tx2"/>
                  </a:solidFill>
                </a:rPr>
                <a:t>Reports</a:t>
              </a:r>
            </a:p>
            <a:p>
              <a:pPr algn="ctr"/>
              <a:r>
                <a:rPr lang="en-US" sz="1100" b="1" i="1" dirty="0" smtClean="0">
                  <a:solidFill>
                    <a:srgbClr val="4B741E"/>
                  </a:solidFill>
                </a:rPr>
                <a:t>1997-</a:t>
              </a:r>
              <a:r>
                <a:rPr lang="cs-CZ" sz="1100" b="1" i="1" dirty="0" smtClean="0">
                  <a:solidFill>
                    <a:srgbClr val="4B741E"/>
                  </a:solidFill>
                </a:rPr>
                <a:t>máig</a:t>
              </a:r>
              <a:endParaRPr lang="en-US" sz="1100" b="1" i="1" dirty="0">
                <a:solidFill>
                  <a:srgbClr val="4B741E"/>
                </a:solidFill>
              </a:endParaRPr>
            </a:p>
          </p:txBody>
        </p:sp>
        <p:sp>
          <p:nvSpPr>
            <p:cNvPr id="19" name="Oval 18"/>
            <p:cNvSpPr/>
            <p:nvPr/>
          </p:nvSpPr>
          <p:spPr>
            <a:xfrm>
              <a:off x="6237709" y="3284984"/>
              <a:ext cx="1343025" cy="762000"/>
            </a:xfrm>
            <a:prstGeom prst="ellipse">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3" name="Oval 22"/>
          <p:cNvSpPr/>
          <p:nvPr/>
        </p:nvSpPr>
        <p:spPr>
          <a:xfrm>
            <a:off x="1835696" y="3284984"/>
            <a:ext cx="1352550" cy="781050"/>
          </a:xfrm>
          <a:prstGeom prst="ellipse">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TextBox 7"/>
          <p:cNvSpPr txBox="1">
            <a:spLocks noChangeArrowheads="1"/>
          </p:cNvSpPr>
          <p:nvPr/>
        </p:nvSpPr>
        <p:spPr bwMode="auto">
          <a:xfrm>
            <a:off x="1892846" y="3343721"/>
            <a:ext cx="1204913" cy="646113"/>
          </a:xfrm>
          <a:prstGeom prst="rect">
            <a:avLst/>
          </a:prstGeom>
          <a:noFill/>
          <a:ln w="9525">
            <a:noFill/>
            <a:miter lim="800000"/>
            <a:headEnd/>
            <a:tailEnd/>
          </a:ln>
          <a:scene3d>
            <a:camera prst="orthographicFront"/>
            <a:lightRig rig="threePt" dir="t"/>
          </a:scene3d>
          <a:sp3d extrusionH="76200">
            <a:extrusionClr>
              <a:schemeClr val="tx2"/>
            </a:extrusionClr>
          </a:sp3d>
        </p:spPr>
        <p:txBody>
          <a:bodyPr wrap="none">
            <a:spAutoFit/>
          </a:bodyPr>
          <a:lstStyle/>
          <a:p>
            <a:pPr algn="ctr"/>
            <a:r>
              <a:rPr lang="en-US" sz="1200" b="1" dirty="0">
                <a:solidFill>
                  <a:schemeClr val="tx2"/>
                </a:solidFill>
              </a:rPr>
              <a:t>BIOSIS</a:t>
            </a:r>
          </a:p>
          <a:p>
            <a:pPr algn="ctr"/>
            <a:r>
              <a:rPr lang="en-US" sz="1200" b="1" dirty="0">
                <a:solidFill>
                  <a:schemeClr val="tx2"/>
                </a:solidFill>
              </a:rPr>
              <a:t>Citation Index</a:t>
            </a:r>
          </a:p>
          <a:p>
            <a:pPr algn="ctr"/>
            <a:r>
              <a:rPr lang="en-US" sz="1100" b="1" i="1" dirty="0" smtClean="0">
                <a:solidFill>
                  <a:srgbClr val="4B741E"/>
                </a:solidFill>
              </a:rPr>
              <a:t>1926-</a:t>
            </a:r>
            <a:r>
              <a:rPr lang="hu-HU" sz="1100" b="1" i="1" dirty="0" smtClean="0">
                <a:solidFill>
                  <a:srgbClr val="4B741E"/>
                </a:solidFill>
              </a:rPr>
              <a:t>máig</a:t>
            </a:r>
            <a:endParaRPr lang="en-US" sz="1100" b="1" i="1" dirty="0">
              <a:solidFill>
                <a:srgbClr val="4B741E"/>
              </a:solidFill>
            </a:endParaRPr>
          </a:p>
        </p:txBody>
      </p:sp>
      <p:grpSp>
        <p:nvGrpSpPr>
          <p:cNvPr id="32" name="Group 31"/>
          <p:cNvGrpSpPr/>
          <p:nvPr/>
        </p:nvGrpSpPr>
        <p:grpSpPr>
          <a:xfrm>
            <a:off x="2483768" y="5085184"/>
            <a:ext cx="1352550" cy="781050"/>
            <a:chOff x="2627784" y="5229200"/>
            <a:chExt cx="1352550" cy="781050"/>
          </a:xfrm>
        </p:grpSpPr>
        <p:sp>
          <p:nvSpPr>
            <p:cNvPr id="22" name="TextBox 12"/>
            <p:cNvSpPr txBox="1">
              <a:spLocks noChangeArrowheads="1"/>
            </p:cNvSpPr>
            <p:nvPr/>
          </p:nvSpPr>
          <p:spPr bwMode="auto">
            <a:xfrm>
              <a:off x="2890100" y="5381600"/>
              <a:ext cx="873958" cy="446276"/>
            </a:xfrm>
            <a:prstGeom prst="rect">
              <a:avLst/>
            </a:prstGeom>
            <a:noFill/>
            <a:ln w="9525">
              <a:noFill/>
              <a:miter lim="800000"/>
              <a:headEnd/>
              <a:tailEnd/>
            </a:ln>
            <a:scene3d>
              <a:camera prst="orthographicFront"/>
              <a:lightRig rig="threePt" dir="t"/>
            </a:scene3d>
            <a:sp3d extrusionH="76200">
              <a:extrusionClr>
                <a:schemeClr val="tx2"/>
              </a:extrusionClr>
            </a:sp3d>
          </p:spPr>
          <p:txBody>
            <a:bodyPr wrap="none">
              <a:spAutoFit/>
            </a:bodyPr>
            <a:lstStyle/>
            <a:p>
              <a:pPr algn="ctr"/>
              <a:r>
                <a:rPr lang="en-US" sz="1200" b="1" dirty="0"/>
                <a:t>FSTA</a:t>
              </a:r>
            </a:p>
            <a:p>
              <a:pPr algn="ctr"/>
              <a:r>
                <a:rPr lang="en-US" sz="1100" b="1" i="1" dirty="0" smtClean="0">
                  <a:solidFill>
                    <a:srgbClr val="4B741E"/>
                  </a:solidFill>
                </a:rPr>
                <a:t>1969-</a:t>
              </a:r>
              <a:r>
                <a:rPr lang="cs-CZ" sz="1100" b="1" i="1" dirty="0" smtClean="0">
                  <a:solidFill>
                    <a:srgbClr val="4B741E"/>
                  </a:solidFill>
                </a:rPr>
                <a:t>máig</a:t>
              </a:r>
              <a:endParaRPr lang="en-US" sz="1100" b="1" i="1" dirty="0">
                <a:solidFill>
                  <a:srgbClr val="4B741E"/>
                </a:solidFill>
              </a:endParaRPr>
            </a:p>
          </p:txBody>
        </p:sp>
        <p:sp>
          <p:nvSpPr>
            <p:cNvPr id="24" name="Oval 23"/>
            <p:cNvSpPr/>
            <p:nvPr/>
          </p:nvSpPr>
          <p:spPr>
            <a:xfrm>
              <a:off x="2627784" y="5229200"/>
              <a:ext cx="1352550" cy="781050"/>
            </a:xfrm>
            <a:prstGeom prst="ellipse">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5" name="Oval 24"/>
          <p:cNvSpPr/>
          <p:nvPr/>
        </p:nvSpPr>
        <p:spPr>
          <a:xfrm>
            <a:off x="5868144" y="4736182"/>
            <a:ext cx="1485900" cy="781050"/>
          </a:xfrm>
          <a:prstGeom prst="ellipse">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TextBox 11"/>
          <p:cNvSpPr txBox="1">
            <a:spLocks noChangeArrowheads="1"/>
          </p:cNvSpPr>
          <p:nvPr/>
        </p:nvSpPr>
        <p:spPr bwMode="auto">
          <a:xfrm>
            <a:off x="5906244" y="4850482"/>
            <a:ext cx="1482725" cy="646113"/>
          </a:xfrm>
          <a:prstGeom prst="rect">
            <a:avLst/>
          </a:prstGeom>
          <a:noFill/>
          <a:ln w="9525">
            <a:noFill/>
            <a:miter lim="800000"/>
            <a:headEnd/>
            <a:tailEnd/>
          </a:ln>
          <a:scene3d>
            <a:camera prst="orthographicFront"/>
            <a:lightRig rig="threePt" dir="t"/>
          </a:scene3d>
          <a:sp3d extrusionH="76200">
            <a:extrusionClr>
              <a:schemeClr val="tx2"/>
            </a:extrusionClr>
          </a:sp3d>
        </p:spPr>
        <p:txBody>
          <a:bodyPr wrap="none">
            <a:spAutoFit/>
          </a:bodyPr>
          <a:lstStyle/>
          <a:p>
            <a:pPr algn="ctr"/>
            <a:r>
              <a:rPr lang="en-US" sz="1200" b="1" dirty="0"/>
              <a:t>Chinese Science </a:t>
            </a:r>
          </a:p>
          <a:p>
            <a:pPr algn="ctr"/>
            <a:r>
              <a:rPr lang="en-US" sz="1200" b="1" dirty="0"/>
              <a:t>Citation Database</a:t>
            </a:r>
          </a:p>
          <a:p>
            <a:pPr algn="ctr"/>
            <a:r>
              <a:rPr lang="en-US" sz="1100" b="1" i="1" dirty="0" smtClean="0">
                <a:solidFill>
                  <a:srgbClr val="4B741E"/>
                </a:solidFill>
              </a:rPr>
              <a:t>1989-</a:t>
            </a:r>
            <a:r>
              <a:rPr lang="cs-CZ" sz="1100" b="1" i="1" dirty="0" smtClean="0">
                <a:solidFill>
                  <a:srgbClr val="4B741E"/>
                </a:solidFill>
              </a:rPr>
              <a:t>máig</a:t>
            </a:r>
            <a:endParaRPr lang="en-US" sz="1100" b="1" dirty="0">
              <a:solidFill>
                <a:srgbClr val="4B741E"/>
              </a:solidFill>
            </a:endParaRPr>
          </a:p>
        </p:txBody>
      </p:sp>
      <p:sp>
        <p:nvSpPr>
          <p:cNvPr id="42" name="TextBox 16"/>
          <p:cNvSpPr txBox="1">
            <a:spLocks noChangeArrowheads="1"/>
          </p:cNvSpPr>
          <p:nvPr/>
        </p:nvSpPr>
        <p:spPr bwMode="auto">
          <a:xfrm>
            <a:off x="3703761" y="1774557"/>
            <a:ext cx="1084263" cy="646331"/>
          </a:xfrm>
          <a:prstGeom prst="rect">
            <a:avLst/>
          </a:prstGeom>
          <a:noFill/>
          <a:ln w="9525">
            <a:noFill/>
            <a:prstDash val="dash"/>
            <a:miter lim="800000"/>
            <a:headEnd/>
            <a:tailEnd/>
          </a:ln>
          <a:scene3d>
            <a:camera prst="orthographicFront"/>
            <a:lightRig rig="threePt" dir="t"/>
          </a:scene3d>
          <a:sp3d extrusionH="76200">
            <a:extrusionClr>
              <a:schemeClr val="tx2"/>
            </a:extrusionClr>
          </a:sp3d>
        </p:spPr>
        <p:txBody>
          <a:bodyPr>
            <a:spAutoFit/>
          </a:bodyPr>
          <a:lstStyle/>
          <a:p>
            <a:pPr algn="ctr"/>
            <a:r>
              <a:rPr lang="hu-HU" sz="1200" b="1" dirty="0" smtClean="0"/>
              <a:t>Data Citation Index</a:t>
            </a:r>
            <a:endParaRPr lang="en-US" sz="11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29"/>
                                        </p:tgtEl>
                                        <p:attrNameLst>
                                          <p:attrName>fillcolor</p:attrName>
                                        </p:attrNameLst>
                                      </p:cBhvr>
                                      <p:to>
                                        <a:schemeClr val="accent1"/>
                                      </p:to>
                                    </p:animClr>
                                    <p:set>
                                      <p:cBhvr>
                                        <p:cTn id="7" dur="2000" fill="hold"/>
                                        <p:tgtEl>
                                          <p:spTgt spid="29"/>
                                        </p:tgtEl>
                                        <p:attrNameLst>
                                          <p:attrName>fill.type</p:attrName>
                                        </p:attrNameLst>
                                      </p:cBhvr>
                                      <p:to>
                                        <p:strVal val="solid"/>
                                      </p:to>
                                    </p:set>
                                    <p:set>
                                      <p:cBhvr>
                                        <p:cTn id="8" dur="2000" fill="hold"/>
                                        <p:tgtEl>
                                          <p:spTgt spid="29"/>
                                        </p:tgtEl>
                                        <p:attrNameLst>
                                          <p:attrName>fill.on</p:attrName>
                                        </p:attrNameLst>
                                      </p:cBhvr>
                                      <p:to>
                                        <p:strVal val="true"/>
                                      </p:to>
                                    </p:set>
                                  </p:childTnLst>
                                </p:cTn>
                              </p:par>
                              <p:par>
                                <p:cTn id="9" presetID="3" presetClass="emph" presetSubtype="2" fill="hold" grpId="0" nodeType="withEffect">
                                  <p:stCondLst>
                                    <p:cond delay="0"/>
                                  </p:stCondLst>
                                  <p:childTnLst>
                                    <p:animClr clrSpc="rgb">
                                      <p:cBhvr override="childStyle">
                                        <p:cTn id="10" dur="2000" fill="hold"/>
                                        <p:tgtEl>
                                          <p:spTgt spid="28"/>
                                        </p:tgtEl>
                                        <p:attrNameLst>
                                          <p:attrName>style.color</p:attrName>
                                        </p:attrNameLst>
                                      </p:cBhvr>
                                      <p:to>
                                        <a:schemeClr val="bg1"/>
                                      </p:to>
                                    </p:animClr>
                                  </p:childTnLst>
                                </p:cTn>
                              </p:par>
                            </p:childTnLst>
                          </p:cTn>
                        </p:par>
                        <p:par>
                          <p:cTn id="11" fill="hold">
                            <p:stCondLst>
                              <p:cond delay="2000"/>
                            </p:stCondLst>
                            <p:childTnLst>
                              <p:par>
                                <p:cTn id="12" presetID="1" presetClass="emph" presetSubtype="2" fill="hold" nodeType="afterEffect">
                                  <p:stCondLst>
                                    <p:cond delay="0"/>
                                  </p:stCondLst>
                                  <p:childTnLst>
                                    <p:animClr clrSpc="rgb">
                                      <p:cBhvr>
                                        <p:cTn id="13" dur="2000" fill="hold"/>
                                        <p:tgtEl>
                                          <p:spTgt spid="23"/>
                                        </p:tgtEl>
                                        <p:attrNameLst>
                                          <p:attrName>fillcolor</p:attrName>
                                        </p:attrNameLst>
                                      </p:cBhvr>
                                      <p:to>
                                        <a:schemeClr val="accent1"/>
                                      </p:to>
                                    </p:animClr>
                                    <p:set>
                                      <p:cBhvr>
                                        <p:cTn id="14" dur="2000" fill="hold"/>
                                        <p:tgtEl>
                                          <p:spTgt spid="23"/>
                                        </p:tgtEl>
                                        <p:attrNameLst>
                                          <p:attrName>fill.type</p:attrName>
                                        </p:attrNameLst>
                                      </p:cBhvr>
                                      <p:to>
                                        <p:strVal val="solid"/>
                                      </p:to>
                                    </p:set>
                                    <p:set>
                                      <p:cBhvr>
                                        <p:cTn id="15" dur="2000" fill="hold"/>
                                        <p:tgtEl>
                                          <p:spTgt spid="23"/>
                                        </p:tgtEl>
                                        <p:attrNameLst>
                                          <p:attrName>fill.on</p:attrName>
                                        </p:attrNameLst>
                                      </p:cBhvr>
                                      <p:to>
                                        <p:strVal val="true"/>
                                      </p:to>
                                    </p:set>
                                  </p:childTnLst>
                                </p:cTn>
                              </p:par>
                              <p:par>
                                <p:cTn id="16" presetID="3" presetClass="emph" presetSubtype="2" fill="hold" grpId="0" nodeType="withEffect">
                                  <p:stCondLst>
                                    <p:cond delay="0"/>
                                  </p:stCondLst>
                                  <p:childTnLst>
                                    <p:animClr clrSpc="rgb">
                                      <p:cBhvr override="childStyle">
                                        <p:cTn id="17" dur="2000" fill="hold"/>
                                        <p:tgtEl>
                                          <p:spTgt spid="20"/>
                                        </p:tgtEl>
                                        <p:attrNameLst>
                                          <p:attrName>style.color</p:attrName>
                                        </p:attrNameLst>
                                      </p:cBhvr>
                                      <p:to>
                                        <a:schemeClr val="bg1"/>
                                      </p:to>
                                    </p:animClr>
                                  </p:childTnLst>
                                </p:cTn>
                              </p:par>
                            </p:childTnLst>
                          </p:cTn>
                        </p:par>
                        <p:par>
                          <p:cTn id="18" fill="hold">
                            <p:stCondLst>
                              <p:cond delay="4000"/>
                            </p:stCondLst>
                            <p:childTnLst>
                              <p:par>
                                <p:cTn id="19" presetID="1" presetClass="emph" presetSubtype="2" fill="hold" nodeType="afterEffect">
                                  <p:stCondLst>
                                    <p:cond delay="0"/>
                                  </p:stCondLst>
                                  <p:childTnLst>
                                    <p:animClr clrSpc="rgb">
                                      <p:cBhvr>
                                        <p:cTn id="20" dur="2000" fill="hold"/>
                                        <p:tgtEl>
                                          <p:spTgt spid="25"/>
                                        </p:tgtEl>
                                        <p:attrNameLst>
                                          <p:attrName>fillcolor</p:attrName>
                                        </p:attrNameLst>
                                      </p:cBhvr>
                                      <p:to>
                                        <a:schemeClr val="accent1"/>
                                      </p:to>
                                    </p:animClr>
                                    <p:set>
                                      <p:cBhvr>
                                        <p:cTn id="21" dur="2000" fill="hold"/>
                                        <p:tgtEl>
                                          <p:spTgt spid="25"/>
                                        </p:tgtEl>
                                        <p:attrNameLst>
                                          <p:attrName>fill.type</p:attrName>
                                        </p:attrNameLst>
                                      </p:cBhvr>
                                      <p:to>
                                        <p:strVal val="solid"/>
                                      </p:to>
                                    </p:set>
                                    <p:set>
                                      <p:cBhvr>
                                        <p:cTn id="22" dur="2000" fill="hold"/>
                                        <p:tgtEl>
                                          <p:spTgt spid="25"/>
                                        </p:tgtEl>
                                        <p:attrNameLst>
                                          <p:attrName>fill.on</p:attrName>
                                        </p:attrNameLst>
                                      </p:cBhvr>
                                      <p:to>
                                        <p:strVal val="true"/>
                                      </p:to>
                                    </p:set>
                                  </p:childTnLst>
                                </p:cTn>
                              </p:par>
                              <p:par>
                                <p:cTn id="23" presetID="3" presetClass="emph" presetSubtype="2" fill="hold" grpId="0" nodeType="withEffect">
                                  <p:stCondLst>
                                    <p:cond delay="0"/>
                                  </p:stCondLst>
                                  <p:childTnLst>
                                    <p:animClr clrSpc="rgb">
                                      <p:cBhvr override="childStyle">
                                        <p:cTn id="24" dur="2000" fill="hold"/>
                                        <p:tgtEl>
                                          <p:spTgt spid="21"/>
                                        </p:tgtEl>
                                        <p:attrNameLst>
                                          <p:attrName>style.color</p:attrName>
                                        </p:attrNameLst>
                                      </p:cBhvr>
                                      <p:to>
                                        <a:schemeClr val="bg1"/>
                                      </p:to>
                                    </p:animClr>
                                  </p:childTnLst>
                                </p:cTn>
                              </p:par>
                            </p:childTnLst>
                          </p:cTn>
                        </p:par>
                        <p:par>
                          <p:cTn id="25" fill="hold">
                            <p:stCondLst>
                              <p:cond delay="6000"/>
                            </p:stCondLst>
                            <p:childTnLst>
                              <p:par>
                                <p:cTn id="26" presetID="1" presetClass="emph" presetSubtype="2" fill="hold" nodeType="afterEffect">
                                  <p:stCondLst>
                                    <p:cond delay="0"/>
                                  </p:stCondLst>
                                  <p:childTnLst>
                                    <p:animClr clrSpc="rgb">
                                      <p:cBhvr>
                                        <p:cTn id="27" dur="2000" fill="hold"/>
                                        <p:tgtEl>
                                          <p:spTgt spid="43"/>
                                        </p:tgtEl>
                                        <p:attrNameLst>
                                          <p:attrName>fillcolor</p:attrName>
                                        </p:attrNameLst>
                                      </p:cBhvr>
                                      <p:to>
                                        <a:schemeClr val="bg2"/>
                                      </p:to>
                                    </p:animClr>
                                    <p:set>
                                      <p:cBhvr>
                                        <p:cTn id="28" dur="2000" fill="hold"/>
                                        <p:tgtEl>
                                          <p:spTgt spid="43"/>
                                        </p:tgtEl>
                                        <p:attrNameLst>
                                          <p:attrName>fill.type</p:attrName>
                                        </p:attrNameLst>
                                      </p:cBhvr>
                                      <p:to>
                                        <p:strVal val="solid"/>
                                      </p:to>
                                    </p:set>
                                    <p:set>
                                      <p:cBhvr>
                                        <p:cTn id="29" dur="2000" fill="hold"/>
                                        <p:tgtEl>
                                          <p:spTgt spid="43"/>
                                        </p:tgtEl>
                                        <p:attrNameLst>
                                          <p:attrName>fill.on</p:attrName>
                                        </p:attrNameLst>
                                      </p:cBhvr>
                                      <p:to>
                                        <p:strVal val="true"/>
                                      </p:to>
                                    </p:set>
                                  </p:childTnLst>
                                </p:cTn>
                              </p:par>
                              <p:par>
                                <p:cTn id="30" presetID="3" presetClass="emph" presetSubtype="2" fill="hold" grpId="0" nodeType="withEffect">
                                  <p:stCondLst>
                                    <p:cond delay="0"/>
                                  </p:stCondLst>
                                  <p:childTnLst>
                                    <p:animClr clrSpc="rgb">
                                      <p:cBhvr override="childStyle">
                                        <p:cTn id="31" dur="2000" fill="hold"/>
                                        <p:tgtEl>
                                          <p:spTgt spid="42"/>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0" grpId="0"/>
      <p:bldP spid="2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nigms nih.jpg"/>
          <p:cNvPicPr>
            <a:picLocks noChangeAspect="1"/>
          </p:cNvPicPr>
          <p:nvPr/>
        </p:nvPicPr>
        <p:blipFill>
          <a:blip r:embed="rId3" cstate="print"/>
          <a:stretch>
            <a:fillRect/>
          </a:stretch>
        </p:blipFill>
        <p:spPr>
          <a:xfrm>
            <a:off x="7693678" y="1163041"/>
            <a:ext cx="1082188" cy="1128602"/>
          </a:xfrm>
          <a:prstGeom prst="rect">
            <a:avLst/>
          </a:prstGeom>
        </p:spPr>
      </p:pic>
      <p:pic>
        <p:nvPicPr>
          <p:cNvPr id="25" name="Picture 24" descr="genomegraphic.jpg"/>
          <p:cNvPicPr>
            <a:picLocks noChangeAspect="1"/>
          </p:cNvPicPr>
          <p:nvPr/>
        </p:nvPicPr>
        <p:blipFill>
          <a:blip r:embed="rId4" cstate="print"/>
          <a:stretch>
            <a:fillRect/>
          </a:stretch>
        </p:blipFill>
        <p:spPr>
          <a:xfrm>
            <a:off x="3563888" y="6093296"/>
            <a:ext cx="2548544" cy="612371"/>
          </a:xfrm>
          <a:prstGeom prst="rect">
            <a:avLst/>
          </a:prstGeom>
        </p:spPr>
      </p:pic>
      <p:pic>
        <p:nvPicPr>
          <p:cNvPr id="26" name="Picture 25" descr="genome.jpg"/>
          <p:cNvPicPr>
            <a:picLocks noChangeAspect="1"/>
          </p:cNvPicPr>
          <p:nvPr/>
        </p:nvPicPr>
        <p:blipFill>
          <a:blip r:embed="rId5" cstate="print"/>
          <a:stretch>
            <a:fillRect/>
          </a:stretch>
        </p:blipFill>
        <p:spPr>
          <a:xfrm>
            <a:off x="7077694" y="4300201"/>
            <a:ext cx="1793174" cy="653445"/>
          </a:xfrm>
          <a:prstGeom prst="rect">
            <a:avLst/>
          </a:prstGeom>
        </p:spPr>
      </p:pic>
      <p:pic>
        <p:nvPicPr>
          <p:cNvPr id="27" name="Picture 26" descr="worldbank.jpg"/>
          <p:cNvPicPr>
            <a:picLocks noChangeAspect="1"/>
          </p:cNvPicPr>
          <p:nvPr/>
        </p:nvPicPr>
        <p:blipFill>
          <a:blip r:embed="rId6" cstate="print"/>
          <a:stretch>
            <a:fillRect/>
          </a:stretch>
        </p:blipFill>
        <p:spPr>
          <a:xfrm>
            <a:off x="7469752" y="2850080"/>
            <a:ext cx="1317987" cy="907670"/>
          </a:xfrm>
          <a:prstGeom prst="rect">
            <a:avLst/>
          </a:prstGeom>
        </p:spPr>
      </p:pic>
      <p:pic>
        <p:nvPicPr>
          <p:cNvPr id="28" name="Picture 27" descr="usTrade.jpg"/>
          <p:cNvPicPr>
            <a:picLocks noChangeAspect="1"/>
          </p:cNvPicPr>
          <p:nvPr/>
        </p:nvPicPr>
        <p:blipFill>
          <a:blip r:embed="rId7" cstate="print"/>
          <a:stretch>
            <a:fillRect/>
          </a:stretch>
        </p:blipFill>
        <p:spPr>
          <a:xfrm>
            <a:off x="7083381" y="5442131"/>
            <a:ext cx="1526230" cy="1114036"/>
          </a:xfrm>
          <a:prstGeom prst="rect">
            <a:avLst/>
          </a:prstGeom>
        </p:spPr>
      </p:pic>
      <p:sp>
        <p:nvSpPr>
          <p:cNvPr id="8" name="Title 1"/>
          <p:cNvSpPr>
            <a:spLocks noGrp="1"/>
          </p:cNvSpPr>
          <p:nvPr>
            <p:ph type="title"/>
          </p:nvPr>
        </p:nvSpPr>
        <p:spPr>
          <a:xfrm>
            <a:off x="850900" y="457200"/>
            <a:ext cx="7445375" cy="854075"/>
          </a:xfrm>
        </p:spPr>
        <p:txBody>
          <a:bodyPr/>
          <a:lstStyle/>
          <a:p>
            <a:r>
              <a:rPr lang="hu-HU" dirty="0" smtClean="0"/>
              <a:t>Data Citation Index - Kutatási adatok</a:t>
            </a:r>
            <a:endParaRPr lang="en-US" dirty="0"/>
          </a:p>
        </p:txBody>
      </p:sp>
      <p:pic>
        <p:nvPicPr>
          <p:cNvPr id="1026" name="Picture 2"/>
          <p:cNvPicPr>
            <a:picLocks noChangeAspect="1" noChangeArrowheads="1"/>
          </p:cNvPicPr>
          <p:nvPr/>
        </p:nvPicPr>
        <p:blipFill>
          <a:blip r:embed="rId8" cstate="print"/>
          <a:srcRect/>
          <a:stretch>
            <a:fillRect/>
          </a:stretch>
        </p:blipFill>
        <p:spPr bwMode="auto">
          <a:xfrm>
            <a:off x="395536" y="1772816"/>
            <a:ext cx="2515062" cy="1440160"/>
          </a:xfrm>
          <a:prstGeom prst="rect">
            <a:avLst/>
          </a:prstGeom>
          <a:noFill/>
          <a:ln w="9525">
            <a:noFill/>
            <a:miter lim="800000"/>
            <a:headEnd/>
            <a:tailEnd/>
          </a:ln>
        </p:spPr>
      </p:pic>
      <p:pic>
        <p:nvPicPr>
          <p:cNvPr id="1027" name="Picture 3"/>
          <p:cNvPicPr>
            <a:picLocks noChangeAspect="1" noChangeArrowheads="1"/>
          </p:cNvPicPr>
          <p:nvPr/>
        </p:nvPicPr>
        <p:blipFill>
          <a:blip r:embed="rId9" cstate="print"/>
          <a:srcRect b="13119"/>
          <a:stretch>
            <a:fillRect/>
          </a:stretch>
        </p:blipFill>
        <p:spPr bwMode="auto">
          <a:xfrm>
            <a:off x="4067944" y="1772816"/>
            <a:ext cx="2520280" cy="1440160"/>
          </a:xfrm>
          <a:prstGeom prst="rect">
            <a:avLst/>
          </a:prstGeom>
          <a:noFill/>
          <a:ln w="9525">
            <a:noFill/>
            <a:miter lim="800000"/>
            <a:headEnd/>
            <a:tailEnd/>
          </a:ln>
        </p:spPr>
      </p:pic>
      <p:sp>
        <p:nvSpPr>
          <p:cNvPr id="11" name="Rectangle 10"/>
          <p:cNvSpPr/>
          <p:nvPr/>
        </p:nvSpPr>
        <p:spPr>
          <a:xfrm>
            <a:off x="539552" y="3573016"/>
            <a:ext cx="5904656" cy="2477601"/>
          </a:xfrm>
          <a:prstGeom prst="rect">
            <a:avLst/>
          </a:prstGeom>
        </p:spPr>
        <p:txBody>
          <a:bodyPr wrap="square">
            <a:spAutoFit/>
          </a:bodyPr>
          <a:lstStyle/>
          <a:p>
            <a:pPr marL="463550" lvl="1" indent="-238125">
              <a:lnSpc>
                <a:spcPts val="2800"/>
              </a:lnSpc>
              <a:spcBef>
                <a:spcPts val="600"/>
              </a:spcBef>
              <a:buClr>
                <a:srgbClr val="FF6600"/>
              </a:buClr>
            </a:pPr>
            <a:r>
              <a:rPr lang="hu-HU" sz="2000" dirty="0" smtClean="0"/>
              <a:t>Kutatási adatok megosztása</a:t>
            </a:r>
          </a:p>
          <a:p>
            <a:pPr marL="463550" lvl="1" indent="-238125">
              <a:lnSpc>
                <a:spcPts val="2800"/>
              </a:lnSpc>
              <a:spcBef>
                <a:spcPts val="600"/>
              </a:spcBef>
              <a:buClr>
                <a:srgbClr val="FF6600"/>
              </a:buClr>
              <a:buFont typeface="Wingdings" pitchFamily="2" charset="2"/>
              <a:buChar char="Ø"/>
            </a:pPr>
            <a:r>
              <a:rPr lang="en-US" sz="2000" dirty="0" smtClean="0"/>
              <a:t> </a:t>
            </a:r>
            <a:r>
              <a:rPr lang="hu-HU" sz="2000" dirty="0" smtClean="0"/>
              <a:t>Tudományok fejlődésével, az adatokat újrahasználhatják egyéb kutatók, egyéb szempontból megköze</a:t>
            </a:r>
            <a:r>
              <a:rPr lang="en-GB" sz="2000" dirty="0" smtClean="0"/>
              <a:t>l</a:t>
            </a:r>
            <a:r>
              <a:rPr lang="hu-HU" sz="2000" dirty="0" smtClean="0"/>
              <a:t>ítve a témát</a:t>
            </a:r>
            <a:endParaRPr lang="en-US" sz="2000" dirty="0" smtClean="0"/>
          </a:p>
          <a:p>
            <a:pPr marL="463550" lvl="1" indent="-238125">
              <a:lnSpc>
                <a:spcPts val="2800"/>
              </a:lnSpc>
              <a:spcBef>
                <a:spcPts val="600"/>
              </a:spcBef>
              <a:buClr>
                <a:srgbClr val="FF6600"/>
              </a:buClr>
              <a:buFont typeface="Wingdings" pitchFamily="2" charset="2"/>
              <a:buChar char="Ø"/>
            </a:pPr>
            <a:r>
              <a:rPr lang="en-US" sz="2000" dirty="0" smtClean="0"/>
              <a:t> </a:t>
            </a:r>
            <a:r>
              <a:rPr lang="hu-HU" sz="2000" dirty="0" smtClean="0"/>
              <a:t>Eredmények ellenőrzése</a:t>
            </a:r>
            <a:endParaRPr lang="en-US" sz="2000" dirty="0" smtClean="0"/>
          </a:p>
          <a:p>
            <a:pPr marL="463550" lvl="1" indent="-238125">
              <a:lnSpc>
                <a:spcPts val="2800"/>
              </a:lnSpc>
              <a:spcBef>
                <a:spcPts val="600"/>
              </a:spcBef>
              <a:buClr>
                <a:srgbClr val="FF6600"/>
              </a:buClr>
              <a:buFont typeface="Wingdings" pitchFamily="2" charset="2"/>
              <a:buChar char="Ø"/>
            </a:pPr>
            <a:r>
              <a:rPr lang="en-US" sz="2000" dirty="0" smtClean="0"/>
              <a:t> </a:t>
            </a:r>
            <a:r>
              <a:rPr lang="hu-HU" sz="2000" dirty="0" smtClean="0"/>
              <a:t>Munkásság elismerése</a:t>
            </a:r>
            <a:endParaRPr lang="en-US" sz="2000" dirty="0" smtClean="0"/>
          </a:p>
        </p:txBody>
      </p:sp>
      <p:sp>
        <p:nvSpPr>
          <p:cNvPr id="12" name="TextBox 11"/>
          <p:cNvSpPr txBox="1"/>
          <p:nvPr/>
        </p:nvSpPr>
        <p:spPr>
          <a:xfrm>
            <a:off x="3131840" y="2204864"/>
            <a:ext cx="720080" cy="707886"/>
          </a:xfrm>
          <a:prstGeom prst="rect">
            <a:avLst/>
          </a:prstGeom>
          <a:noFill/>
        </p:spPr>
        <p:txBody>
          <a:bodyPr wrap="square" rtlCol="0">
            <a:spAutoFit/>
          </a:bodyPr>
          <a:lstStyle/>
          <a:p>
            <a:r>
              <a:rPr lang="hu-HU" sz="4000" dirty="0" smtClean="0"/>
              <a:t>vs</a:t>
            </a:r>
            <a:endParaRPr lang="en-US" sz="4000" dirty="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4860032" y="1628800"/>
            <a:ext cx="4153989" cy="4298613"/>
          </a:xfrm>
          <a:prstGeom prst="rect">
            <a:avLst/>
          </a:prstGeom>
          <a:noFill/>
          <a:ln w="9525">
            <a:noFill/>
            <a:miter lim="800000"/>
            <a:headEnd/>
            <a:tailEnd/>
          </a:ln>
        </p:spPr>
        <p:txBody>
          <a:bodyPr wrap="square" lIns="0" rIns="0">
            <a:spAutoFit/>
          </a:bodyPr>
          <a:lstStyle/>
          <a:p>
            <a:pPr marL="228600" lvl="1" indent="-3175">
              <a:lnSpc>
                <a:spcPts val="2800"/>
              </a:lnSpc>
              <a:spcBef>
                <a:spcPts val="1200"/>
              </a:spcBef>
              <a:buClr>
                <a:srgbClr val="FF6600"/>
              </a:buClr>
            </a:pPr>
            <a:r>
              <a:rPr lang="hu-HU" sz="2000" dirty="0" smtClean="0"/>
              <a:t>Repozitórium értékelése</a:t>
            </a:r>
            <a:endParaRPr lang="en-US" sz="2000" dirty="0" smtClean="0"/>
          </a:p>
          <a:p>
            <a:pPr marL="228600" lvl="1" indent="-3175">
              <a:lnSpc>
                <a:spcPts val="2800"/>
              </a:lnSpc>
              <a:spcBef>
                <a:spcPts val="1200"/>
              </a:spcBef>
              <a:buClr>
                <a:srgbClr val="FF6600"/>
              </a:buClr>
              <a:buFont typeface="Wingdings" pitchFamily="2" charset="2"/>
              <a:buChar char="Ø"/>
            </a:pPr>
            <a:r>
              <a:rPr lang="en-US" sz="2000" dirty="0" smtClean="0"/>
              <a:t> </a:t>
            </a:r>
            <a:r>
              <a:rPr lang="hu-HU" sz="2000" dirty="0" smtClean="0"/>
              <a:t>Tartalom </a:t>
            </a:r>
            <a:r>
              <a:rPr lang="en-US" sz="2000" dirty="0" smtClean="0"/>
              <a:t>-  </a:t>
            </a:r>
            <a:r>
              <a:rPr lang="hu-HU" sz="2000" dirty="0" smtClean="0"/>
              <a:t>az anyagok mennyire elengedhetetlenek a tudományos közösségben</a:t>
            </a:r>
            <a:r>
              <a:rPr lang="en-US" sz="2000" dirty="0" smtClean="0"/>
              <a:t>.</a:t>
            </a:r>
          </a:p>
          <a:p>
            <a:pPr marL="228600" lvl="1" indent="-3175">
              <a:lnSpc>
                <a:spcPts val="2800"/>
              </a:lnSpc>
              <a:spcBef>
                <a:spcPts val="1200"/>
              </a:spcBef>
              <a:buClr>
                <a:srgbClr val="FF6600"/>
              </a:buClr>
              <a:buFont typeface="Wingdings" pitchFamily="2" charset="2"/>
              <a:buChar char="Ø"/>
            </a:pPr>
            <a:r>
              <a:rPr lang="en-US" sz="2000" dirty="0" smtClean="0"/>
              <a:t> </a:t>
            </a:r>
            <a:r>
              <a:rPr lang="hu-HU" sz="2000" dirty="0" smtClean="0"/>
              <a:t>Hosszúéletű és stabil </a:t>
            </a:r>
            <a:r>
              <a:rPr lang="en-US" sz="2000" dirty="0" smtClean="0"/>
              <a:t>repo</a:t>
            </a:r>
            <a:r>
              <a:rPr lang="hu-HU" sz="2000" dirty="0" smtClean="0"/>
              <a:t>zitórium</a:t>
            </a:r>
            <a:r>
              <a:rPr lang="en-US" sz="2000" dirty="0" smtClean="0"/>
              <a:t>, </a:t>
            </a:r>
            <a:r>
              <a:rPr lang="en-GB" sz="2000" dirty="0" err="1" smtClean="0"/>
              <a:t>az</a:t>
            </a:r>
            <a:r>
              <a:rPr lang="en-GB" sz="2000" dirty="0" smtClean="0"/>
              <a:t> </a:t>
            </a:r>
            <a:r>
              <a:rPr lang="en-GB" sz="2000" dirty="0" err="1" smtClean="0"/>
              <a:t>adatok</a:t>
            </a:r>
            <a:r>
              <a:rPr lang="en-GB" sz="2000" dirty="0" smtClean="0"/>
              <a:t> </a:t>
            </a:r>
            <a:r>
              <a:rPr lang="en-GB" sz="2000" dirty="0" err="1" smtClean="0"/>
              <a:t>friss</a:t>
            </a:r>
            <a:r>
              <a:rPr lang="hu-HU" sz="2000" dirty="0" smtClean="0"/>
              <a:t>ítése</a:t>
            </a:r>
            <a:endParaRPr lang="en-US" sz="2000" dirty="0" smtClean="0"/>
          </a:p>
          <a:p>
            <a:pPr marL="228600" lvl="1" indent="-3175">
              <a:lnSpc>
                <a:spcPts val="2800"/>
              </a:lnSpc>
              <a:spcBef>
                <a:spcPts val="1200"/>
              </a:spcBef>
              <a:buClr>
                <a:srgbClr val="FF6600"/>
              </a:buClr>
              <a:buFont typeface="Wingdings" pitchFamily="2" charset="2"/>
              <a:buChar char="Ø"/>
            </a:pPr>
            <a:r>
              <a:rPr lang="en-US" sz="2000" dirty="0" smtClean="0"/>
              <a:t> </a:t>
            </a:r>
            <a:r>
              <a:rPr lang="hu-HU" sz="2000" dirty="0" smtClean="0"/>
              <a:t>Alaposság és leíró információk mélyrehatósága</a:t>
            </a:r>
            <a:endParaRPr lang="en-US" sz="2000" dirty="0" smtClean="0"/>
          </a:p>
          <a:p>
            <a:pPr marL="228600" lvl="1" indent="-3175">
              <a:lnSpc>
                <a:spcPts val="2800"/>
              </a:lnSpc>
              <a:spcBef>
                <a:spcPts val="1200"/>
              </a:spcBef>
              <a:buClr>
                <a:srgbClr val="FF6600"/>
              </a:buClr>
              <a:buFont typeface="Wingdings" pitchFamily="2" charset="2"/>
              <a:buChar char="Ø"/>
            </a:pPr>
            <a:r>
              <a:rPr lang="en-US" sz="2000" dirty="0" smtClean="0"/>
              <a:t> Link</a:t>
            </a:r>
            <a:r>
              <a:rPr lang="hu-HU" sz="2000" dirty="0" smtClean="0"/>
              <a:t> az adatokról az idéző irodalomra</a:t>
            </a:r>
            <a:endParaRPr lang="en-US" sz="2000" dirty="0" smtClean="0"/>
          </a:p>
        </p:txBody>
      </p:sp>
      <p:pic>
        <p:nvPicPr>
          <p:cNvPr id="5" name="Picture 4" descr="evaluationessay.jpg"/>
          <p:cNvPicPr>
            <a:picLocks noChangeAspect="1"/>
          </p:cNvPicPr>
          <p:nvPr/>
        </p:nvPicPr>
        <p:blipFill>
          <a:blip r:embed="rId3" cstate="print"/>
          <a:stretch>
            <a:fillRect/>
          </a:stretch>
        </p:blipFill>
        <p:spPr>
          <a:xfrm>
            <a:off x="251520" y="1556792"/>
            <a:ext cx="4504509" cy="4652467"/>
          </a:xfrm>
          <a:prstGeom prst="rect">
            <a:avLst/>
          </a:prstGeom>
        </p:spPr>
      </p:pic>
      <p:sp>
        <p:nvSpPr>
          <p:cNvPr id="6" name="Title 1"/>
          <p:cNvSpPr>
            <a:spLocks noGrp="1"/>
          </p:cNvSpPr>
          <p:nvPr>
            <p:ph type="title"/>
          </p:nvPr>
        </p:nvSpPr>
        <p:spPr>
          <a:xfrm>
            <a:off x="850900" y="457200"/>
            <a:ext cx="7609532" cy="854075"/>
          </a:xfrm>
        </p:spPr>
        <p:txBody>
          <a:bodyPr/>
          <a:lstStyle/>
          <a:p>
            <a:r>
              <a:rPr lang="hu-HU" dirty="0" smtClean="0"/>
              <a:t>Data Citation Index – Repozitórium kiválasztása</a:t>
            </a:r>
            <a:endParaRPr lang="en-US" dirty="0"/>
          </a:p>
        </p:txBody>
      </p:sp>
    </p:spTree>
  </p:cSld>
  <p:clrMapOvr>
    <a:masterClrMapping/>
  </p:clrMapOvr>
  <p:transition>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755576" y="980728"/>
            <a:ext cx="6784519" cy="412934"/>
          </a:xfrm>
          <a:prstGeom prst="rect">
            <a:avLst/>
          </a:prstGeom>
          <a:noFill/>
          <a:ln w="9525">
            <a:noFill/>
            <a:miter lim="800000"/>
            <a:headEnd/>
            <a:tailEnd/>
          </a:ln>
        </p:spPr>
        <p:txBody>
          <a:bodyPr wrap="square">
            <a:spAutoFit/>
          </a:bodyPr>
          <a:lstStyle/>
          <a:p>
            <a:pPr>
              <a:lnSpc>
                <a:spcPts val="2500"/>
              </a:lnSpc>
              <a:spcBef>
                <a:spcPts val="600"/>
              </a:spcBef>
            </a:pPr>
            <a:r>
              <a:rPr lang="hu-HU" sz="2800" dirty="0" smtClean="0">
                <a:solidFill>
                  <a:schemeClr val="tx2"/>
                </a:solidFill>
                <a:latin typeface="+mj-lt"/>
                <a:ea typeface="+mj-ea"/>
                <a:cs typeface="+mj-cs"/>
              </a:rPr>
              <a:t>Kutatási adattárak lefedése </a:t>
            </a:r>
            <a:endParaRPr lang="en-US" sz="2800" dirty="0" smtClean="0">
              <a:solidFill>
                <a:schemeClr val="tx2"/>
              </a:solidFill>
              <a:latin typeface="+mj-lt"/>
              <a:ea typeface="+mj-ea"/>
              <a:cs typeface="+mj-cs"/>
            </a:endParaRPr>
          </a:p>
        </p:txBody>
      </p:sp>
      <p:sp>
        <p:nvSpPr>
          <p:cNvPr id="3" name="Rectangle 11"/>
          <p:cNvSpPr>
            <a:spLocks noChangeArrowheads="1"/>
          </p:cNvSpPr>
          <p:nvPr/>
        </p:nvSpPr>
        <p:spPr bwMode="auto">
          <a:xfrm>
            <a:off x="186291" y="1512720"/>
            <a:ext cx="8472798" cy="810478"/>
          </a:xfrm>
          <a:prstGeom prst="rect">
            <a:avLst/>
          </a:prstGeom>
          <a:noFill/>
          <a:ln w="9525">
            <a:noFill/>
            <a:miter lim="800000"/>
            <a:headEnd/>
            <a:tailEnd/>
          </a:ln>
        </p:spPr>
        <p:txBody>
          <a:bodyPr wrap="square">
            <a:spAutoFit/>
          </a:bodyPr>
          <a:lstStyle/>
          <a:p>
            <a:pPr marL="228600" lvl="1" indent="-3175">
              <a:lnSpc>
                <a:spcPts val="2800"/>
              </a:lnSpc>
              <a:spcBef>
                <a:spcPts val="1200"/>
              </a:spcBef>
              <a:buClr>
                <a:srgbClr val="FF6600"/>
              </a:buClr>
            </a:pPr>
            <a:r>
              <a:rPr lang="en-US" sz="2000" dirty="0" smtClean="0"/>
              <a:t>Data Citation Index</a:t>
            </a:r>
            <a:r>
              <a:rPr lang="hu-HU" sz="2000" dirty="0" smtClean="0"/>
              <a:t> elindításakor </a:t>
            </a:r>
            <a:r>
              <a:rPr lang="en-US" sz="2000" dirty="0" smtClean="0"/>
              <a:t>69</a:t>
            </a:r>
            <a:r>
              <a:rPr lang="hu-HU" sz="2000" dirty="0" smtClean="0"/>
              <a:t> nemzetközi repozitórium</a:t>
            </a:r>
            <a:r>
              <a:rPr lang="en-US" sz="2000" dirty="0" smtClean="0"/>
              <a:t>,</a:t>
            </a:r>
            <a:r>
              <a:rPr lang="hu-HU" sz="2000" dirty="0" smtClean="0"/>
              <a:t> </a:t>
            </a:r>
            <a:r>
              <a:rPr lang="hu-HU" sz="2000" b="1" i="1" dirty="0" smtClean="0"/>
              <a:t>teljes mértékben indexelt</a:t>
            </a:r>
            <a:endParaRPr lang="en-US" sz="2000" b="1" i="1" dirty="0" smtClean="0"/>
          </a:p>
        </p:txBody>
      </p:sp>
      <p:graphicFrame>
        <p:nvGraphicFramePr>
          <p:cNvPr id="4" name="Chart 3"/>
          <p:cNvGraphicFramePr/>
          <p:nvPr/>
        </p:nvGraphicFramePr>
        <p:xfrm>
          <a:off x="180109" y="3463634"/>
          <a:ext cx="4114799" cy="28886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58995" y="2895607"/>
            <a:ext cx="2715490" cy="307777"/>
          </a:xfrm>
          <a:prstGeom prst="rect">
            <a:avLst/>
          </a:prstGeom>
          <a:noFill/>
        </p:spPr>
        <p:txBody>
          <a:bodyPr wrap="square" rtlCol="0">
            <a:spAutoFit/>
          </a:bodyPr>
          <a:lstStyle/>
          <a:p>
            <a:pPr algn="ctr"/>
            <a:r>
              <a:rPr lang="hu-HU" sz="1400" b="1" dirty="0" smtClean="0">
                <a:solidFill>
                  <a:schemeClr val="tx2"/>
                </a:solidFill>
              </a:rPr>
              <a:t>Regionális szórás</a:t>
            </a:r>
            <a:endParaRPr lang="en-US" sz="1400" b="1" dirty="0">
              <a:solidFill>
                <a:schemeClr val="tx2"/>
              </a:solidFill>
            </a:endParaRPr>
          </a:p>
        </p:txBody>
      </p:sp>
      <p:graphicFrame>
        <p:nvGraphicFramePr>
          <p:cNvPr id="6" name="Chart 5"/>
          <p:cNvGraphicFramePr/>
          <p:nvPr/>
        </p:nvGraphicFramePr>
        <p:xfrm>
          <a:off x="4682838" y="3602181"/>
          <a:ext cx="4239490" cy="261851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237170" y="2895602"/>
            <a:ext cx="2715490" cy="307777"/>
          </a:xfrm>
          <a:prstGeom prst="rect">
            <a:avLst/>
          </a:prstGeom>
          <a:noFill/>
        </p:spPr>
        <p:txBody>
          <a:bodyPr wrap="square" rtlCol="0">
            <a:spAutoFit/>
          </a:bodyPr>
          <a:lstStyle/>
          <a:p>
            <a:pPr algn="ctr"/>
            <a:r>
              <a:rPr lang="hu-HU" sz="1400" b="1" dirty="0" smtClean="0">
                <a:solidFill>
                  <a:schemeClr val="tx2"/>
                </a:solidFill>
              </a:rPr>
              <a:t>Tudományágak szerint</a:t>
            </a:r>
            <a:endParaRPr lang="en-US" sz="1400" b="1" dirty="0">
              <a:solidFill>
                <a:schemeClr val="tx2"/>
              </a:solidFill>
            </a:endParaRPr>
          </a:p>
        </p:txBody>
      </p:sp>
    </p:spTree>
  </p:cSld>
  <p:clrMapOvr>
    <a:masterClrMapping/>
  </p:clrMapOvr>
  <p:transition>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CIhome.jpg"/>
          <p:cNvPicPr>
            <a:picLocks noChangeAspect="1"/>
          </p:cNvPicPr>
          <p:nvPr/>
        </p:nvPicPr>
        <p:blipFill>
          <a:blip r:embed="rId2" cstate="print"/>
          <a:srcRect r="20339" b="41575"/>
          <a:stretch>
            <a:fillRect/>
          </a:stretch>
        </p:blipFill>
        <p:spPr>
          <a:xfrm>
            <a:off x="547094" y="927847"/>
            <a:ext cx="7951896" cy="5230906"/>
          </a:xfrm>
          <a:prstGeom prst="rect">
            <a:avLst/>
          </a:prstGeom>
        </p:spPr>
      </p:pic>
      <p:sp>
        <p:nvSpPr>
          <p:cNvPr id="4" name="Rectangle 3"/>
          <p:cNvSpPr/>
          <p:nvPr/>
        </p:nvSpPr>
        <p:spPr>
          <a:xfrm>
            <a:off x="4688849" y="4027005"/>
            <a:ext cx="3244916" cy="861774"/>
          </a:xfrm>
          <a:prstGeom prst="rect">
            <a:avLst/>
          </a:prstGeom>
          <a:solidFill>
            <a:schemeClr val="bg1">
              <a:lumMod val="95000"/>
            </a:schemeClr>
          </a:solidFill>
          <a:ln w="28575">
            <a:solidFill>
              <a:schemeClr val="tx2"/>
            </a:solidFill>
          </a:ln>
        </p:spPr>
        <p:txBody>
          <a:bodyPr wrap="square">
            <a:spAutoFit/>
          </a:bodyPr>
          <a:lstStyle/>
          <a:p>
            <a:pPr algn="ctr">
              <a:lnSpc>
                <a:spcPts val="2000"/>
              </a:lnSpc>
              <a:spcBef>
                <a:spcPts val="600"/>
              </a:spcBef>
              <a:defRPr/>
            </a:pPr>
            <a:r>
              <a:rPr lang="hu-HU" sz="1800" dirty="0" smtClean="0">
                <a:latin typeface="Arial"/>
                <a:cs typeface="+mn-cs"/>
              </a:rPr>
              <a:t>A</a:t>
            </a:r>
            <a:r>
              <a:rPr lang="en-US" sz="1800" dirty="0" smtClean="0">
                <a:latin typeface="Arial"/>
                <a:cs typeface="+mn-cs"/>
              </a:rPr>
              <a:t> Data Citation Index </a:t>
            </a:r>
            <a:r>
              <a:rPr lang="hu-HU" sz="1800" dirty="0" smtClean="0">
                <a:latin typeface="Arial"/>
                <a:cs typeface="+mn-cs"/>
              </a:rPr>
              <a:t>integrális része lesz a </a:t>
            </a:r>
            <a:r>
              <a:rPr lang="en-US" sz="1800" dirty="0" smtClean="0">
                <a:latin typeface="Arial"/>
                <a:cs typeface="+mn-cs"/>
              </a:rPr>
              <a:t>Web of Knowledge platform</a:t>
            </a:r>
            <a:r>
              <a:rPr lang="hu-HU" sz="1800" dirty="0" smtClean="0">
                <a:latin typeface="Arial"/>
                <a:cs typeface="+mn-cs"/>
              </a:rPr>
              <a:t>nak</a:t>
            </a:r>
            <a:r>
              <a:rPr lang="en-US" sz="1800" dirty="0" smtClean="0">
                <a:latin typeface="Arial"/>
                <a:cs typeface="+mn-cs"/>
              </a:rPr>
              <a:t>.</a:t>
            </a:r>
            <a:endParaRPr lang="en-US" sz="1800" dirty="0">
              <a:latin typeface="Arial"/>
              <a:cs typeface="+mn-cs"/>
            </a:endParaRPr>
          </a:p>
        </p:txBody>
      </p:sp>
      <p:sp>
        <p:nvSpPr>
          <p:cNvPr id="5" name="Rectangle 11"/>
          <p:cNvSpPr>
            <a:spLocks noChangeArrowheads="1"/>
          </p:cNvSpPr>
          <p:nvPr/>
        </p:nvSpPr>
        <p:spPr bwMode="auto">
          <a:xfrm>
            <a:off x="683568" y="404664"/>
            <a:ext cx="6784519" cy="412934"/>
          </a:xfrm>
          <a:prstGeom prst="rect">
            <a:avLst/>
          </a:prstGeom>
          <a:noFill/>
          <a:ln w="9525">
            <a:noFill/>
            <a:miter lim="800000"/>
            <a:headEnd/>
            <a:tailEnd/>
          </a:ln>
        </p:spPr>
        <p:txBody>
          <a:bodyPr wrap="square">
            <a:spAutoFit/>
          </a:bodyPr>
          <a:lstStyle/>
          <a:p>
            <a:pPr>
              <a:lnSpc>
                <a:spcPts val="2500"/>
              </a:lnSpc>
              <a:spcBef>
                <a:spcPts val="600"/>
              </a:spcBef>
            </a:pPr>
            <a:r>
              <a:rPr lang="en-GB" sz="2800" dirty="0" smtClean="0">
                <a:solidFill>
                  <a:schemeClr val="tx2"/>
                </a:solidFill>
                <a:latin typeface="+mj-lt"/>
                <a:ea typeface="+mj-ea"/>
                <a:cs typeface="+mj-cs"/>
              </a:rPr>
              <a:t>Data Citation Index a WOK </a:t>
            </a:r>
            <a:r>
              <a:rPr lang="en-GB" sz="2800" dirty="0" err="1" smtClean="0">
                <a:solidFill>
                  <a:schemeClr val="tx2"/>
                </a:solidFill>
                <a:latin typeface="+mj-lt"/>
                <a:ea typeface="+mj-ea"/>
                <a:cs typeface="+mj-cs"/>
              </a:rPr>
              <a:t>platformon</a:t>
            </a:r>
            <a:endParaRPr lang="en-US" sz="2800" dirty="0" smtClean="0">
              <a:solidFill>
                <a:schemeClr val="tx2"/>
              </a:solidFill>
              <a:latin typeface="+mj-lt"/>
              <a:ea typeface="+mj-ea"/>
              <a:cs typeface="+mj-cs"/>
            </a:endParaRPr>
          </a:p>
        </p:txBody>
      </p:sp>
    </p:spTree>
  </p:cSld>
  <p:clrMapOvr>
    <a:masterClrMapping/>
  </p:clrMapOvr>
  <p:transition>
    <p:spli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00" y="1202783"/>
            <a:ext cx="2558005" cy="1374735"/>
          </a:xfrm>
          <a:prstGeom prst="rect">
            <a:avLst/>
          </a:prstGeom>
          <a:solidFill>
            <a:schemeClr val="bg1">
              <a:lumMod val="95000"/>
            </a:schemeClr>
          </a:solidFill>
          <a:ln w="28575">
            <a:solidFill>
              <a:schemeClr val="tx2"/>
            </a:solidFill>
          </a:ln>
        </p:spPr>
        <p:txBody>
          <a:bodyPr wrap="square">
            <a:spAutoFit/>
          </a:bodyPr>
          <a:lstStyle/>
          <a:p>
            <a:pPr algn="ctr">
              <a:lnSpc>
                <a:spcPts val="2000"/>
              </a:lnSpc>
              <a:spcBef>
                <a:spcPts val="600"/>
              </a:spcBef>
              <a:defRPr/>
            </a:pPr>
            <a:r>
              <a:rPr lang="hu-HU" sz="1600" dirty="0" smtClean="0">
                <a:latin typeface="Arial"/>
                <a:cs typeface="+mn-cs"/>
              </a:rPr>
              <a:t>Találati lista a </a:t>
            </a:r>
            <a:r>
              <a:rPr lang="en-US" sz="1600" dirty="0" smtClean="0">
                <a:latin typeface="Arial"/>
                <a:cs typeface="+mn-cs"/>
              </a:rPr>
              <a:t>Data Citation Index</a:t>
            </a:r>
            <a:r>
              <a:rPr lang="hu-HU" sz="1600" dirty="0" smtClean="0">
                <a:latin typeface="Arial"/>
                <a:cs typeface="+mn-cs"/>
              </a:rPr>
              <a:t>-ben, mindegyik Web of Knowledge opció elérhető</a:t>
            </a:r>
            <a:r>
              <a:rPr lang="en-US" sz="1600" dirty="0" smtClean="0">
                <a:latin typeface="Arial"/>
                <a:cs typeface="+mn-cs"/>
              </a:rPr>
              <a:t>. </a:t>
            </a:r>
            <a:endParaRPr lang="en-US" sz="1600" dirty="0">
              <a:latin typeface="Arial"/>
              <a:cs typeface="+mn-cs"/>
            </a:endParaRPr>
          </a:p>
        </p:txBody>
      </p:sp>
      <p:pic>
        <p:nvPicPr>
          <p:cNvPr id="6" name="Picture 5" descr="SearchResults.jpg"/>
          <p:cNvPicPr>
            <a:picLocks noChangeAspect="1"/>
          </p:cNvPicPr>
          <p:nvPr/>
        </p:nvPicPr>
        <p:blipFill>
          <a:blip r:embed="rId2" cstate="print"/>
          <a:srcRect l="847" t="5418" r="847" b="46050"/>
          <a:stretch>
            <a:fillRect/>
          </a:stretch>
        </p:blipFill>
        <p:spPr>
          <a:xfrm>
            <a:off x="2648905" y="904076"/>
            <a:ext cx="6263603" cy="5804468"/>
          </a:xfrm>
          <a:prstGeom prst="rect">
            <a:avLst/>
          </a:prstGeom>
        </p:spPr>
      </p:pic>
      <p:sp>
        <p:nvSpPr>
          <p:cNvPr id="7" name="Right Arrow 6"/>
          <p:cNvSpPr/>
          <p:nvPr/>
        </p:nvSpPr>
        <p:spPr>
          <a:xfrm>
            <a:off x="2554752" y="4662303"/>
            <a:ext cx="250825" cy="217487"/>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p:cNvSpPr/>
          <p:nvPr/>
        </p:nvSpPr>
        <p:spPr>
          <a:xfrm>
            <a:off x="2568938" y="3560040"/>
            <a:ext cx="250825" cy="217487"/>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bwMode="auto">
          <a:xfrm>
            <a:off x="7928662" y="2086331"/>
            <a:ext cx="922570" cy="322729"/>
          </a:xfrm>
          <a:prstGeom prst="ellipse">
            <a:avLst/>
          </a:prstGeom>
          <a:noFill/>
          <a:ln w="57150" cap="flat" cmpd="sng" algn="ctr">
            <a:solidFill>
              <a:srgbClr val="C00000"/>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pic>
        <p:nvPicPr>
          <p:cNvPr id="11" name="Picture 10" descr="dropdown.jpg"/>
          <p:cNvPicPr>
            <a:picLocks noChangeAspect="1"/>
          </p:cNvPicPr>
          <p:nvPr/>
        </p:nvPicPr>
        <p:blipFill>
          <a:blip r:embed="rId3" cstate="print"/>
          <a:stretch>
            <a:fillRect/>
          </a:stretch>
        </p:blipFill>
        <p:spPr>
          <a:xfrm>
            <a:off x="7247922" y="2025569"/>
            <a:ext cx="1512415" cy="1077264"/>
          </a:xfrm>
          <a:prstGeom prst="rect">
            <a:avLst/>
          </a:prstGeom>
          <a:ln>
            <a:solidFill>
              <a:srgbClr val="C00000"/>
            </a:solidFill>
          </a:ln>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4500"/>
                            </p:stCondLst>
                            <p:childTnLst>
                              <p:par>
                                <p:cTn id="17" presetID="10" presetClass="exit" presetSubtype="0" fill="hold" nodeType="afterEffect">
                                  <p:stCondLst>
                                    <p:cond delay="0"/>
                                  </p:stCondLst>
                                  <p:childTnLst>
                                    <p:animEffect transition="out" filter="fade">
                                      <p:cBhvr>
                                        <p:cTn id="18" dur="1000"/>
                                        <p:tgtEl>
                                          <p:spTgt spid="11"/>
                                        </p:tgtEl>
                                      </p:cBhvr>
                                    </p:animEffect>
                                    <p:set>
                                      <p:cBhvr>
                                        <p:cTn id="19" dur="1" fill="hold">
                                          <p:stCondLst>
                                            <p:cond delay="999"/>
                                          </p:stCondLst>
                                        </p:cTn>
                                        <p:tgtEl>
                                          <p:spTgt spid="11"/>
                                        </p:tgtEl>
                                        <p:attrNameLst>
                                          <p:attrName>style.visibility</p:attrName>
                                        </p:attrNameLst>
                                      </p:cBhvr>
                                      <p:to>
                                        <p:strVal val="hidden"/>
                                      </p:to>
                                    </p:set>
                                  </p:childTnLst>
                                </p:cTn>
                              </p:par>
                            </p:childTnLst>
                          </p:cTn>
                        </p:par>
                        <p:par>
                          <p:cTn id="20" fill="hold">
                            <p:stCondLst>
                              <p:cond delay="5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iProtReposRec.jpg"/>
          <p:cNvPicPr>
            <a:picLocks noChangeAspect="1"/>
          </p:cNvPicPr>
          <p:nvPr/>
        </p:nvPicPr>
        <p:blipFill>
          <a:blip r:embed="rId2" cstate="print"/>
          <a:stretch>
            <a:fillRect/>
          </a:stretch>
        </p:blipFill>
        <p:spPr>
          <a:xfrm>
            <a:off x="479610" y="909299"/>
            <a:ext cx="8422341" cy="4860690"/>
          </a:xfrm>
          <a:prstGeom prst="rect">
            <a:avLst/>
          </a:prstGeom>
        </p:spPr>
      </p:pic>
      <p:sp>
        <p:nvSpPr>
          <p:cNvPr id="4" name="Right Arrow 3"/>
          <p:cNvSpPr/>
          <p:nvPr/>
        </p:nvSpPr>
        <p:spPr>
          <a:xfrm>
            <a:off x="262965" y="3389088"/>
            <a:ext cx="250825" cy="217487"/>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2228035" y="907287"/>
            <a:ext cx="4845118" cy="605294"/>
          </a:xfrm>
          <a:prstGeom prst="rect">
            <a:avLst/>
          </a:prstGeom>
          <a:solidFill>
            <a:schemeClr val="bg1">
              <a:lumMod val="95000"/>
            </a:schemeClr>
          </a:solidFill>
          <a:ln w="28575">
            <a:solidFill>
              <a:schemeClr val="tx2"/>
            </a:solidFill>
          </a:ln>
        </p:spPr>
        <p:txBody>
          <a:bodyPr wrap="square">
            <a:spAutoFit/>
          </a:bodyPr>
          <a:lstStyle/>
          <a:p>
            <a:pPr algn="ctr">
              <a:lnSpc>
                <a:spcPts val="2000"/>
              </a:lnSpc>
              <a:spcBef>
                <a:spcPts val="600"/>
              </a:spcBef>
              <a:defRPr/>
            </a:pPr>
            <a:r>
              <a:rPr lang="en-US" sz="1800" dirty="0" smtClean="0">
                <a:latin typeface="Arial"/>
                <a:cs typeface="+mn-cs"/>
              </a:rPr>
              <a:t>“Repo</a:t>
            </a:r>
            <a:r>
              <a:rPr lang="hu-HU" sz="1800" dirty="0" smtClean="0">
                <a:latin typeface="Arial"/>
                <a:cs typeface="+mn-cs"/>
              </a:rPr>
              <a:t>zitórium</a:t>
            </a:r>
            <a:r>
              <a:rPr lang="en-US" sz="1800" dirty="0" smtClean="0">
                <a:latin typeface="Arial"/>
                <a:cs typeface="+mn-cs"/>
              </a:rPr>
              <a:t>” </a:t>
            </a:r>
            <a:r>
              <a:rPr lang="hu-HU" sz="1800" dirty="0" smtClean="0">
                <a:latin typeface="Arial"/>
                <a:cs typeface="+mn-cs"/>
              </a:rPr>
              <a:t>bejegyzés</a:t>
            </a:r>
            <a:r>
              <a:rPr lang="en-US" sz="1800" dirty="0" smtClean="0">
                <a:latin typeface="Arial"/>
                <a:cs typeface="+mn-cs"/>
              </a:rPr>
              <a:t> – Life Science</a:t>
            </a:r>
            <a:r>
              <a:rPr lang="hu-HU" sz="1800" dirty="0" smtClean="0">
                <a:latin typeface="Arial"/>
                <a:cs typeface="+mn-cs"/>
              </a:rPr>
              <a:t> példa</a:t>
            </a:r>
            <a:r>
              <a:rPr lang="en-US" sz="1800" dirty="0" smtClean="0">
                <a:latin typeface="Arial"/>
                <a:cs typeface="+mn-cs"/>
              </a:rPr>
              <a:t>.</a:t>
            </a:r>
            <a:endParaRPr lang="en-US" sz="1800" dirty="0">
              <a:latin typeface="Arial"/>
              <a:cs typeface="+mn-cs"/>
            </a:endParaRPr>
          </a:p>
        </p:txBody>
      </p:sp>
      <p:sp>
        <p:nvSpPr>
          <p:cNvPr id="6" name="Right Arrow 5"/>
          <p:cNvSpPr/>
          <p:nvPr/>
        </p:nvSpPr>
        <p:spPr>
          <a:xfrm>
            <a:off x="254001" y="2090055"/>
            <a:ext cx="250825" cy="217487"/>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Arrow 6"/>
          <p:cNvSpPr/>
          <p:nvPr/>
        </p:nvSpPr>
        <p:spPr>
          <a:xfrm>
            <a:off x="271931" y="4120448"/>
            <a:ext cx="250825" cy="217487"/>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2461119" y="5577899"/>
            <a:ext cx="4047259" cy="1118255"/>
          </a:xfrm>
          <a:prstGeom prst="rect">
            <a:avLst/>
          </a:prstGeom>
          <a:solidFill>
            <a:schemeClr val="bg1">
              <a:lumMod val="95000"/>
            </a:schemeClr>
          </a:solidFill>
          <a:ln w="28575">
            <a:solidFill>
              <a:schemeClr val="tx2"/>
            </a:solidFill>
          </a:ln>
        </p:spPr>
        <p:txBody>
          <a:bodyPr wrap="square">
            <a:spAutoFit/>
          </a:bodyPr>
          <a:lstStyle/>
          <a:p>
            <a:pPr algn="ctr">
              <a:lnSpc>
                <a:spcPts val="2000"/>
              </a:lnSpc>
              <a:spcBef>
                <a:spcPts val="600"/>
              </a:spcBef>
              <a:defRPr/>
            </a:pPr>
            <a:r>
              <a:rPr lang="en-US" sz="1800" dirty="0" smtClean="0">
                <a:latin typeface="Arial"/>
                <a:cs typeface="+mn-cs"/>
              </a:rPr>
              <a:t>“Repository” Records –</a:t>
            </a:r>
            <a:r>
              <a:rPr lang="hu-HU" sz="1800" dirty="0" smtClean="0">
                <a:latin typeface="Arial"/>
                <a:cs typeface="+mn-cs"/>
              </a:rPr>
              <a:t> a rendelkezésre álló információk különbözhetnek a repozitórium jellegzetességeitől függően</a:t>
            </a:r>
            <a:r>
              <a:rPr lang="en-US" sz="1800" dirty="0" smtClean="0">
                <a:latin typeface="Arial"/>
                <a:cs typeface="+mn-cs"/>
              </a:rPr>
              <a:t>.</a:t>
            </a:r>
            <a:endParaRPr lang="en-US" sz="1800" dirty="0">
              <a:latin typeface="Arial"/>
              <a:cs typeface="+mn-cs"/>
            </a:endParaRPr>
          </a:p>
        </p:txBody>
      </p:sp>
      <p:sp>
        <p:nvSpPr>
          <p:cNvPr id="14" name="Rectangle 13"/>
          <p:cNvSpPr/>
          <p:nvPr/>
        </p:nvSpPr>
        <p:spPr>
          <a:xfrm>
            <a:off x="2069505" y="2014831"/>
            <a:ext cx="3671532" cy="954107"/>
          </a:xfrm>
          <a:prstGeom prst="rect">
            <a:avLst/>
          </a:prstGeom>
          <a:solidFill>
            <a:schemeClr val="bg1">
              <a:lumMod val="95000"/>
            </a:schemeClr>
          </a:solidFill>
          <a:ln w="28575">
            <a:solidFill>
              <a:srgbClr val="C00000"/>
            </a:solidFill>
          </a:ln>
        </p:spPr>
        <p:txBody>
          <a:bodyPr wrap="square">
            <a:spAutoFit/>
          </a:bodyPr>
          <a:lstStyle/>
          <a:p>
            <a:pPr algn="ctr">
              <a:spcBef>
                <a:spcPts val="600"/>
              </a:spcBef>
              <a:defRPr/>
            </a:pPr>
            <a:r>
              <a:rPr lang="hu-HU" sz="1400" b="1" dirty="0" smtClean="0">
                <a:latin typeface="Arial"/>
                <a:cs typeface="+mn-cs"/>
              </a:rPr>
              <a:t>Kattintson a névre az összes adat megjelenítésére a</a:t>
            </a:r>
            <a:r>
              <a:rPr lang="en-US" sz="1400" b="1" dirty="0" smtClean="0">
                <a:latin typeface="Arial"/>
                <a:cs typeface="+mn-cs"/>
              </a:rPr>
              <a:t> Data Citation Index</a:t>
            </a:r>
            <a:r>
              <a:rPr lang="hu-HU" sz="1400" b="1" dirty="0" smtClean="0">
                <a:latin typeface="Arial"/>
                <a:cs typeface="+mn-cs"/>
              </a:rPr>
              <a:t>-ben, amelyet az </a:t>
            </a:r>
            <a:r>
              <a:rPr lang="en-US" sz="1400" b="1" dirty="0" err="1" smtClean="0">
                <a:latin typeface="Arial"/>
                <a:cs typeface="+mn-cs"/>
              </a:rPr>
              <a:t>Uniprot</a:t>
            </a:r>
            <a:r>
              <a:rPr lang="en-US" sz="1400" b="1" dirty="0" smtClean="0">
                <a:latin typeface="Arial"/>
                <a:cs typeface="+mn-cs"/>
              </a:rPr>
              <a:t> Consortium (</a:t>
            </a:r>
            <a:r>
              <a:rPr lang="hu-HU" sz="1400" b="1" dirty="0" smtClean="0">
                <a:latin typeface="Arial"/>
                <a:cs typeface="+mn-cs"/>
              </a:rPr>
              <a:t>mint</a:t>
            </a:r>
            <a:r>
              <a:rPr lang="en-US" sz="1400" b="1" dirty="0" smtClean="0">
                <a:latin typeface="Arial"/>
                <a:cs typeface="+mn-cs"/>
              </a:rPr>
              <a:t> “Editors’)</a:t>
            </a:r>
            <a:r>
              <a:rPr lang="hu-HU" sz="1400" b="1" dirty="0" smtClean="0">
                <a:latin typeface="Arial"/>
                <a:cs typeface="+mn-cs"/>
              </a:rPr>
              <a:t> biztosít</a:t>
            </a:r>
            <a:endParaRPr lang="en-US" sz="1400" b="1" dirty="0">
              <a:latin typeface="Arial"/>
              <a:cs typeface="+mn-cs"/>
            </a:endParaRPr>
          </a:p>
        </p:txBody>
      </p:sp>
      <p:sp>
        <p:nvSpPr>
          <p:cNvPr id="15" name="Rectangle 14"/>
          <p:cNvSpPr/>
          <p:nvPr/>
        </p:nvSpPr>
        <p:spPr>
          <a:xfrm>
            <a:off x="3703470" y="4158069"/>
            <a:ext cx="2558434" cy="523220"/>
          </a:xfrm>
          <a:prstGeom prst="rect">
            <a:avLst/>
          </a:prstGeom>
          <a:solidFill>
            <a:schemeClr val="bg1">
              <a:lumMod val="95000"/>
            </a:schemeClr>
          </a:solidFill>
          <a:ln w="28575">
            <a:solidFill>
              <a:srgbClr val="C00000"/>
            </a:solidFill>
          </a:ln>
        </p:spPr>
        <p:txBody>
          <a:bodyPr wrap="square">
            <a:spAutoFit/>
          </a:bodyPr>
          <a:lstStyle/>
          <a:p>
            <a:pPr algn="ctr">
              <a:spcBef>
                <a:spcPts val="600"/>
              </a:spcBef>
              <a:defRPr/>
            </a:pPr>
            <a:r>
              <a:rPr lang="hu-HU" sz="1400" b="1" dirty="0" smtClean="0">
                <a:latin typeface="Arial"/>
                <a:cs typeface="+mn-cs"/>
              </a:rPr>
              <a:t>Finanszírozási információk, ha elérhetők</a:t>
            </a:r>
            <a:r>
              <a:rPr lang="en-US" sz="1400" b="1" dirty="0" smtClean="0">
                <a:latin typeface="Arial"/>
                <a:cs typeface="+mn-cs"/>
              </a:rPr>
              <a:t>. </a:t>
            </a:r>
            <a:endParaRPr lang="en-US" sz="1400" b="1" dirty="0">
              <a:latin typeface="Arial"/>
              <a:cs typeface="+mn-cs"/>
            </a:endParaRPr>
          </a:p>
        </p:txBody>
      </p:sp>
      <p:sp>
        <p:nvSpPr>
          <p:cNvPr id="10" name="Oval 9"/>
          <p:cNvSpPr/>
          <p:nvPr/>
        </p:nvSpPr>
        <p:spPr bwMode="auto">
          <a:xfrm>
            <a:off x="6656294" y="1600200"/>
            <a:ext cx="1465730" cy="322729"/>
          </a:xfrm>
          <a:prstGeom prst="ellipse">
            <a:avLst/>
          </a:prstGeom>
          <a:noFill/>
          <a:ln w="38100" cap="flat" cmpd="sng" algn="ctr">
            <a:solidFill>
              <a:srgbClr val="C00000"/>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500"/>
                            </p:stCondLst>
                            <p:childTnLst>
                              <p:par>
                                <p:cTn id="13" presetID="9" presetClass="entr" presetSubtype="0"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3000"/>
                            </p:stCondLst>
                            <p:childTnLst>
                              <p:par>
                                <p:cTn id="20" presetID="9" presetClass="entr" presetSubtype="0" fill="hold" grpId="0" nodeType="afterEffect">
                                  <p:stCondLst>
                                    <p:cond delay="100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4" grpId="0" animBg="1"/>
      <p:bldP spid="15"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iProtReposRec.jpg"/>
          <p:cNvPicPr>
            <a:picLocks noChangeAspect="1"/>
          </p:cNvPicPr>
          <p:nvPr/>
        </p:nvPicPr>
        <p:blipFill>
          <a:blip r:embed="rId3" cstate="print"/>
          <a:stretch>
            <a:fillRect/>
          </a:stretch>
        </p:blipFill>
        <p:spPr>
          <a:xfrm>
            <a:off x="479610" y="909299"/>
            <a:ext cx="8422341" cy="4860690"/>
          </a:xfrm>
          <a:prstGeom prst="rect">
            <a:avLst/>
          </a:prstGeom>
        </p:spPr>
      </p:pic>
      <p:sp>
        <p:nvSpPr>
          <p:cNvPr id="10" name="Rounded Rectangle 9"/>
          <p:cNvSpPr/>
          <p:nvPr/>
        </p:nvSpPr>
        <p:spPr bwMode="auto">
          <a:xfrm>
            <a:off x="6701742" y="4977114"/>
            <a:ext cx="2129742" cy="509286"/>
          </a:xfrm>
          <a:prstGeom prst="roundRect">
            <a:avLst/>
          </a:prstGeom>
          <a:noFill/>
          <a:ln w="76200" cap="flat" cmpd="sng" algn="ctr">
            <a:solidFill>
              <a:srgbClr val="FFFF00"/>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pic>
        <p:nvPicPr>
          <p:cNvPr id="11" name="Picture 10" descr="howtocite.jpg"/>
          <p:cNvPicPr>
            <a:picLocks noChangeAspect="1"/>
          </p:cNvPicPr>
          <p:nvPr/>
        </p:nvPicPr>
        <p:blipFill>
          <a:blip r:embed="rId4" cstate="print"/>
          <a:stretch>
            <a:fillRect/>
          </a:stretch>
        </p:blipFill>
        <p:spPr>
          <a:xfrm>
            <a:off x="586376" y="2361235"/>
            <a:ext cx="6483800" cy="1342663"/>
          </a:xfrm>
          <a:prstGeom prst="rect">
            <a:avLst/>
          </a:prstGeom>
          <a:ln w="28575">
            <a:solidFill>
              <a:schemeClr val="tx2"/>
            </a:solidFill>
          </a:ln>
        </p:spPr>
      </p:pic>
      <p:sp>
        <p:nvSpPr>
          <p:cNvPr id="13" name="Rectangle 12"/>
          <p:cNvSpPr/>
          <p:nvPr/>
        </p:nvSpPr>
        <p:spPr>
          <a:xfrm>
            <a:off x="787081" y="3587049"/>
            <a:ext cx="5613722" cy="723275"/>
          </a:xfrm>
          <a:prstGeom prst="rect">
            <a:avLst/>
          </a:prstGeom>
          <a:solidFill>
            <a:schemeClr val="bg1">
              <a:lumMod val="95000"/>
            </a:schemeClr>
          </a:solidFill>
          <a:ln w="57150">
            <a:solidFill>
              <a:schemeClr val="tx2"/>
            </a:solidFill>
          </a:ln>
        </p:spPr>
        <p:txBody>
          <a:bodyPr wrap="square" lIns="182880" tIns="91440" bIns="91440">
            <a:spAutoFit/>
          </a:bodyPr>
          <a:lstStyle/>
          <a:p>
            <a:pPr algn="ctr">
              <a:lnSpc>
                <a:spcPts val="2100"/>
              </a:lnSpc>
              <a:spcBef>
                <a:spcPts val="600"/>
              </a:spcBef>
              <a:defRPr/>
            </a:pPr>
            <a:r>
              <a:rPr lang="hu-HU" sz="1600" dirty="0" smtClean="0">
                <a:latin typeface="Arial"/>
                <a:cs typeface="+mn-cs"/>
              </a:rPr>
              <a:t>FONTOS a helyes idézés, legyen az Repos</a:t>
            </a:r>
            <a:r>
              <a:rPr lang="en-US" sz="1600" dirty="0" err="1" smtClean="0">
                <a:latin typeface="Arial"/>
                <a:cs typeface="+mn-cs"/>
              </a:rPr>
              <a:t>itories</a:t>
            </a:r>
            <a:r>
              <a:rPr lang="en-US" sz="1600" dirty="0" smtClean="0">
                <a:latin typeface="Arial"/>
                <a:cs typeface="+mn-cs"/>
              </a:rPr>
              <a:t>, Data Studies, Data Sets </a:t>
            </a:r>
            <a:r>
              <a:rPr lang="hu-HU" sz="1600" dirty="0" smtClean="0">
                <a:latin typeface="Arial"/>
                <a:cs typeface="+mn-cs"/>
              </a:rPr>
              <a:t>stb</a:t>
            </a:r>
            <a:r>
              <a:rPr lang="en-US" sz="1600" dirty="0" smtClean="0">
                <a:latin typeface="Arial"/>
                <a:cs typeface="+mn-cs"/>
              </a:rPr>
              <a:t>.</a:t>
            </a:r>
            <a:endParaRPr lang="en-US" sz="1600" dirty="0">
              <a:latin typeface="Arial"/>
              <a:cs typeface="+mn-cs"/>
            </a:endParaRPr>
          </a:p>
        </p:txBody>
      </p:sp>
      <p:cxnSp>
        <p:nvCxnSpPr>
          <p:cNvPr id="16" name="Straight Arrow Connector 15"/>
          <p:cNvCxnSpPr/>
          <p:nvPr/>
        </p:nvCxnSpPr>
        <p:spPr bwMode="auto">
          <a:xfrm rot="16200000" flipH="1">
            <a:off x="6163180" y="3906794"/>
            <a:ext cx="1491602" cy="692271"/>
          </a:xfrm>
          <a:prstGeom prst="straightConnector1">
            <a:avLst/>
          </a:prstGeom>
          <a:noFill/>
          <a:ln w="57150" cap="flat" cmpd="sng" algn="ctr">
            <a:solidFill>
              <a:srgbClr val="FFFF00"/>
            </a:solidFill>
            <a:prstDash val="solid"/>
            <a:round/>
            <a:headEnd type="none" w="med" len="med"/>
            <a:tailEnd type="none"/>
          </a:ln>
          <a:effectLst/>
        </p:spPr>
      </p:cxnSp>
      <p:sp>
        <p:nvSpPr>
          <p:cNvPr id="18" name="Rectangle 17"/>
          <p:cNvSpPr/>
          <p:nvPr/>
        </p:nvSpPr>
        <p:spPr>
          <a:xfrm>
            <a:off x="2228035" y="907287"/>
            <a:ext cx="4845118" cy="605294"/>
          </a:xfrm>
          <a:prstGeom prst="rect">
            <a:avLst/>
          </a:prstGeom>
          <a:solidFill>
            <a:schemeClr val="bg1">
              <a:lumMod val="95000"/>
            </a:schemeClr>
          </a:solidFill>
          <a:ln w="28575">
            <a:solidFill>
              <a:schemeClr val="tx2"/>
            </a:solidFill>
          </a:ln>
        </p:spPr>
        <p:txBody>
          <a:bodyPr wrap="square">
            <a:spAutoFit/>
          </a:bodyPr>
          <a:lstStyle/>
          <a:p>
            <a:pPr algn="ctr">
              <a:lnSpc>
                <a:spcPts val="2000"/>
              </a:lnSpc>
              <a:spcBef>
                <a:spcPts val="600"/>
              </a:spcBef>
              <a:defRPr/>
            </a:pPr>
            <a:r>
              <a:rPr lang="en-US" sz="1800" dirty="0" smtClean="0">
                <a:latin typeface="Arial"/>
              </a:rPr>
              <a:t>“Repo</a:t>
            </a:r>
            <a:r>
              <a:rPr lang="hu-HU" sz="1800" dirty="0" smtClean="0">
                <a:latin typeface="Arial"/>
              </a:rPr>
              <a:t>zitórium</a:t>
            </a:r>
            <a:r>
              <a:rPr lang="en-US" sz="1800" dirty="0" smtClean="0">
                <a:latin typeface="Arial"/>
              </a:rPr>
              <a:t>” </a:t>
            </a:r>
            <a:r>
              <a:rPr lang="hu-HU" sz="1800" dirty="0" smtClean="0">
                <a:latin typeface="Arial"/>
              </a:rPr>
              <a:t>bejegyzés</a:t>
            </a:r>
            <a:r>
              <a:rPr lang="en-US" sz="1800" dirty="0" smtClean="0">
                <a:latin typeface="Arial"/>
              </a:rPr>
              <a:t> – Life Science</a:t>
            </a:r>
            <a:r>
              <a:rPr lang="hu-HU" sz="1800" dirty="0" smtClean="0">
                <a:latin typeface="Arial"/>
              </a:rPr>
              <a:t> példa</a:t>
            </a:r>
            <a:r>
              <a:rPr lang="en-US" sz="1800" dirty="0" smtClean="0">
                <a:latin typeface="Arial"/>
              </a:rPr>
              <a:t>.</a:t>
            </a:r>
            <a:endParaRPr lang="en-US" sz="1800" dirty="0">
              <a:latin typeface="Arial"/>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1000"/>
                            </p:stCondLst>
                            <p:childTnLst>
                              <p:par>
                                <p:cTn id="12" presetID="10" presetClass="entr" presetSubtype="0" fill="hold" nodeType="after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2500"/>
                            </p:stCondLst>
                            <p:childTnLst>
                              <p:par>
                                <p:cTn id="20" presetID="10" presetClass="entr" presetSubtype="0" fill="hold" grpId="0" nodeType="afterEffect">
                                  <p:stCondLst>
                                    <p:cond delay="5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8571" t="30857" r="20000" b="17143"/>
          <a:stretch>
            <a:fillRect/>
          </a:stretch>
        </p:blipFill>
        <p:spPr bwMode="auto">
          <a:xfrm>
            <a:off x="2225208" y="1916832"/>
            <a:ext cx="4679650" cy="2475954"/>
          </a:xfrm>
          <a:prstGeom prst="rect">
            <a:avLst/>
          </a:prstGeom>
          <a:noFill/>
          <a:ln w="9525">
            <a:noFill/>
            <a:miter lim="800000"/>
            <a:headEnd/>
            <a:tailEnd/>
          </a:ln>
        </p:spPr>
      </p:pic>
      <p:sp>
        <p:nvSpPr>
          <p:cNvPr id="3" name="TextBox 2"/>
          <p:cNvSpPr txBox="1"/>
          <p:nvPr/>
        </p:nvSpPr>
        <p:spPr>
          <a:xfrm>
            <a:off x="467544" y="4839543"/>
            <a:ext cx="8280920" cy="1323439"/>
          </a:xfrm>
          <a:prstGeom prst="rect">
            <a:avLst/>
          </a:prstGeom>
          <a:noFill/>
        </p:spPr>
        <p:txBody>
          <a:bodyPr wrap="square" rtlCol="0">
            <a:spAutoFit/>
          </a:bodyPr>
          <a:lstStyle/>
          <a:p>
            <a:pPr algn="ctr"/>
            <a:r>
              <a:rPr lang="hu-HU" sz="4000" b="1" dirty="0" smtClean="0"/>
              <a:t>HAMAROSAN!</a:t>
            </a:r>
          </a:p>
          <a:p>
            <a:pPr algn="ctr"/>
            <a:r>
              <a:rPr lang="hu-HU" sz="4000" b="1" dirty="0" smtClean="0"/>
              <a:t>2012 OKTÓBERÉBEN</a:t>
            </a:r>
            <a:endParaRPr lang="en-US" sz="4000" b="1" dirty="0"/>
          </a:p>
        </p:txBody>
      </p:sp>
      <p:sp>
        <p:nvSpPr>
          <p:cNvPr id="5" name="Title 1"/>
          <p:cNvSpPr>
            <a:spLocks noGrp="1"/>
          </p:cNvSpPr>
          <p:nvPr>
            <p:ph type="title"/>
          </p:nvPr>
        </p:nvSpPr>
        <p:spPr>
          <a:xfrm>
            <a:off x="850900" y="457200"/>
            <a:ext cx="7445375" cy="854075"/>
          </a:xfrm>
        </p:spPr>
        <p:txBody>
          <a:bodyPr/>
          <a:lstStyle/>
          <a:p>
            <a:r>
              <a:rPr lang="hu-HU" dirty="0" smtClean="0"/>
              <a:t>Data Citation Index</a:t>
            </a:r>
            <a:endParaRPr lang="en-US" dirty="0"/>
          </a:p>
        </p:txBody>
      </p:sp>
    </p:spTree>
  </p:cSld>
  <p:clrMapOvr>
    <a:masterClrMapping/>
  </p:clrMapOvr>
  <p:transition>
    <p:spli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827584" y="476672"/>
            <a:ext cx="7445375" cy="8540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2800" b="0" i="0" u="none" strike="noStrike" kern="0" cap="none" spc="0" normalizeH="0" baseline="0" noProof="0" dirty="0" smtClean="0">
                <a:ln>
                  <a:noFill/>
                </a:ln>
                <a:solidFill>
                  <a:schemeClr val="tx2"/>
                </a:solidFill>
                <a:effectLst/>
                <a:uLnTx/>
                <a:uFillTx/>
                <a:latin typeface="+mj-lt"/>
                <a:ea typeface="+mj-ea"/>
                <a:cs typeface="+mj-cs"/>
              </a:rPr>
              <a:t>Pr</a:t>
            </a:r>
            <a:r>
              <a:rPr lang="cs-CZ" sz="2800" kern="0" dirty="0" smtClean="0">
                <a:solidFill>
                  <a:schemeClr val="tx2"/>
                </a:solidFill>
                <a:latin typeface="+mj-lt"/>
                <a:ea typeface="+mj-ea"/>
                <a:cs typeface="+mj-cs"/>
              </a:rPr>
              <a:t>óba hozzáférés Magyarországon</a:t>
            </a:r>
            <a:endParaRPr kumimoji="0" lang="en-US" sz="28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4" name="Rectangle 2"/>
          <p:cNvSpPr txBox="1">
            <a:spLocks noChangeArrowheads="1"/>
          </p:cNvSpPr>
          <p:nvPr/>
        </p:nvSpPr>
        <p:spPr bwMode="auto">
          <a:xfrm>
            <a:off x="755576" y="1340768"/>
            <a:ext cx="4329112" cy="2304256"/>
          </a:xfrm>
          <a:prstGeom prst="rect">
            <a:avLst/>
          </a:prstGeom>
          <a:noFill/>
          <a:ln w="9525">
            <a:noFill/>
            <a:miter lim="800000"/>
            <a:headEnd/>
            <a:tailEnd/>
          </a:ln>
        </p:spPr>
        <p:txBody>
          <a:bodyPr/>
          <a:lstStyle/>
          <a:p>
            <a:pPr marL="457200" indent="-342900">
              <a:lnSpc>
                <a:spcPts val="2200"/>
              </a:lnSpc>
              <a:spcBef>
                <a:spcPts val="500"/>
              </a:spcBef>
              <a:buClr>
                <a:srgbClr val="FF8000"/>
              </a:buClr>
              <a:buSzPct val="150000"/>
              <a:buFont typeface="Arial"/>
              <a:buChar char="•"/>
              <a:defRPr/>
            </a:pPr>
            <a:endParaRPr lang="en-US" kern="0" dirty="0">
              <a:solidFill>
                <a:srgbClr val="666666"/>
              </a:solidFill>
              <a:latin typeface="Arial"/>
            </a:endParaRPr>
          </a:p>
          <a:p>
            <a:pPr marL="457200" indent="-342900">
              <a:lnSpc>
                <a:spcPts val="2200"/>
              </a:lnSpc>
              <a:spcBef>
                <a:spcPts val="500"/>
              </a:spcBef>
              <a:buClr>
                <a:srgbClr val="FF8000"/>
              </a:buClr>
              <a:buSzPct val="150000"/>
              <a:buFont typeface="Arial"/>
              <a:buChar char="•"/>
              <a:defRPr/>
            </a:pPr>
            <a:r>
              <a:rPr lang="cs-CZ" kern="0" dirty="0" smtClean="0">
                <a:solidFill>
                  <a:srgbClr val="666666"/>
                </a:solidFill>
                <a:latin typeface="Arial"/>
              </a:rPr>
              <a:t>A konzorcium </a:t>
            </a:r>
            <a:r>
              <a:rPr lang="hu-HU" kern="0" dirty="0" smtClean="0">
                <a:solidFill>
                  <a:srgbClr val="666666"/>
                </a:solidFill>
                <a:latin typeface="Arial"/>
              </a:rPr>
              <a:t>összes tagjának</a:t>
            </a:r>
            <a:endParaRPr lang="cs-CZ" kern="0" dirty="0" smtClean="0">
              <a:solidFill>
                <a:srgbClr val="666666"/>
              </a:solidFill>
              <a:latin typeface="Arial"/>
            </a:endParaRPr>
          </a:p>
          <a:p>
            <a:pPr marL="457200" indent="-342900">
              <a:lnSpc>
                <a:spcPts val="2200"/>
              </a:lnSpc>
              <a:spcBef>
                <a:spcPts val="500"/>
              </a:spcBef>
              <a:buClr>
                <a:srgbClr val="FF8000"/>
              </a:buClr>
              <a:buSzPct val="150000"/>
              <a:buFont typeface="Arial"/>
              <a:buChar char="•"/>
              <a:defRPr/>
            </a:pPr>
            <a:endParaRPr lang="cs-CZ" kern="0" dirty="0" smtClean="0">
              <a:solidFill>
                <a:srgbClr val="666666"/>
              </a:solidFill>
              <a:latin typeface="Arial"/>
            </a:endParaRPr>
          </a:p>
          <a:p>
            <a:pPr marL="457200" indent="-342900">
              <a:lnSpc>
                <a:spcPts val="2200"/>
              </a:lnSpc>
              <a:spcBef>
                <a:spcPts val="500"/>
              </a:spcBef>
              <a:buClr>
                <a:srgbClr val="FF8000"/>
              </a:buClr>
              <a:buSzPct val="150000"/>
              <a:buFont typeface="Arial"/>
              <a:buChar char="•"/>
              <a:defRPr/>
            </a:pPr>
            <a:r>
              <a:rPr lang="cs-CZ" kern="0" dirty="0" smtClean="0">
                <a:solidFill>
                  <a:srgbClr val="666666"/>
                </a:solidFill>
                <a:latin typeface="Arial"/>
              </a:rPr>
              <a:t>Elérhető a Web of Scienceben</a:t>
            </a:r>
          </a:p>
          <a:p>
            <a:pPr marL="457200" indent="-342900">
              <a:lnSpc>
                <a:spcPts val="2200"/>
              </a:lnSpc>
              <a:spcBef>
                <a:spcPts val="500"/>
              </a:spcBef>
              <a:buClr>
                <a:srgbClr val="FF8000"/>
              </a:buClr>
              <a:buSzPct val="150000"/>
              <a:buFont typeface="Arial"/>
              <a:buChar char="•"/>
              <a:defRPr/>
            </a:pPr>
            <a:endParaRPr lang="cs-CZ" kern="0" dirty="0" smtClean="0">
              <a:solidFill>
                <a:srgbClr val="666666"/>
              </a:solidFill>
              <a:latin typeface="Arial"/>
            </a:endParaRPr>
          </a:p>
          <a:p>
            <a:pPr marL="457200" indent="-342900">
              <a:lnSpc>
                <a:spcPts val="2200"/>
              </a:lnSpc>
              <a:spcBef>
                <a:spcPts val="500"/>
              </a:spcBef>
              <a:buClr>
                <a:srgbClr val="FF8000"/>
              </a:buClr>
              <a:buSzPct val="150000"/>
              <a:buFont typeface="Arial"/>
              <a:buChar char="•"/>
              <a:defRPr/>
            </a:pPr>
            <a:r>
              <a:rPr lang="cs-CZ" kern="0" dirty="0" smtClean="0">
                <a:solidFill>
                  <a:srgbClr val="666666"/>
                </a:solidFill>
                <a:latin typeface="Arial"/>
              </a:rPr>
              <a:t>Időszak 2012.9.24. – 2012.10.2</a:t>
            </a:r>
            <a:r>
              <a:rPr lang="en-GB" kern="0" smtClean="0">
                <a:solidFill>
                  <a:srgbClr val="666666"/>
                </a:solidFill>
                <a:latin typeface="Arial"/>
              </a:rPr>
              <a:t>6</a:t>
            </a:r>
            <a:r>
              <a:rPr lang="cs-CZ" kern="0" smtClean="0">
                <a:solidFill>
                  <a:srgbClr val="666666"/>
                </a:solidFill>
                <a:latin typeface="Arial"/>
              </a:rPr>
              <a:t>.</a:t>
            </a:r>
            <a:endParaRPr lang="cs-CZ" kern="0" dirty="0">
              <a:solidFill>
                <a:srgbClr val="666666"/>
              </a:solidFill>
              <a:latin typeface="Arial"/>
            </a:endParaRPr>
          </a:p>
        </p:txBody>
      </p:sp>
      <p:pic>
        <p:nvPicPr>
          <p:cNvPr id="5" name="Picture 2" descr="iStock_000016088703Small.jpg"/>
          <p:cNvPicPr>
            <a:picLocks noChangeAspect="1"/>
          </p:cNvPicPr>
          <p:nvPr/>
        </p:nvPicPr>
        <p:blipFill>
          <a:blip r:embed="rId2" cstate="print"/>
          <a:srcRect/>
          <a:stretch>
            <a:fillRect/>
          </a:stretch>
        </p:blipFill>
        <p:spPr bwMode="auto">
          <a:xfrm>
            <a:off x="5795963" y="2205038"/>
            <a:ext cx="2343150" cy="3538537"/>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899592" y="3933056"/>
            <a:ext cx="4392488" cy="2342173"/>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221163"/>
            <a:ext cx="8496300" cy="792162"/>
          </a:xfrm>
        </p:spPr>
        <p:txBody>
          <a:bodyPr/>
          <a:lstStyle/>
          <a:p>
            <a:pPr algn="ctr" eaLnBrk="1" hangingPunct="1">
              <a:defRPr/>
            </a:pPr>
            <a:r>
              <a:rPr lang="hu-HU" sz="3600" dirty="0" smtClean="0"/>
              <a:t>Köszönöm És VÁROM ÖNÖKET A THOMSON REUTERS STANDNÁL!</a:t>
            </a:r>
            <a:endParaRPr lang="en-US" sz="3600" dirty="0"/>
          </a:p>
        </p:txBody>
      </p:sp>
      <p:sp>
        <p:nvSpPr>
          <p:cNvPr id="29699" name="Text Placeholder 2"/>
          <p:cNvSpPr>
            <a:spLocks noGrp="1"/>
          </p:cNvSpPr>
          <p:nvPr>
            <p:ph type="body" idx="1"/>
          </p:nvPr>
        </p:nvSpPr>
        <p:spPr>
          <a:xfrm>
            <a:off x="395536" y="5157192"/>
            <a:ext cx="7772400" cy="1139825"/>
          </a:xfrm>
        </p:spPr>
        <p:txBody>
          <a:bodyPr/>
          <a:lstStyle/>
          <a:p>
            <a:pPr eaLnBrk="1" hangingPunct="1">
              <a:spcBef>
                <a:spcPts val="600"/>
              </a:spcBef>
            </a:pPr>
            <a:r>
              <a:rPr lang="hu-HU" dirty="0" smtClean="0"/>
              <a:t>Tóth Szász </a:t>
            </a:r>
            <a:r>
              <a:rPr lang="sk-SK" dirty="0" smtClean="0"/>
              <a:t>Enik</a:t>
            </a:r>
            <a:r>
              <a:rPr lang="hu-HU" dirty="0" smtClean="0"/>
              <a:t>ő </a:t>
            </a:r>
          </a:p>
          <a:p>
            <a:pPr eaLnBrk="1" hangingPunct="1">
              <a:spcBef>
                <a:spcPts val="600"/>
              </a:spcBef>
            </a:pPr>
            <a:r>
              <a:rPr lang="hu-HU" dirty="0" smtClean="0"/>
              <a:t>Customer Education Specialist</a:t>
            </a:r>
          </a:p>
          <a:p>
            <a:pPr eaLnBrk="1" hangingPunct="1">
              <a:spcBef>
                <a:spcPts val="600"/>
              </a:spcBef>
            </a:pPr>
            <a:r>
              <a:rPr lang="hu-HU" dirty="0" smtClean="0">
                <a:hlinkClick r:id="rId3"/>
              </a:rPr>
              <a:t>eniko.szasz@thomsonreuters.com</a:t>
            </a:r>
            <a:r>
              <a:rPr lang="hu-HU" dirty="0" smtClean="0"/>
              <a:t> </a:t>
            </a:r>
          </a:p>
        </p:txBody>
      </p:sp>
      <p:pic>
        <p:nvPicPr>
          <p:cNvPr id="29700" name="Picture 3" descr="books.png"/>
          <p:cNvPicPr>
            <a:picLocks noChangeAspect="1"/>
          </p:cNvPicPr>
          <p:nvPr/>
        </p:nvPicPr>
        <p:blipFill>
          <a:blip r:embed="rId4" cstate="print"/>
          <a:srcRect/>
          <a:stretch>
            <a:fillRect/>
          </a:stretch>
        </p:blipFill>
        <p:spPr bwMode="auto">
          <a:xfrm>
            <a:off x="0" y="-26988"/>
            <a:ext cx="9144000" cy="410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19100" y="609600"/>
            <a:ext cx="8724900" cy="571500"/>
          </a:xfrm>
          <a:prstGeom prst="rect">
            <a:avLst/>
          </a:prstGeom>
          <a:noFill/>
          <a:ln w="9525">
            <a:noFill/>
            <a:miter lim="800000"/>
            <a:headEnd/>
            <a:tailEnd/>
          </a:ln>
          <a:effectLst/>
        </p:spPr>
        <p:txBody>
          <a:bodyPr lIns="0" tIns="0" rIns="0" bIns="0" anchor="b">
            <a:normAutofit/>
          </a:bodyPr>
          <a:lstStyle/>
          <a:p>
            <a:pPr>
              <a:lnSpc>
                <a:spcPct val="90000"/>
              </a:lnSpc>
              <a:defRPr/>
            </a:pPr>
            <a:r>
              <a:rPr lang="hu-HU" sz="2800" dirty="0">
                <a:solidFill>
                  <a:schemeClr val="tx2"/>
                </a:solidFill>
                <a:latin typeface="+mj-lt"/>
                <a:ea typeface="+mj-ea"/>
                <a:cs typeface="+mj-cs"/>
              </a:rPr>
              <a:t>Web of Science</a:t>
            </a:r>
            <a:endParaRPr lang="en-US" sz="2800" dirty="0">
              <a:solidFill>
                <a:schemeClr val="tx2"/>
              </a:solidFill>
              <a:latin typeface="+mj-lt"/>
              <a:ea typeface="+mj-ea"/>
              <a:cs typeface="+mj-cs"/>
            </a:endParaRPr>
          </a:p>
        </p:txBody>
      </p:sp>
      <p:graphicFrame>
        <p:nvGraphicFramePr>
          <p:cNvPr id="7" name="Diagram 6"/>
          <p:cNvGraphicFramePr/>
          <p:nvPr/>
        </p:nvGraphicFramePr>
        <p:xfrm>
          <a:off x="755576" y="1484784"/>
          <a:ext cx="756084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iStock_000002940035Small.jpg"/>
          <p:cNvPicPr>
            <a:picLocks noChangeAspect="1"/>
          </p:cNvPicPr>
          <p:nvPr/>
        </p:nvPicPr>
        <p:blipFill>
          <a:blip r:embed="rId2" cstate="print"/>
          <a:srcRect r="43066"/>
          <a:stretch>
            <a:fillRect/>
          </a:stretch>
        </p:blipFill>
        <p:spPr bwMode="auto">
          <a:xfrm>
            <a:off x="0" y="1733550"/>
            <a:ext cx="3213100" cy="3714750"/>
          </a:xfrm>
          <a:prstGeom prst="rect">
            <a:avLst/>
          </a:prstGeom>
          <a:noFill/>
          <a:ln w="9525">
            <a:noFill/>
            <a:miter lim="800000"/>
            <a:headEnd/>
            <a:tailEnd/>
          </a:ln>
        </p:spPr>
      </p:pic>
      <p:sp>
        <p:nvSpPr>
          <p:cNvPr id="4" name="Title 1"/>
          <p:cNvSpPr txBox="1">
            <a:spLocks/>
          </p:cNvSpPr>
          <p:nvPr/>
        </p:nvSpPr>
        <p:spPr bwMode="auto">
          <a:xfrm>
            <a:off x="419100" y="609600"/>
            <a:ext cx="8724900" cy="571500"/>
          </a:xfrm>
          <a:prstGeom prst="rect">
            <a:avLst/>
          </a:prstGeom>
          <a:noFill/>
          <a:ln w="9525">
            <a:noFill/>
            <a:miter lim="800000"/>
            <a:headEnd/>
            <a:tailEnd/>
          </a:ln>
          <a:effectLst/>
        </p:spPr>
        <p:txBody>
          <a:bodyPr lIns="0" tIns="0" rIns="0" bIns="0" anchor="b">
            <a:normAutofit/>
          </a:bodyPr>
          <a:lstStyle/>
          <a:p>
            <a:pPr>
              <a:lnSpc>
                <a:spcPct val="90000"/>
              </a:lnSpc>
              <a:defRPr/>
            </a:pPr>
            <a:r>
              <a:rPr lang="sk-SK" sz="2800" dirty="0">
                <a:solidFill>
                  <a:schemeClr val="tx2"/>
                </a:solidFill>
                <a:latin typeface="+mj-lt"/>
                <a:ea typeface="+mj-ea"/>
                <a:cs typeface="+mj-cs"/>
              </a:rPr>
              <a:t>Miért?</a:t>
            </a:r>
            <a:endParaRPr lang="en-US" sz="2800" dirty="0">
              <a:solidFill>
                <a:schemeClr val="tx2"/>
              </a:solidFill>
              <a:latin typeface="+mj-lt"/>
              <a:ea typeface="+mj-ea"/>
              <a:cs typeface="+mj-cs"/>
            </a:endParaRPr>
          </a:p>
        </p:txBody>
      </p:sp>
      <p:graphicFrame>
        <p:nvGraphicFramePr>
          <p:cNvPr id="5" name="Diagram 4"/>
          <p:cNvGraphicFramePr/>
          <p:nvPr/>
        </p:nvGraphicFramePr>
        <p:xfrm>
          <a:off x="3635896" y="1916832"/>
          <a:ext cx="504056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defRPr/>
            </a:pPr>
            <a:r>
              <a:rPr lang="hu-HU" kern="1200" dirty="0" smtClean="0"/>
              <a:t>Konferencia kiadványok</a:t>
            </a:r>
            <a:endParaRPr lang="en-US" kern="1200" dirty="0" smtClean="0"/>
          </a:p>
        </p:txBody>
      </p:sp>
      <p:sp>
        <p:nvSpPr>
          <p:cNvPr id="3" name="Content Placeholder 2"/>
          <p:cNvSpPr>
            <a:spLocks noGrp="1"/>
          </p:cNvSpPr>
          <p:nvPr>
            <p:ph idx="1"/>
          </p:nvPr>
        </p:nvSpPr>
        <p:spPr/>
        <p:txBody>
          <a:bodyPr/>
          <a:lstStyle/>
          <a:p>
            <a:pPr marL="457200" indent="-342900">
              <a:lnSpc>
                <a:spcPts val="2200"/>
              </a:lnSpc>
              <a:spcBef>
                <a:spcPts val="500"/>
              </a:spcBef>
              <a:buClr>
                <a:srgbClr val="FF8000"/>
              </a:buClr>
              <a:buSzPct val="150000"/>
              <a:buFont typeface="Arial" pitchFamily="34" charset="0"/>
              <a:buChar char="•"/>
              <a:defRPr/>
            </a:pPr>
            <a:r>
              <a:rPr lang="en-US" sz="1800" dirty="0" smtClean="0">
                <a:solidFill>
                  <a:srgbClr val="666666"/>
                </a:solidFill>
              </a:rPr>
              <a:t>Science </a:t>
            </a:r>
            <a:r>
              <a:rPr lang="cs-CZ" sz="1800" dirty="0" smtClean="0">
                <a:solidFill>
                  <a:srgbClr val="666666"/>
                </a:solidFill>
              </a:rPr>
              <a:t>és </a:t>
            </a:r>
            <a:r>
              <a:rPr lang="en-US" sz="1800" dirty="0" smtClean="0">
                <a:solidFill>
                  <a:srgbClr val="666666"/>
                </a:solidFill>
              </a:rPr>
              <a:t>Social Science and Humanities</a:t>
            </a:r>
            <a:r>
              <a:rPr lang="hu-HU" sz="1800" dirty="0" smtClean="0">
                <a:solidFill>
                  <a:srgbClr val="666666"/>
                </a:solidFill>
              </a:rPr>
              <a:t> kiadás</a:t>
            </a:r>
            <a:r>
              <a:rPr lang="en-US" sz="1800" dirty="0" smtClean="0">
                <a:solidFill>
                  <a:srgbClr val="666666"/>
                </a:solidFill>
              </a:rPr>
              <a:t/>
            </a:r>
            <a:br>
              <a:rPr lang="en-US" sz="1800" dirty="0" smtClean="0">
                <a:solidFill>
                  <a:srgbClr val="666666"/>
                </a:solidFill>
              </a:rPr>
            </a:br>
            <a:r>
              <a:rPr lang="en-US" sz="1800" dirty="0" smtClean="0">
                <a:solidFill>
                  <a:srgbClr val="666666"/>
                </a:solidFill>
              </a:rPr>
              <a:t>-  </a:t>
            </a:r>
            <a:r>
              <a:rPr lang="hu-HU" sz="1800" dirty="0" smtClean="0">
                <a:solidFill>
                  <a:srgbClr val="666666"/>
                </a:solidFill>
              </a:rPr>
              <a:t>konferenciák </a:t>
            </a:r>
            <a:r>
              <a:rPr lang="hu-HU" sz="1800" kern="1200" dirty="0" smtClean="0">
                <a:solidFill>
                  <a:srgbClr val="666666"/>
                </a:solidFill>
              </a:rPr>
              <a:t>1990</a:t>
            </a:r>
            <a:r>
              <a:rPr lang="hu-HU" sz="1800" dirty="0" smtClean="0">
                <a:solidFill>
                  <a:srgbClr val="666666"/>
                </a:solidFill>
              </a:rPr>
              <a:t> óta</a:t>
            </a:r>
          </a:p>
          <a:p>
            <a:pPr marL="457200" indent="-342900">
              <a:lnSpc>
                <a:spcPts val="2200"/>
              </a:lnSpc>
              <a:spcBef>
                <a:spcPts val="500"/>
              </a:spcBef>
              <a:buClr>
                <a:srgbClr val="FF8000"/>
              </a:buClr>
              <a:buSzPct val="150000"/>
              <a:defRPr/>
            </a:pPr>
            <a:r>
              <a:rPr lang="hu-HU" sz="1800" dirty="0" smtClean="0">
                <a:solidFill>
                  <a:srgbClr val="666666"/>
                </a:solidFill>
              </a:rPr>
              <a:t>	</a:t>
            </a:r>
            <a:r>
              <a:rPr lang="en-US" sz="1800" dirty="0" smtClean="0">
                <a:solidFill>
                  <a:srgbClr val="666666"/>
                </a:solidFill>
              </a:rPr>
              <a:t>-</a:t>
            </a:r>
            <a:r>
              <a:rPr lang="hu-HU" sz="1800" dirty="0" smtClean="0">
                <a:solidFill>
                  <a:srgbClr val="666666"/>
                </a:solidFill>
              </a:rPr>
              <a:t>  hivatkozások 1999 óta</a:t>
            </a:r>
            <a:endParaRPr lang="cs-CZ" sz="1800" dirty="0" smtClean="0">
              <a:solidFill>
                <a:srgbClr val="666666"/>
              </a:solidFill>
            </a:endParaRPr>
          </a:p>
          <a:p>
            <a:pPr marL="457200" indent="-342900">
              <a:lnSpc>
                <a:spcPts val="2200"/>
              </a:lnSpc>
              <a:spcBef>
                <a:spcPts val="500"/>
              </a:spcBef>
              <a:buClr>
                <a:srgbClr val="FF8000"/>
              </a:buClr>
              <a:buSzPct val="150000"/>
              <a:buFont typeface="Arial"/>
              <a:buChar char="•"/>
              <a:defRPr/>
            </a:pPr>
            <a:endParaRPr lang="en-US" sz="1800" dirty="0" smtClean="0">
              <a:solidFill>
                <a:srgbClr val="666666"/>
              </a:solidFill>
            </a:endParaRPr>
          </a:p>
          <a:p>
            <a:pPr marL="457200" indent="-342900">
              <a:lnSpc>
                <a:spcPts val="2200"/>
              </a:lnSpc>
              <a:spcBef>
                <a:spcPts val="500"/>
              </a:spcBef>
              <a:buClr>
                <a:srgbClr val="FF8000"/>
              </a:buClr>
              <a:buSzPct val="150000"/>
              <a:buFont typeface="Arial"/>
              <a:buChar char="•"/>
              <a:defRPr/>
            </a:pPr>
            <a:r>
              <a:rPr lang="cs-CZ" sz="1800" dirty="0" smtClean="0">
                <a:solidFill>
                  <a:srgbClr val="666666"/>
                </a:solidFill>
              </a:rPr>
              <a:t>Folyóiratokban vagy könyv formában megjelenő kiadványok</a:t>
            </a:r>
          </a:p>
          <a:p>
            <a:pPr marL="457200" indent="-342900">
              <a:lnSpc>
                <a:spcPts val="2200"/>
              </a:lnSpc>
              <a:spcBef>
                <a:spcPts val="500"/>
              </a:spcBef>
              <a:buClr>
                <a:srgbClr val="FF8000"/>
              </a:buClr>
              <a:buSzPct val="150000"/>
              <a:buFont typeface="Arial"/>
              <a:buChar char="•"/>
              <a:defRPr/>
            </a:pPr>
            <a:r>
              <a:rPr lang="cs-CZ" sz="1800" dirty="0" smtClean="0">
                <a:solidFill>
                  <a:srgbClr val="666666"/>
                </a:solidFill>
              </a:rPr>
              <a:t>Új kereshető mező: Conference</a:t>
            </a:r>
          </a:p>
          <a:p>
            <a:pPr marL="457200" indent="-342900">
              <a:lnSpc>
                <a:spcPts val="2200"/>
              </a:lnSpc>
              <a:spcBef>
                <a:spcPts val="500"/>
              </a:spcBef>
              <a:buClr>
                <a:srgbClr val="FF8000"/>
              </a:buClr>
              <a:buSzPct val="150000"/>
              <a:buFont typeface="Arial"/>
              <a:buChar char="•"/>
              <a:defRPr/>
            </a:pPr>
            <a:r>
              <a:rPr lang="cs-CZ" sz="1800" dirty="0" smtClean="0">
                <a:solidFill>
                  <a:srgbClr val="666666"/>
                </a:solidFill>
              </a:rPr>
              <a:t>Az összes eszköz elérhető </a:t>
            </a:r>
            <a:r>
              <a:rPr lang="en-US" sz="1800" b="1" dirty="0" smtClean="0">
                <a:solidFill>
                  <a:srgbClr val="666666"/>
                </a:solidFill>
              </a:rPr>
              <a:t>Citation Alerts, Citation Report, Cited Reference Search, Refine and Analyze</a:t>
            </a:r>
          </a:p>
          <a:p>
            <a:pPr>
              <a:defRPr/>
            </a:pPr>
            <a:endParaRPr lang="hu-HU" dirty="0" smtClean="0">
              <a:hlinkClick r:id="rId2"/>
            </a:endParaRPr>
          </a:p>
          <a:p>
            <a:pPr>
              <a:defRPr/>
            </a:pPr>
            <a:endParaRPr lang="hu-HU" dirty="0" smtClean="0"/>
          </a:p>
          <a:p>
            <a:pPr>
              <a:defRPr/>
            </a:pPr>
            <a:endParaRPr lang="en-US" dirty="0"/>
          </a:p>
        </p:txBody>
      </p:sp>
      <p:sp>
        <p:nvSpPr>
          <p:cNvPr id="23556" name="Rectangle 4"/>
          <p:cNvSpPr>
            <a:spLocks noChangeArrowheads="1"/>
          </p:cNvSpPr>
          <p:nvPr/>
        </p:nvSpPr>
        <p:spPr bwMode="auto">
          <a:xfrm>
            <a:off x="2124075" y="5013325"/>
            <a:ext cx="5472113" cy="1016000"/>
          </a:xfrm>
          <a:prstGeom prst="rect">
            <a:avLst/>
          </a:prstGeom>
          <a:solidFill>
            <a:schemeClr val="accent1"/>
          </a:solidFill>
          <a:ln w="9525">
            <a:noFill/>
            <a:miter lim="800000"/>
            <a:headEnd/>
            <a:tailEnd/>
          </a:ln>
        </p:spPr>
        <p:txBody>
          <a:bodyPr>
            <a:spAutoFit/>
          </a:bodyPr>
          <a:lstStyle/>
          <a:p>
            <a:r>
              <a:rPr lang="cs-CZ" sz="2000" dirty="0">
                <a:solidFill>
                  <a:schemeClr val="bg1"/>
                </a:solidFill>
              </a:rPr>
              <a:t>Konferenciakiadványok </a:t>
            </a:r>
            <a:r>
              <a:rPr lang="cs-CZ" sz="2000" dirty="0" smtClean="0">
                <a:solidFill>
                  <a:schemeClr val="bg1"/>
                </a:solidFill>
              </a:rPr>
              <a:t>száma</a:t>
            </a:r>
            <a:r>
              <a:rPr lang="en-GB" sz="2000" dirty="0" smtClean="0">
                <a:solidFill>
                  <a:schemeClr val="bg1"/>
                </a:solidFill>
              </a:rPr>
              <a:t>:</a:t>
            </a:r>
            <a:r>
              <a:rPr lang="en-US" sz="2000" dirty="0" smtClean="0">
                <a:solidFill>
                  <a:schemeClr val="bg1"/>
                </a:solidFill>
              </a:rPr>
              <a:t> </a:t>
            </a:r>
            <a:r>
              <a:rPr lang="hu-HU" sz="2000" b="1" dirty="0">
                <a:solidFill>
                  <a:schemeClr val="bg1"/>
                </a:solidFill>
              </a:rPr>
              <a:t>150 000</a:t>
            </a:r>
            <a:endParaRPr lang="en-US" sz="2000" b="1" dirty="0">
              <a:solidFill>
                <a:schemeClr val="bg1"/>
              </a:solidFill>
            </a:endParaRPr>
          </a:p>
          <a:p>
            <a:r>
              <a:rPr lang="cs-CZ" sz="2000" dirty="0">
                <a:solidFill>
                  <a:schemeClr val="bg1"/>
                </a:solidFill>
              </a:rPr>
              <a:t>Bejegyzések </a:t>
            </a:r>
            <a:r>
              <a:rPr lang="cs-CZ" sz="2000" dirty="0" smtClean="0">
                <a:solidFill>
                  <a:schemeClr val="bg1"/>
                </a:solidFill>
              </a:rPr>
              <a:t>száma</a:t>
            </a:r>
            <a:r>
              <a:rPr lang="en-US" sz="2000" dirty="0" smtClean="0">
                <a:solidFill>
                  <a:schemeClr val="bg1"/>
                </a:solidFill>
              </a:rPr>
              <a:t>: </a:t>
            </a:r>
            <a:r>
              <a:rPr lang="hu-HU" sz="2000" b="1" dirty="0" smtClean="0">
                <a:solidFill>
                  <a:schemeClr val="bg1"/>
                </a:solidFill>
              </a:rPr>
              <a:t>6,5 </a:t>
            </a:r>
            <a:r>
              <a:rPr lang="hu-HU" sz="2000" b="1" dirty="0">
                <a:solidFill>
                  <a:schemeClr val="bg1"/>
                </a:solidFill>
              </a:rPr>
              <a:t>millió</a:t>
            </a:r>
            <a:endParaRPr lang="en-US" sz="2000" b="1" dirty="0">
              <a:solidFill>
                <a:schemeClr val="bg1"/>
              </a:solidFill>
            </a:endParaRPr>
          </a:p>
          <a:p>
            <a:r>
              <a:rPr lang="cs-CZ" sz="2000" dirty="0">
                <a:solidFill>
                  <a:schemeClr val="bg1"/>
                </a:solidFill>
              </a:rPr>
              <a:t>Terv: 12 000 új kiadvány évente</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cstate="print"/>
          <a:srcRect r="4738"/>
          <a:stretch>
            <a:fillRect/>
          </a:stretch>
        </p:blipFill>
        <p:spPr bwMode="auto">
          <a:xfrm>
            <a:off x="3924300" y="1557338"/>
            <a:ext cx="4968875" cy="4756150"/>
          </a:xfrm>
          <a:prstGeom prst="rect">
            <a:avLst/>
          </a:prstGeom>
          <a:noFill/>
          <a:ln w="9525">
            <a:noFill/>
            <a:miter lim="800000"/>
            <a:headEnd/>
            <a:tailEnd/>
          </a:ln>
        </p:spPr>
      </p:pic>
      <p:sp>
        <p:nvSpPr>
          <p:cNvPr id="9" name="Rectangle 25"/>
          <p:cNvSpPr txBox="1">
            <a:spLocks noChangeArrowheads="1"/>
          </p:cNvSpPr>
          <p:nvPr/>
        </p:nvSpPr>
        <p:spPr bwMode="auto">
          <a:xfrm>
            <a:off x="587375" y="692150"/>
            <a:ext cx="8556625" cy="706438"/>
          </a:xfrm>
          <a:prstGeom prst="rect">
            <a:avLst/>
          </a:prstGeom>
          <a:noFill/>
          <a:ln w="9525">
            <a:noFill/>
            <a:miter lim="800000"/>
            <a:headEnd/>
            <a:tailEnd/>
          </a:ln>
        </p:spPr>
        <p:txBody>
          <a:bodyPr lIns="0" tIns="0" rIns="0" bIns="0"/>
          <a:lstStyle/>
          <a:p>
            <a:pPr>
              <a:defRPr/>
            </a:pPr>
            <a:r>
              <a:rPr lang="en-US" sz="2800" dirty="0">
                <a:solidFill>
                  <a:schemeClr val="tx2"/>
                </a:solidFill>
                <a:latin typeface="+mj-lt"/>
                <a:ea typeface="+mj-ea"/>
                <a:cs typeface="+mj-cs"/>
              </a:rPr>
              <a:t>WEB OF SCIENCE</a:t>
            </a:r>
          </a:p>
        </p:txBody>
      </p:sp>
      <p:sp>
        <p:nvSpPr>
          <p:cNvPr id="8" name="Rounded Rectangle 7"/>
          <p:cNvSpPr/>
          <p:nvPr/>
        </p:nvSpPr>
        <p:spPr>
          <a:xfrm>
            <a:off x="4932363" y="5516563"/>
            <a:ext cx="3887787" cy="433387"/>
          </a:xfrm>
          <a:prstGeom prst="roundRect">
            <a:avLst>
              <a:gd name="adj" fmla="val 0"/>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95288" y="4724400"/>
            <a:ext cx="3352800" cy="10160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lnSpc>
                <a:spcPts val="2400"/>
              </a:lnSpc>
              <a:spcBef>
                <a:spcPts val="600"/>
              </a:spcBef>
              <a:defRPr/>
            </a:pPr>
            <a:r>
              <a:rPr lang="sk-SK" sz="1600" dirty="0">
                <a:solidFill>
                  <a:schemeClr val="tx1"/>
                </a:solidFill>
              </a:rPr>
              <a:t>Conference Proceeding Citation Index teljesen integrált a Web of Science-szel</a:t>
            </a:r>
            <a:r>
              <a:rPr lang="en-US" sz="1600" dirty="0">
                <a:solidFill>
                  <a:schemeClr val="tx1"/>
                </a:solidFill>
              </a:rPr>
              <a:t>.</a:t>
            </a:r>
          </a:p>
        </p:txBody>
      </p:sp>
      <p:cxnSp>
        <p:nvCxnSpPr>
          <p:cNvPr id="7" name="Straight Connector 6"/>
          <p:cNvCxnSpPr/>
          <p:nvPr/>
        </p:nvCxnSpPr>
        <p:spPr>
          <a:xfrm flipH="1" flipV="1">
            <a:off x="3779838" y="5013325"/>
            <a:ext cx="1152525" cy="647700"/>
          </a:xfrm>
          <a:prstGeom prst="lin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cxnSp>
      <p:sp>
        <p:nvSpPr>
          <p:cNvPr id="14" name="Rectangle 13"/>
          <p:cNvSpPr/>
          <p:nvPr/>
        </p:nvSpPr>
        <p:spPr>
          <a:xfrm>
            <a:off x="395288" y="2060575"/>
            <a:ext cx="3352800" cy="369888"/>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lnSpc>
                <a:spcPts val="2400"/>
              </a:lnSpc>
              <a:spcBef>
                <a:spcPts val="600"/>
              </a:spcBef>
              <a:defRPr/>
            </a:pPr>
            <a:r>
              <a:rPr lang="hu-HU" sz="1600" dirty="0">
                <a:solidFill>
                  <a:schemeClr val="tx1"/>
                </a:solidFill>
              </a:rPr>
              <a:t>Konferenciákra való keresés</a:t>
            </a:r>
            <a:endParaRPr lang="en-US" sz="1600" dirty="0">
              <a:solidFill>
                <a:schemeClr val="tx1"/>
              </a:solidFill>
            </a:endParaRPr>
          </a:p>
        </p:txBody>
      </p:sp>
      <p:sp>
        <p:nvSpPr>
          <p:cNvPr id="15" name="Rounded Rectangle 14"/>
          <p:cNvSpPr/>
          <p:nvPr/>
        </p:nvSpPr>
        <p:spPr>
          <a:xfrm>
            <a:off x="7596188" y="3213100"/>
            <a:ext cx="1152525" cy="144463"/>
          </a:xfrm>
          <a:prstGeom prst="roundRect">
            <a:avLst>
              <a:gd name="adj" fmla="val 0"/>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Connector 15"/>
          <p:cNvCxnSpPr/>
          <p:nvPr/>
        </p:nvCxnSpPr>
        <p:spPr>
          <a:xfrm flipH="1" flipV="1">
            <a:off x="3851275" y="2349500"/>
            <a:ext cx="3673475" cy="935038"/>
          </a:xfrm>
          <a:prstGeom prst="lin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5511800" y="2293938"/>
            <a:ext cx="2224088" cy="2503487"/>
            <a:chOff x="5210628" y="2815770"/>
            <a:chExt cx="2959709" cy="3331029"/>
          </a:xfrm>
        </p:grpSpPr>
        <p:sp>
          <p:nvSpPr>
            <p:cNvPr id="25617" name="Rectangle 7"/>
            <p:cNvSpPr>
              <a:spLocks noChangeArrowheads="1"/>
            </p:cNvSpPr>
            <p:nvPr/>
          </p:nvSpPr>
          <p:spPr bwMode="auto">
            <a:xfrm>
              <a:off x="6259996" y="4205965"/>
              <a:ext cx="1910341" cy="621095"/>
            </a:xfrm>
            <a:prstGeom prst="rect">
              <a:avLst/>
            </a:prstGeom>
            <a:solidFill>
              <a:srgbClr val="FF9100"/>
            </a:solidFill>
            <a:ln w="19050">
              <a:noFill/>
              <a:miter lim="800000"/>
              <a:headEnd/>
              <a:tailEnd/>
            </a:ln>
          </p:spPr>
          <p:txBody>
            <a:bodyPr tIns="91440" bIns="91440">
              <a:spAutoFit/>
            </a:bodyPr>
            <a:lstStyle/>
            <a:p>
              <a:pPr algn="ctr">
                <a:lnSpc>
                  <a:spcPts val="2200"/>
                </a:lnSpc>
                <a:spcBef>
                  <a:spcPts val="600"/>
                </a:spcBef>
              </a:pPr>
              <a:r>
                <a:rPr lang="cs-CZ" sz="1600" b="1">
                  <a:solidFill>
                    <a:schemeClr val="bg1"/>
                  </a:solidFill>
                </a:rPr>
                <a:t>Folyóiratok</a:t>
              </a:r>
              <a:endParaRPr lang="en-US" sz="1600" b="1">
                <a:solidFill>
                  <a:schemeClr val="bg1"/>
                </a:solidFill>
              </a:endParaRPr>
            </a:p>
          </p:txBody>
        </p:sp>
        <p:sp>
          <p:nvSpPr>
            <p:cNvPr id="9" name="Right Brace 8"/>
            <p:cNvSpPr/>
            <p:nvPr/>
          </p:nvSpPr>
          <p:spPr>
            <a:xfrm>
              <a:off x="5210628" y="2815770"/>
              <a:ext cx="1174588" cy="3331029"/>
            </a:xfrm>
            <a:prstGeom prst="rightBrace">
              <a:avLst>
                <a:gd name="adj1" fmla="val 46931"/>
                <a:gd name="adj2" fmla="val 49674"/>
              </a:avLst>
            </a:prstGeom>
            <a:ln w="22225">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19050">
                  <a:solidFill>
                    <a:schemeClr val="tx1"/>
                  </a:solidFill>
                </a:ln>
              </a:endParaRPr>
            </a:p>
          </p:txBody>
        </p:sp>
      </p:grpSp>
      <p:pic>
        <p:nvPicPr>
          <p:cNvPr id="25603" name="Picture 5" descr="Results.jpg"/>
          <p:cNvPicPr>
            <a:picLocks noChangeAspect="1"/>
          </p:cNvPicPr>
          <p:nvPr/>
        </p:nvPicPr>
        <p:blipFill>
          <a:blip r:embed="rId3" cstate="print"/>
          <a:srcRect t="8565" b="36777"/>
          <a:stretch>
            <a:fillRect/>
          </a:stretch>
        </p:blipFill>
        <p:spPr bwMode="auto">
          <a:xfrm>
            <a:off x="731838" y="1379538"/>
            <a:ext cx="4970462" cy="4570412"/>
          </a:xfrm>
          <a:prstGeom prst="rect">
            <a:avLst/>
          </a:prstGeom>
          <a:noFill/>
          <a:ln w="9525">
            <a:noFill/>
            <a:miter lim="800000"/>
            <a:headEnd/>
            <a:tailEnd/>
          </a:ln>
        </p:spPr>
      </p:pic>
      <p:sp>
        <p:nvSpPr>
          <p:cNvPr id="5" name="Rounded Rectangle 4"/>
          <p:cNvSpPr/>
          <p:nvPr/>
        </p:nvSpPr>
        <p:spPr bwMode="auto">
          <a:xfrm>
            <a:off x="925513" y="1546225"/>
            <a:ext cx="2697162" cy="282575"/>
          </a:xfrm>
          <a:prstGeom prst="roundRect">
            <a:avLst/>
          </a:prstGeom>
          <a:noFill/>
          <a:ln w="34925">
            <a:solidFill>
              <a:srgbClr val="FF91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16"/>
          <p:cNvSpPr/>
          <p:nvPr/>
        </p:nvSpPr>
        <p:spPr>
          <a:xfrm>
            <a:off x="571500" y="1558925"/>
            <a:ext cx="250825" cy="217488"/>
          </a:xfrm>
          <a:prstGeom prst="rightArrow">
            <a:avLst/>
          </a:prstGeom>
          <a:solidFill>
            <a:srgbClr val="FF9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06" name="Rectangle 9"/>
          <p:cNvSpPr>
            <a:spLocks noChangeArrowheads="1"/>
          </p:cNvSpPr>
          <p:nvPr/>
        </p:nvSpPr>
        <p:spPr bwMode="auto">
          <a:xfrm>
            <a:off x="6443663" y="4849813"/>
            <a:ext cx="1368425" cy="339725"/>
          </a:xfrm>
          <a:prstGeom prst="rect">
            <a:avLst/>
          </a:prstGeom>
          <a:solidFill>
            <a:srgbClr val="FF9100"/>
          </a:solidFill>
          <a:ln w="19050">
            <a:noFill/>
            <a:miter lim="800000"/>
            <a:headEnd/>
            <a:tailEnd/>
          </a:ln>
        </p:spPr>
        <p:txBody>
          <a:bodyPr>
            <a:spAutoFit/>
          </a:bodyPr>
          <a:lstStyle/>
          <a:p>
            <a:pPr algn="ctr"/>
            <a:r>
              <a:rPr lang="hu-HU" sz="1600" b="1" dirty="0">
                <a:solidFill>
                  <a:schemeClr val="bg1"/>
                </a:solidFill>
              </a:rPr>
              <a:t>Konferencia</a:t>
            </a:r>
            <a:endParaRPr lang="en-US" sz="1600" b="1" dirty="0">
              <a:solidFill>
                <a:schemeClr val="bg1"/>
              </a:solidFill>
            </a:endParaRPr>
          </a:p>
        </p:txBody>
      </p:sp>
      <p:cxnSp>
        <p:nvCxnSpPr>
          <p:cNvPr id="12" name="Straight Arrow Connector 11"/>
          <p:cNvCxnSpPr/>
          <p:nvPr/>
        </p:nvCxnSpPr>
        <p:spPr>
          <a:xfrm>
            <a:off x="5867400" y="5065713"/>
            <a:ext cx="211138" cy="7937"/>
          </a:xfrm>
          <a:prstGeom prst="straightConnector1">
            <a:avLst/>
          </a:prstGeom>
          <a:ln w="1905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30731" name="Rectangle 25"/>
          <p:cNvSpPr>
            <a:spLocks noChangeArrowheads="1"/>
          </p:cNvSpPr>
          <p:nvPr/>
        </p:nvSpPr>
        <p:spPr bwMode="auto">
          <a:xfrm>
            <a:off x="6443663" y="5499100"/>
            <a:ext cx="1368425" cy="338138"/>
          </a:xfrm>
          <a:prstGeom prst="rect">
            <a:avLst/>
          </a:prstGeom>
          <a:solidFill>
            <a:srgbClr val="FF9100"/>
          </a:solidFill>
          <a:ln w="19050">
            <a:noFill/>
            <a:miter lim="800000"/>
            <a:headEnd/>
            <a:tailEnd/>
          </a:ln>
        </p:spPr>
        <p:txBody>
          <a:bodyPr>
            <a:spAutoFit/>
          </a:bodyPr>
          <a:lstStyle/>
          <a:p>
            <a:pPr algn="ctr"/>
            <a:r>
              <a:rPr lang="cs-CZ" sz="1600" b="1">
                <a:solidFill>
                  <a:schemeClr val="bg1"/>
                </a:solidFill>
              </a:rPr>
              <a:t>Könyv</a:t>
            </a:r>
            <a:endParaRPr lang="en-US" sz="1600" b="1">
              <a:solidFill>
                <a:schemeClr val="bg1"/>
              </a:solidFill>
            </a:endParaRPr>
          </a:p>
        </p:txBody>
      </p:sp>
      <p:sp>
        <p:nvSpPr>
          <p:cNvPr id="25609" name="Rectangle 3"/>
          <p:cNvSpPr>
            <a:spLocks noChangeArrowheads="1"/>
          </p:cNvSpPr>
          <p:nvPr/>
        </p:nvSpPr>
        <p:spPr bwMode="auto">
          <a:xfrm>
            <a:off x="4864100" y="1482725"/>
            <a:ext cx="2474913" cy="338138"/>
          </a:xfrm>
          <a:prstGeom prst="rect">
            <a:avLst/>
          </a:prstGeom>
          <a:solidFill>
            <a:srgbClr val="FF9100"/>
          </a:solidFill>
          <a:ln w="19050">
            <a:noFill/>
            <a:miter lim="800000"/>
            <a:headEnd/>
            <a:tailEnd/>
          </a:ln>
        </p:spPr>
        <p:txBody>
          <a:bodyPr>
            <a:spAutoFit/>
          </a:bodyPr>
          <a:lstStyle/>
          <a:p>
            <a:pPr algn="ctr"/>
            <a:r>
              <a:rPr lang="cs-CZ" sz="1600" b="1">
                <a:solidFill>
                  <a:schemeClr val="bg1"/>
                </a:solidFill>
              </a:rPr>
              <a:t>Találati lista</a:t>
            </a:r>
            <a:endParaRPr lang="en-US" sz="1600" b="1">
              <a:solidFill>
                <a:schemeClr val="bg1"/>
              </a:solidFill>
            </a:endParaRPr>
          </a:p>
        </p:txBody>
      </p:sp>
      <p:sp>
        <p:nvSpPr>
          <p:cNvPr id="21" name="TextBox 20"/>
          <p:cNvSpPr txBox="1"/>
          <p:nvPr/>
        </p:nvSpPr>
        <p:spPr>
          <a:xfrm>
            <a:off x="755650" y="692150"/>
            <a:ext cx="6264275" cy="523220"/>
          </a:xfrm>
          <a:prstGeom prst="rect">
            <a:avLst/>
          </a:prstGeom>
          <a:noFill/>
        </p:spPr>
        <p:txBody>
          <a:bodyPr>
            <a:spAutoFit/>
          </a:bodyPr>
          <a:lstStyle/>
          <a:p>
            <a:pPr>
              <a:defRPr/>
            </a:pPr>
            <a:r>
              <a:rPr lang="sk-SK" sz="2800" dirty="0">
                <a:solidFill>
                  <a:schemeClr val="tx2"/>
                </a:solidFill>
                <a:latin typeface="+mj-lt"/>
                <a:ea typeface="+mj-ea"/>
                <a:cs typeface="+mj-cs"/>
              </a:rPr>
              <a:t>Web of Science</a:t>
            </a:r>
            <a:endParaRPr lang="en-US" sz="2800" dirty="0">
              <a:solidFill>
                <a:schemeClr val="tx2"/>
              </a:solidFill>
              <a:latin typeface="+mj-lt"/>
              <a:ea typeface="+mj-ea"/>
              <a:cs typeface="+mj-cs"/>
            </a:endParaRPr>
          </a:p>
        </p:txBody>
      </p:sp>
      <p:sp>
        <p:nvSpPr>
          <p:cNvPr id="23" name="Rounded Rectangle 22"/>
          <p:cNvSpPr/>
          <p:nvPr/>
        </p:nvSpPr>
        <p:spPr bwMode="auto">
          <a:xfrm>
            <a:off x="2195513" y="4778375"/>
            <a:ext cx="3384550" cy="647700"/>
          </a:xfrm>
          <a:prstGeom prst="roundRect">
            <a:avLst/>
          </a:prstGeom>
          <a:noFill/>
          <a:ln w="34925">
            <a:solidFill>
              <a:srgbClr val="FF91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ounded Rectangle 24"/>
          <p:cNvSpPr/>
          <p:nvPr/>
        </p:nvSpPr>
        <p:spPr bwMode="auto">
          <a:xfrm>
            <a:off x="2195513" y="5426075"/>
            <a:ext cx="3384550" cy="431800"/>
          </a:xfrm>
          <a:prstGeom prst="roundRect">
            <a:avLst/>
          </a:prstGeom>
          <a:noFill/>
          <a:ln w="34925">
            <a:solidFill>
              <a:srgbClr val="FF91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Arrow Connector 25"/>
          <p:cNvCxnSpPr/>
          <p:nvPr/>
        </p:nvCxnSpPr>
        <p:spPr>
          <a:xfrm>
            <a:off x="5867400" y="5641975"/>
            <a:ext cx="211138" cy="7938"/>
          </a:xfrm>
          <a:prstGeom prst="straightConnector1">
            <a:avLst/>
          </a:prstGeom>
          <a:ln w="19050">
            <a:solidFill>
              <a:srgbClr val="FF9900"/>
            </a:solidFill>
            <a:tailEnd type="triangle"/>
          </a:ln>
        </p:spPr>
        <p:style>
          <a:lnRef idx="1">
            <a:schemeClr val="accent1"/>
          </a:lnRef>
          <a:fillRef idx="0">
            <a:schemeClr val="accent1"/>
          </a:fillRef>
          <a:effectRef idx="0">
            <a:schemeClr val="accent1"/>
          </a:effectRef>
          <a:fontRef idx="minor">
            <a:schemeClr val="tx1"/>
          </a:fontRef>
        </p:style>
      </p:cxnSp>
      <p:pic>
        <p:nvPicPr>
          <p:cNvPr id="19470" name="Picture 21"/>
          <p:cNvPicPr>
            <a:picLocks noChangeAspect="1" noChangeArrowheads="1"/>
          </p:cNvPicPr>
          <p:nvPr/>
        </p:nvPicPr>
        <p:blipFill>
          <a:blip r:embed="rId4" cstate="print"/>
          <a:srcRect/>
          <a:stretch>
            <a:fillRect/>
          </a:stretch>
        </p:blipFill>
        <p:spPr bwMode="auto">
          <a:xfrm>
            <a:off x="900113" y="4295775"/>
            <a:ext cx="2543175" cy="2562225"/>
          </a:xfrm>
          <a:prstGeom prst="rect">
            <a:avLst/>
          </a:prstGeom>
          <a:noFill/>
          <a:ln w="12700">
            <a:solidFill>
              <a:schemeClr val="tx1"/>
            </a:solidFill>
            <a:miter lim="800000"/>
            <a:headEnd/>
            <a:tailEnd/>
          </a:ln>
        </p:spPr>
      </p:pic>
      <p:pic>
        <p:nvPicPr>
          <p:cNvPr id="25615" name="Picture 22"/>
          <p:cNvPicPr>
            <a:picLocks noChangeAspect="1" noChangeArrowheads="1"/>
          </p:cNvPicPr>
          <p:nvPr/>
        </p:nvPicPr>
        <p:blipFill>
          <a:blip r:embed="rId5" cstate="print"/>
          <a:srcRect l="2710" r="5418"/>
          <a:stretch>
            <a:fillRect/>
          </a:stretch>
        </p:blipFill>
        <p:spPr bwMode="auto">
          <a:xfrm>
            <a:off x="900113" y="2852738"/>
            <a:ext cx="2441575" cy="1343025"/>
          </a:xfrm>
          <a:prstGeom prst="rect">
            <a:avLst/>
          </a:prstGeom>
          <a:noFill/>
          <a:ln w="12700">
            <a:solidFill>
              <a:schemeClr val="tx1"/>
            </a:solidFill>
            <a:miter lim="800000"/>
            <a:headEnd/>
            <a:tailEnd/>
          </a:ln>
        </p:spPr>
      </p:pic>
      <p:sp>
        <p:nvSpPr>
          <p:cNvPr id="19" name="Right Arrow 18"/>
          <p:cNvSpPr/>
          <p:nvPr/>
        </p:nvSpPr>
        <p:spPr>
          <a:xfrm flipH="1">
            <a:off x="2700338" y="3284538"/>
            <a:ext cx="234950" cy="18256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hu-HU" dirty="0" smtClean="0"/>
              <a:t>Conference Proceeding Citation Index</a:t>
            </a:r>
            <a:endParaRPr lang="en-US" dirty="0" smtClean="0"/>
          </a:p>
        </p:txBody>
      </p:sp>
      <p:pic>
        <p:nvPicPr>
          <p:cNvPr id="26627" name="Picture 2"/>
          <p:cNvPicPr>
            <a:picLocks noChangeAspect="1" noChangeArrowheads="1"/>
          </p:cNvPicPr>
          <p:nvPr/>
        </p:nvPicPr>
        <p:blipFill>
          <a:blip r:embed="rId2" cstate="print"/>
          <a:srcRect r="2469"/>
          <a:stretch>
            <a:fillRect/>
          </a:stretch>
        </p:blipFill>
        <p:spPr bwMode="auto">
          <a:xfrm>
            <a:off x="827088" y="1412875"/>
            <a:ext cx="5689600" cy="4987925"/>
          </a:xfrm>
          <a:prstGeom prst="rect">
            <a:avLst/>
          </a:prstGeom>
          <a:noFill/>
          <a:ln w="9525">
            <a:noFill/>
            <a:miter lim="800000"/>
            <a:headEnd/>
            <a:tailEnd/>
          </a:ln>
        </p:spPr>
      </p:pic>
      <p:sp>
        <p:nvSpPr>
          <p:cNvPr id="4" name="Rounded Rectangle 3"/>
          <p:cNvSpPr/>
          <p:nvPr/>
        </p:nvSpPr>
        <p:spPr bwMode="auto">
          <a:xfrm>
            <a:off x="900113" y="3357563"/>
            <a:ext cx="4032250" cy="287337"/>
          </a:xfrm>
          <a:prstGeom prst="roundRect">
            <a:avLst/>
          </a:prstGeom>
          <a:noFill/>
          <a:ln w="34925">
            <a:solidFill>
              <a:srgbClr val="FF91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485" name="Picture 3"/>
          <p:cNvPicPr>
            <a:picLocks noChangeAspect="1" noChangeArrowheads="1"/>
          </p:cNvPicPr>
          <p:nvPr/>
        </p:nvPicPr>
        <p:blipFill>
          <a:blip r:embed="rId3" cstate="print"/>
          <a:srcRect/>
          <a:stretch>
            <a:fillRect/>
          </a:stretch>
        </p:blipFill>
        <p:spPr bwMode="auto">
          <a:xfrm>
            <a:off x="971550" y="3860800"/>
            <a:ext cx="7170738" cy="276225"/>
          </a:xfrm>
          <a:prstGeom prst="rect">
            <a:avLst/>
          </a:prstGeom>
          <a:noFill/>
          <a:ln w="34925">
            <a:solidFill>
              <a:srgbClr val="FF9100"/>
            </a:solidFill>
            <a:miter lim="800000"/>
            <a:headEnd/>
            <a:tailEnd/>
          </a:ln>
        </p:spPr>
      </p:pic>
      <p:cxnSp>
        <p:nvCxnSpPr>
          <p:cNvPr id="7" name="Straight Connector 6"/>
          <p:cNvCxnSpPr/>
          <p:nvPr/>
        </p:nvCxnSpPr>
        <p:spPr>
          <a:xfrm>
            <a:off x="2916238" y="3644900"/>
            <a:ext cx="71437" cy="144463"/>
          </a:xfrm>
          <a:prstGeom prst="line">
            <a:avLst/>
          </a:prstGeom>
          <a:noFill/>
          <a:ln w="34925">
            <a:solidFill>
              <a:srgbClr val="FF9100"/>
            </a:solidFill>
          </a:ln>
        </p:spPr>
        <p:style>
          <a:lnRef idx="2">
            <a:schemeClr val="accent1">
              <a:shade val="50000"/>
            </a:schemeClr>
          </a:lnRef>
          <a:fillRef idx="1">
            <a:schemeClr val="accent1"/>
          </a:fillRef>
          <a:effectRef idx="0">
            <a:schemeClr val="accent1"/>
          </a:effectRef>
          <a:fontRef idx="minor">
            <a:schemeClr val="lt1"/>
          </a:fontRef>
        </p:style>
      </p:cxnSp>
      <p:sp>
        <p:nvSpPr>
          <p:cNvPr id="10" name="Rounded Rectangle 9"/>
          <p:cNvSpPr/>
          <p:nvPr/>
        </p:nvSpPr>
        <p:spPr bwMode="auto">
          <a:xfrm>
            <a:off x="900113" y="4724400"/>
            <a:ext cx="1800225" cy="217488"/>
          </a:xfrm>
          <a:prstGeom prst="roundRect">
            <a:avLst/>
          </a:prstGeom>
          <a:noFill/>
          <a:ln w="34925">
            <a:solidFill>
              <a:srgbClr val="FF91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488" name="Picture 4"/>
          <p:cNvPicPr>
            <a:picLocks noChangeAspect="1" noChangeArrowheads="1"/>
          </p:cNvPicPr>
          <p:nvPr/>
        </p:nvPicPr>
        <p:blipFill>
          <a:blip r:embed="rId4" cstate="print"/>
          <a:srcRect/>
          <a:stretch>
            <a:fillRect/>
          </a:stretch>
        </p:blipFill>
        <p:spPr bwMode="auto">
          <a:xfrm>
            <a:off x="2195513" y="5157788"/>
            <a:ext cx="2476500" cy="295275"/>
          </a:xfrm>
          <a:prstGeom prst="rect">
            <a:avLst/>
          </a:prstGeom>
          <a:noFill/>
          <a:ln w="34925">
            <a:solidFill>
              <a:srgbClr val="FF9100"/>
            </a:solidFill>
            <a:miter lim="800000"/>
            <a:headEnd/>
            <a:tailEnd/>
          </a:ln>
        </p:spPr>
      </p:pic>
      <p:cxnSp>
        <p:nvCxnSpPr>
          <p:cNvPr id="12" name="Straight Connector 11"/>
          <p:cNvCxnSpPr/>
          <p:nvPr/>
        </p:nvCxnSpPr>
        <p:spPr>
          <a:xfrm>
            <a:off x="2555875" y="4941888"/>
            <a:ext cx="71438" cy="142875"/>
          </a:xfrm>
          <a:prstGeom prst="line">
            <a:avLst/>
          </a:prstGeom>
          <a:noFill/>
          <a:ln w="34925">
            <a:solidFill>
              <a:srgbClr val="FF9100"/>
            </a:solidFill>
          </a:ln>
        </p:spPr>
        <p:style>
          <a:lnRef idx="2">
            <a:schemeClr val="accent1">
              <a:shade val="50000"/>
            </a:schemeClr>
          </a:lnRef>
          <a:fillRef idx="1">
            <a:schemeClr val="accent1"/>
          </a:fillRef>
          <a:effectRef idx="0">
            <a:schemeClr val="accent1"/>
          </a:effectRef>
          <a:fontRef idx="minor">
            <a:schemeClr val="lt1"/>
          </a:fontRef>
        </p:style>
      </p:cxnSp>
      <p:sp>
        <p:nvSpPr>
          <p:cNvPr id="26634" name="Rectangle 7"/>
          <p:cNvSpPr>
            <a:spLocks noChangeArrowheads="1"/>
          </p:cNvSpPr>
          <p:nvPr/>
        </p:nvSpPr>
        <p:spPr bwMode="auto">
          <a:xfrm>
            <a:off x="5534025" y="1587500"/>
            <a:ext cx="2428875" cy="482600"/>
          </a:xfrm>
          <a:prstGeom prst="rect">
            <a:avLst/>
          </a:prstGeom>
          <a:solidFill>
            <a:srgbClr val="FF9100"/>
          </a:solidFill>
          <a:ln w="19050">
            <a:noFill/>
            <a:miter lim="800000"/>
            <a:headEnd/>
            <a:tailEnd/>
          </a:ln>
        </p:spPr>
        <p:txBody>
          <a:bodyPr lIns="182880" tIns="137160" rIns="182880" bIns="137160">
            <a:spAutoFit/>
          </a:bodyPr>
          <a:lstStyle/>
          <a:p>
            <a:pPr>
              <a:lnSpc>
                <a:spcPts val="1600"/>
              </a:lnSpc>
            </a:pPr>
            <a:r>
              <a:rPr lang="hu-HU" sz="1400" b="1">
                <a:solidFill>
                  <a:schemeClr val="bg1"/>
                </a:solidFill>
              </a:rPr>
              <a:t>Teljes bejegyzés</a:t>
            </a:r>
            <a:endParaRPr lang="en-US" sz="1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feynman.bmp"/>
          <p:cNvPicPr>
            <a:picLocks noChangeAspect="1"/>
          </p:cNvPicPr>
          <p:nvPr/>
        </p:nvPicPr>
        <p:blipFill>
          <a:blip r:embed="rId3" cstate="print"/>
          <a:srcRect/>
          <a:stretch>
            <a:fillRect/>
          </a:stretch>
        </p:blipFill>
        <p:spPr bwMode="auto">
          <a:xfrm>
            <a:off x="3851275" y="4868863"/>
            <a:ext cx="1219200" cy="1700212"/>
          </a:xfrm>
          <a:prstGeom prst="rect">
            <a:avLst/>
          </a:prstGeom>
          <a:noFill/>
          <a:ln w="9525">
            <a:noFill/>
            <a:miter lim="800000"/>
            <a:headEnd/>
            <a:tailEnd/>
          </a:ln>
        </p:spPr>
      </p:pic>
      <p:sp>
        <p:nvSpPr>
          <p:cNvPr id="13" name="Rectangle 2"/>
          <p:cNvSpPr txBox="1">
            <a:spLocks noChangeArrowheads="1"/>
          </p:cNvSpPr>
          <p:nvPr/>
        </p:nvSpPr>
        <p:spPr bwMode="auto">
          <a:xfrm>
            <a:off x="304800" y="304800"/>
            <a:ext cx="8610600" cy="762000"/>
          </a:xfrm>
          <a:prstGeom prst="rect">
            <a:avLst/>
          </a:prstGeom>
          <a:noFill/>
          <a:ln w="9525">
            <a:noFill/>
            <a:miter lim="800000"/>
            <a:headEnd/>
            <a:tailEnd/>
          </a:ln>
        </p:spPr>
        <p:txBody>
          <a:bodyPr lIns="0" tIns="0" rIns="0" bIns="0"/>
          <a:lstStyle/>
          <a:p>
            <a:pPr>
              <a:lnSpc>
                <a:spcPct val="90000"/>
              </a:lnSpc>
              <a:defRPr/>
            </a:pPr>
            <a:r>
              <a:rPr lang="sk-SK" sz="2800" dirty="0">
                <a:solidFill>
                  <a:schemeClr val="tx2"/>
                </a:solidFill>
                <a:latin typeface="+mj-lt"/>
                <a:ea typeface="+mj-ea"/>
                <a:cs typeface="+mj-cs"/>
              </a:rPr>
              <a:t>Tudományos könyvek</a:t>
            </a:r>
            <a:endParaRPr lang="en-US" sz="2800" dirty="0">
              <a:solidFill>
                <a:schemeClr val="tx2"/>
              </a:solidFill>
              <a:latin typeface="+mj-lt"/>
              <a:ea typeface="+mj-ea"/>
              <a:cs typeface="+mj-cs"/>
            </a:endParaRPr>
          </a:p>
        </p:txBody>
      </p:sp>
      <p:pic>
        <p:nvPicPr>
          <p:cNvPr id="16" name="Picture 15" descr="freudcover.bmp"/>
          <p:cNvPicPr>
            <a:picLocks noChangeAspect="1"/>
          </p:cNvPicPr>
          <p:nvPr/>
        </p:nvPicPr>
        <p:blipFill>
          <a:blip r:embed="rId4" cstate="print"/>
          <a:srcRect l="4462" r="4462" b="28736"/>
          <a:stretch>
            <a:fillRect/>
          </a:stretch>
        </p:blipFill>
        <p:spPr>
          <a:xfrm>
            <a:off x="304800" y="1220973"/>
            <a:ext cx="1324400" cy="1447800"/>
          </a:xfrm>
          <a:prstGeom prst="rect">
            <a:avLst/>
          </a:prstGeom>
          <a:ln w="3175">
            <a:solidFill>
              <a:schemeClr val="tx1"/>
            </a:solidFill>
          </a:ln>
          <a:effectLst>
            <a:glow rad="63500">
              <a:schemeClr val="accent4">
                <a:satMod val="175000"/>
                <a:alpha val="40000"/>
              </a:schemeClr>
            </a:glow>
          </a:effectLst>
        </p:spPr>
      </p:pic>
      <p:pic>
        <p:nvPicPr>
          <p:cNvPr id="8197" name="Picture 16" descr="churchill.bmp"/>
          <p:cNvPicPr>
            <a:picLocks noChangeAspect="1"/>
          </p:cNvPicPr>
          <p:nvPr/>
        </p:nvPicPr>
        <p:blipFill>
          <a:blip r:embed="rId5" cstate="print"/>
          <a:srcRect/>
          <a:stretch>
            <a:fillRect/>
          </a:stretch>
        </p:blipFill>
        <p:spPr bwMode="auto">
          <a:xfrm>
            <a:off x="533400" y="2049463"/>
            <a:ext cx="1219200" cy="1609725"/>
          </a:xfrm>
          <a:prstGeom prst="rect">
            <a:avLst/>
          </a:prstGeom>
          <a:noFill/>
          <a:ln w="9525">
            <a:noFill/>
            <a:miter lim="800000"/>
            <a:headEnd/>
            <a:tailEnd/>
          </a:ln>
        </p:spPr>
      </p:pic>
      <p:pic>
        <p:nvPicPr>
          <p:cNvPr id="8198" name="Picture 17" descr="originstotalitarianism.bmp"/>
          <p:cNvPicPr>
            <a:picLocks noChangeAspect="1"/>
          </p:cNvPicPr>
          <p:nvPr/>
        </p:nvPicPr>
        <p:blipFill>
          <a:blip r:embed="rId6" cstate="print"/>
          <a:srcRect t="4781" r="3625" b="2390"/>
          <a:stretch>
            <a:fillRect/>
          </a:stretch>
        </p:blipFill>
        <p:spPr bwMode="auto">
          <a:xfrm>
            <a:off x="685800" y="3597275"/>
            <a:ext cx="1295400" cy="1893888"/>
          </a:xfrm>
          <a:prstGeom prst="rect">
            <a:avLst/>
          </a:prstGeom>
          <a:noFill/>
          <a:ln w="3175">
            <a:solidFill>
              <a:schemeClr val="tx1"/>
            </a:solidFill>
            <a:miter lim="800000"/>
            <a:headEnd/>
            <a:tailEnd/>
          </a:ln>
        </p:spPr>
      </p:pic>
      <p:pic>
        <p:nvPicPr>
          <p:cNvPr id="19" name="Picture 2" descr="C:\Documents and Settings\u1420442\My Documents\Presentations\Pieces-ProductInfo&amp;Slides\Book Citation Index\180px-Capitalism_and_Freedom.jpg"/>
          <p:cNvPicPr>
            <a:picLocks noChangeAspect="1" noChangeArrowheads="1"/>
          </p:cNvPicPr>
          <p:nvPr/>
        </p:nvPicPr>
        <p:blipFill>
          <a:blip r:embed="rId7" cstate="print"/>
          <a:srcRect t="2141"/>
          <a:stretch>
            <a:fillRect/>
          </a:stretch>
        </p:blipFill>
        <p:spPr bwMode="auto">
          <a:xfrm>
            <a:off x="1266825" y="4573588"/>
            <a:ext cx="1171575" cy="1712912"/>
          </a:xfrm>
          <a:prstGeom prst="rect">
            <a:avLst/>
          </a:prstGeom>
          <a:noFill/>
          <a:ln w="3175">
            <a:solidFill>
              <a:schemeClr val="tx1">
                <a:lumMod val="40000"/>
                <a:lumOff val="60000"/>
              </a:schemeClr>
            </a:solidFill>
          </a:ln>
        </p:spPr>
      </p:pic>
      <p:sp>
        <p:nvSpPr>
          <p:cNvPr id="27" name="Rectangle 26"/>
          <p:cNvSpPr/>
          <p:nvPr/>
        </p:nvSpPr>
        <p:spPr>
          <a:xfrm>
            <a:off x="2971800" y="1700213"/>
            <a:ext cx="6172200" cy="2170112"/>
          </a:xfrm>
          <a:prstGeom prst="rect">
            <a:avLst/>
          </a:prstGeom>
        </p:spPr>
        <p:txBody>
          <a:bodyPr>
            <a:spAutoFit/>
          </a:bodyPr>
          <a:lstStyle/>
          <a:p>
            <a:pPr>
              <a:lnSpc>
                <a:spcPts val="2500"/>
              </a:lnSpc>
              <a:spcBef>
                <a:spcPts val="600"/>
              </a:spcBef>
              <a:defRPr/>
            </a:pPr>
            <a:r>
              <a:rPr lang="en-US" sz="2000" dirty="0">
                <a:latin typeface="+mn-lt"/>
              </a:rPr>
              <a:t>Web of Science</a:t>
            </a:r>
            <a:r>
              <a:rPr lang="sk-SK" sz="2000" dirty="0">
                <a:latin typeface="+mn-lt"/>
              </a:rPr>
              <a:t> – tudományos könyvek hatása jelentősen eltérő lehet </a:t>
            </a:r>
          </a:p>
          <a:p>
            <a:pPr>
              <a:lnSpc>
                <a:spcPts val="2500"/>
              </a:lnSpc>
              <a:spcBef>
                <a:spcPts val="600"/>
              </a:spcBef>
              <a:defRPr/>
            </a:pPr>
            <a:endParaRPr lang="sk-SK" sz="2000" dirty="0">
              <a:latin typeface="+mn-lt"/>
            </a:endParaRPr>
          </a:p>
          <a:p>
            <a:pPr>
              <a:lnSpc>
                <a:spcPts val="2500"/>
              </a:lnSpc>
              <a:spcBef>
                <a:spcPts val="600"/>
              </a:spcBef>
              <a:defRPr/>
            </a:pPr>
            <a:r>
              <a:rPr lang="sk-SK" sz="2000" dirty="0">
                <a:latin typeface="+mn-lt"/>
              </a:rPr>
              <a:t>Tudományos irodalom mérföldkövei a tudományban, mint történelemben, pszichológiában, közgazdaságtanban, fizikában stb. </a:t>
            </a:r>
          </a:p>
        </p:txBody>
      </p:sp>
      <p:pic>
        <p:nvPicPr>
          <p:cNvPr id="8202" name="Picture 10"/>
          <p:cNvPicPr>
            <a:picLocks noChangeAspect="1" noChangeArrowheads="1"/>
          </p:cNvPicPr>
          <p:nvPr/>
        </p:nvPicPr>
        <p:blipFill>
          <a:blip r:embed="rId8" cstate="print"/>
          <a:srcRect/>
          <a:stretch>
            <a:fillRect/>
          </a:stretch>
        </p:blipFill>
        <p:spPr bwMode="auto">
          <a:xfrm>
            <a:off x="2627313" y="4941888"/>
            <a:ext cx="1101725" cy="1511300"/>
          </a:xfrm>
          <a:prstGeom prst="rect">
            <a:avLst/>
          </a:prstGeom>
          <a:noFill/>
          <a:ln w="3175">
            <a:solidFill>
              <a:schemeClr val="tx1">
                <a:lumMod val="40000"/>
                <a:lumOff val="60000"/>
              </a:schemeClr>
            </a:solidFill>
          </a:ln>
        </p:spPr>
      </p:pic>
    </p:spTree>
  </p:cSld>
  <p:clrMapOvr>
    <a:masterClrMapping/>
  </p:clrMapOvr>
  <p:transition>
    <p:split/>
  </p:transition>
  <p:timing>
    <p:tnLst>
      <p:par>
        <p:cTn id="1" dur="indefinite" restart="never" nodeType="tmRoot"/>
      </p:par>
    </p:tnLst>
  </p:timing>
</p:sld>
</file>

<file path=ppt/theme/theme1.xml><?xml version="1.0" encoding="utf-8"?>
<a:theme xmlns:a="http://schemas.openxmlformats.org/drawingml/2006/main" name="blank">
  <a:themeElements>
    <a:clrScheme name="tr_general_use_template_05-01-08 1">
      <a:dk1>
        <a:srgbClr val="666666"/>
      </a:dk1>
      <a:lt1>
        <a:srgbClr val="FFFFFF"/>
      </a:lt1>
      <a:dk2>
        <a:srgbClr val="FF8000"/>
      </a:dk2>
      <a:lt2>
        <a:srgbClr val="BABABA"/>
      </a:lt2>
      <a:accent1>
        <a:srgbClr val="FF8000"/>
      </a:accent1>
      <a:accent2>
        <a:srgbClr val="DC0A0A"/>
      </a:accent2>
      <a:accent3>
        <a:srgbClr val="FFFFFF"/>
      </a:accent3>
      <a:accent4>
        <a:srgbClr val="565656"/>
      </a:accent4>
      <a:accent5>
        <a:srgbClr val="FFC0AA"/>
      </a:accent5>
      <a:accent6>
        <a:srgbClr val="C70808"/>
      </a:accent6>
      <a:hlink>
        <a:srgbClr val="766C62"/>
      </a:hlink>
      <a:folHlink>
        <a:srgbClr val="A0968C"/>
      </a:folHlink>
    </a:clrScheme>
    <a:fontScheme name="tr_general_use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_general_use_template_05-01-08 1">
        <a:dk1>
          <a:srgbClr val="666666"/>
        </a:dk1>
        <a:lt1>
          <a:srgbClr val="FFFFFF"/>
        </a:lt1>
        <a:dk2>
          <a:srgbClr val="FF8000"/>
        </a:dk2>
        <a:lt2>
          <a:srgbClr val="BABABA"/>
        </a:lt2>
        <a:accent1>
          <a:srgbClr val="FF8000"/>
        </a:accent1>
        <a:accent2>
          <a:srgbClr val="DC0A0A"/>
        </a:accent2>
        <a:accent3>
          <a:srgbClr val="FFFFFF"/>
        </a:accent3>
        <a:accent4>
          <a:srgbClr val="565656"/>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2">
        <a:dk1>
          <a:srgbClr val="666666"/>
        </a:dk1>
        <a:lt1>
          <a:srgbClr val="FFFFFF"/>
        </a:lt1>
        <a:dk2>
          <a:srgbClr val="FF8000"/>
        </a:dk2>
        <a:lt2>
          <a:srgbClr val="A0968C"/>
        </a:lt2>
        <a:accent1>
          <a:srgbClr val="005A84"/>
        </a:accent1>
        <a:accent2>
          <a:srgbClr val="6234A4"/>
        </a:accent2>
        <a:accent3>
          <a:srgbClr val="FFFFFF"/>
        </a:accent3>
        <a:accent4>
          <a:srgbClr val="565656"/>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general_use_template_05-01-08 3">
        <a:dk1>
          <a:srgbClr val="666666"/>
        </a:dk1>
        <a:lt1>
          <a:srgbClr val="FFFFFF"/>
        </a:lt1>
        <a:dk2>
          <a:srgbClr val="FF8000"/>
        </a:dk2>
        <a:lt2>
          <a:srgbClr val="BABABA"/>
        </a:lt2>
        <a:accent1>
          <a:srgbClr val="78A22F"/>
        </a:accent1>
        <a:accent2>
          <a:srgbClr val="FFB400"/>
        </a:accent2>
        <a:accent3>
          <a:srgbClr val="FFFFFF"/>
        </a:accent3>
        <a:accent4>
          <a:srgbClr val="565656"/>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4">
        <a:dk1>
          <a:srgbClr val="666666"/>
        </a:dk1>
        <a:lt1>
          <a:srgbClr val="FFFFFF"/>
        </a:lt1>
        <a:dk2>
          <a:srgbClr val="FF8000"/>
        </a:dk2>
        <a:lt2>
          <a:srgbClr val="BABABA"/>
        </a:lt2>
        <a:accent1>
          <a:srgbClr val="766C62"/>
        </a:accent1>
        <a:accent2>
          <a:srgbClr val="A0968C"/>
        </a:accent2>
        <a:accent3>
          <a:srgbClr val="FFFFFF"/>
        </a:accent3>
        <a:accent4>
          <a:srgbClr val="565656"/>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_general_use_template">
  <a:themeElements>
    <a:clrScheme name="tr_general_use_template 1">
      <a:dk1>
        <a:srgbClr val="4B4B4B"/>
      </a:dk1>
      <a:lt1>
        <a:srgbClr val="FFFFFF"/>
      </a:lt1>
      <a:dk2>
        <a:srgbClr val="FF8000"/>
      </a:dk2>
      <a:lt2>
        <a:srgbClr val="BABABA"/>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fontScheme name="tr_general_us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_general_use_template 1">
        <a:dk1>
          <a:srgbClr val="4B4B4B"/>
        </a:dk1>
        <a:lt1>
          <a:srgbClr val="FFFFFF"/>
        </a:lt1>
        <a:dk2>
          <a:srgbClr val="FF8000"/>
        </a:dk2>
        <a:lt2>
          <a:srgbClr val="BABABA"/>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 2">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general_use_template 3">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 4">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r_general_use_template 5">
        <a:dk1>
          <a:srgbClr val="666666"/>
        </a:dk1>
        <a:lt1>
          <a:srgbClr val="FFFFFF"/>
        </a:lt1>
        <a:dk2>
          <a:srgbClr val="FF8000"/>
        </a:dk2>
        <a:lt2>
          <a:srgbClr val="BABABA"/>
        </a:lt2>
        <a:accent1>
          <a:srgbClr val="FF8000"/>
        </a:accent1>
        <a:accent2>
          <a:srgbClr val="DC0A0A"/>
        </a:accent2>
        <a:accent3>
          <a:srgbClr val="FFFFFF"/>
        </a:accent3>
        <a:accent4>
          <a:srgbClr val="565656"/>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 6">
        <a:dk1>
          <a:srgbClr val="666666"/>
        </a:dk1>
        <a:lt1>
          <a:srgbClr val="FFFFFF"/>
        </a:lt1>
        <a:dk2>
          <a:srgbClr val="FF8000"/>
        </a:dk2>
        <a:lt2>
          <a:srgbClr val="A0968C"/>
        </a:lt2>
        <a:accent1>
          <a:srgbClr val="005A84"/>
        </a:accent1>
        <a:accent2>
          <a:srgbClr val="6234A4"/>
        </a:accent2>
        <a:accent3>
          <a:srgbClr val="FFFFFF"/>
        </a:accent3>
        <a:accent4>
          <a:srgbClr val="565656"/>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general_use_template 7">
        <a:dk1>
          <a:srgbClr val="666666"/>
        </a:dk1>
        <a:lt1>
          <a:srgbClr val="FFFFFF"/>
        </a:lt1>
        <a:dk2>
          <a:srgbClr val="FF8000"/>
        </a:dk2>
        <a:lt2>
          <a:srgbClr val="BABABA"/>
        </a:lt2>
        <a:accent1>
          <a:srgbClr val="78A22F"/>
        </a:accent1>
        <a:accent2>
          <a:srgbClr val="FFB400"/>
        </a:accent2>
        <a:accent3>
          <a:srgbClr val="FFFFFF"/>
        </a:accent3>
        <a:accent4>
          <a:srgbClr val="565656"/>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 8">
        <a:dk1>
          <a:srgbClr val="666666"/>
        </a:dk1>
        <a:lt1>
          <a:srgbClr val="FFFFFF"/>
        </a:lt1>
        <a:dk2>
          <a:srgbClr val="FF8000"/>
        </a:dk2>
        <a:lt2>
          <a:srgbClr val="BABABA"/>
        </a:lt2>
        <a:accent1>
          <a:srgbClr val="766C62"/>
        </a:accent1>
        <a:accent2>
          <a:srgbClr val="A0968C"/>
        </a:accent2>
        <a:accent3>
          <a:srgbClr val="FFFFFF"/>
        </a:accent3>
        <a:accent4>
          <a:srgbClr val="565656"/>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840</TotalTime>
  <Words>1045</Words>
  <Application>Microsoft Office PowerPoint</Application>
  <PresentationFormat>On-screen Show (4:3)</PresentationFormat>
  <Paragraphs>214</Paragraphs>
  <Slides>29</Slides>
  <Notes>16</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blank</vt:lpstr>
      <vt:lpstr>tr_general_use_template</vt:lpstr>
      <vt:lpstr>A tudományos kutatások lehetőségeinek kiszélesítése</vt:lpstr>
      <vt:lpstr>Web of Knowledge és Web of Science</vt:lpstr>
      <vt:lpstr>Slide 3</vt:lpstr>
      <vt:lpstr>Slide 4</vt:lpstr>
      <vt:lpstr>Konferencia kiadványok</vt:lpstr>
      <vt:lpstr>Slide 6</vt:lpstr>
      <vt:lpstr>Slide 7</vt:lpstr>
      <vt:lpstr>Conference Proceeding Citation Index</vt:lpstr>
      <vt:lpstr>Slide 9</vt:lpstr>
      <vt:lpstr>Slide 10</vt:lpstr>
      <vt:lpstr>Slide 11</vt:lpstr>
      <vt:lpstr>Slide 12</vt:lpstr>
      <vt:lpstr>Slide 13</vt:lpstr>
      <vt:lpstr>Slide 14</vt:lpstr>
      <vt:lpstr>Slide 15</vt:lpstr>
      <vt:lpstr>Slide 16</vt:lpstr>
      <vt:lpstr>Book Citation Index</vt:lpstr>
      <vt:lpstr>Slide 18</vt:lpstr>
      <vt:lpstr>Idézettségi adatok forrásai</vt:lpstr>
      <vt:lpstr>Data Citation Index - Kutatási adatok</vt:lpstr>
      <vt:lpstr>Data Citation Index – Repozitórium kiválasztása</vt:lpstr>
      <vt:lpstr>Slide 22</vt:lpstr>
      <vt:lpstr>Slide 23</vt:lpstr>
      <vt:lpstr>Slide 24</vt:lpstr>
      <vt:lpstr>Slide 25</vt:lpstr>
      <vt:lpstr>Slide 26</vt:lpstr>
      <vt:lpstr>Data Citation Index</vt:lpstr>
      <vt:lpstr>Slide 28</vt:lpstr>
      <vt:lpstr>Köszönöm És VÁROM ÖNÖKET A THOMSON REUTERS STANDNÁL!</vt:lpstr>
    </vt:vector>
  </TitlesOfParts>
  <Company>Thomson Reuters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RozŠírenie možnosti vedeckého skúmania – knihy vo web of Science</dc:title>
  <dc:creator>u0150930</dc:creator>
  <cp:lastModifiedBy>u0150930</cp:lastModifiedBy>
  <cp:revision>53</cp:revision>
  <dcterms:created xsi:type="dcterms:W3CDTF">2012-05-16T11:32:56Z</dcterms:created>
  <dcterms:modified xsi:type="dcterms:W3CDTF">2012-09-28T07:31:41Z</dcterms:modified>
</cp:coreProperties>
</file>