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43"/>
  </p:notesMasterIdLst>
  <p:sldIdLst>
    <p:sldId id="288" r:id="rId4"/>
    <p:sldId id="289" r:id="rId5"/>
    <p:sldId id="290" r:id="rId6"/>
    <p:sldId id="291" r:id="rId7"/>
    <p:sldId id="292" r:id="rId8"/>
    <p:sldId id="293" r:id="rId9"/>
    <p:sldId id="294" r:id="rId10"/>
    <p:sldId id="295" r:id="rId11"/>
    <p:sldId id="296" r:id="rId12"/>
    <p:sldId id="297" r:id="rId13"/>
    <p:sldId id="298" r:id="rId14"/>
    <p:sldId id="301" r:id="rId15"/>
    <p:sldId id="299" r:id="rId16"/>
    <p:sldId id="275" r:id="rId17"/>
    <p:sldId id="258" r:id="rId18"/>
    <p:sldId id="269" r:id="rId19"/>
    <p:sldId id="262" r:id="rId20"/>
    <p:sldId id="265" r:id="rId21"/>
    <p:sldId id="264" r:id="rId22"/>
    <p:sldId id="266" r:id="rId23"/>
    <p:sldId id="263" r:id="rId24"/>
    <p:sldId id="271" r:id="rId25"/>
    <p:sldId id="272" r:id="rId26"/>
    <p:sldId id="260" r:id="rId27"/>
    <p:sldId id="261" r:id="rId28"/>
    <p:sldId id="268" r:id="rId29"/>
    <p:sldId id="274" r:id="rId30"/>
    <p:sldId id="302" r:id="rId31"/>
    <p:sldId id="276" r:id="rId32"/>
    <p:sldId id="277" r:id="rId33"/>
    <p:sldId id="287" r:id="rId34"/>
    <p:sldId id="278" r:id="rId35"/>
    <p:sldId id="279" r:id="rId36"/>
    <p:sldId id="280" r:id="rId37"/>
    <p:sldId id="281" r:id="rId38"/>
    <p:sldId id="282" r:id="rId39"/>
    <p:sldId id="283" r:id="rId40"/>
    <p:sldId id="284" r:id="rId41"/>
    <p:sldId id="286" r:id="rId42"/>
  </p:sldIdLst>
  <p:sldSz cx="9144000" cy="6858000" type="screen4x3"/>
  <p:notesSz cx="6815138" cy="9942513"/>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834" y="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1974" y="-96"/>
      </p:cViewPr>
      <p:guideLst>
        <p:guide orient="horz" pos="3132"/>
        <p:guide pos="214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53226" cy="497126"/>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60335" y="0"/>
            <a:ext cx="2953226" cy="497126"/>
          </a:xfrm>
          <a:prstGeom prst="rect">
            <a:avLst/>
          </a:prstGeom>
        </p:spPr>
        <p:txBody>
          <a:bodyPr vert="horz" lIns="91440" tIns="45720" rIns="91440" bIns="45720" rtlCol="0"/>
          <a:lstStyle>
            <a:lvl1pPr algn="r">
              <a:defRPr sz="1200"/>
            </a:lvl1pPr>
          </a:lstStyle>
          <a:p>
            <a:fld id="{1C438DA6-F91D-49A1-8886-BC4D4CD0B6AD}" type="datetimeFigureOut">
              <a:rPr lang="hu-HU" smtClean="0"/>
              <a:t>2011.04.04.</a:t>
            </a:fld>
            <a:endParaRPr lang="hu-HU"/>
          </a:p>
        </p:txBody>
      </p:sp>
      <p:sp>
        <p:nvSpPr>
          <p:cNvPr id="4" name="Diakép helye 3"/>
          <p:cNvSpPr>
            <a:spLocks noGrp="1" noRot="1" noChangeAspect="1"/>
          </p:cNvSpPr>
          <p:nvPr>
            <p:ph type="sldImg" idx="2"/>
          </p:nvPr>
        </p:nvSpPr>
        <p:spPr>
          <a:xfrm>
            <a:off x="923925" y="746125"/>
            <a:ext cx="4968875" cy="372745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1514" y="4722694"/>
            <a:ext cx="5452110" cy="4474131"/>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9443662"/>
            <a:ext cx="2953226" cy="497126"/>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60335" y="9443662"/>
            <a:ext cx="2953226" cy="497126"/>
          </a:xfrm>
          <a:prstGeom prst="rect">
            <a:avLst/>
          </a:prstGeom>
        </p:spPr>
        <p:txBody>
          <a:bodyPr vert="horz" lIns="91440" tIns="45720" rIns="91440" bIns="45720" rtlCol="0" anchor="b"/>
          <a:lstStyle>
            <a:lvl1pPr algn="r">
              <a:defRPr sz="1200"/>
            </a:lvl1pPr>
          </a:lstStyle>
          <a:p>
            <a:fld id="{F7DCEDE5-5565-4F83-859F-6C7F6C2F6893}" type="slidenum">
              <a:rPr lang="hu-HU" smtClean="0"/>
              <a:t>‹#›</a:t>
            </a:fld>
            <a:endParaRPr lang="hu-HU"/>
          </a:p>
        </p:txBody>
      </p:sp>
    </p:spTree>
    <p:extLst>
      <p:ext uri="{BB962C8B-B14F-4D97-AF65-F5344CB8AC3E}">
        <p14:creationId xmlns:p14="http://schemas.microsoft.com/office/powerpoint/2010/main" val="1282578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H-index#cite_note-Meho.26Yang2006-5"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F7DCEDE5-5565-4F83-859F-6C7F6C2F6893}" type="slidenum">
              <a:rPr lang="hu-HU" smtClean="0"/>
              <a:t>13</a:t>
            </a:fld>
            <a:endParaRPr lang="hu-HU"/>
          </a:p>
        </p:txBody>
      </p:sp>
    </p:spTree>
    <p:extLst>
      <p:ext uri="{BB962C8B-B14F-4D97-AF65-F5344CB8AC3E}">
        <p14:creationId xmlns:p14="http://schemas.microsoft.com/office/powerpoint/2010/main" val="4050599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F7DCEDE5-5565-4F83-859F-6C7F6C2F6893}" type="slidenum">
              <a:rPr lang="hu-HU" smtClean="0"/>
              <a:t>24</a:t>
            </a:fld>
            <a:endParaRPr lang="hu-HU"/>
          </a:p>
        </p:txBody>
      </p:sp>
    </p:spTree>
    <p:extLst>
      <p:ext uri="{BB962C8B-B14F-4D97-AF65-F5344CB8AC3E}">
        <p14:creationId xmlns:p14="http://schemas.microsoft.com/office/powerpoint/2010/main" val="1386126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b="1" dirty="0" err="1"/>
              <a:t>bármilyen</a:t>
            </a:r>
            <a:r>
              <a:rPr lang="en-US" b="1" dirty="0"/>
              <a:t> </a:t>
            </a:r>
            <a:r>
              <a:rPr lang="en-US" b="1" dirty="0" err="1"/>
              <a:t>indexet</a:t>
            </a:r>
            <a:r>
              <a:rPr lang="en-US" b="1" dirty="0"/>
              <a:t> is </a:t>
            </a:r>
            <a:r>
              <a:rPr lang="en-US" b="1" dirty="0" err="1"/>
              <a:t>használunk</a:t>
            </a:r>
            <a:r>
              <a:rPr lang="en-US" b="1" dirty="0"/>
              <a:t>, </a:t>
            </a:r>
            <a:r>
              <a:rPr lang="en-US" b="1" dirty="0" smtClean="0"/>
              <a:t>a</a:t>
            </a:r>
            <a:r>
              <a:rPr lang="hu-HU" b="1" dirty="0" smtClean="0"/>
              <a:t> különböző </a:t>
            </a:r>
            <a:r>
              <a:rPr lang="hu-HU" b="1" dirty="0"/>
              <a:t>szakterületek </a:t>
            </a:r>
            <a:r>
              <a:rPr lang="hu-HU" b="1" dirty="0" smtClean="0"/>
              <a:t>nem összehasonlíthatók.</a:t>
            </a:r>
          </a:p>
          <a:p>
            <a:endParaRPr lang="hu-HU" dirty="0"/>
          </a:p>
        </p:txBody>
      </p:sp>
      <p:sp>
        <p:nvSpPr>
          <p:cNvPr id="4" name="Dia számának helye 3"/>
          <p:cNvSpPr>
            <a:spLocks noGrp="1"/>
          </p:cNvSpPr>
          <p:nvPr>
            <p:ph type="sldNum" sz="quarter" idx="10"/>
          </p:nvPr>
        </p:nvSpPr>
        <p:spPr/>
        <p:txBody>
          <a:bodyPr/>
          <a:lstStyle/>
          <a:p>
            <a:fld id="{F7DCEDE5-5565-4F83-859F-6C7F6C2F6893}" type="slidenum">
              <a:rPr lang="hu-HU" smtClean="0"/>
              <a:t>26</a:t>
            </a:fld>
            <a:endParaRPr lang="hu-HU"/>
          </a:p>
        </p:txBody>
      </p:sp>
    </p:spTree>
    <p:extLst>
      <p:ext uri="{BB962C8B-B14F-4D97-AF65-F5344CB8AC3E}">
        <p14:creationId xmlns:p14="http://schemas.microsoft.com/office/powerpoint/2010/main" val="2269265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smtClean="0"/>
              <a:t>Az 5 évet felölelő periódus összhangba hozza a különböző tudományágakból érkező idézeteket is, amelyek nem mindig vannak „egy</a:t>
            </a:r>
            <a:r>
              <a:rPr lang="hu-HU" sz="1200" baseline="0" dirty="0" smtClean="0"/>
              <a:t> </a:t>
            </a:r>
            <a:r>
              <a:rPr lang="hu-HU" sz="1200" dirty="0" smtClean="0"/>
              <a:t>súlycsoportban”. …nem mindegy ugyanis, hogy az idézetek magasan értékelt lapból érkeznek, pl. </a:t>
            </a:r>
            <a:r>
              <a:rPr lang="hu-HU" sz="1200" dirty="0" err="1" smtClean="0"/>
              <a:t>Nature</a:t>
            </a:r>
            <a:r>
              <a:rPr lang="hu-HU" sz="1200" dirty="0" smtClean="0"/>
              <a:t> vagy </a:t>
            </a:r>
            <a:r>
              <a:rPr lang="hu-HU" sz="1200" dirty="0" err="1" smtClean="0"/>
              <a:t>Cell</a:t>
            </a:r>
            <a:r>
              <a:rPr lang="hu-HU" sz="1200" dirty="0" smtClean="0"/>
              <a:t>, </a:t>
            </a:r>
            <a:r>
              <a:rPr lang="hu-HU" sz="1200" dirty="0" err="1" smtClean="0"/>
              <a:t>vagy</a:t>
            </a:r>
            <a:r>
              <a:rPr lang="hu-HU" sz="1200" dirty="0" smtClean="0"/>
              <a:t> kevésbé rangos, szűk olvasóközönséggel bíró folyóiratból.</a:t>
            </a:r>
          </a:p>
        </p:txBody>
      </p:sp>
      <p:sp>
        <p:nvSpPr>
          <p:cNvPr id="4" name="Dia számának helye 3"/>
          <p:cNvSpPr>
            <a:spLocks noGrp="1"/>
          </p:cNvSpPr>
          <p:nvPr>
            <p:ph type="sldNum" sz="quarter" idx="10"/>
          </p:nvPr>
        </p:nvSpPr>
        <p:spPr/>
        <p:txBody>
          <a:bodyPr/>
          <a:lstStyle/>
          <a:p>
            <a:fld id="{F7DCEDE5-5565-4F83-859F-6C7F6C2F6893}" type="slidenum">
              <a:rPr lang="hu-HU" smtClean="0"/>
              <a:t>30</a:t>
            </a:fld>
            <a:endParaRPr lang="hu-HU"/>
          </a:p>
        </p:txBody>
      </p:sp>
    </p:spTree>
    <p:extLst>
      <p:ext uri="{BB962C8B-B14F-4D97-AF65-F5344CB8AC3E}">
        <p14:creationId xmlns:p14="http://schemas.microsoft.com/office/powerpoint/2010/main" val="1121982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Az </a:t>
            </a:r>
            <a:r>
              <a:rPr lang="hu-HU" dirty="0" err="1" smtClean="0"/>
              <a:t>idézettségi</a:t>
            </a:r>
            <a:r>
              <a:rPr lang="hu-HU" dirty="0" smtClean="0"/>
              <a:t> minta vizualizáció az </a:t>
            </a:r>
            <a:r>
              <a:rPr lang="hu-HU" dirty="0" err="1" smtClean="0"/>
              <a:t>idézettségi</a:t>
            </a:r>
            <a:r>
              <a:rPr lang="hu-HU" dirty="0" smtClean="0"/>
              <a:t> hálóról nyújt áttekintést. A belső kört négy szín</a:t>
            </a:r>
            <a:r>
              <a:rPr lang="hu-HU" baseline="0" dirty="0" smtClean="0"/>
              <a:t> </a:t>
            </a:r>
            <a:r>
              <a:rPr lang="hu-HU" dirty="0" smtClean="0"/>
              <a:t>alkotja, amelyek a folyóiratok négy fő csoportját</a:t>
            </a:r>
            <a:r>
              <a:rPr lang="hu-HU" baseline="0" dirty="0" smtClean="0"/>
              <a:t> </a:t>
            </a:r>
            <a:r>
              <a:rPr lang="hu-HU" dirty="0" smtClean="0"/>
              <a:t>jelenítik meg, ezek persze további alcsoportokba,</a:t>
            </a:r>
            <a:r>
              <a:rPr lang="hu-HU" baseline="0" dirty="0" smtClean="0"/>
              <a:t> a</a:t>
            </a:r>
            <a:r>
              <a:rPr lang="hu-HU" dirty="0" smtClean="0"/>
              <a:t>zaz tudományterületekre oszlanak a külső kör mentén. A belső kör – és fő színek – mentén az</a:t>
            </a:r>
            <a:r>
              <a:rPr lang="hu-HU" baseline="0" dirty="0" smtClean="0"/>
              <a:t> </a:t>
            </a:r>
            <a:r>
              <a:rPr lang="hu-HU" dirty="0" smtClean="0"/>
              <a:t>egyes folyóiratok helyezkednek el </a:t>
            </a:r>
            <a:r>
              <a:rPr lang="hu-HU" dirty="0" err="1" smtClean="0"/>
              <a:t>Eigenfactor</a:t>
            </a:r>
            <a:r>
              <a:rPr lang="hu-HU" dirty="0" smtClean="0"/>
              <a:t> értékükkel. Ez a vizualizációs módszer a kiemelt</a:t>
            </a:r>
            <a:r>
              <a:rPr lang="hu-HU" baseline="0" dirty="0" smtClean="0"/>
              <a:t> </a:t>
            </a:r>
            <a:r>
              <a:rPr lang="hu-HU" dirty="0" smtClean="0"/>
              <a:t>1000 idézeti kapcsolatot jeleníti meg a folyóiratok</a:t>
            </a:r>
            <a:r>
              <a:rPr lang="hu-HU" baseline="0" dirty="0" smtClean="0"/>
              <a:t> </a:t>
            </a:r>
            <a:r>
              <a:rPr lang="hu-HU" dirty="0" smtClean="0"/>
              <a:t>között: minél erősebb és sűrűbb a vonalak</a:t>
            </a:r>
            <a:r>
              <a:rPr lang="hu-HU" baseline="0" dirty="0" smtClean="0"/>
              <a:t> </a:t>
            </a:r>
            <a:r>
              <a:rPr lang="hu-HU" dirty="0" smtClean="0"/>
              <a:t>hálózata, annál szorosabb az idézetek hálója az egyes folyóiratok és tudományterületek között. Ha</a:t>
            </a:r>
            <a:r>
              <a:rPr lang="hu-HU" baseline="0" dirty="0" smtClean="0"/>
              <a:t> </a:t>
            </a:r>
            <a:r>
              <a:rPr lang="hu-HU" dirty="0" smtClean="0"/>
              <a:t>kiválasztunk a belső gyűrűben egy folyóiratot vagy a külső gyűrűben egy tudományterületet az</a:t>
            </a:r>
            <a:r>
              <a:rPr lang="hu-HU" baseline="0" dirty="0" smtClean="0"/>
              <a:t> </a:t>
            </a:r>
            <a:r>
              <a:rPr lang="hu-HU" dirty="0" smtClean="0"/>
              <a:t>egymásra érkező idézetek vonalait látjuk, amelyek</a:t>
            </a:r>
            <a:r>
              <a:rPr lang="hu-HU" baseline="0" dirty="0" smtClean="0"/>
              <a:t> </a:t>
            </a:r>
            <a:r>
              <a:rPr lang="hu-HU" dirty="0" smtClean="0"/>
              <a:t>a „bejövő” ill. „kimenő” idézetek együttes képét</a:t>
            </a:r>
            <a:r>
              <a:rPr lang="hu-HU" baseline="0" dirty="0" smtClean="0"/>
              <a:t> </a:t>
            </a:r>
            <a:r>
              <a:rPr lang="hu-HU" dirty="0" smtClean="0"/>
              <a:t>mutatják.</a:t>
            </a:r>
            <a:endParaRPr lang="hu-HU" dirty="0"/>
          </a:p>
        </p:txBody>
      </p:sp>
      <p:sp>
        <p:nvSpPr>
          <p:cNvPr id="4" name="Dia számának helye 3"/>
          <p:cNvSpPr>
            <a:spLocks noGrp="1"/>
          </p:cNvSpPr>
          <p:nvPr>
            <p:ph type="sldNum" sz="quarter" idx="10"/>
          </p:nvPr>
        </p:nvSpPr>
        <p:spPr/>
        <p:txBody>
          <a:bodyPr/>
          <a:lstStyle/>
          <a:p>
            <a:fld id="{F7DCEDE5-5565-4F83-859F-6C7F6C2F6893}" type="slidenum">
              <a:rPr lang="hu-HU" smtClean="0"/>
              <a:t>34</a:t>
            </a:fld>
            <a:endParaRPr lang="hu-HU"/>
          </a:p>
        </p:txBody>
      </p:sp>
    </p:spTree>
    <p:extLst>
      <p:ext uri="{BB962C8B-B14F-4D97-AF65-F5344CB8AC3E}">
        <p14:creationId xmlns:p14="http://schemas.microsoft.com/office/powerpoint/2010/main" val="237328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F7DCEDE5-5565-4F83-859F-6C7F6C2F6893}" type="slidenum">
              <a:rPr lang="hu-HU" smtClean="0"/>
              <a:t>15</a:t>
            </a:fld>
            <a:endParaRPr lang="hu-HU"/>
          </a:p>
        </p:txBody>
      </p:sp>
    </p:spTree>
    <p:extLst>
      <p:ext uri="{BB962C8B-B14F-4D97-AF65-F5344CB8AC3E}">
        <p14:creationId xmlns:p14="http://schemas.microsoft.com/office/powerpoint/2010/main" val="1180074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F7DCEDE5-5565-4F83-859F-6C7F6C2F6893}" type="slidenum">
              <a:rPr lang="hu-HU" smtClean="0"/>
              <a:t>16</a:t>
            </a:fld>
            <a:endParaRPr lang="hu-HU"/>
          </a:p>
        </p:txBody>
      </p:sp>
    </p:spTree>
    <p:extLst>
      <p:ext uri="{BB962C8B-B14F-4D97-AF65-F5344CB8AC3E}">
        <p14:creationId xmlns:p14="http://schemas.microsoft.com/office/powerpoint/2010/main" val="318693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Web of Knowledge was found to have strong coverage of journal publications, but poor coverage of high impact conferences. Scopus has better coverage of conferences, but poor coverage of publications prior to 1996; Google Scholar has the best coverage of conferences and most journals (though not all), but like Scopus has limited coverage of pre-1990 publications.</a:t>
            </a:r>
            <a:r>
              <a:rPr lang="en-US" baseline="30000" dirty="0" smtClean="0">
                <a:hlinkClick r:id="rId3"/>
              </a:rPr>
              <a:t>[6]</a:t>
            </a:r>
            <a:r>
              <a:rPr lang="en-US" dirty="0" smtClean="0"/>
              <a:t> </a:t>
            </a:r>
            <a:endParaRPr lang="hu-HU" dirty="0" smtClean="0"/>
          </a:p>
          <a:p>
            <a:endParaRPr lang="hu-HU" dirty="0"/>
          </a:p>
          <a:p>
            <a:r>
              <a:rPr lang="hu-HU" dirty="0"/>
              <a:t>Web of </a:t>
            </a:r>
            <a:r>
              <a:rPr lang="hu-HU" dirty="0" err="1"/>
              <a:t>Knowledge</a:t>
            </a:r>
            <a:r>
              <a:rPr lang="hu-HU" dirty="0"/>
              <a:t> megállapítást nyert, hogy erős lefedettsége folyóirat publikációk, de a rossz </a:t>
            </a:r>
            <a:r>
              <a:rPr lang="hu-HU" dirty="0" err="1"/>
              <a:t>lefedettségű</a:t>
            </a:r>
            <a:r>
              <a:rPr lang="hu-HU" dirty="0"/>
              <a:t> nagy hatású konferenciák. A </a:t>
            </a:r>
            <a:r>
              <a:rPr lang="hu-HU" dirty="0" err="1"/>
              <a:t>Scopus</a:t>
            </a:r>
            <a:r>
              <a:rPr lang="hu-HU" dirty="0"/>
              <a:t> </a:t>
            </a:r>
            <a:r>
              <a:rPr lang="hu-HU" dirty="0" err="1"/>
              <a:t>a</a:t>
            </a:r>
            <a:r>
              <a:rPr lang="hu-HU" dirty="0"/>
              <a:t> jobb lefedettség konferenciák, de a rossz </a:t>
            </a:r>
            <a:r>
              <a:rPr lang="hu-HU" dirty="0" err="1"/>
              <a:t>lefedettségű</a:t>
            </a:r>
            <a:r>
              <a:rPr lang="hu-HU" dirty="0"/>
              <a:t> kiadványok, 1996 előtt, a </a:t>
            </a:r>
            <a:r>
              <a:rPr lang="hu-HU" dirty="0" err="1"/>
              <a:t>Google</a:t>
            </a:r>
            <a:r>
              <a:rPr lang="hu-HU" dirty="0"/>
              <a:t> </a:t>
            </a:r>
            <a:r>
              <a:rPr lang="hu-HU" dirty="0" err="1"/>
              <a:t>Scholar</a:t>
            </a:r>
            <a:r>
              <a:rPr lang="hu-HU" dirty="0"/>
              <a:t> </a:t>
            </a:r>
            <a:r>
              <a:rPr lang="hu-HU" dirty="0" err="1"/>
              <a:t>a</a:t>
            </a:r>
            <a:r>
              <a:rPr lang="hu-HU" dirty="0"/>
              <a:t> legjobb lefedettséget konferenciák és a legtöbb folyóirat (bár nem az összes), de mint </a:t>
            </a:r>
            <a:r>
              <a:rPr lang="hu-HU" dirty="0" err="1"/>
              <a:t>Scopus</a:t>
            </a:r>
            <a:r>
              <a:rPr lang="hu-HU" dirty="0"/>
              <a:t> korlátozott lefedettsége az 1990 előtti kiadványok. </a:t>
            </a:r>
            <a:endParaRPr lang="hu-HU" dirty="0" smtClean="0"/>
          </a:p>
          <a:p>
            <a:endParaRPr lang="hu-HU" dirty="0"/>
          </a:p>
          <a:p>
            <a:r>
              <a:rPr lang="hu-HU" dirty="0"/>
              <a:t>Visszatérve a Web of Science és </a:t>
            </a:r>
            <a:r>
              <a:rPr lang="hu-HU" dirty="0" err="1"/>
              <a:t>Scopus</a:t>
            </a:r>
            <a:r>
              <a:rPr lang="hu-HU" dirty="0"/>
              <a:t> adatbázisokra, ha összehasonlítjuk egyes szerzők h-index értékét, eltérő lehet – hiszen más-más folyóiratokat (is) indexel a két adatbázis, s az idézetek „gyűjtése” is különböző forrásokból érkezik/érkezhet.</a:t>
            </a:r>
          </a:p>
          <a:p>
            <a:r>
              <a:rPr lang="hu-HU" dirty="0"/>
              <a:t>Ha egy kutató szeretné megállapítani h-indexét, érdemes a teljes </a:t>
            </a:r>
            <a:r>
              <a:rPr lang="hu-HU" dirty="0" err="1"/>
              <a:t>idézettségi</a:t>
            </a:r>
            <a:r>
              <a:rPr lang="hu-HU" dirty="0"/>
              <a:t> jegyzéke alapján kiszámolnia azt, hiszen a jegyzék jó esetben alapul veszi a két </a:t>
            </a:r>
            <a:r>
              <a:rPr lang="hu-HU" dirty="0" err="1"/>
              <a:t>citációs</a:t>
            </a:r>
            <a:r>
              <a:rPr lang="hu-HU" dirty="0"/>
              <a:t> adatbázist, egyéb forrásokat, saját gyűjtéseket, így kevesebbre szűkül az „elveszett” vagy „meg sem talált” idézetek száma, s a h-index is pontosabb lesz, mint akár a </a:t>
            </a:r>
            <a:r>
              <a:rPr lang="hu-HU" dirty="0" err="1"/>
              <a:t>citációs</a:t>
            </a:r>
            <a:r>
              <a:rPr lang="hu-HU" dirty="0"/>
              <a:t> adatbázisokban megjelenő h-index.</a:t>
            </a:r>
          </a:p>
          <a:p>
            <a:endParaRPr lang="hu-HU" dirty="0"/>
          </a:p>
        </p:txBody>
      </p:sp>
      <p:sp>
        <p:nvSpPr>
          <p:cNvPr id="4" name="Dia számának helye 3"/>
          <p:cNvSpPr>
            <a:spLocks noGrp="1"/>
          </p:cNvSpPr>
          <p:nvPr>
            <p:ph type="sldNum" sz="quarter" idx="10"/>
          </p:nvPr>
        </p:nvSpPr>
        <p:spPr/>
        <p:txBody>
          <a:bodyPr/>
          <a:lstStyle/>
          <a:p>
            <a:fld id="{F7DCEDE5-5565-4F83-859F-6C7F6C2F6893}" type="slidenum">
              <a:rPr lang="hu-HU" smtClean="0"/>
              <a:t>17</a:t>
            </a:fld>
            <a:endParaRPr lang="hu-HU"/>
          </a:p>
        </p:txBody>
      </p:sp>
    </p:spTree>
    <p:extLst>
      <p:ext uri="{BB962C8B-B14F-4D97-AF65-F5344CB8AC3E}">
        <p14:creationId xmlns:p14="http://schemas.microsoft.com/office/powerpoint/2010/main" val="169667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F7DCEDE5-5565-4F83-859F-6C7F6C2F6893}" type="slidenum">
              <a:rPr lang="hu-HU" smtClean="0"/>
              <a:t>18</a:t>
            </a:fld>
            <a:endParaRPr lang="hu-HU"/>
          </a:p>
        </p:txBody>
      </p:sp>
    </p:spTree>
    <p:extLst>
      <p:ext uri="{BB962C8B-B14F-4D97-AF65-F5344CB8AC3E}">
        <p14:creationId xmlns:p14="http://schemas.microsoft.com/office/powerpoint/2010/main" val="1019639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F7DCEDE5-5565-4F83-859F-6C7F6C2F6893}" type="slidenum">
              <a:rPr lang="hu-HU" smtClean="0"/>
              <a:t>19</a:t>
            </a:fld>
            <a:endParaRPr lang="hu-HU"/>
          </a:p>
        </p:txBody>
      </p:sp>
    </p:spTree>
    <p:extLst>
      <p:ext uri="{BB962C8B-B14F-4D97-AF65-F5344CB8AC3E}">
        <p14:creationId xmlns:p14="http://schemas.microsoft.com/office/powerpoint/2010/main" val="193200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F7DCEDE5-5565-4F83-859F-6C7F6C2F6893}" type="slidenum">
              <a:rPr lang="hu-HU" smtClean="0"/>
              <a:t>20</a:t>
            </a:fld>
            <a:endParaRPr lang="hu-HU"/>
          </a:p>
        </p:txBody>
      </p:sp>
    </p:spTree>
    <p:extLst>
      <p:ext uri="{BB962C8B-B14F-4D97-AF65-F5344CB8AC3E}">
        <p14:creationId xmlns:p14="http://schemas.microsoft.com/office/powerpoint/2010/main" val="912311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F7DCEDE5-5565-4F83-859F-6C7F6C2F6893}" type="slidenum">
              <a:rPr lang="hu-HU" smtClean="0"/>
              <a:t>21</a:t>
            </a:fld>
            <a:endParaRPr lang="hu-HU"/>
          </a:p>
        </p:txBody>
      </p:sp>
    </p:spTree>
    <p:extLst>
      <p:ext uri="{BB962C8B-B14F-4D97-AF65-F5344CB8AC3E}">
        <p14:creationId xmlns:p14="http://schemas.microsoft.com/office/powerpoint/2010/main" val="639187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smtClean="0"/>
          </a:p>
          <a:p>
            <a:endParaRPr lang="hu-HU" dirty="0"/>
          </a:p>
          <a:p>
            <a:endParaRPr lang="hu-HU" dirty="0"/>
          </a:p>
          <a:p>
            <a:endParaRPr lang="hu-HU" dirty="0" smtClean="0"/>
          </a:p>
          <a:p>
            <a:endParaRPr lang="hu-HU" dirty="0"/>
          </a:p>
        </p:txBody>
      </p:sp>
      <p:sp>
        <p:nvSpPr>
          <p:cNvPr id="4" name="Dia számának helye 3"/>
          <p:cNvSpPr>
            <a:spLocks noGrp="1"/>
          </p:cNvSpPr>
          <p:nvPr>
            <p:ph type="sldNum" sz="quarter" idx="10"/>
          </p:nvPr>
        </p:nvSpPr>
        <p:spPr/>
        <p:txBody>
          <a:bodyPr/>
          <a:lstStyle/>
          <a:p>
            <a:fld id="{F7DCEDE5-5565-4F83-859F-6C7F6C2F6893}" type="slidenum">
              <a:rPr lang="hu-HU" smtClean="0"/>
              <a:t>22</a:t>
            </a:fld>
            <a:endParaRPr lang="hu-HU"/>
          </a:p>
        </p:txBody>
      </p:sp>
    </p:spTree>
    <p:extLst>
      <p:ext uri="{BB962C8B-B14F-4D97-AF65-F5344CB8AC3E}">
        <p14:creationId xmlns:p14="http://schemas.microsoft.com/office/powerpoint/2010/main" val="1667077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BBCA4EFB-6618-4B69-917F-6894D2139329}" type="datetime1">
              <a:rPr lang="hu-HU" smtClean="0"/>
              <a:t>2011.04.04.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911E7B4-FACB-49FA-90FD-C53F4A2846F5}" type="slidenum">
              <a:rPr lang="hu-HU" smtClean="0"/>
              <a:t>‹#›</a:t>
            </a:fld>
            <a:endParaRPr lang="hu-HU"/>
          </a:p>
        </p:txBody>
      </p:sp>
    </p:spTree>
    <p:extLst>
      <p:ext uri="{BB962C8B-B14F-4D97-AF65-F5344CB8AC3E}">
        <p14:creationId xmlns:p14="http://schemas.microsoft.com/office/powerpoint/2010/main" val="99760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98B8892-89F5-4450-8124-5584F764B1EF}" type="datetime1">
              <a:rPr lang="hu-HU" smtClean="0"/>
              <a:t>2011.04.04.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911E7B4-FACB-49FA-90FD-C53F4A2846F5}" type="slidenum">
              <a:rPr lang="hu-HU" smtClean="0"/>
              <a:t>‹#›</a:t>
            </a:fld>
            <a:endParaRPr lang="hu-HU"/>
          </a:p>
        </p:txBody>
      </p:sp>
    </p:spTree>
    <p:extLst>
      <p:ext uri="{BB962C8B-B14F-4D97-AF65-F5344CB8AC3E}">
        <p14:creationId xmlns:p14="http://schemas.microsoft.com/office/powerpoint/2010/main" val="376454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A9F9BBE-4F48-4B5B-8134-58CEC4D71466}" type="datetime1">
              <a:rPr lang="hu-HU" smtClean="0"/>
              <a:t>2011.04.04.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911E7B4-FACB-49FA-90FD-C53F4A2846F5}" type="slidenum">
              <a:rPr lang="hu-HU" smtClean="0"/>
              <a:t>‹#›</a:t>
            </a:fld>
            <a:endParaRPr lang="hu-HU"/>
          </a:p>
        </p:txBody>
      </p:sp>
    </p:spTree>
    <p:extLst>
      <p:ext uri="{BB962C8B-B14F-4D97-AF65-F5344CB8AC3E}">
        <p14:creationId xmlns:p14="http://schemas.microsoft.com/office/powerpoint/2010/main" val="2316877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23" name="Oval 6"/>
                <p:cNvSpPr>
                  <a:spLocks noChangeArrowheads="1"/>
                </p:cNvSpPr>
                <p:nvPr userDrawn="1"/>
              </p:nvSpPr>
              <p:spPr bwMode="auto">
                <a:xfrm>
                  <a:off x="240" y="240"/>
                  <a:ext cx="2447" cy="2304"/>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24" name="Oval 7"/>
                <p:cNvSpPr>
                  <a:spLocks noChangeArrowheads="1"/>
                </p:cNvSpPr>
                <p:nvPr userDrawn="1"/>
              </p:nvSpPr>
              <p:spPr bwMode="auto">
                <a:xfrm>
                  <a:off x="480" y="480"/>
                  <a:ext cx="1968" cy="1823"/>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25" name="Oval 8"/>
                <p:cNvSpPr>
                  <a:spLocks noChangeArrowheads="1"/>
                </p:cNvSpPr>
                <p:nvPr userDrawn="1"/>
              </p:nvSpPr>
              <p:spPr bwMode="auto">
                <a:xfrm>
                  <a:off x="720" y="720"/>
                  <a:ext cx="1488" cy="1345"/>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26" name="Oval 9"/>
                <p:cNvSpPr>
                  <a:spLocks noChangeArrowheads="1"/>
                </p:cNvSpPr>
                <p:nvPr userDrawn="1"/>
              </p:nvSpPr>
              <p:spPr bwMode="auto">
                <a:xfrm>
                  <a:off x="912" y="912"/>
                  <a:ext cx="1103" cy="961"/>
                </a:xfrm>
                <a:prstGeom prst="ellipse">
                  <a:avLst/>
                </a:prstGeom>
                <a:noFill/>
                <a:ln w="9525">
                  <a:solidFill>
                    <a:schemeClr val="accent1"/>
                  </a:solidFill>
                  <a:prstDash val="sysDot"/>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9" name="Oval 13"/>
                <p:cNvSpPr>
                  <a:spLocks noChangeArrowheads="1"/>
                </p:cNvSpPr>
                <p:nvPr userDrawn="1"/>
              </p:nvSpPr>
              <p:spPr bwMode="auto">
                <a:xfrm>
                  <a:off x="480" y="480"/>
                  <a:ext cx="1969" cy="1825"/>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21" name="Oval 15"/>
                <p:cNvSpPr>
                  <a:spLocks noChangeArrowheads="1"/>
                </p:cNvSpPr>
                <p:nvPr userDrawn="1"/>
              </p:nvSpPr>
              <p:spPr bwMode="auto">
                <a:xfrm>
                  <a:off x="911" y="912"/>
                  <a:ext cx="1105" cy="959"/>
                </a:xfrm>
                <a:prstGeom prst="ellipse">
                  <a:avLst/>
                </a:prstGeom>
                <a:noFill/>
                <a:ln w="9525">
                  <a:solidFill>
                    <a:schemeClr val="accent1"/>
                  </a:solidFill>
                  <a:prstDash val="sysDot"/>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3" name="Oval 18"/>
                <p:cNvSpPr>
                  <a:spLocks noChangeArrowheads="1"/>
                </p:cNvSpPr>
                <p:nvPr userDrawn="1"/>
              </p:nvSpPr>
              <p:spPr bwMode="auto">
                <a:xfrm>
                  <a:off x="240" y="240"/>
                  <a:ext cx="2449" cy="2305"/>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5" name="Oval 20"/>
                <p:cNvSpPr>
                  <a:spLocks noChangeArrowheads="1"/>
                </p:cNvSpPr>
                <p:nvPr userDrawn="1"/>
              </p:nvSpPr>
              <p:spPr bwMode="auto">
                <a:xfrm>
                  <a:off x="720" y="720"/>
                  <a:ext cx="1488" cy="1345"/>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grpSp>
      <p:sp>
        <p:nvSpPr>
          <p:cNvPr id="12313" name="Rectangle 25"/>
          <p:cNvSpPr>
            <a:spLocks noGrp="1" noChangeArrowheads="1"/>
          </p:cNvSpPr>
          <p:nvPr>
            <p:ph type="ctrTitle"/>
          </p:nvPr>
        </p:nvSpPr>
        <p:spPr>
          <a:xfrm>
            <a:off x="685800" y="2286000"/>
            <a:ext cx="7772400" cy="1143000"/>
          </a:xfrm>
        </p:spPr>
        <p:txBody>
          <a:bodyPr/>
          <a:lstStyle>
            <a:lvl1pPr>
              <a:defRPr/>
            </a:lvl1pPr>
          </a:lstStyle>
          <a:p>
            <a:r>
              <a:rPr lang="hu-HU"/>
              <a:t>Mintacím szerkesztése</a:t>
            </a:r>
          </a:p>
        </p:txBody>
      </p:sp>
      <p:sp>
        <p:nvSpPr>
          <p:cNvPr id="1231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hu-HU"/>
              <a:t>Alcím mintájának szerkesztése</a:t>
            </a:r>
          </a:p>
        </p:txBody>
      </p:sp>
      <p:sp>
        <p:nvSpPr>
          <p:cNvPr id="27" name="Rectangle 27"/>
          <p:cNvSpPr>
            <a:spLocks noGrp="1" noChangeArrowheads="1"/>
          </p:cNvSpPr>
          <p:nvPr>
            <p:ph type="dt" sz="half" idx="10"/>
          </p:nvPr>
        </p:nvSpPr>
        <p:spPr/>
        <p:txBody>
          <a:bodyPr/>
          <a:lstStyle>
            <a:lvl1pPr>
              <a:defRPr b="0" smtClean="0"/>
            </a:lvl1pPr>
          </a:lstStyle>
          <a:p>
            <a:pPr>
              <a:defRPr/>
            </a:pPr>
            <a:fld id="{FD07DD15-6591-4A0A-A607-FF58C72A980F}" type="datetime1">
              <a:rPr lang="hu-HU" smtClean="0">
                <a:solidFill>
                  <a:srgbClr val="EAEAEA"/>
                </a:solidFill>
              </a:rPr>
              <a:t>2011.04.04.</a:t>
            </a:fld>
            <a:endParaRPr lang="hu-HU">
              <a:solidFill>
                <a:srgbClr val="EAEAEA"/>
              </a:solidFill>
            </a:endParaRPr>
          </a:p>
        </p:txBody>
      </p:sp>
      <p:sp>
        <p:nvSpPr>
          <p:cNvPr id="28" name="Rectangle 28"/>
          <p:cNvSpPr>
            <a:spLocks noGrp="1" noChangeArrowheads="1"/>
          </p:cNvSpPr>
          <p:nvPr>
            <p:ph type="ftr" sz="quarter" idx="11"/>
          </p:nvPr>
        </p:nvSpPr>
        <p:spPr/>
        <p:txBody>
          <a:bodyPr/>
          <a:lstStyle>
            <a:lvl1pPr>
              <a:defRPr b="0" smtClean="0"/>
            </a:lvl1pPr>
          </a:lstStyle>
          <a:p>
            <a:pPr>
              <a:defRPr/>
            </a:pPr>
            <a:endParaRPr lang="hu-HU">
              <a:solidFill>
                <a:srgbClr val="EAEAEA"/>
              </a:solidFill>
            </a:endParaRPr>
          </a:p>
        </p:txBody>
      </p:sp>
      <p:sp>
        <p:nvSpPr>
          <p:cNvPr id="29" name="Rectangle 29"/>
          <p:cNvSpPr>
            <a:spLocks noGrp="1" noChangeArrowheads="1"/>
          </p:cNvSpPr>
          <p:nvPr>
            <p:ph type="sldNum" sz="quarter" idx="12"/>
          </p:nvPr>
        </p:nvSpPr>
        <p:spPr/>
        <p:txBody>
          <a:bodyPr/>
          <a:lstStyle>
            <a:lvl1pPr>
              <a:defRPr b="0" smtClean="0"/>
            </a:lvl1pPr>
          </a:lstStyle>
          <a:p>
            <a:pPr>
              <a:defRPr/>
            </a:pPr>
            <a:fld id="{67403BFA-C4DB-40CB-AC4F-A5A1AB82BB64}" type="slidenum">
              <a:rPr lang="hu-HU">
                <a:solidFill>
                  <a:srgbClr val="EAEAEA"/>
                </a:solidFill>
              </a:rPr>
              <a:pPr>
                <a:defRPr/>
              </a:pPr>
              <a:t>‹#›</a:t>
            </a:fld>
            <a:endParaRPr lang="hu-HU">
              <a:solidFill>
                <a:srgbClr val="EAEAEA"/>
              </a:solidFill>
            </a:endParaRPr>
          </a:p>
        </p:txBody>
      </p:sp>
    </p:spTree>
    <p:extLst>
      <p:ext uri="{BB962C8B-B14F-4D97-AF65-F5344CB8AC3E}">
        <p14:creationId xmlns:p14="http://schemas.microsoft.com/office/powerpoint/2010/main" val="2728527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23"/>
          <p:cNvSpPr>
            <a:spLocks noGrp="1" noChangeArrowheads="1"/>
          </p:cNvSpPr>
          <p:nvPr>
            <p:ph type="dt" sz="half" idx="10"/>
          </p:nvPr>
        </p:nvSpPr>
        <p:spPr>
          <a:ln/>
        </p:spPr>
        <p:txBody>
          <a:bodyPr/>
          <a:lstStyle>
            <a:lvl1pPr>
              <a:defRPr/>
            </a:lvl1pPr>
          </a:lstStyle>
          <a:p>
            <a:pPr>
              <a:defRPr/>
            </a:pPr>
            <a:fld id="{A59C3D29-C369-418E-A56A-1F4F3191784E}" type="datetime1">
              <a:rPr lang="hu-HU" smtClean="0">
                <a:solidFill>
                  <a:srgbClr val="EAEAEA"/>
                </a:solidFill>
              </a:rPr>
              <a:t>2011.04.04.</a:t>
            </a:fld>
            <a:endParaRPr lang="hu-HU">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hu-HU">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F12AF373-6060-4F8A-90DF-A58533C88DAB}" type="slidenum">
              <a:rPr lang="hu-HU">
                <a:solidFill>
                  <a:srgbClr val="EAEAEA"/>
                </a:solidFill>
              </a:rPr>
              <a:pPr>
                <a:defRPr/>
              </a:pPr>
              <a:t>‹#›</a:t>
            </a:fld>
            <a:endParaRPr lang="hu-HU">
              <a:solidFill>
                <a:srgbClr val="EAEAEA"/>
              </a:solidFill>
            </a:endParaRPr>
          </a:p>
        </p:txBody>
      </p:sp>
    </p:spTree>
    <p:extLst>
      <p:ext uri="{BB962C8B-B14F-4D97-AF65-F5344CB8AC3E}">
        <p14:creationId xmlns:p14="http://schemas.microsoft.com/office/powerpoint/2010/main" val="3194896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23"/>
          <p:cNvSpPr>
            <a:spLocks noGrp="1" noChangeArrowheads="1"/>
          </p:cNvSpPr>
          <p:nvPr>
            <p:ph type="dt" sz="half" idx="10"/>
          </p:nvPr>
        </p:nvSpPr>
        <p:spPr>
          <a:ln/>
        </p:spPr>
        <p:txBody>
          <a:bodyPr/>
          <a:lstStyle>
            <a:lvl1pPr>
              <a:defRPr/>
            </a:lvl1pPr>
          </a:lstStyle>
          <a:p>
            <a:pPr>
              <a:defRPr/>
            </a:pPr>
            <a:fld id="{CA082CBD-9779-4458-A5A3-F92158414D5B}" type="datetime1">
              <a:rPr lang="hu-HU" smtClean="0">
                <a:solidFill>
                  <a:srgbClr val="EAEAEA"/>
                </a:solidFill>
              </a:rPr>
              <a:t>2011.04.04.</a:t>
            </a:fld>
            <a:endParaRPr lang="hu-HU">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hu-HU">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A2292014-4714-48D0-9454-36A53F7FDA0B}" type="slidenum">
              <a:rPr lang="hu-HU">
                <a:solidFill>
                  <a:srgbClr val="EAEAEA"/>
                </a:solidFill>
              </a:rPr>
              <a:pPr>
                <a:defRPr/>
              </a:pPr>
              <a:t>‹#›</a:t>
            </a:fld>
            <a:endParaRPr lang="hu-HU">
              <a:solidFill>
                <a:srgbClr val="EAEAEA"/>
              </a:solidFill>
            </a:endParaRPr>
          </a:p>
        </p:txBody>
      </p:sp>
    </p:spTree>
    <p:extLst>
      <p:ext uri="{BB962C8B-B14F-4D97-AF65-F5344CB8AC3E}">
        <p14:creationId xmlns:p14="http://schemas.microsoft.com/office/powerpoint/2010/main" val="4214338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23"/>
          <p:cNvSpPr>
            <a:spLocks noGrp="1" noChangeArrowheads="1"/>
          </p:cNvSpPr>
          <p:nvPr>
            <p:ph type="dt" sz="half" idx="10"/>
          </p:nvPr>
        </p:nvSpPr>
        <p:spPr>
          <a:ln/>
        </p:spPr>
        <p:txBody>
          <a:bodyPr/>
          <a:lstStyle>
            <a:lvl1pPr>
              <a:defRPr/>
            </a:lvl1pPr>
          </a:lstStyle>
          <a:p>
            <a:pPr>
              <a:defRPr/>
            </a:pPr>
            <a:fld id="{EB615502-D332-4034-8C05-BB08B79EB07F}" type="datetime1">
              <a:rPr lang="hu-HU" smtClean="0">
                <a:solidFill>
                  <a:srgbClr val="EAEAEA"/>
                </a:solidFill>
              </a:rPr>
              <a:t>2011.04.04.</a:t>
            </a:fld>
            <a:endParaRPr lang="hu-HU">
              <a:solidFill>
                <a:srgbClr val="EAEAEA"/>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hu-HU">
              <a:solidFill>
                <a:srgbClr val="EAEAEA"/>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4AF735BA-80DB-48F3-9B3F-99DF640B1702}" type="slidenum">
              <a:rPr lang="hu-HU">
                <a:solidFill>
                  <a:srgbClr val="EAEAEA"/>
                </a:solidFill>
              </a:rPr>
              <a:pPr>
                <a:defRPr/>
              </a:pPr>
              <a:t>‹#›</a:t>
            </a:fld>
            <a:endParaRPr lang="hu-HU">
              <a:solidFill>
                <a:srgbClr val="EAEAEA"/>
              </a:solidFill>
            </a:endParaRPr>
          </a:p>
        </p:txBody>
      </p:sp>
    </p:spTree>
    <p:extLst>
      <p:ext uri="{BB962C8B-B14F-4D97-AF65-F5344CB8AC3E}">
        <p14:creationId xmlns:p14="http://schemas.microsoft.com/office/powerpoint/2010/main" val="2124083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23"/>
          <p:cNvSpPr>
            <a:spLocks noGrp="1" noChangeArrowheads="1"/>
          </p:cNvSpPr>
          <p:nvPr>
            <p:ph type="dt" sz="half" idx="10"/>
          </p:nvPr>
        </p:nvSpPr>
        <p:spPr>
          <a:ln/>
        </p:spPr>
        <p:txBody>
          <a:bodyPr/>
          <a:lstStyle>
            <a:lvl1pPr>
              <a:defRPr/>
            </a:lvl1pPr>
          </a:lstStyle>
          <a:p>
            <a:pPr>
              <a:defRPr/>
            </a:pPr>
            <a:fld id="{2BBFABDA-9CF1-4CEF-8F49-4F6A0223BE0E}" type="datetime1">
              <a:rPr lang="hu-HU" smtClean="0">
                <a:solidFill>
                  <a:srgbClr val="EAEAEA"/>
                </a:solidFill>
              </a:rPr>
              <a:t>2011.04.04.</a:t>
            </a:fld>
            <a:endParaRPr lang="hu-HU">
              <a:solidFill>
                <a:srgbClr val="EAEAEA"/>
              </a:solidFill>
            </a:endParaRPr>
          </a:p>
        </p:txBody>
      </p:sp>
      <p:sp>
        <p:nvSpPr>
          <p:cNvPr id="8" name="Rectangle 24"/>
          <p:cNvSpPr>
            <a:spLocks noGrp="1" noChangeArrowheads="1"/>
          </p:cNvSpPr>
          <p:nvPr>
            <p:ph type="ftr" sz="quarter" idx="11"/>
          </p:nvPr>
        </p:nvSpPr>
        <p:spPr>
          <a:ln/>
        </p:spPr>
        <p:txBody>
          <a:bodyPr/>
          <a:lstStyle>
            <a:lvl1pPr>
              <a:defRPr/>
            </a:lvl1pPr>
          </a:lstStyle>
          <a:p>
            <a:pPr>
              <a:defRPr/>
            </a:pPr>
            <a:endParaRPr lang="hu-HU">
              <a:solidFill>
                <a:srgbClr val="EAEAEA"/>
              </a:solidFill>
            </a:endParaRPr>
          </a:p>
        </p:txBody>
      </p:sp>
      <p:sp>
        <p:nvSpPr>
          <p:cNvPr id="9" name="Rectangle 25"/>
          <p:cNvSpPr>
            <a:spLocks noGrp="1" noChangeArrowheads="1"/>
          </p:cNvSpPr>
          <p:nvPr>
            <p:ph type="sldNum" sz="quarter" idx="12"/>
          </p:nvPr>
        </p:nvSpPr>
        <p:spPr>
          <a:ln/>
        </p:spPr>
        <p:txBody>
          <a:bodyPr/>
          <a:lstStyle>
            <a:lvl1pPr>
              <a:defRPr/>
            </a:lvl1pPr>
          </a:lstStyle>
          <a:p>
            <a:pPr>
              <a:defRPr/>
            </a:pPr>
            <a:fld id="{B7FB1C05-E515-452A-8CBD-53E8B5DA5672}" type="slidenum">
              <a:rPr lang="hu-HU">
                <a:solidFill>
                  <a:srgbClr val="EAEAEA"/>
                </a:solidFill>
              </a:rPr>
              <a:pPr>
                <a:defRPr/>
              </a:pPr>
              <a:t>‹#›</a:t>
            </a:fld>
            <a:endParaRPr lang="hu-HU">
              <a:solidFill>
                <a:srgbClr val="EAEAEA"/>
              </a:solidFill>
            </a:endParaRPr>
          </a:p>
        </p:txBody>
      </p:sp>
    </p:spTree>
    <p:extLst>
      <p:ext uri="{BB962C8B-B14F-4D97-AF65-F5344CB8AC3E}">
        <p14:creationId xmlns:p14="http://schemas.microsoft.com/office/powerpoint/2010/main" val="4179915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23"/>
          <p:cNvSpPr>
            <a:spLocks noGrp="1" noChangeArrowheads="1"/>
          </p:cNvSpPr>
          <p:nvPr>
            <p:ph type="dt" sz="half" idx="10"/>
          </p:nvPr>
        </p:nvSpPr>
        <p:spPr>
          <a:ln/>
        </p:spPr>
        <p:txBody>
          <a:bodyPr/>
          <a:lstStyle>
            <a:lvl1pPr>
              <a:defRPr/>
            </a:lvl1pPr>
          </a:lstStyle>
          <a:p>
            <a:pPr>
              <a:defRPr/>
            </a:pPr>
            <a:fld id="{E92912BC-2BF7-4D21-9F14-88D0B3692900}" type="datetime1">
              <a:rPr lang="hu-HU" smtClean="0">
                <a:solidFill>
                  <a:srgbClr val="EAEAEA"/>
                </a:solidFill>
              </a:rPr>
              <a:t>2011.04.04.</a:t>
            </a:fld>
            <a:endParaRPr lang="hu-HU">
              <a:solidFill>
                <a:srgbClr val="EAEAEA"/>
              </a:solidFill>
            </a:endParaRPr>
          </a:p>
        </p:txBody>
      </p:sp>
      <p:sp>
        <p:nvSpPr>
          <p:cNvPr id="4" name="Rectangle 24"/>
          <p:cNvSpPr>
            <a:spLocks noGrp="1" noChangeArrowheads="1"/>
          </p:cNvSpPr>
          <p:nvPr>
            <p:ph type="ftr" sz="quarter" idx="11"/>
          </p:nvPr>
        </p:nvSpPr>
        <p:spPr>
          <a:ln/>
        </p:spPr>
        <p:txBody>
          <a:bodyPr/>
          <a:lstStyle>
            <a:lvl1pPr>
              <a:defRPr/>
            </a:lvl1pPr>
          </a:lstStyle>
          <a:p>
            <a:pPr>
              <a:defRPr/>
            </a:pPr>
            <a:endParaRPr lang="hu-HU">
              <a:solidFill>
                <a:srgbClr val="EAEAEA"/>
              </a:solidFill>
            </a:endParaRPr>
          </a:p>
        </p:txBody>
      </p:sp>
      <p:sp>
        <p:nvSpPr>
          <p:cNvPr id="5" name="Rectangle 25"/>
          <p:cNvSpPr>
            <a:spLocks noGrp="1" noChangeArrowheads="1"/>
          </p:cNvSpPr>
          <p:nvPr>
            <p:ph type="sldNum" sz="quarter" idx="12"/>
          </p:nvPr>
        </p:nvSpPr>
        <p:spPr>
          <a:ln/>
        </p:spPr>
        <p:txBody>
          <a:bodyPr/>
          <a:lstStyle>
            <a:lvl1pPr>
              <a:defRPr/>
            </a:lvl1pPr>
          </a:lstStyle>
          <a:p>
            <a:pPr>
              <a:defRPr/>
            </a:pPr>
            <a:fld id="{9640A49E-3055-4DAE-AC09-E6778DEA5935}" type="slidenum">
              <a:rPr lang="hu-HU">
                <a:solidFill>
                  <a:srgbClr val="EAEAEA"/>
                </a:solidFill>
              </a:rPr>
              <a:pPr>
                <a:defRPr/>
              </a:pPr>
              <a:t>‹#›</a:t>
            </a:fld>
            <a:endParaRPr lang="hu-HU">
              <a:solidFill>
                <a:srgbClr val="EAEAEA"/>
              </a:solidFill>
            </a:endParaRPr>
          </a:p>
        </p:txBody>
      </p:sp>
    </p:spTree>
    <p:extLst>
      <p:ext uri="{BB962C8B-B14F-4D97-AF65-F5344CB8AC3E}">
        <p14:creationId xmlns:p14="http://schemas.microsoft.com/office/powerpoint/2010/main" val="2096306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fld id="{12734840-3D01-4147-80CD-E4AA1C2333C8}" type="datetime1">
              <a:rPr lang="hu-HU" smtClean="0">
                <a:solidFill>
                  <a:srgbClr val="EAEAEA"/>
                </a:solidFill>
              </a:rPr>
              <a:t>2011.04.04.</a:t>
            </a:fld>
            <a:endParaRPr lang="hu-HU">
              <a:solidFill>
                <a:srgbClr val="EAEAEA"/>
              </a:solidFill>
            </a:endParaRPr>
          </a:p>
        </p:txBody>
      </p:sp>
      <p:sp>
        <p:nvSpPr>
          <p:cNvPr id="3" name="Rectangle 24"/>
          <p:cNvSpPr>
            <a:spLocks noGrp="1" noChangeArrowheads="1"/>
          </p:cNvSpPr>
          <p:nvPr>
            <p:ph type="ftr" sz="quarter" idx="11"/>
          </p:nvPr>
        </p:nvSpPr>
        <p:spPr>
          <a:ln/>
        </p:spPr>
        <p:txBody>
          <a:bodyPr/>
          <a:lstStyle>
            <a:lvl1pPr>
              <a:defRPr/>
            </a:lvl1pPr>
          </a:lstStyle>
          <a:p>
            <a:pPr>
              <a:defRPr/>
            </a:pPr>
            <a:endParaRPr lang="hu-HU">
              <a:solidFill>
                <a:srgbClr val="EAEAEA"/>
              </a:solidFill>
            </a:endParaRPr>
          </a:p>
        </p:txBody>
      </p:sp>
      <p:sp>
        <p:nvSpPr>
          <p:cNvPr id="4" name="Rectangle 25"/>
          <p:cNvSpPr>
            <a:spLocks noGrp="1" noChangeArrowheads="1"/>
          </p:cNvSpPr>
          <p:nvPr>
            <p:ph type="sldNum" sz="quarter" idx="12"/>
          </p:nvPr>
        </p:nvSpPr>
        <p:spPr>
          <a:ln/>
        </p:spPr>
        <p:txBody>
          <a:bodyPr/>
          <a:lstStyle>
            <a:lvl1pPr>
              <a:defRPr/>
            </a:lvl1pPr>
          </a:lstStyle>
          <a:p>
            <a:pPr>
              <a:defRPr/>
            </a:pPr>
            <a:fld id="{810118F4-CDFE-4483-BA21-7664066EB786}" type="slidenum">
              <a:rPr lang="hu-HU">
                <a:solidFill>
                  <a:srgbClr val="EAEAEA"/>
                </a:solidFill>
              </a:rPr>
              <a:pPr>
                <a:defRPr/>
              </a:pPr>
              <a:t>‹#›</a:t>
            </a:fld>
            <a:endParaRPr lang="hu-HU">
              <a:solidFill>
                <a:srgbClr val="EAEAEA"/>
              </a:solidFill>
            </a:endParaRPr>
          </a:p>
        </p:txBody>
      </p:sp>
    </p:spTree>
    <p:extLst>
      <p:ext uri="{BB962C8B-B14F-4D97-AF65-F5344CB8AC3E}">
        <p14:creationId xmlns:p14="http://schemas.microsoft.com/office/powerpoint/2010/main" val="3303982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23"/>
          <p:cNvSpPr>
            <a:spLocks noGrp="1" noChangeArrowheads="1"/>
          </p:cNvSpPr>
          <p:nvPr>
            <p:ph type="dt" sz="half" idx="10"/>
          </p:nvPr>
        </p:nvSpPr>
        <p:spPr>
          <a:ln/>
        </p:spPr>
        <p:txBody>
          <a:bodyPr/>
          <a:lstStyle>
            <a:lvl1pPr>
              <a:defRPr/>
            </a:lvl1pPr>
          </a:lstStyle>
          <a:p>
            <a:pPr>
              <a:defRPr/>
            </a:pPr>
            <a:fld id="{32081FC9-0AD1-43F3-AFC3-D55547275914}" type="datetime1">
              <a:rPr lang="hu-HU" smtClean="0">
                <a:solidFill>
                  <a:srgbClr val="EAEAEA"/>
                </a:solidFill>
              </a:rPr>
              <a:t>2011.04.04.</a:t>
            </a:fld>
            <a:endParaRPr lang="hu-HU">
              <a:solidFill>
                <a:srgbClr val="EAEAEA"/>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hu-HU">
              <a:solidFill>
                <a:srgbClr val="EAEAEA"/>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63CFA1BA-2332-4A5E-87BD-4B0872EFC3EE}" type="slidenum">
              <a:rPr lang="hu-HU">
                <a:solidFill>
                  <a:srgbClr val="EAEAEA"/>
                </a:solidFill>
              </a:rPr>
              <a:pPr>
                <a:defRPr/>
              </a:pPr>
              <a:t>‹#›</a:t>
            </a:fld>
            <a:endParaRPr lang="hu-HU">
              <a:solidFill>
                <a:srgbClr val="EAEAEA"/>
              </a:solidFill>
            </a:endParaRPr>
          </a:p>
        </p:txBody>
      </p:sp>
    </p:spTree>
    <p:extLst>
      <p:ext uri="{BB962C8B-B14F-4D97-AF65-F5344CB8AC3E}">
        <p14:creationId xmlns:p14="http://schemas.microsoft.com/office/powerpoint/2010/main" val="4261723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B9BF20D-7256-4867-BA0F-6735476A1FD8}" type="datetime1">
              <a:rPr lang="hu-HU" smtClean="0"/>
              <a:t>2011.04.04.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911E7B4-FACB-49FA-90FD-C53F4A2846F5}" type="slidenum">
              <a:rPr lang="hu-HU" smtClean="0"/>
              <a:t>‹#›</a:t>
            </a:fld>
            <a:endParaRPr lang="hu-HU"/>
          </a:p>
        </p:txBody>
      </p:sp>
    </p:spTree>
    <p:extLst>
      <p:ext uri="{BB962C8B-B14F-4D97-AF65-F5344CB8AC3E}">
        <p14:creationId xmlns:p14="http://schemas.microsoft.com/office/powerpoint/2010/main" val="15587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23"/>
          <p:cNvSpPr>
            <a:spLocks noGrp="1" noChangeArrowheads="1"/>
          </p:cNvSpPr>
          <p:nvPr>
            <p:ph type="dt" sz="half" idx="10"/>
          </p:nvPr>
        </p:nvSpPr>
        <p:spPr>
          <a:ln/>
        </p:spPr>
        <p:txBody>
          <a:bodyPr/>
          <a:lstStyle>
            <a:lvl1pPr>
              <a:defRPr/>
            </a:lvl1pPr>
          </a:lstStyle>
          <a:p>
            <a:pPr>
              <a:defRPr/>
            </a:pPr>
            <a:fld id="{91AD4532-268D-4D18-A8E5-46108B94D6A4}" type="datetime1">
              <a:rPr lang="hu-HU" smtClean="0">
                <a:solidFill>
                  <a:srgbClr val="EAEAEA"/>
                </a:solidFill>
              </a:rPr>
              <a:t>2011.04.04.</a:t>
            </a:fld>
            <a:endParaRPr lang="hu-HU">
              <a:solidFill>
                <a:srgbClr val="EAEAEA"/>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hu-HU">
              <a:solidFill>
                <a:srgbClr val="EAEAEA"/>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DAA7B2C2-E64A-436A-9511-5656A8205BD8}" type="slidenum">
              <a:rPr lang="hu-HU">
                <a:solidFill>
                  <a:srgbClr val="EAEAEA"/>
                </a:solidFill>
              </a:rPr>
              <a:pPr>
                <a:defRPr/>
              </a:pPr>
              <a:t>‹#›</a:t>
            </a:fld>
            <a:endParaRPr lang="hu-HU">
              <a:solidFill>
                <a:srgbClr val="EAEAEA"/>
              </a:solidFill>
            </a:endParaRPr>
          </a:p>
        </p:txBody>
      </p:sp>
    </p:spTree>
    <p:extLst>
      <p:ext uri="{BB962C8B-B14F-4D97-AF65-F5344CB8AC3E}">
        <p14:creationId xmlns:p14="http://schemas.microsoft.com/office/powerpoint/2010/main" val="3610437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23"/>
          <p:cNvSpPr>
            <a:spLocks noGrp="1" noChangeArrowheads="1"/>
          </p:cNvSpPr>
          <p:nvPr>
            <p:ph type="dt" sz="half" idx="10"/>
          </p:nvPr>
        </p:nvSpPr>
        <p:spPr>
          <a:ln/>
        </p:spPr>
        <p:txBody>
          <a:bodyPr/>
          <a:lstStyle>
            <a:lvl1pPr>
              <a:defRPr/>
            </a:lvl1pPr>
          </a:lstStyle>
          <a:p>
            <a:pPr>
              <a:defRPr/>
            </a:pPr>
            <a:fld id="{871EA35C-8FBC-4E81-AE93-FD9202B02C90}" type="datetime1">
              <a:rPr lang="hu-HU" smtClean="0">
                <a:solidFill>
                  <a:srgbClr val="EAEAEA"/>
                </a:solidFill>
              </a:rPr>
              <a:t>2011.04.04.</a:t>
            </a:fld>
            <a:endParaRPr lang="hu-HU">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hu-HU">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C28D5A67-88C9-4869-A71F-52B2E1A311EF}" type="slidenum">
              <a:rPr lang="hu-HU">
                <a:solidFill>
                  <a:srgbClr val="EAEAEA"/>
                </a:solidFill>
              </a:rPr>
              <a:pPr>
                <a:defRPr/>
              </a:pPr>
              <a:t>‹#›</a:t>
            </a:fld>
            <a:endParaRPr lang="hu-HU">
              <a:solidFill>
                <a:srgbClr val="EAEAEA"/>
              </a:solidFill>
            </a:endParaRPr>
          </a:p>
        </p:txBody>
      </p:sp>
    </p:spTree>
    <p:extLst>
      <p:ext uri="{BB962C8B-B14F-4D97-AF65-F5344CB8AC3E}">
        <p14:creationId xmlns:p14="http://schemas.microsoft.com/office/powerpoint/2010/main" val="1426863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23"/>
          <p:cNvSpPr>
            <a:spLocks noGrp="1" noChangeArrowheads="1"/>
          </p:cNvSpPr>
          <p:nvPr>
            <p:ph type="dt" sz="half" idx="10"/>
          </p:nvPr>
        </p:nvSpPr>
        <p:spPr>
          <a:ln/>
        </p:spPr>
        <p:txBody>
          <a:bodyPr/>
          <a:lstStyle>
            <a:lvl1pPr>
              <a:defRPr/>
            </a:lvl1pPr>
          </a:lstStyle>
          <a:p>
            <a:pPr>
              <a:defRPr/>
            </a:pPr>
            <a:fld id="{D1AB09E0-4D77-428A-A421-D4B0D2D0101E}" type="datetime1">
              <a:rPr lang="hu-HU" smtClean="0">
                <a:solidFill>
                  <a:srgbClr val="EAEAEA"/>
                </a:solidFill>
              </a:rPr>
              <a:t>2011.04.04.</a:t>
            </a:fld>
            <a:endParaRPr lang="hu-HU">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hu-HU">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4A53A825-569A-4F81-A3F9-4AE95CDB154C}" type="slidenum">
              <a:rPr lang="hu-HU">
                <a:solidFill>
                  <a:srgbClr val="EAEAEA"/>
                </a:solidFill>
              </a:rPr>
              <a:pPr>
                <a:defRPr/>
              </a:pPr>
              <a:t>‹#›</a:t>
            </a:fld>
            <a:endParaRPr lang="hu-HU">
              <a:solidFill>
                <a:srgbClr val="EAEAEA"/>
              </a:solidFill>
            </a:endParaRPr>
          </a:p>
        </p:txBody>
      </p:sp>
    </p:spTree>
    <p:extLst>
      <p:ext uri="{BB962C8B-B14F-4D97-AF65-F5344CB8AC3E}">
        <p14:creationId xmlns:p14="http://schemas.microsoft.com/office/powerpoint/2010/main" val="3265441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23" name="Oval 6"/>
                <p:cNvSpPr>
                  <a:spLocks noChangeArrowheads="1"/>
                </p:cNvSpPr>
                <p:nvPr userDrawn="1"/>
              </p:nvSpPr>
              <p:spPr bwMode="auto">
                <a:xfrm>
                  <a:off x="240" y="240"/>
                  <a:ext cx="2447" cy="2304"/>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24" name="Oval 7"/>
                <p:cNvSpPr>
                  <a:spLocks noChangeArrowheads="1"/>
                </p:cNvSpPr>
                <p:nvPr userDrawn="1"/>
              </p:nvSpPr>
              <p:spPr bwMode="auto">
                <a:xfrm>
                  <a:off x="480" y="480"/>
                  <a:ext cx="1968" cy="1823"/>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25" name="Oval 8"/>
                <p:cNvSpPr>
                  <a:spLocks noChangeArrowheads="1"/>
                </p:cNvSpPr>
                <p:nvPr userDrawn="1"/>
              </p:nvSpPr>
              <p:spPr bwMode="auto">
                <a:xfrm>
                  <a:off x="720" y="720"/>
                  <a:ext cx="1488" cy="1345"/>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26" name="Oval 9"/>
                <p:cNvSpPr>
                  <a:spLocks noChangeArrowheads="1"/>
                </p:cNvSpPr>
                <p:nvPr userDrawn="1"/>
              </p:nvSpPr>
              <p:spPr bwMode="auto">
                <a:xfrm>
                  <a:off x="912" y="912"/>
                  <a:ext cx="1103" cy="961"/>
                </a:xfrm>
                <a:prstGeom prst="ellipse">
                  <a:avLst/>
                </a:prstGeom>
                <a:noFill/>
                <a:ln w="9525">
                  <a:solidFill>
                    <a:schemeClr val="accent1"/>
                  </a:solidFill>
                  <a:prstDash val="sysDot"/>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9" name="Oval 13"/>
                <p:cNvSpPr>
                  <a:spLocks noChangeArrowheads="1"/>
                </p:cNvSpPr>
                <p:nvPr userDrawn="1"/>
              </p:nvSpPr>
              <p:spPr bwMode="auto">
                <a:xfrm>
                  <a:off x="480" y="480"/>
                  <a:ext cx="1969" cy="1825"/>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21" name="Oval 15"/>
                <p:cNvSpPr>
                  <a:spLocks noChangeArrowheads="1"/>
                </p:cNvSpPr>
                <p:nvPr userDrawn="1"/>
              </p:nvSpPr>
              <p:spPr bwMode="auto">
                <a:xfrm>
                  <a:off x="911" y="912"/>
                  <a:ext cx="1105" cy="959"/>
                </a:xfrm>
                <a:prstGeom prst="ellipse">
                  <a:avLst/>
                </a:prstGeom>
                <a:noFill/>
                <a:ln w="9525">
                  <a:solidFill>
                    <a:schemeClr val="accent1"/>
                  </a:solidFill>
                  <a:prstDash val="sysDot"/>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3" name="Oval 18"/>
                <p:cNvSpPr>
                  <a:spLocks noChangeArrowheads="1"/>
                </p:cNvSpPr>
                <p:nvPr userDrawn="1"/>
              </p:nvSpPr>
              <p:spPr bwMode="auto">
                <a:xfrm>
                  <a:off x="240" y="240"/>
                  <a:ext cx="2449" cy="2305"/>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5" name="Oval 20"/>
                <p:cNvSpPr>
                  <a:spLocks noChangeArrowheads="1"/>
                </p:cNvSpPr>
                <p:nvPr userDrawn="1"/>
              </p:nvSpPr>
              <p:spPr bwMode="auto">
                <a:xfrm>
                  <a:off x="720" y="720"/>
                  <a:ext cx="1488" cy="1345"/>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grpSp>
      <p:sp>
        <p:nvSpPr>
          <p:cNvPr id="12313" name="Rectangle 25"/>
          <p:cNvSpPr>
            <a:spLocks noGrp="1" noChangeArrowheads="1"/>
          </p:cNvSpPr>
          <p:nvPr>
            <p:ph type="ctrTitle"/>
          </p:nvPr>
        </p:nvSpPr>
        <p:spPr>
          <a:xfrm>
            <a:off x="685800" y="2286000"/>
            <a:ext cx="7772400" cy="1143000"/>
          </a:xfrm>
        </p:spPr>
        <p:txBody>
          <a:bodyPr/>
          <a:lstStyle>
            <a:lvl1pPr>
              <a:defRPr/>
            </a:lvl1pPr>
          </a:lstStyle>
          <a:p>
            <a:r>
              <a:rPr lang="hu-HU"/>
              <a:t>Mintacím szerkesztése</a:t>
            </a:r>
          </a:p>
        </p:txBody>
      </p:sp>
      <p:sp>
        <p:nvSpPr>
          <p:cNvPr id="1231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hu-HU"/>
              <a:t>Alcím mintájának szerkesztése</a:t>
            </a:r>
          </a:p>
        </p:txBody>
      </p:sp>
      <p:sp>
        <p:nvSpPr>
          <p:cNvPr id="27" name="Rectangle 27"/>
          <p:cNvSpPr>
            <a:spLocks noGrp="1" noChangeArrowheads="1"/>
          </p:cNvSpPr>
          <p:nvPr>
            <p:ph type="dt" sz="half" idx="10"/>
          </p:nvPr>
        </p:nvSpPr>
        <p:spPr/>
        <p:txBody>
          <a:bodyPr/>
          <a:lstStyle>
            <a:lvl1pPr>
              <a:defRPr b="0" smtClean="0"/>
            </a:lvl1pPr>
          </a:lstStyle>
          <a:p>
            <a:pPr>
              <a:defRPr/>
            </a:pPr>
            <a:fld id="{B7A9E23D-D5CE-4482-9BDE-FA7EF4AA0C77}" type="datetime1">
              <a:rPr lang="hu-HU" smtClean="0">
                <a:solidFill>
                  <a:srgbClr val="EAEAEA"/>
                </a:solidFill>
              </a:rPr>
              <a:t>2011.04.04.</a:t>
            </a:fld>
            <a:endParaRPr lang="hu-HU">
              <a:solidFill>
                <a:srgbClr val="EAEAEA"/>
              </a:solidFill>
            </a:endParaRPr>
          </a:p>
        </p:txBody>
      </p:sp>
      <p:sp>
        <p:nvSpPr>
          <p:cNvPr id="28" name="Rectangle 28"/>
          <p:cNvSpPr>
            <a:spLocks noGrp="1" noChangeArrowheads="1"/>
          </p:cNvSpPr>
          <p:nvPr>
            <p:ph type="ftr" sz="quarter" idx="11"/>
          </p:nvPr>
        </p:nvSpPr>
        <p:spPr/>
        <p:txBody>
          <a:bodyPr/>
          <a:lstStyle>
            <a:lvl1pPr>
              <a:defRPr b="0" smtClean="0"/>
            </a:lvl1pPr>
          </a:lstStyle>
          <a:p>
            <a:pPr>
              <a:defRPr/>
            </a:pPr>
            <a:endParaRPr lang="hu-HU">
              <a:solidFill>
                <a:srgbClr val="EAEAEA"/>
              </a:solidFill>
            </a:endParaRPr>
          </a:p>
        </p:txBody>
      </p:sp>
      <p:sp>
        <p:nvSpPr>
          <p:cNvPr id="29" name="Rectangle 29"/>
          <p:cNvSpPr>
            <a:spLocks noGrp="1" noChangeArrowheads="1"/>
          </p:cNvSpPr>
          <p:nvPr>
            <p:ph type="sldNum" sz="quarter" idx="12"/>
          </p:nvPr>
        </p:nvSpPr>
        <p:spPr/>
        <p:txBody>
          <a:bodyPr/>
          <a:lstStyle>
            <a:lvl1pPr>
              <a:defRPr b="0" smtClean="0"/>
            </a:lvl1pPr>
          </a:lstStyle>
          <a:p>
            <a:pPr>
              <a:defRPr/>
            </a:pPr>
            <a:fld id="{67403BFA-C4DB-40CB-AC4F-A5A1AB82BB64}" type="slidenum">
              <a:rPr lang="hu-HU">
                <a:solidFill>
                  <a:srgbClr val="EAEAEA"/>
                </a:solidFill>
              </a:rPr>
              <a:pPr>
                <a:defRPr/>
              </a:pPr>
              <a:t>‹#›</a:t>
            </a:fld>
            <a:endParaRPr lang="hu-HU">
              <a:solidFill>
                <a:srgbClr val="EAEAEA"/>
              </a:solidFill>
            </a:endParaRPr>
          </a:p>
        </p:txBody>
      </p:sp>
    </p:spTree>
    <p:extLst>
      <p:ext uri="{BB962C8B-B14F-4D97-AF65-F5344CB8AC3E}">
        <p14:creationId xmlns:p14="http://schemas.microsoft.com/office/powerpoint/2010/main" val="2728527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23"/>
          <p:cNvSpPr>
            <a:spLocks noGrp="1" noChangeArrowheads="1"/>
          </p:cNvSpPr>
          <p:nvPr>
            <p:ph type="dt" sz="half" idx="10"/>
          </p:nvPr>
        </p:nvSpPr>
        <p:spPr>
          <a:ln/>
        </p:spPr>
        <p:txBody>
          <a:bodyPr/>
          <a:lstStyle>
            <a:lvl1pPr>
              <a:defRPr/>
            </a:lvl1pPr>
          </a:lstStyle>
          <a:p>
            <a:pPr>
              <a:defRPr/>
            </a:pPr>
            <a:fld id="{EAF5DB4D-48AB-4395-8F1E-A3282AC69119}" type="datetime1">
              <a:rPr lang="hu-HU" smtClean="0">
                <a:solidFill>
                  <a:srgbClr val="EAEAEA"/>
                </a:solidFill>
              </a:rPr>
              <a:t>2011.04.04.</a:t>
            </a:fld>
            <a:endParaRPr lang="hu-HU">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hu-HU">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F12AF373-6060-4F8A-90DF-A58533C88DAB}" type="slidenum">
              <a:rPr lang="hu-HU">
                <a:solidFill>
                  <a:srgbClr val="EAEAEA"/>
                </a:solidFill>
              </a:rPr>
              <a:pPr>
                <a:defRPr/>
              </a:pPr>
              <a:t>‹#›</a:t>
            </a:fld>
            <a:endParaRPr lang="hu-HU">
              <a:solidFill>
                <a:srgbClr val="EAEAEA"/>
              </a:solidFill>
            </a:endParaRPr>
          </a:p>
        </p:txBody>
      </p:sp>
    </p:spTree>
    <p:extLst>
      <p:ext uri="{BB962C8B-B14F-4D97-AF65-F5344CB8AC3E}">
        <p14:creationId xmlns:p14="http://schemas.microsoft.com/office/powerpoint/2010/main" val="3194896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23"/>
          <p:cNvSpPr>
            <a:spLocks noGrp="1" noChangeArrowheads="1"/>
          </p:cNvSpPr>
          <p:nvPr>
            <p:ph type="dt" sz="half" idx="10"/>
          </p:nvPr>
        </p:nvSpPr>
        <p:spPr>
          <a:ln/>
        </p:spPr>
        <p:txBody>
          <a:bodyPr/>
          <a:lstStyle>
            <a:lvl1pPr>
              <a:defRPr/>
            </a:lvl1pPr>
          </a:lstStyle>
          <a:p>
            <a:pPr>
              <a:defRPr/>
            </a:pPr>
            <a:fld id="{3B241082-C911-48A9-BB9E-9091BA223669}" type="datetime1">
              <a:rPr lang="hu-HU" smtClean="0">
                <a:solidFill>
                  <a:srgbClr val="EAEAEA"/>
                </a:solidFill>
              </a:rPr>
              <a:t>2011.04.04.</a:t>
            </a:fld>
            <a:endParaRPr lang="hu-HU">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hu-HU">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A2292014-4714-48D0-9454-36A53F7FDA0B}" type="slidenum">
              <a:rPr lang="hu-HU">
                <a:solidFill>
                  <a:srgbClr val="EAEAEA"/>
                </a:solidFill>
              </a:rPr>
              <a:pPr>
                <a:defRPr/>
              </a:pPr>
              <a:t>‹#›</a:t>
            </a:fld>
            <a:endParaRPr lang="hu-HU">
              <a:solidFill>
                <a:srgbClr val="EAEAEA"/>
              </a:solidFill>
            </a:endParaRPr>
          </a:p>
        </p:txBody>
      </p:sp>
    </p:spTree>
    <p:extLst>
      <p:ext uri="{BB962C8B-B14F-4D97-AF65-F5344CB8AC3E}">
        <p14:creationId xmlns:p14="http://schemas.microsoft.com/office/powerpoint/2010/main" val="4214338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23"/>
          <p:cNvSpPr>
            <a:spLocks noGrp="1" noChangeArrowheads="1"/>
          </p:cNvSpPr>
          <p:nvPr>
            <p:ph type="dt" sz="half" idx="10"/>
          </p:nvPr>
        </p:nvSpPr>
        <p:spPr>
          <a:ln/>
        </p:spPr>
        <p:txBody>
          <a:bodyPr/>
          <a:lstStyle>
            <a:lvl1pPr>
              <a:defRPr/>
            </a:lvl1pPr>
          </a:lstStyle>
          <a:p>
            <a:pPr>
              <a:defRPr/>
            </a:pPr>
            <a:fld id="{53BABDAB-E77D-45C4-8466-0B7B48AAF552}" type="datetime1">
              <a:rPr lang="hu-HU" smtClean="0">
                <a:solidFill>
                  <a:srgbClr val="EAEAEA"/>
                </a:solidFill>
              </a:rPr>
              <a:t>2011.04.04.</a:t>
            </a:fld>
            <a:endParaRPr lang="hu-HU">
              <a:solidFill>
                <a:srgbClr val="EAEAEA"/>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hu-HU">
              <a:solidFill>
                <a:srgbClr val="EAEAEA"/>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4AF735BA-80DB-48F3-9B3F-99DF640B1702}" type="slidenum">
              <a:rPr lang="hu-HU">
                <a:solidFill>
                  <a:srgbClr val="EAEAEA"/>
                </a:solidFill>
              </a:rPr>
              <a:pPr>
                <a:defRPr/>
              </a:pPr>
              <a:t>‹#›</a:t>
            </a:fld>
            <a:endParaRPr lang="hu-HU">
              <a:solidFill>
                <a:srgbClr val="EAEAEA"/>
              </a:solidFill>
            </a:endParaRPr>
          </a:p>
        </p:txBody>
      </p:sp>
    </p:spTree>
    <p:extLst>
      <p:ext uri="{BB962C8B-B14F-4D97-AF65-F5344CB8AC3E}">
        <p14:creationId xmlns:p14="http://schemas.microsoft.com/office/powerpoint/2010/main" val="2124083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23"/>
          <p:cNvSpPr>
            <a:spLocks noGrp="1" noChangeArrowheads="1"/>
          </p:cNvSpPr>
          <p:nvPr>
            <p:ph type="dt" sz="half" idx="10"/>
          </p:nvPr>
        </p:nvSpPr>
        <p:spPr>
          <a:ln/>
        </p:spPr>
        <p:txBody>
          <a:bodyPr/>
          <a:lstStyle>
            <a:lvl1pPr>
              <a:defRPr/>
            </a:lvl1pPr>
          </a:lstStyle>
          <a:p>
            <a:pPr>
              <a:defRPr/>
            </a:pPr>
            <a:fld id="{41317A9F-63E6-4887-B9DA-E59711DB4809}" type="datetime1">
              <a:rPr lang="hu-HU" smtClean="0">
                <a:solidFill>
                  <a:srgbClr val="EAEAEA"/>
                </a:solidFill>
              </a:rPr>
              <a:t>2011.04.04.</a:t>
            </a:fld>
            <a:endParaRPr lang="hu-HU">
              <a:solidFill>
                <a:srgbClr val="EAEAEA"/>
              </a:solidFill>
            </a:endParaRPr>
          </a:p>
        </p:txBody>
      </p:sp>
      <p:sp>
        <p:nvSpPr>
          <p:cNvPr id="8" name="Rectangle 24"/>
          <p:cNvSpPr>
            <a:spLocks noGrp="1" noChangeArrowheads="1"/>
          </p:cNvSpPr>
          <p:nvPr>
            <p:ph type="ftr" sz="quarter" idx="11"/>
          </p:nvPr>
        </p:nvSpPr>
        <p:spPr>
          <a:ln/>
        </p:spPr>
        <p:txBody>
          <a:bodyPr/>
          <a:lstStyle>
            <a:lvl1pPr>
              <a:defRPr/>
            </a:lvl1pPr>
          </a:lstStyle>
          <a:p>
            <a:pPr>
              <a:defRPr/>
            </a:pPr>
            <a:endParaRPr lang="hu-HU">
              <a:solidFill>
                <a:srgbClr val="EAEAEA"/>
              </a:solidFill>
            </a:endParaRPr>
          </a:p>
        </p:txBody>
      </p:sp>
      <p:sp>
        <p:nvSpPr>
          <p:cNvPr id="9" name="Rectangle 25"/>
          <p:cNvSpPr>
            <a:spLocks noGrp="1" noChangeArrowheads="1"/>
          </p:cNvSpPr>
          <p:nvPr>
            <p:ph type="sldNum" sz="quarter" idx="12"/>
          </p:nvPr>
        </p:nvSpPr>
        <p:spPr>
          <a:ln/>
        </p:spPr>
        <p:txBody>
          <a:bodyPr/>
          <a:lstStyle>
            <a:lvl1pPr>
              <a:defRPr/>
            </a:lvl1pPr>
          </a:lstStyle>
          <a:p>
            <a:pPr>
              <a:defRPr/>
            </a:pPr>
            <a:fld id="{B7FB1C05-E515-452A-8CBD-53E8B5DA5672}" type="slidenum">
              <a:rPr lang="hu-HU">
                <a:solidFill>
                  <a:srgbClr val="EAEAEA"/>
                </a:solidFill>
              </a:rPr>
              <a:pPr>
                <a:defRPr/>
              </a:pPr>
              <a:t>‹#›</a:t>
            </a:fld>
            <a:endParaRPr lang="hu-HU">
              <a:solidFill>
                <a:srgbClr val="EAEAEA"/>
              </a:solidFill>
            </a:endParaRPr>
          </a:p>
        </p:txBody>
      </p:sp>
    </p:spTree>
    <p:extLst>
      <p:ext uri="{BB962C8B-B14F-4D97-AF65-F5344CB8AC3E}">
        <p14:creationId xmlns:p14="http://schemas.microsoft.com/office/powerpoint/2010/main" val="4179915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23"/>
          <p:cNvSpPr>
            <a:spLocks noGrp="1" noChangeArrowheads="1"/>
          </p:cNvSpPr>
          <p:nvPr>
            <p:ph type="dt" sz="half" idx="10"/>
          </p:nvPr>
        </p:nvSpPr>
        <p:spPr>
          <a:ln/>
        </p:spPr>
        <p:txBody>
          <a:bodyPr/>
          <a:lstStyle>
            <a:lvl1pPr>
              <a:defRPr/>
            </a:lvl1pPr>
          </a:lstStyle>
          <a:p>
            <a:pPr>
              <a:defRPr/>
            </a:pPr>
            <a:fld id="{48108F62-BCB6-49C0-80AC-EF0ADE7670D8}" type="datetime1">
              <a:rPr lang="hu-HU" smtClean="0">
                <a:solidFill>
                  <a:srgbClr val="EAEAEA"/>
                </a:solidFill>
              </a:rPr>
              <a:t>2011.04.04.</a:t>
            </a:fld>
            <a:endParaRPr lang="hu-HU">
              <a:solidFill>
                <a:srgbClr val="EAEAEA"/>
              </a:solidFill>
            </a:endParaRPr>
          </a:p>
        </p:txBody>
      </p:sp>
      <p:sp>
        <p:nvSpPr>
          <p:cNvPr id="4" name="Rectangle 24"/>
          <p:cNvSpPr>
            <a:spLocks noGrp="1" noChangeArrowheads="1"/>
          </p:cNvSpPr>
          <p:nvPr>
            <p:ph type="ftr" sz="quarter" idx="11"/>
          </p:nvPr>
        </p:nvSpPr>
        <p:spPr>
          <a:ln/>
        </p:spPr>
        <p:txBody>
          <a:bodyPr/>
          <a:lstStyle>
            <a:lvl1pPr>
              <a:defRPr/>
            </a:lvl1pPr>
          </a:lstStyle>
          <a:p>
            <a:pPr>
              <a:defRPr/>
            </a:pPr>
            <a:endParaRPr lang="hu-HU">
              <a:solidFill>
                <a:srgbClr val="EAEAEA"/>
              </a:solidFill>
            </a:endParaRPr>
          </a:p>
        </p:txBody>
      </p:sp>
      <p:sp>
        <p:nvSpPr>
          <p:cNvPr id="5" name="Rectangle 25"/>
          <p:cNvSpPr>
            <a:spLocks noGrp="1" noChangeArrowheads="1"/>
          </p:cNvSpPr>
          <p:nvPr>
            <p:ph type="sldNum" sz="quarter" idx="12"/>
          </p:nvPr>
        </p:nvSpPr>
        <p:spPr>
          <a:ln/>
        </p:spPr>
        <p:txBody>
          <a:bodyPr/>
          <a:lstStyle>
            <a:lvl1pPr>
              <a:defRPr/>
            </a:lvl1pPr>
          </a:lstStyle>
          <a:p>
            <a:pPr>
              <a:defRPr/>
            </a:pPr>
            <a:fld id="{9640A49E-3055-4DAE-AC09-E6778DEA5935}" type="slidenum">
              <a:rPr lang="hu-HU">
                <a:solidFill>
                  <a:srgbClr val="EAEAEA"/>
                </a:solidFill>
              </a:rPr>
              <a:pPr>
                <a:defRPr/>
              </a:pPr>
              <a:t>‹#›</a:t>
            </a:fld>
            <a:endParaRPr lang="hu-HU">
              <a:solidFill>
                <a:srgbClr val="EAEAEA"/>
              </a:solidFill>
            </a:endParaRPr>
          </a:p>
        </p:txBody>
      </p:sp>
    </p:spTree>
    <p:extLst>
      <p:ext uri="{BB962C8B-B14F-4D97-AF65-F5344CB8AC3E}">
        <p14:creationId xmlns:p14="http://schemas.microsoft.com/office/powerpoint/2010/main" val="20963065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fld id="{EF74834B-5846-4310-846A-16D055B1F05C}" type="datetime1">
              <a:rPr lang="hu-HU" smtClean="0">
                <a:solidFill>
                  <a:srgbClr val="EAEAEA"/>
                </a:solidFill>
              </a:rPr>
              <a:t>2011.04.04.</a:t>
            </a:fld>
            <a:endParaRPr lang="hu-HU">
              <a:solidFill>
                <a:srgbClr val="EAEAEA"/>
              </a:solidFill>
            </a:endParaRPr>
          </a:p>
        </p:txBody>
      </p:sp>
      <p:sp>
        <p:nvSpPr>
          <p:cNvPr id="3" name="Rectangle 24"/>
          <p:cNvSpPr>
            <a:spLocks noGrp="1" noChangeArrowheads="1"/>
          </p:cNvSpPr>
          <p:nvPr>
            <p:ph type="ftr" sz="quarter" idx="11"/>
          </p:nvPr>
        </p:nvSpPr>
        <p:spPr>
          <a:ln/>
        </p:spPr>
        <p:txBody>
          <a:bodyPr/>
          <a:lstStyle>
            <a:lvl1pPr>
              <a:defRPr/>
            </a:lvl1pPr>
          </a:lstStyle>
          <a:p>
            <a:pPr>
              <a:defRPr/>
            </a:pPr>
            <a:endParaRPr lang="hu-HU">
              <a:solidFill>
                <a:srgbClr val="EAEAEA"/>
              </a:solidFill>
            </a:endParaRPr>
          </a:p>
        </p:txBody>
      </p:sp>
      <p:sp>
        <p:nvSpPr>
          <p:cNvPr id="4" name="Rectangle 25"/>
          <p:cNvSpPr>
            <a:spLocks noGrp="1" noChangeArrowheads="1"/>
          </p:cNvSpPr>
          <p:nvPr>
            <p:ph type="sldNum" sz="quarter" idx="12"/>
          </p:nvPr>
        </p:nvSpPr>
        <p:spPr>
          <a:ln/>
        </p:spPr>
        <p:txBody>
          <a:bodyPr/>
          <a:lstStyle>
            <a:lvl1pPr>
              <a:defRPr/>
            </a:lvl1pPr>
          </a:lstStyle>
          <a:p>
            <a:pPr>
              <a:defRPr/>
            </a:pPr>
            <a:fld id="{810118F4-CDFE-4483-BA21-7664066EB786}" type="slidenum">
              <a:rPr lang="hu-HU">
                <a:solidFill>
                  <a:srgbClr val="EAEAEA"/>
                </a:solidFill>
              </a:rPr>
              <a:pPr>
                <a:defRPr/>
              </a:pPr>
              <a:t>‹#›</a:t>
            </a:fld>
            <a:endParaRPr lang="hu-HU">
              <a:solidFill>
                <a:srgbClr val="EAEAEA"/>
              </a:solidFill>
            </a:endParaRPr>
          </a:p>
        </p:txBody>
      </p:sp>
    </p:spTree>
    <p:extLst>
      <p:ext uri="{BB962C8B-B14F-4D97-AF65-F5344CB8AC3E}">
        <p14:creationId xmlns:p14="http://schemas.microsoft.com/office/powerpoint/2010/main" val="3303982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331CD67E-CD3C-418A-9561-3B630CB6E3B5}" type="datetime1">
              <a:rPr lang="hu-HU" smtClean="0"/>
              <a:t>2011.04.04.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911E7B4-FACB-49FA-90FD-C53F4A2846F5}" type="slidenum">
              <a:rPr lang="hu-HU" smtClean="0"/>
              <a:t>‹#›</a:t>
            </a:fld>
            <a:endParaRPr lang="hu-HU"/>
          </a:p>
        </p:txBody>
      </p:sp>
    </p:spTree>
    <p:extLst>
      <p:ext uri="{BB962C8B-B14F-4D97-AF65-F5344CB8AC3E}">
        <p14:creationId xmlns:p14="http://schemas.microsoft.com/office/powerpoint/2010/main" val="2573673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23"/>
          <p:cNvSpPr>
            <a:spLocks noGrp="1" noChangeArrowheads="1"/>
          </p:cNvSpPr>
          <p:nvPr>
            <p:ph type="dt" sz="half" idx="10"/>
          </p:nvPr>
        </p:nvSpPr>
        <p:spPr>
          <a:ln/>
        </p:spPr>
        <p:txBody>
          <a:bodyPr/>
          <a:lstStyle>
            <a:lvl1pPr>
              <a:defRPr/>
            </a:lvl1pPr>
          </a:lstStyle>
          <a:p>
            <a:pPr>
              <a:defRPr/>
            </a:pPr>
            <a:fld id="{AAB32AFA-AACE-4BA4-B1B1-43ED4CB6BA3A}" type="datetime1">
              <a:rPr lang="hu-HU" smtClean="0">
                <a:solidFill>
                  <a:srgbClr val="EAEAEA"/>
                </a:solidFill>
              </a:rPr>
              <a:t>2011.04.04.</a:t>
            </a:fld>
            <a:endParaRPr lang="hu-HU">
              <a:solidFill>
                <a:srgbClr val="EAEAEA"/>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hu-HU">
              <a:solidFill>
                <a:srgbClr val="EAEAEA"/>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63CFA1BA-2332-4A5E-87BD-4B0872EFC3EE}" type="slidenum">
              <a:rPr lang="hu-HU">
                <a:solidFill>
                  <a:srgbClr val="EAEAEA"/>
                </a:solidFill>
              </a:rPr>
              <a:pPr>
                <a:defRPr/>
              </a:pPr>
              <a:t>‹#›</a:t>
            </a:fld>
            <a:endParaRPr lang="hu-HU">
              <a:solidFill>
                <a:srgbClr val="EAEAEA"/>
              </a:solidFill>
            </a:endParaRPr>
          </a:p>
        </p:txBody>
      </p:sp>
    </p:spTree>
    <p:extLst>
      <p:ext uri="{BB962C8B-B14F-4D97-AF65-F5344CB8AC3E}">
        <p14:creationId xmlns:p14="http://schemas.microsoft.com/office/powerpoint/2010/main" val="4261723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23"/>
          <p:cNvSpPr>
            <a:spLocks noGrp="1" noChangeArrowheads="1"/>
          </p:cNvSpPr>
          <p:nvPr>
            <p:ph type="dt" sz="half" idx="10"/>
          </p:nvPr>
        </p:nvSpPr>
        <p:spPr>
          <a:ln/>
        </p:spPr>
        <p:txBody>
          <a:bodyPr/>
          <a:lstStyle>
            <a:lvl1pPr>
              <a:defRPr/>
            </a:lvl1pPr>
          </a:lstStyle>
          <a:p>
            <a:pPr>
              <a:defRPr/>
            </a:pPr>
            <a:fld id="{EB351695-1793-44BF-8B4D-E663589C15FC}" type="datetime1">
              <a:rPr lang="hu-HU" smtClean="0">
                <a:solidFill>
                  <a:srgbClr val="EAEAEA"/>
                </a:solidFill>
              </a:rPr>
              <a:t>2011.04.04.</a:t>
            </a:fld>
            <a:endParaRPr lang="hu-HU">
              <a:solidFill>
                <a:srgbClr val="EAEAEA"/>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hu-HU">
              <a:solidFill>
                <a:srgbClr val="EAEAEA"/>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DAA7B2C2-E64A-436A-9511-5656A8205BD8}" type="slidenum">
              <a:rPr lang="hu-HU">
                <a:solidFill>
                  <a:srgbClr val="EAEAEA"/>
                </a:solidFill>
              </a:rPr>
              <a:pPr>
                <a:defRPr/>
              </a:pPr>
              <a:t>‹#›</a:t>
            </a:fld>
            <a:endParaRPr lang="hu-HU">
              <a:solidFill>
                <a:srgbClr val="EAEAEA"/>
              </a:solidFill>
            </a:endParaRPr>
          </a:p>
        </p:txBody>
      </p:sp>
    </p:spTree>
    <p:extLst>
      <p:ext uri="{BB962C8B-B14F-4D97-AF65-F5344CB8AC3E}">
        <p14:creationId xmlns:p14="http://schemas.microsoft.com/office/powerpoint/2010/main" val="3610437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23"/>
          <p:cNvSpPr>
            <a:spLocks noGrp="1" noChangeArrowheads="1"/>
          </p:cNvSpPr>
          <p:nvPr>
            <p:ph type="dt" sz="half" idx="10"/>
          </p:nvPr>
        </p:nvSpPr>
        <p:spPr>
          <a:ln/>
        </p:spPr>
        <p:txBody>
          <a:bodyPr/>
          <a:lstStyle>
            <a:lvl1pPr>
              <a:defRPr/>
            </a:lvl1pPr>
          </a:lstStyle>
          <a:p>
            <a:pPr>
              <a:defRPr/>
            </a:pPr>
            <a:fld id="{5E38296E-B627-43D4-B3B9-06FA326F2975}" type="datetime1">
              <a:rPr lang="hu-HU" smtClean="0">
                <a:solidFill>
                  <a:srgbClr val="EAEAEA"/>
                </a:solidFill>
              </a:rPr>
              <a:t>2011.04.04.</a:t>
            </a:fld>
            <a:endParaRPr lang="hu-HU">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hu-HU">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C28D5A67-88C9-4869-A71F-52B2E1A311EF}" type="slidenum">
              <a:rPr lang="hu-HU">
                <a:solidFill>
                  <a:srgbClr val="EAEAEA"/>
                </a:solidFill>
              </a:rPr>
              <a:pPr>
                <a:defRPr/>
              </a:pPr>
              <a:t>‹#›</a:t>
            </a:fld>
            <a:endParaRPr lang="hu-HU">
              <a:solidFill>
                <a:srgbClr val="EAEAEA"/>
              </a:solidFill>
            </a:endParaRPr>
          </a:p>
        </p:txBody>
      </p:sp>
    </p:spTree>
    <p:extLst>
      <p:ext uri="{BB962C8B-B14F-4D97-AF65-F5344CB8AC3E}">
        <p14:creationId xmlns:p14="http://schemas.microsoft.com/office/powerpoint/2010/main" val="1426863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23"/>
          <p:cNvSpPr>
            <a:spLocks noGrp="1" noChangeArrowheads="1"/>
          </p:cNvSpPr>
          <p:nvPr>
            <p:ph type="dt" sz="half" idx="10"/>
          </p:nvPr>
        </p:nvSpPr>
        <p:spPr>
          <a:ln/>
        </p:spPr>
        <p:txBody>
          <a:bodyPr/>
          <a:lstStyle>
            <a:lvl1pPr>
              <a:defRPr/>
            </a:lvl1pPr>
          </a:lstStyle>
          <a:p>
            <a:pPr>
              <a:defRPr/>
            </a:pPr>
            <a:fld id="{CAE15ED4-5056-4207-86AD-9B3A23543A81}" type="datetime1">
              <a:rPr lang="hu-HU" smtClean="0">
                <a:solidFill>
                  <a:srgbClr val="EAEAEA"/>
                </a:solidFill>
              </a:rPr>
              <a:t>2011.04.04.</a:t>
            </a:fld>
            <a:endParaRPr lang="hu-HU">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hu-HU">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4A53A825-569A-4F81-A3F9-4AE95CDB154C}" type="slidenum">
              <a:rPr lang="hu-HU">
                <a:solidFill>
                  <a:srgbClr val="EAEAEA"/>
                </a:solidFill>
              </a:rPr>
              <a:pPr>
                <a:defRPr/>
              </a:pPr>
              <a:t>‹#›</a:t>
            </a:fld>
            <a:endParaRPr lang="hu-HU">
              <a:solidFill>
                <a:srgbClr val="EAEAEA"/>
              </a:solidFill>
            </a:endParaRPr>
          </a:p>
        </p:txBody>
      </p:sp>
    </p:spTree>
    <p:extLst>
      <p:ext uri="{BB962C8B-B14F-4D97-AF65-F5344CB8AC3E}">
        <p14:creationId xmlns:p14="http://schemas.microsoft.com/office/powerpoint/2010/main" val="326544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9DB32F80-D17C-455A-ACA1-3A4211CBD7BF}" type="datetime1">
              <a:rPr lang="hu-HU" smtClean="0"/>
              <a:t>2011.04.04.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911E7B4-FACB-49FA-90FD-C53F4A2846F5}" type="slidenum">
              <a:rPr lang="hu-HU" smtClean="0"/>
              <a:t>‹#›</a:t>
            </a:fld>
            <a:endParaRPr lang="hu-HU"/>
          </a:p>
        </p:txBody>
      </p:sp>
    </p:spTree>
    <p:extLst>
      <p:ext uri="{BB962C8B-B14F-4D97-AF65-F5344CB8AC3E}">
        <p14:creationId xmlns:p14="http://schemas.microsoft.com/office/powerpoint/2010/main" val="1678573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4C51CE41-EB8F-4265-ACE5-45FDA4250E18}" type="datetime1">
              <a:rPr lang="hu-HU" smtClean="0"/>
              <a:t>2011.04.04.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0911E7B4-FACB-49FA-90FD-C53F4A2846F5}" type="slidenum">
              <a:rPr lang="hu-HU" smtClean="0"/>
              <a:t>‹#›</a:t>
            </a:fld>
            <a:endParaRPr lang="hu-HU"/>
          </a:p>
        </p:txBody>
      </p:sp>
    </p:spTree>
    <p:extLst>
      <p:ext uri="{BB962C8B-B14F-4D97-AF65-F5344CB8AC3E}">
        <p14:creationId xmlns:p14="http://schemas.microsoft.com/office/powerpoint/2010/main" val="2001024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41D38971-3AE6-4896-AE7C-90A5EAA4F3EC}" type="datetime1">
              <a:rPr lang="hu-HU" smtClean="0"/>
              <a:t>2011.04.04.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0911E7B4-FACB-49FA-90FD-C53F4A2846F5}" type="slidenum">
              <a:rPr lang="hu-HU" smtClean="0"/>
              <a:t>‹#›</a:t>
            </a:fld>
            <a:endParaRPr lang="hu-HU"/>
          </a:p>
        </p:txBody>
      </p:sp>
    </p:spTree>
    <p:extLst>
      <p:ext uri="{BB962C8B-B14F-4D97-AF65-F5344CB8AC3E}">
        <p14:creationId xmlns:p14="http://schemas.microsoft.com/office/powerpoint/2010/main" val="223959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BC5EE381-1C22-4F4D-B506-00C7FDEE1C95}" type="datetime1">
              <a:rPr lang="hu-HU" smtClean="0"/>
              <a:t>2011.04.04.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0911E7B4-FACB-49FA-90FD-C53F4A2846F5}" type="slidenum">
              <a:rPr lang="hu-HU" smtClean="0"/>
              <a:t>‹#›</a:t>
            </a:fld>
            <a:endParaRPr lang="hu-HU"/>
          </a:p>
        </p:txBody>
      </p:sp>
    </p:spTree>
    <p:extLst>
      <p:ext uri="{BB962C8B-B14F-4D97-AF65-F5344CB8AC3E}">
        <p14:creationId xmlns:p14="http://schemas.microsoft.com/office/powerpoint/2010/main" val="2162842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B17E4802-C982-4BCF-A3D9-F93ED6F40549}" type="datetime1">
              <a:rPr lang="hu-HU" smtClean="0"/>
              <a:t>2011.04.04.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911E7B4-FACB-49FA-90FD-C53F4A2846F5}" type="slidenum">
              <a:rPr lang="hu-HU" smtClean="0"/>
              <a:t>‹#›</a:t>
            </a:fld>
            <a:endParaRPr lang="hu-HU"/>
          </a:p>
        </p:txBody>
      </p:sp>
    </p:spTree>
    <p:extLst>
      <p:ext uri="{BB962C8B-B14F-4D97-AF65-F5344CB8AC3E}">
        <p14:creationId xmlns:p14="http://schemas.microsoft.com/office/powerpoint/2010/main" val="191227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C2C269DC-B511-4583-92B3-39F4CBDEAEDF}" type="datetime1">
              <a:rPr lang="hu-HU" smtClean="0"/>
              <a:t>2011.04.04.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911E7B4-FACB-49FA-90FD-C53F4A2846F5}" type="slidenum">
              <a:rPr lang="hu-HU" smtClean="0"/>
              <a:t>‹#›</a:t>
            </a:fld>
            <a:endParaRPr lang="hu-HU"/>
          </a:p>
        </p:txBody>
      </p:sp>
    </p:spTree>
    <p:extLst>
      <p:ext uri="{BB962C8B-B14F-4D97-AF65-F5344CB8AC3E}">
        <p14:creationId xmlns:p14="http://schemas.microsoft.com/office/powerpoint/2010/main" val="115780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2D54B-EF36-4C06-B703-947D805EB45E}" type="datetime1">
              <a:rPr lang="hu-HU" smtClean="0"/>
              <a:t>2011.04.04.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11E7B4-FACB-49FA-90FD-C53F4A2846F5}" type="slidenum">
              <a:rPr lang="hu-HU" smtClean="0"/>
              <a:t>‹#›</a:t>
            </a:fld>
            <a:endParaRPr lang="hu-HU"/>
          </a:p>
        </p:txBody>
      </p:sp>
    </p:spTree>
    <p:extLst>
      <p:ext uri="{BB962C8B-B14F-4D97-AF65-F5344CB8AC3E}">
        <p14:creationId xmlns:p14="http://schemas.microsoft.com/office/powerpoint/2010/main" val="1920332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839200" cy="6858000"/>
            <a:chOff x="0" y="0"/>
            <a:chExt cx="5568" cy="4320"/>
          </a:xfrm>
        </p:grpSpPr>
        <p:grpSp>
          <p:nvGrpSpPr>
            <p:cNvPr id="1032" name="Group 3"/>
            <p:cNvGrpSpPr>
              <a:grpSpLocks/>
            </p:cNvGrpSpPr>
            <p:nvPr userDrawn="1"/>
          </p:nvGrpSpPr>
          <p:grpSpPr bwMode="auto">
            <a:xfrm>
              <a:off x="0" y="0"/>
              <a:ext cx="3216" cy="3072"/>
              <a:chOff x="0" y="0"/>
              <a:chExt cx="2928" cy="2784"/>
            </a:xfrm>
          </p:grpSpPr>
          <p:sp>
            <p:nvSpPr>
              <p:cNvPr id="11268" name="Oval 4"/>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1269" name="Oval 5"/>
              <p:cNvSpPr>
                <a:spLocks noChangeArrowheads="1"/>
              </p:cNvSpPr>
              <p:nvPr userDrawn="1"/>
            </p:nvSpPr>
            <p:spPr bwMode="auto">
              <a:xfrm>
                <a:off x="240" y="240"/>
                <a:ext cx="2447" cy="2304"/>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1270" name="Oval 6"/>
              <p:cNvSpPr>
                <a:spLocks noChangeArrowheads="1"/>
              </p:cNvSpPr>
              <p:nvPr userDrawn="1"/>
            </p:nvSpPr>
            <p:spPr bwMode="auto">
              <a:xfrm>
                <a:off x="480" y="480"/>
                <a:ext cx="1968" cy="1823"/>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1271" name="Oval 7"/>
              <p:cNvSpPr>
                <a:spLocks noChangeArrowheads="1"/>
              </p:cNvSpPr>
              <p:nvPr userDrawn="1"/>
            </p:nvSpPr>
            <p:spPr bwMode="auto">
              <a:xfrm>
                <a:off x="720" y="720"/>
                <a:ext cx="1488" cy="1345"/>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1272" name="Oval 8"/>
              <p:cNvSpPr>
                <a:spLocks noChangeArrowheads="1"/>
              </p:cNvSpPr>
              <p:nvPr userDrawn="1"/>
            </p:nvSpPr>
            <p:spPr bwMode="auto">
              <a:xfrm>
                <a:off x="912" y="912"/>
                <a:ext cx="1103" cy="961"/>
              </a:xfrm>
              <a:prstGeom prst="ellipse">
                <a:avLst/>
              </a:prstGeom>
              <a:noFill/>
              <a:ln w="9525">
                <a:solidFill>
                  <a:schemeClr val="accent1"/>
                </a:solidFill>
                <a:prstDash val="sysDot"/>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grpSp>
        <p:grpSp>
          <p:nvGrpSpPr>
            <p:cNvPr id="1033" name="Group 9"/>
            <p:cNvGrpSpPr>
              <a:grpSpLocks/>
            </p:cNvGrpSpPr>
            <p:nvPr userDrawn="1"/>
          </p:nvGrpSpPr>
          <p:grpSpPr bwMode="auto">
            <a:xfrm>
              <a:off x="2016" y="2016"/>
              <a:ext cx="2448" cy="2304"/>
              <a:chOff x="0" y="0"/>
              <a:chExt cx="2928" cy="2784"/>
            </a:xfrm>
          </p:grpSpPr>
          <p:sp>
            <p:nvSpPr>
              <p:cNvPr id="11274" name="Oval 10"/>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1275"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1276" name="Oval 12"/>
              <p:cNvSpPr>
                <a:spLocks noChangeArrowheads="1"/>
              </p:cNvSpPr>
              <p:nvPr userDrawn="1"/>
            </p:nvSpPr>
            <p:spPr bwMode="auto">
              <a:xfrm>
                <a:off x="480" y="480"/>
                <a:ext cx="1969" cy="1825"/>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1277"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1278" name="Oval 14"/>
              <p:cNvSpPr>
                <a:spLocks noChangeArrowheads="1"/>
              </p:cNvSpPr>
              <p:nvPr userDrawn="1"/>
            </p:nvSpPr>
            <p:spPr bwMode="auto">
              <a:xfrm>
                <a:off x="911" y="912"/>
                <a:ext cx="1105" cy="959"/>
              </a:xfrm>
              <a:prstGeom prst="ellipse">
                <a:avLst/>
              </a:prstGeom>
              <a:noFill/>
              <a:ln w="9525">
                <a:solidFill>
                  <a:schemeClr val="accent1"/>
                </a:solidFill>
                <a:prstDash val="sysDot"/>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grpSp>
        <p:grpSp>
          <p:nvGrpSpPr>
            <p:cNvPr id="1034" name="Group 15"/>
            <p:cNvGrpSpPr>
              <a:grpSpLocks/>
            </p:cNvGrpSpPr>
            <p:nvPr userDrawn="1"/>
          </p:nvGrpSpPr>
          <p:grpSpPr bwMode="auto">
            <a:xfrm>
              <a:off x="2832" y="96"/>
              <a:ext cx="2736" cy="2592"/>
              <a:chOff x="0" y="0"/>
              <a:chExt cx="2928" cy="2784"/>
            </a:xfrm>
          </p:grpSpPr>
          <p:sp>
            <p:nvSpPr>
              <p:cNvPr id="11280" name="Oval 16"/>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1281" name="Oval 17"/>
              <p:cNvSpPr>
                <a:spLocks noChangeArrowheads="1"/>
              </p:cNvSpPr>
              <p:nvPr userDrawn="1"/>
            </p:nvSpPr>
            <p:spPr bwMode="auto">
              <a:xfrm>
                <a:off x="240" y="240"/>
                <a:ext cx="2449" cy="2305"/>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1282"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1283" name="Oval 19"/>
              <p:cNvSpPr>
                <a:spLocks noChangeArrowheads="1"/>
              </p:cNvSpPr>
              <p:nvPr userDrawn="1"/>
            </p:nvSpPr>
            <p:spPr bwMode="auto">
              <a:xfrm>
                <a:off x="720" y="720"/>
                <a:ext cx="1488" cy="1345"/>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1284"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grpSp>
      </p:grpSp>
      <p:sp>
        <p:nvSpPr>
          <p:cNvPr id="1027"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8"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128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smtClean="0"/>
            </a:lvl1pPr>
          </a:lstStyle>
          <a:p>
            <a:pPr fontAlgn="base">
              <a:spcBef>
                <a:spcPct val="0"/>
              </a:spcBef>
              <a:spcAft>
                <a:spcPct val="0"/>
              </a:spcAft>
              <a:defRPr/>
            </a:pPr>
            <a:fld id="{916E9EF4-F175-453B-A1A1-CC80277F8561}" type="datetime1">
              <a:rPr lang="hu-HU" smtClean="0">
                <a:solidFill>
                  <a:srgbClr val="EAEAEA"/>
                </a:solidFill>
              </a:rPr>
              <a:t>2011.04.04.</a:t>
            </a:fld>
            <a:endParaRPr lang="hu-HU">
              <a:solidFill>
                <a:srgbClr val="EAEAEA"/>
              </a:solidFill>
            </a:endParaRPr>
          </a:p>
        </p:txBody>
      </p:sp>
      <p:sp>
        <p:nvSpPr>
          <p:cNvPr id="1128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smtClean="0"/>
            </a:lvl1pPr>
          </a:lstStyle>
          <a:p>
            <a:pPr fontAlgn="base">
              <a:spcBef>
                <a:spcPct val="0"/>
              </a:spcBef>
              <a:spcAft>
                <a:spcPct val="0"/>
              </a:spcAft>
              <a:defRPr/>
            </a:pPr>
            <a:endParaRPr lang="hu-HU">
              <a:solidFill>
                <a:srgbClr val="EAEAEA"/>
              </a:solidFill>
            </a:endParaRPr>
          </a:p>
        </p:txBody>
      </p:sp>
      <p:sp>
        <p:nvSpPr>
          <p:cNvPr id="1128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smtClean="0"/>
            </a:lvl1pPr>
          </a:lstStyle>
          <a:p>
            <a:pPr fontAlgn="base">
              <a:spcBef>
                <a:spcPct val="0"/>
              </a:spcBef>
              <a:spcAft>
                <a:spcPct val="0"/>
              </a:spcAft>
              <a:defRPr/>
            </a:pPr>
            <a:fld id="{23A885CC-5510-48E2-A4FD-843167AFA7FF}" type="slidenum">
              <a:rPr lang="hu-HU">
                <a:solidFill>
                  <a:srgbClr val="EAEAEA"/>
                </a:solidFill>
              </a:rPr>
              <a:pPr fontAlgn="base">
                <a:spcBef>
                  <a:spcPct val="0"/>
                </a:spcBef>
                <a:spcAft>
                  <a:spcPct val="0"/>
                </a:spcAft>
                <a:defRPr/>
              </a:pPr>
              <a:t>‹#›</a:t>
            </a:fld>
            <a:endParaRPr lang="hu-HU">
              <a:solidFill>
                <a:srgbClr val="EAEAEA"/>
              </a:solidFill>
            </a:endParaRPr>
          </a:p>
        </p:txBody>
      </p:sp>
    </p:spTree>
    <p:extLst>
      <p:ext uri="{BB962C8B-B14F-4D97-AF65-F5344CB8AC3E}">
        <p14:creationId xmlns:p14="http://schemas.microsoft.com/office/powerpoint/2010/main" val="404566972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839200" cy="6858000"/>
            <a:chOff x="0" y="0"/>
            <a:chExt cx="5568" cy="4320"/>
          </a:xfrm>
        </p:grpSpPr>
        <p:grpSp>
          <p:nvGrpSpPr>
            <p:cNvPr id="1032" name="Group 3"/>
            <p:cNvGrpSpPr>
              <a:grpSpLocks/>
            </p:cNvGrpSpPr>
            <p:nvPr userDrawn="1"/>
          </p:nvGrpSpPr>
          <p:grpSpPr bwMode="auto">
            <a:xfrm>
              <a:off x="0" y="0"/>
              <a:ext cx="3216" cy="3072"/>
              <a:chOff x="0" y="0"/>
              <a:chExt cx="2928" cy="2784"/>
            </a:xfrm>
          </p:grpSpPr>
          <p:sp>
            <p:nvSpPr>
              <p:cNvPr id="11268" name="Oval 4"/>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1269" name="Oval 5"/>
              <p:cNvSpPr>
                <a:spLocks noChangeArrowheads="1"/>
              </p:cNvSpPr>
              <p:nvPr userDrawn="1"/>
            </p:nvSpPr>
            <p:spPr bwMode="auto">
              <a:xfrm>
                <a:off x="240" y="240"/>
                <a:ext cx="2447" cy="2304"/>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1270" name="Oval 6"/>
              <p:cNvSpPr>
                <a:spLocks noChangeArrowheads="1"/>
              </p:cNvSpPr>
              <p:nvPr userDrawn="1"/>
            </p:nvSpPr>
            <p:spPr bwMode="auto">
              <a:xfrm>
                <a:off x="480" y="480"/>
                <a:ext cx="1968" cy="1823"/>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1271" name="Oval 7"/>
              <p:cNvSpPr>
                <a:spLocks noChangeArrowheads="1"/>
              </p:cNvSpPr>
              <p:nvPr userDrawn="1"/>
            </p:nvSpPr>
            <p:spPr bwMode="auto">
              <a:xfrm>
                <a:off x="720" y="720"/>
                <a:ext cx="1488" cy="1345"/>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1272" name="Oval 8"/>
              <p:cNvSpPr>
                <a:spLocks noChangeArrowheads="1"/>
              </p:cNvSpPr>
              <p:nvPr userDrawn="1"/>
            </p:nvSpPr>
            <p:spPr bwMode="auto">
              <a:xfrm>
                <a:off x="912" y="912"/>
                <a:ext cx="1103" cy="961"/>
              </a:xfrm>
              <a:prstGeom prst="ellipse">
                <a:avLst/>
              </a:prstGeom>
              <a:noFill/>
              <a:ln w="9525">
                <a:solidFill>
                  <a:schemeClr val="accent1"/>
                </a:solidFill>
                <a:prstDash val="sysDot"/>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grpSp>
        <p:grpSp>
          <p:nvGrpSpPr>
            <p:cNvPr id="1033" name="Group 9"/>
            <p:cNvGrpSpPr>
              <a:grpSpLocks/>
            </p:cNvGrpSpPr>
            <p:nvPr userDrawn="1"/>
          </p:nvGrpSpPr>
          <p:grpSpPr bwMode="auto">
            <a:xfrm>
              <a:off x="2016" y="2016"/>
              <a:ext cx="2448" cy="2304"/>
              <a:chOff x="0" y="0"/>
              <a:chExt cx="2928" cy="2784"/>
            </a:xfrm>
          </p:grpSpPr>
          <p:sp>
            <p:nvSpPr>
              <p:cNvPr id="11274" name="Oval 10"/>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1275"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1276" name="Oval 12"/>
              <p:cNvSpPr>
                <a:spLocks noChangeArrowheads="1"/>
              </p:cNvSpPr>
              <p:nvPr userDrawn="1"/>
            </p:nvSpPr>
            <p:spPr bwMode="auto">
              <a:xfrm>
                <a:off x="480" y="480"/>
                <a:ext cx="1969" cy="1825"/>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1277"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1278" name="Oval 14"/>
              <p:cNvSpPr>
                <a:spLocks noChangeArrowheads="1"/>
              </p:cNvSpPr>
              <p:nvPr userDrawn="1"/>
            </p:nvSpPr>
            <p:spPr bwMode="auto">
              <a:xfrm>
                <a:off x="911" y="912"/>
                <a:ext cx="1105" cy="959"/>
              </a:xfrm>
              <a:prstGeom prst="ellipse">
                <a:avLst/>
              </a:prstGeom>
              <a:noFill/>
              <a:ln w="9525">
                <a:solidFill>
                  <a:schemeClr val="accent1"/>
                </a:solidFill>
                <a:prstDash val="sysDot"/>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grpSp>
        <p:grpSp>
          <p:nvGrpSpPr>
            <p:cNvPr id="1034" name="Group 15"/>
            <p:cNvGrpSpPr>
              <a:grpSpLocks/>
            </p:cNvGrpSpPr>
            <p:nvPr userDrawn="1"/>
          </p:nvGrpSpPr>
          <p:grpSpPr bwMode="auto">
            <a:xfrm>
              <a:off x="2832" y="96"/>
              <a:ext cx="2736" cy="2592"/>
              <a:chOff x="0" y="0"/>
              <a:chExt cx="2928" cy="2784"/>
            </a:xfrm>
          </p:grpSpPr>
          <p:sp>
            <p:nvSpPr>
              <p:cNvPr id="11280" name="Oval 16"/>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1281" name="Oval 17"/>
              <p:cNvSpPr>
                <a:spLocks noChangeArrowheads="1"/>
              </p:cNvSpPr>
              <p:nvPr userDrawn="1"/>
            </p:nvSpPr>
            <p:spPr bwMode="auto">
              <a:xfrm>
                <a:off x="240" y="240"/>
                <a:ext cx="2449" cy="2305"/>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1282"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1283" name="Oval 19"/>
              <p:cNvSpPr>
                <a:spLocks noChangeArrowheads="1"/>
              </p:cNvSpPr>
              <p:nvPr userDrawn="1"/>
            </p:nvSpPr>
            <p:spPr bwMode="auto">
              <a:xfrm>
                <a:off x="720" y="720"/>
                <a:ext cx="1488" cy="1345"/>
              </a:xfrm>
              <a:prstGeom prst="ellipse">
                <a:avLst/>
              </a:prstGeom>
              <a:noFill/>
              <a:ln w="9525">
                <a:solidFill>
                  <a:schemeClr val="accent1"/>
                </a:solidFill>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sp>
            <p:nvSpPr>
              <p:cNvPr id="11284"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ffectLst/>
            </p:spPr>
            <p:txBody>
              <a:bodyPr wrap="none" anchor="ctr"/>
              <a:lstStyle/>
              <a:p>
                <a:pPr fontAlgn="base">
                  <a:spcBef>
                    <a:spcPct val="0"/>
                  </a:spcBef>
                  <a:spcAft>
                    <a:spcPct val="0"/>
                  </a:spcAft>
                  <a:defRPr/>
                </a:pPr>
                <a:endParaRPr lang="hu-HU" sz="2400">
                  <a:solidFill>
                    <a:srgbClr val="EAEAEA"/>
                  </a:solidFill>
                </a:endParaRPr>
              </a:p>
            </p:txBody>
          </p:sp>
        </p:grpSp>
      </p:grpSp>
      <p:sp>
        <p:nvSpPr>
          <p:cNvPr id="1027"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8"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128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smtClean="0"/>
            </a:lvl1pPr>
          </a:lstStyle>
          <a:p>
            <a:pPr fontAlgn="base">
              <a:spcBef>
                <a:spcPct val="0"/>
              </a:spcBef>
              <a:spcAft>
                <a:spcPct val="0"/>
              </a:spcAft>
              <a:defRPr/>
            </a:pPr>
            <a:fld id="{1197C892-36FF-4F8F-AB08-C120964EB7EA}" type="datetime1">
              <a:rPr lang="hu-HU" smtClean="0">
                <a:solidFill>
                  <a:srgbClr val="EAEAEA"/>
                </a:solidFill>
              </a:rPr>
              <a:t>2011.04.04.</a:t>
            </a:fld>
            <a:endParaRPr lang="hu-HU">
              <a:solidFill>
                <a:srgbClr val="EAEAEA"/>
              </a:solidFill>
            </a:endParaRPr>
          </a:p>
        </p:txBody>
      </p:sp>
      <p:sp>
        <p:nvSpPr>
          <p:cNvPr id="1128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smtClean="0"/>
            </a:lvl1pPr>
          </a:lstStyle>
          <a:p>
            <a:pPr fontAlgn="base">
              <a:spcBef>
                <a:spcPct val="0"/>
              </a:spcBef>
              <a:spcAft>
                <a:spcPct val="0"/>
              </a:spcAft>
              <a:defRPr/>
            </a:pPr>
            <a:endParaRPr lang="hu-HU">
              <a:solidFill>
                <a:srgbClr val="EAEAEA"/>
              </a:solidFill>
            </a:endParaRPr>
          </a:p>
        </p:txBody>
      </p:sp>
      <p:sp>
        <p:nvSpPr>
          <p:cNvPr id="1128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smtClean="0"/>
            </a:lvl1pPr>
          </a:lstStyle>
          <a:p>
            <a:pPr fontAlgn="base">
              <a:spcBef>
                <a:spcPct val="0"/>
              </a:spcBef>
              <a:spcAft>
                <a:spcPct val="0"/>
              </a:spcAft>
              <a:defRPr/>
            </a:pPr>
            <a:fld id="{23A885CC-5510-48E2-A4FD-843167AFA7FF}" type="slidenum">
              <a:rPr lang="hu-HU">
                <a:solidFill>
                  <a:srgbClr val="EAEAEA"/>
                </a:solidFill>
              </a:rPr>
              <a:pPr fontAlgn="base">
                <a:spcBef>
                  <a:spcPct val="0"/>
                </a:spcBef>
                <a:spcAft>
                  <a:spcPct val="0"/>
                </a:spcAft>
                <a:defRPr/>
              </a:pPr>
              <a:t>‹#›</a:t>
            </a:fld>
            <a:endParaRPr lang="hu-HU">
              <a:solidFill>
                <a:srgbClr val="EAEAEA"/>
              </a:solidFill>
            </a:endParaRPr>
          </a:p>
        </p:txBody>
      </p:sp>
    </p:spTree>
    <p:extLst>
      <p:ext uri="{BB962C8B-B14F-4D97-AF65-F5344CB8AC3E}">
        <p14:creationId xmlns:p14="http://schemas.microsoft.com/office/powerpoint/2010/main" val="404566972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hyperlink" Target="http://www.techspikes.com/wp-content/uploads/2008/08/pagerank-algorithm.jpg"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igenfactor.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well-formed.eigenfactor.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hyperlink" Target="http://www.scimagojr.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www.scimagoir.com/" TargetMode="External"/><Relationship Id="rId2" Type="http://schemas.openxmlformats.org/officeDocument/2006/relationships/hyperlink" Target="http://info.scopus.com/journalmetric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1143000"/>
            <a:ext cx="7772400" cy="1828800"/>
          </a:xfrm>
        </p:spPr>
        <p:txBody>
          <a:bodyPr>
            <a:normAutofit/>
          </a:bodyPr>
          <a:lstStyle/>
          <a:p>
            <a:pPr eaLnBrk="1" hangingPunct="1"/>
            <a:r>
              <a:rPr lang="hu-HU" sz="4800" b="1" dirty="0" err="1" smtClean="0"/>
              <a:t>Impakt</a:t>
            </a:r>
            <a:r>
              <a:rPr lang="hu-HU" sz="4800" b="1" dirty="0" smtClean="0"/>
              <a:t> faktor és a többiek</a:t>
            </a:r>
            <a:r>
              <a:rPr lang="hu-HU" sz="2800" b="1" dirty="0" smtClean="0"/>
              <a:t/>
            </a:r>
            <a:br>
              <a:rPr lang="hu-HU" sz="2800" b="1" dirty="0" smtClean="0"/>
            </a:br>
            <a:r>
              <a:rPr lang="hu-HU" sz="2800" b="1" dirty="0" smtClean="0"/>
              <a:t/>
            </a:r>
            <a:br>
              <a:rPr lang="hu-HU" sz="2800" b="1" dirty="0" smtClean="0"/>
            </a:br>
            <a:r>
              <a:rPr lang="hu-HU" sz="2800" b="1" dirty="0" smtClean="0"/>
              <a:t>Különböző </a:t>
            </a:r>
            <a:r>
              <a:rPr lang="hu-HU" sz="2800" b="1" dirty="0" err="1" smtClean="0"/>
              <a:t>tudománymetriai</a:t>
            </a:r>
            <a:r>
              <a:rPr lang="hu-HU" sz="2800" b="1" dirty="0" smtClean="0"/>
              <a:t> mutatószámok</a:t>
            </a:r>
          </a:p>
        </p:txBody>
      </p:sp>
      <p:sp>
        <p:nvSpPr>
          <p:cNvPr id="3075" name="Rectangle 3"/>
          <p:cNvSpPr>
            <a:spLocks noGrp="1" noChangeArrowheads="1"/>
          </p:cNvSpPr>
          <p:nvPr>
            <p:ph type="subTitle" idx="1"/>
          </p:nvPr>
        </p:nvSpPr>
        <p:spPr>
          <a:xfrm>
            <a:off x="1371600" y="4495800"/>
            <a:ext cx="6400800" cy="1143000"/>
          </a:xfrm>
        </p:spPr>
        <p:txBody>
          <a:bodyPr>
            <a:normAutofit fontScale="92500" lnSpcReduction="10000"/>
          </a:bodyPr>
          <a:lstStyle/>
          <a:p>
            <a:pPr eaLnBrk="1" hangingPunct="1">
              <a:lnSpc>
                <a:spcPct val="80000"/>
              </a:lnSpc>
            </a:pPr>
            <a:r>
              <a:rPr lang="hu-HU" sz="2800" dirty="0" smtClean="0">
                <a:solidFill>
                  <a:schemeClr val="tx1"/>
                </a:solidFill>
              </a:rPr>
              <a:t>Vasas Lívia, Berhidi Anna, Csajbók Edit</a:t>
            </a:r>
          </a:p>
          <a:p>
            <a:pPr eaLnBrk="1" hangingPunct="1">
              <a:lnSpc>
                <a:spcPct val="80000"/>
              </a:lnSpc>
            </a:pPr>
            <a:endParaRPr lang="hu-HU" sz="2800" dirty="0" smtClean="0">
              <a:solidFill>
                <a:schemeClr val="tx1"/>
              </a:solidFill>
            </a:endParaRPr>
          </a:p>
          <a:p>
            <a:pPr eaLnBrk="1" hangingPunct="1">
              <a:lnSpc>
                <a:spcPct val="80000"/>
              </a:lnSpc>
            </a:pPr>
            <a:r>
              <a:rPr lang="hu-HU" sz="2800" dirty="0" smtClean="0">
                <a:solidFill>
                  <a:schemeClr val="tx1"/>
                </a:solidFill>
              </a:rPr>
              <a:t>TÁMOP – Semmelweis Tudáshálózat</a:t>
            </a:r>
          </a:p>
        </p:txBody>
      </p:sp>
    </p:spTree>
    <p:extLst>
      <p:ext uri="{BB962C8B-B14F-4D97-AF65-F5344CB8AC3E}">
        <p14:creationId xmlns:p14="http://schemas.microsoft.com/office/powerpoint/2010/main" val="84986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p:cNvSpPr>
            <a:spLocks noGrp="1"/>
          </p:cNvSpPr>
          <p:nvPr>
            <p:ph type="sldNum" sz="quarter" idx="12"/>
          </p:nvPr>
        </p:nvSpPr>
        <p:spPr/>
        <p:txBody>
          <a:bodyPr/>
          <a:lstStyle/>
          <a:p>
            <a:fld id="{0911E7B4-FACB-49FA-90FD-C53F4A2846F5}" type="slidenum">
              <a:rPr lang="hu-HU" smtClean="0"/>
              <a:t>10</a:t>
            </a:fld>
            <a:endParaRPr lang="hu-H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3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églalap 1"/>
          <p:cNvSpPr/>
          <p:nvPr/>
        </p:nvSpPr>
        <p:spPr>
          <a:xfrm>
            <a:off x="1187624" y="6453336"/>
            <a:ext cx="1008112"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91586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fld id="{0911E7B4-FACB-49FA-90FD-C53F4A2846F5}" type="slidenum">
              <a:rPr lang="hu-HU" smtClean="0"/>
              <a:t>11</a:t>
            </a:fld>
            <a:r>
              <a:rPr lang="hu-HU" dirty="0" smtClean="0"/>
              <a:t>/39</a:t>
            </a:r>
            <a:endParaRPr lang="hu-H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 y="0"/>
            <a:ext cx="91428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340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810118F4-CDFE-4483-BA21-7664066EB786}" type="slidenum">
              <a:rPr lang="hu-HU" smtClean="0">
                <a:solidFill>
                  <a:srgbClr val="FFFF99"/>
                </a:solidFill>
              </a:rPr>
              <a:pPr>
                <a:defRPr/>
              </a:pPr>
              <a:t>12</a:t>
            </a:fld>
            <a:r>
              <a:rPr lang="hu-HU" dirty="0" smtClean="0">
                <a:solidFill>
                  <a:srgbClr val="FFFF99"/>
                </a:solidFill>
              </a:rPr>
              <a:t>/40</a:t>
            </a:r>
            <a:endParaRPr lang="hu-HU" dirty="0">
              <a:solidFill>
                <a:srgbClr val="FFFF99"/>
              </a:solidFill>
            </a:endParaRPr>
          </a:p>
        </p:txBody>
      </p:sp>
    </p:spTree>
    <p:extLst>
      <p:ext uri="{BB962C8B-B14F-4D97-AF65-F5344CB8AC3E}">
        <p14:creationId xmlns:p14="http://schemas.microsoft.com/office/powerpoint/2010/main" val="4244582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i="1" dirty="0"/>
              <a:t>További mutatószámok a JCR </a:t>
            </a:r>
            <a:r>
              <a:rPr lang="hu-HU" i="1" dirty="0" smtClean="0"/>
              <a:t>oldalán</a:t>
            </a:r>
            <a:endParaRPr lang="hu-HU" i="1" dirty="0"/>
          </a:p>
        </p:txBody>
      </p:sp>
      <p:sp>
        <p:nvSpPr>
          <p:cNvPr id="3" name="Tartalom helye 2"/>
          <p:cNvSpPr>
            <a:spLocks noGrp="1"/>
          </p:cNvSpPr>
          <p:nvPr>
            <p:ph idx="1"/>
          </p:nvPr>
        </p:nvSpPr>
        <p:spPr/>
        <p:txBody>
          <a:bodyPr>
            <a:normAutofit/>
          </a:bodyPr>
          <a:lstStyle/>
          <a:p>
            <a:r>
              <a:rPr lang="hu-HU" b="1" dirty="0" err="1" smtClean="0">
                <a:solidFill>
                  <a:schemeClr val="accent5">
                    <a:lumMod val="75000"/>
                  </a:schemeClr>
                </a:solidFill>
              </a:rPr>
              <a:t>Immediacy</a:t>
            </a:r>
            <a:r>
              <a:rPr lang="hu-HU" b="1" dirty="0" smtClean="0">
                <a:solidFill>
                  <a:schemeClr val="accent5">
                    <a:lumMod val="75000"/>
                  </a:schemeClr>
                </a:solidFill>
              </a:rPr>
              <a:t> </a:t>
            </a:r>
            <a:r>
              <a:rPr lang="hu-HU" b="1" dirty="0">
                <a:solidFill>
                  <a:schemeClr val="accent5">
                    <a:lumMod val="75000"/>
                  </a:schemeClr>
                </a:solidFill>
              </a:rPr>
              <a:t>index</a:t>
            </a:r>
            <a:r>
              <a:rPr lang="hu-HU" dirty="0"/>
              <a:t>, azaz </a:t>
            </a:r>
            <a:r>
              <a:rPr lang="hu-HU" dirty="0" smtClean="0"/>
              <a:t>frissességi </a:t>
            </a:r>
            <a:r>
              <a:rPr lang="hu-HU" dirty="0"/>
              <a:t>index</a:t>
            </a:r>
          </a:p>
          <a:p>
            <a:pPr marL="457200" lvl="1" indent="0">
              <a:buNone/>
            </a:pPr>
            <a:r>
              <a:rPr lang="hu-HU" dirty="0" smtClean="0"/>
              <a:t>Azt </a:t>
            </a:r>
            <a:r>
              <a:rPr lang="hu-HU" dirty="0"/>
              <a:t>mutatja, hogy a folyóiratok adott cikkeit milyen gyorsan kezdi idézni a szakirodalom. </a:t>
            </a:r>
          </a:p>
          <a:p>
            <a:endParaRPr lang="hu-HU" dirty="0"/>
          </a:p>
        </p:txBody>
      </p:sp>
      <p:sp>
        <p:nvSpPr>
          <p:cNvPr id="5" name="Rectangle 3"/>
          <p:cNvSpPr txBox="1">
            <a:spLocks noChangeArrowheads="1"/>
          </p:cNvSpPr>
          <p:nvPr/>
        </p:nvSpPr>
        <p:spPr>
          <a:xfrm>
            <a:off x="609600" y="3284984"/>
            <a:ext cx="8229600" cy="28495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Clr>
                <a:schemeClr val="bg2"/>
              </a:buClr>
            </a:pPr>
            <a:r>
              <a:rPr lang="hu-HU" sz="2400" dirty="0" smtClean="0">
                <a:solidFill>
                  <a:schemeClr val="tx1">
                    <a:lumMod val="95000"/>
                    <a:lumOff val="5000"/>
                  </a:schemeClr>
                </a:solidFill>
              </a:rPr>
              <a:t>Pl. a New England Journal of </a:t>
            </a:r>
            <a:r>
              <a:rPr lang="hu-HU" sz="2400" dirty="0" err="1" smtClean="0">
                <a:solidFill>
                  <a:schemeClr val="tx1">
                    <a:lumMod val="95000"/>
                    <a:lumOff val="5000"/>
                  </a:schemeClr>
                </a:solidFill>
              </a:rPr>
              <a:t>Medicine</a:t>
            </a:r>
            <a:r>
              <a:rPr lang="hu-HU" sz="2400" dirty="0" smtClean="0">
                <a:solidFill>
                  <a:schemeClr val="tx1">
                    <a:lumMod val="95000"/>
                    <a:lumOff val="5000"/>
                  </a:schemeClr>
                </a:solidFill>
              </a:rPr>
              <a:t> 2008-as </a:t>
            </a:r>
            <a:r>
              <a:rPr lang="hu-HU" sz="2400" dirty="0" err="1" smtClean="0">
                <a:solidFill>
                  <a:schemeClr val="tx1">
                    <a:lumMod val="95000"/>
                    <a:lumOff val="5000"/>
                  </a:schemeClr>
                </a:solidFill>
              </a:rPr>
              <a:t>Immediacy</a:t>
            </a:r>
            <a:r>
              <a:rPr lang="hu-HU" sz="2400" dirty="0" smtClean="0">
                <a:solidFill>
                  <a:schemeClr val="tx1">
                    <a:lumMod val="95000"/>
                    <a:lumOff val="5000"/>
                  </a:schemeClr>
                </a:solidFill>
              </a:rPr>
              <a:t> Indexének számítása:</a:t>
            </a:r>
            <a:br>
              <a:rPr lang="hu-HU" sz="2400" dirty="0" smtClean="0">
                <a:solidFill>
                  <a:schemeClr val="tx1">
                    <a:lumMod val="95000"/>
                    <a:lumOff val="5000"/>
                  </a:schemeClr>
                </a:solidFill>
              </a:rPr>
            </a:br>
            <a:r>
              <a:rPr lang="hu-HU" sz="2400" dirty="0" smtClean="0">
                <a:solidFill>
                  <a:schemeClr val="tx1">
                    <a:lumMod val="95000"/>
                    <a:lumOff val="5000"/>
                  </a:schemeClr>
                </a:solidFill>
              </a:rPr>
              <a:t>	2008-as cikkek 2008-ban jött idézetei = 4352</a:t>
            </a:r>
            <a:br>
              <a:rPr lang="hu-HU" sz="2400" dirty="0" smtClean="0">
                <a:solidFill>
                  <a:schemeClr val="tx1">
                    <a:lumMod val="95000"/>
                    <a:lumOff val="5000"/>
                  </a:schemeClr>
                </a:solidFill>
              </a:rPr>
            </a:br>
            <a:r>
              <a:rPr lang="hu-HU" sz="2400" dirty="0" smtClean="0">
                <a:solidFill>
                  <a:schemeClr val="tx1">
                    <a:lumMod val="95000"/>
                    <a:lumOff val="5000"/>
                  </a:schemeClr>
                </a:solidFill>
              </a:rPr>
              <a:t>	2008-ban publikált cikkek száma = 356 </a:t>
            </a:r>
          </a:p>
          <a:p>
            <a:pPr>
              <a:lnSpc>
                <a:spcPct val="90000"/>
              </a:lnSpc>
              <a:buClr>
                <a:schemeClr val="bg2"/>
              </a:buClr>
            </a:pPr>
            <a:r>
              <a:rPr lang="hu-HU" sz="2400" dirty="0" smtClean="0">
                <a:solidFill>
                  <a:schemeClr val="tx1">
                    <a:lumMod val="95000"/>
                    <a:lumOff val="5000"/>
                  </a:schemeClr>
                </a:solidFill>
              </a:rPr>
              <a:t/>
            </a:r>
            <a:br>
              <a:rPr lang="hu-HU" sz="2400" dirty="0" smtClean="0">
                <a:solidFill>
                  <a:schemeClr val="tx1">
                    <a:lumMod val="95000"/>
                    <a:lumOff val="5000"/>
                  </a:schemeClr>
                </a:solidFill>
              </a:rPr>
            </a:br>
            <a:r>
              <a:rPr lang="hu-HU" sz="2400" dirty="0" smtClean="0">
                <a:solidFill>
                  <a:schemeClr val="tx1">
                    <a:lumMod val="95000"/>
                    <a:lumOff val="5000"/>
                  </a:schemeClr>
                </a:solidFill>
              </a:rPr>
              <a:t>Számítás:</a:t>
            </a:r>
            <a:br>
              <a:rPr lang="hu-HU" sz="2400" dirty="0" smtClean="0">
                <a:solidFill>
                  <a:schemeClr val="tx1">
                    <a:lumMod val="95000"/>
                    <a:lumOff val="5000"/>
                  </a:schemeClr>
                </a:solidFill>
              </a:rPr>
            </a:br>
            <a:r>
              <a:rPr lang="hu-HU" sz="2400" u="sng" dirty="0" smtClean="0">
                <a:solidFill>
                  <a:schemeClr val="tx1">
                    <a:lumMod val="95000"/>
                    <a:lumOff val="5000"/>
                  </a:schemeClr>
                </a:solidFill>
              </a:rPr>
              <a:t>adott év cikkeinek adott évi idézetei</a:t>
            </a:r>
            <a:r>
              <a:rPr lang="hu-HU" sz="2400" dirty="0" smtClean="0">
                <a:solidFill>
                  <a:schemeClr val="tx1">
                    <a:lumMod val="95000"/>
                    <a:lumOff val="5000"/>
                  </a:schemeClr>
                </a:solidFill>
              </a:rPr>
              <a:t> </a:t>
            </a:r>
            <a:r>
              <a:rPr lang="hu-HU" sz="2400" b="1" dirty="0" smtClean="0">
                <a:solidFill>
                  <a:schemeClr val="tx1">
                    <a:lumMod val="95000"/>
                    <a:lumOff val="5000"/>
                  </a:schemeClr>
                </a:solidFill>
              </a:rPr>
              <a:t>	</a:t>
            </a:r>
            <a:r>
              <a:rPr lang="hu-HU" sz="2400" dirty="0" smtClean="0">
                <a:solidFill>
                  <a:schemeClr val="tx1">
                    <a:lumMod val="95000"/>
                    <a:lumOff val="5000"/>
                  </a:schemeClr>
                </a:solidFill>
              </a:rPr>
              <a:t/>
            </a:r>
            <a:br>
              <a:rPr lang="hu-HU" sz="2400" dirty="0" smtClean="0">
                <a:solidFill>
                  <a:schemeClr val="tx1">
                    <a:lumMod val="95000"/>
                    <a:lumOff val="5000"/>
                  </a:schemeClr>
                </a:solidFill>
              </a:rPr>
            </a:br>
            <a:r>
              <a:rPr lang="hu-HU" sz="2400" dirty="0" smtClean="0">
                <a:solidFill>
                  <a:schemeClr val="tx1">
                    <a:lumMod val="95000"/>
                    <a:lumOff val="5000"/>
                  </a:schemeClr>
                </a:solidFill>
              </a:rPr>
              <a:t>	adott év cikkeinek száma</a:t>
            </a:r>
          </a:p>
          <a:p>
            <a:pPr marL="0" indent="0">
              <a:lnSpc>
                <a:spcPct val="90000"/>
              </a:lnSpc>
              <a:buClr>
                <a:schemeClr val="bg2"/>
              </a:buClr>
              <a:buNone/>
            </a:pPr>
            <a:r>
              <a:rPr lang="hu-HU" sz="2400" dirty="0" smtClean="0">
                <a:solidFill>
                  <a:schemeClr val="tx1">
                    <a:lumMod val="95000"/>
                    <a:lumOff val="5000"/>
                  </a:schemeClr>
                </a:solidFill>
              </a:rPr>
              <a:t>						</a:t>
            </a:r>
            <a:r>
              <a:rPr lang="hu-HU" sz="2400" dirty="0">
                <a:solidFill>
                  <a:schemeClr val="tx1">
                    <a:lumMod val="95000"/>
                    <a:lumOff val="5000"/>
                  </a:schemeClr>
                </a:solidFill>
              </a:rPr>
              <a:t>	 </a:t>
            </a:r>
          </a:p>
          <a:p>
            <a:pPr>
              <a:lnSpc>
                <a:spcPct val="90000"/>
              </a:lnSpc>
              <a:buClr>
                <a:schemeClr val="bg2"/>
              </a:buClr>
            </a:pPr>
            <a:endParaRPr lang="hu-HU" sz="2400" dirty="0">
              <a:solidFill>
                <a:schemeClr val="bg2"/>
              </a:solidFill>
            </a:endParaRPr>
          </a:p>
          <a:p>
            <a:pPr marL="0" indent="0">
              <a:lnSpc>
                <a:spcPct val="90000"/>
              </a:lnSpc>
              <a:buClr>
                <a:schemeClr val="bg2"/>
              </a:buClr>
              <a:buNone/>
            </a:pPr>
            <a:endParaRPr lang="hu-HU" sz="2400" dirty="0" smtClean="0">
              <a:solidFill>
                <a:schemeClr val="bg2"/>
              </a:solidFill>
            </a:endParaRPr>
          </a:p>
        </p:txBody>
      </p:sp>
      <mc:AlternateContent xmlns:mc="http://schemas.openxmlformats.org/markup-compatibility/2006" xmlns:a14="http://schemas.microsoft.com/office/drawing/2010/main">
        <mc:Choice Requires="a14">
          <p:sp>
            <p:nvSpPr>
              <p:cNvPr id="4" name="Szövegdoboz 3"/>
              <p:cNvSpPr txBox="1"/>
              <p:nvPr/>
            </p:nvSpPr>
            <p:spPr>
              <a:xfrm>
                <a:off x="5220072" y="4990751"/>
                <a:ext cx="2160240" cy="582467"/>
              </a:xfrm>
              <a:prstGeom prst="rect">
                <a:avLst/>
              </a:prstGeom>
              <a:noFill/>
            </p:spPr>
            <p:txBody>
              <a:bodyPr wrap="square" rtlCol="0">
                <a:spAutoFit/>
              </a:bodyPr>
              <a:lstStyle/>
              <a:p>
                <a:pPr>
                  <a:lnSpc>
                    <a:spcPct val="90000"/>
                  </a:lnSpc>
                  <a:buClr>
                    <a:schemeClr val="bg2"/>
                  </a:buClr>
                </a:pPr>
                <a14:m>
                  <m:oMath xmlns:m="http://schemas.openxmlformats.org/officeDocument/2006/math">
                    <m:f>
                      <m:fPr>
                        <m:ctrlPr>
                          <a:rPr lang="hu-HU" sz="2400" i="1">
                            <a:solidFill>
                              <a:schemeClr val="tx1">
                                <a:lumMod val="95000"/>
                                <a:lumOff val="5000"/>
                              </a:schemeClr>
                            </a:solidFill>
                            <a:latin typeface="Cambria Math"/>
                          </a:rPr>
                        </m:ctrlPr>
                      </m:fPr>
                      <m:num>
                        <m:r>
                          <a:rPr lang="hu-HU" sz="2400" i="1">
                            <a:solidFill>
                              <a:schemeClr val="tx1">
                                <a:lumMod val="95000"/>
                                <a:lumOff val="5000"/>
                              </a:schemeClr>
                            </a:solidFill>
                            <a:latin typeface="Cambria Math"/>
                          </a:rPr>
                          <m:t>4352</m:t>
                        </m:r>
                      </m:num>
                      <m:den>
                        <m:r>
                          <a:rPr lang="hu-HU" sz="2400" i="1">
                            <a:solidFill>
                              <a:schemeClr val="tx1">
                                <a:lumMod val="95000"/>
                                <a:lumOff val="5000"/>
                              </a:schemeClr>
                            </a:solidFill>
                            <a:latin typeface="Cambria Math"/>
                          </a:rPr>
                          <m:t>356</m:t>
                        </m:r>
                      </m:den>
                    </m:f>
                  </m:oMath>
                </a14:m>
                <a:r>
                  <a:rPr lang="hu-HU" sz="2400" dirty="0">
                    <a:solidFill>
                      <a:schemeClr val="tx1">
                        <a:lumMod val="95000"/>
                        <a:lumOff val="5000"/>
                      </a:schemeClr>
                    </a:solidFill>
                  </a:rPr>
                  <a:t> = 12,225	 </a:t>
                </a:r>
              </a:p>
            </p:txBody>
          </p:sp>
        </mc:Choice>
        <mc:Fallback xmlns="">
          <p:sp>
            <p:nvSpPr>
              <p:cNvPr id="4" name="Szövegdoboz 3"/>
              <p:cNvSpPr txBox="1">
                <a:spLocks noRot="1" noChangeAspect="1" noMove="1" noResize="1" noEditPoints="1" noAdjustHandles="1" noChangeArrowheads="1" noChangeShapeType="1" noTextEdit="1"/>
              </p:cNvSpPr>
              <p:nvPr/>
            </p:nvSpPr>
            <p:spPr>
              <a:xfrm>
                <a:off x="5220072" y="4990751"/>
                <a:ext cx="2160240" cy="582467"/>
              </a:xfrm>
              <a:prstGeom prst="rect">
                <a:avLst/>
              </a:prstGeom>
              <a:blipFill rotWithShape="1">
                <a:blip r:embed="rId3"/>
                <a:stretch>
                  <a:fillRect t="-1053" b="-10526"/>
                </a:stretch>
              </a:blipFill>
            </p:spPr>
            <p:txBody>
              <a:bodyPr/>
              <a:lstStyle/>
              <a:p>
                <a:r>
                  <a:rPr lang="hu-HU">
                    <a:noFill/>
                  </a:rPr>
                  <a:t> </a:t>
                </a:r>
              </a:p>
            </p:txBody>
          </p:sp>
        </mc:Fallback>
      </mc:AlternateContent>
      <p:sp>
        <p:nvSpPr>
          <p:cNvPr id="6" name="Dia számának helye 5"/>
          <p:cNvSpPr>
            <a:spLocks noGrp="1"/>
          </p:cNvSpPr>
          <p:nvPr>
            <p:ph type="sldNum" sz="quarter" idx="12"/>
          </p:nvPr>
        </p:nvSpPr>
        <p:spPr/>
        <p:txBody>
          <a:bodyPr/>
          <a:lstStyle/>
          <a:p>
            <a:fld id="{0911E7B4-FACB-49FA-90FD-C53F4A2846F5}" type="slidenum">
              <a:rPr lang="hu-HU" smtClean="0"/>
              <a:t>13</a:t>
            </a:fld>
            <a:r>
              <a:rPr lang="hu-HU" dirty="0" smtClean="0"/>
              <a:t>/39</a:t>
            </a:r>
            <a:endParaRPr lang="hu-HU" dirty="0"/>
          </a:p>
        </p:txBody>
      </p:sp>
    </p:spTree>
    <p:extLst>
      <p:ext uri="{BB962C8B-B14F-4D97-AF65-F5344CB8AC3E}">
        <p14:creationId xmlns:p14="http://schemas.microsoft.com/office/powerpoint/2010/main" val="3575677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i="1" dirty="0"/>
              <a:t>További mutatószámok a JCR oldalán</a:t>
            </a:r>
            <a:endParaRPr lang="hu-HU" dirty="0"/>
          </a:p>
        </p:txBody>
      </p:sp>
      <p:sp>
        <p:nvSpPr>
          <p:cNvPr id="3" name="Téglalap 2"/>
          <p:cNvSpPr/>
          <p:nvPr/>
        </p:nvSpPr>
        <p:spPr>
          <a:xfrm>
            <a:off x="683568" y="1772816"/>
            <a:ext cx="7632848" cy="4555093"/>
          </a:xfrm>
          <a:prstGeom prst="rect">
            <a:avLst/>
          </a:prstGeom>
        </p:spPr>
        <p:txBody>
          <a:bodyPr wrap="square">
            <a:spAutoFit/>
          </a:bodyPr>
          <a:lstStyle/>
          <a:p>
            <a:r>
              <a:rPr lang="en-US" sz="2800" b="1" dirty="0">
                <a:solidFill>
                  <a:schemeClr val="accent5">
                    <a:lumMod val="75000"/>
                  </a:schemeClr>
                </a:solidFill>
              </a:rPr>
              <a:t>Cited half-life</a:t>
            </a:r>
            <a:r>
              <a:rPr lang="en-US" sz="2800" dirty="0"/>
              <a:t>, </a:t>
            </a:r>
            <a:r>
              <a:rPr lang="hu-HU" sz="2800" dirty="0"/>
              <a:t>vagyis </a:t>
            </a:r>
            <a:r>
              <a:rPr lang="hu-HU" sz="2800" dirty="0" err="1"/>
              <a:t>idézettségi</a:t>
            </a:r>
            <a:r>
              <a:rPr lang="hu-HU" sz="2800" dirty="0"/>
              <a:t> </a:t>
            </a:r>
            <a:r>
              <a:rPr lang="hu-HU" sz="2800" dirty="0" smtClean="0"/>
              <a:t>félidő</a:t>
            </a:r>
          </a:p>
          <a:p>
            <a:endParaRPr lang="hu-HU" dirty="0"/>
          </a:p>
          <a:p>
            <a:r>
              <a:rPr lang="hu-HU" sz="2800" dirty="0" smtClean="0"/>
              <a:t>A </a:t>
            </a:r>
            <a:r>
              <a:rPr lang="hu-HU" sz="2800" dirty="0"/>
              <a:t>tárgyévtől visszafelé ennyi évben jelentek meg az összes idézés felét generáló </a:t>
            </a:r>
            <a:r>
              <a:rPr lang="hu-HU" sz="2800" dirty="0" smtClean="0"/>
              <a:t>cikkek</a:t>
            </a:r>
          </a:p>
          <a:p>
            <a:endParaRPr lang="hu-HU" sz="1100" dirty="0" smtClean="0"/>
          </a:p>
          <a:p>
            <a:r>
              <a:rPr lang="hu-HU" sz="2800" dirty="0"/>
              <a:t>Kis felezési idő gyors, nagy felezési idő lassú elévülést jelent</a:t>
            </a:r>
            <a:r>
              <a:rPr lang="hu-HU" sz="2800" dirty="0" smtClean="0"/>
              <a:t>.</a:t>
            </a:r>
            <a:endParaRPr lang="hu-HU" sz="1100" dirty="0" smtClean="0"/>
          </a:p>
          <a:p>
            <a:endParaRPr lang="hu-HU" sz="1100" dirty="0"/>
          </a:p>
          <a:p>
            <a:pPr algn="just"/>
            <a:r>
              <a:rPr lang="hu-HU" sz="2200" dirty="0" smtClean="0"/>
              <a:t>Például </a:t>
            </a:r>
            <a:r>
              <a:rPr lang="hu-HU" sz="2200" dirty="0"/>
              <a:t>a JCR 2001-ben a </a:t>
            </a:r>
            <a:r>
              <a:rPr lang="hu-HU" sz="2200" dirty="0" err="1" smtClean="0"/>
              <a:t>Crystal</a:t>
            </a:r>
            <a:r>
              <a:rPr lang="hu-HU" sz="2200" dirty="0" smtClean="0"/>
              <a:t> Research and </a:t>
            </a:r>
            <a:r>
              <a:rPr lang="hu-HU" sz="2200" dirty="0" err="1" smtClean="0"/>
              <a:t>Technology</a:t>
            </a:r>
            <a:r>
              <a:rPr lang="hu-HU" sz="2200" dirty="0" smtClean="0"/>
              <a:t> folyóiratnak </a:t>
            </a:r>
            <a:r>
              <a:rPr lang="hu-HU" sz="2200" dirty="0" err="1" smtClean="0"/>
              <a:t>idézettségi</a:t>
            </a:r>
            <a:r>
              <a:rPr lang="hu-HU" sz="2200" dirty="0" smtClean="0"/>
              <a:t> </a:t>
            </a:r>
            <a:r>
              <a:rPr lang="hu-HU" sz="2200" dirty="0" err="1" smtClean="0"/>
              <a:t>félidője</a:t>
            </a:r>
            <a:r>
              <a:rPr lang="hu-HU" sz="2200" dirty="0" smtClean="0"/>
              <a:t>: </a:t>
            </a:r>
            <a:r>
              <a:rPr lang="hu-HU" sz="2200" dirty="0"/>
              <a:t>7,0. Ez azt jelenti, hogy a </a:t>
            </a:r>
            <a:r>
              <a:rPr lang="hu-HU" sz="2200" dirty="0" smtClean="0"/>
              <a:t>1995-2001 (7 év) </a:t>
            </a:r>
            <a:r>
              <a:rPr lang="hu-HU" sz="2200" dirty="0"/>
              <a:t>között </a:t>
            </a:r>
            <a:r>
              <a:rPr lang="hu-HU" sz="2200" dirty="0" smtClean="0"/>
              <a:t>publikált közlemények  adják az összes idézetek számának az 50</a:t>
            </a:r>
            <a:r>
              <a:rPr lang="hu-HU" sz="2200" dirty="0"/>
              <a:t>%-</a:t>
            </a:r>
            <a:r>
              <a:rPr lang="hu-HU" sz="2200" dirty="0" smtClean="0"/>
              <a:t>át 2001-ben.</a:t>
            </a:r>
          </a:p>
          <a:p>
            <a:endParaRPr lang="hu-HU" sz="2200" dirty="0"/>
          </a:p>
        </p:txBody>
      </p:sp>
      <p:sp>
        <p:nvSpPr>
          <p:cNvPr id="4" name="Dia számának helye 3"/>
          <p:cNvSpPr>
            <a:spLocks noGrp="1"/>
          </p:cNvSpPr>
          <p:nvPr>
            <p:ph type="sldNum" sz="quarter" idx="12"/>
          </p:nvPr>
        </p:nvSpPr>
        <p:spPr/>
        <p:txBody>
          <a:bodyPr/>
          <a:lstStyle/>
          <a:p>
            <a:fld id="{0911E7B4-FACB-49FA-90FD-C53F4A2846F5}" type="slidenum">
              <a:rPr lang="hu-HU" smtClean="0"/>
              <a:t>14</a:t>
            </a:fld>
            <a:r>
              <a:rPr lang="hu-HU" dirty="0" smtClean="0"/>
              <a:t>/39</a:t>
            </a:r>
            <a:endParaRPr lang="hu-HU" dirty="0"/>
          </a:p>
        </p:txBody>
      </p:sp>
    </p:spTree>
    <p:extLst>
      <p:ext uri="{BB962C8B-B14F-4D97-AF65-F5344CB8AC3E}">
        <p14:creationId xmlns:p14="http://schemas.microsoft.com/office/powerpoint/2010/main" val="424455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i="1" dirty="0"/>
              <a:t>h</a:t>
            </a:r>
            <a:r>
              <a:rPr lang="hu-HU" i="1" dirty="0" smtClean="0"/>
              <a:t> index</a:t>
            </a:r>
            <a:endParaRPr lang="hu-HU" i="1" dirty="0"/>
          </a:p>
        </p:txBody>
      </p:sp>
      <p:sp>
        <p:nvSpPr>
          <p:cNvPr id="3" name="Tartalom helye 2"/>
          <p:cNvSpPr>
            <a:spLocks noGrp="1"/>
          </p:cNvSpPr>
          <p:nvPr>
            <p:ph idx="1"/>
          </p:nvPr>
        </p:nvSpPr>
        <p:spPr>
          <a:xfrm>
            <a:off x="457200" y="1600200"/>
            <a:ext cx="8229600" cy="4637111"/>
          </a:xfrm>
        </p:spPr>
        <p:txBody>
          <a:bodyPr>
            <a:normAutofit fontScale="92500" lnSpcReduction="10000"/>
          </a:bodyPr>
          <a:lstStyle/>
          <a:p>
            <a:r>
              <a:rPr lang="hu-HU" dirty="0" smtClean="0"/>
              <a:t>Jorge E. Hirsch, a San Diego Egyetem fizikusa , </a:t>
            </a:r>
            <a:r>
              <a:rPr lang="hu-HU" dirty="0"/>
              <a:t>2005 augusztus - kísérlet </a:t>
            </a:r>
            <a:r>
              <a:rPr lang="hu-HU" dirty="0" smtClean="0"/>
              <a:t>a produktivitás </a:t>
            </a:r>
            <a:r>
              <a:rPr lang="hu-HU" dirty="0"/>
              <a:t>és a hatás </a:t>
            </a:r>
            <a:r>
              <a:rPr lang="hu-HU" dirty="0" smtClean="0"/>
              <a:t>egyidejű mérésére</a:t>
            </a:r>
            <a:r>
              <a:rPr lang="hu-HU" dirty="0"/>
              <a:t>.</a:t>
            </a:r>
            <a:endParaRPr lang="hu-HU" dirty="0" smtClean="0"/>
          </a:p>
          <a:p>
            <a:r>
              <a:rPr lang="hu-HU" dirty="0" smtClean="0"/>
              <a:t>A </a:t>
            </a:r>
            <a:r>
              <a:rPr lang="hu-HU" b="1" dirty="0" smtClean="0">
                <a:solidFill>
                  <a:schemeClr val="accent5">
                    <a:lumMod val="75000"/>
                  </a:schemeClr>
                </a:solidFill>
              </a:rPr>
              <a:t>h-index</a:t>
            </a:r>
            <a:r>
              <a:rPr lang="hu-HU" dirty="0" smtClean="0"/>
              <a:t> az egyén olyan publikációinak h-száma, amelyek legalább h-számú idézetet kaptak a szakirodalomban.</a:t>
            </a:r>
          </a:p>
          <a:p>
            <a:r>
              <a:rPr lang="hu-HU" dirty="0" smtClean="0"/>
              <a:t>Sorba állítjuk a publikációkat idézetük csökkenő sorrendjében, h-index azon publikáció sorszáma lesz, amelynek az idézői legalább annyian vannak, mint maga a sorszám</a:t>
            </a:r>
          </a:p>
          <a:p>
            <a:endParaRPr lang="hu-HU" dirty="0"/>
          </a:p>
        </p:txBody>
      </p:sp>
      <p:sp>
        <p:nvSpPr>
          <p:cNvPr id="4" name="Dia számának helye 3"/>
          <p:cNvSpPr>
            <a:spLocks noGrp="1"/>
          </p:cNvSpPr>
          <p:nvPr>
            <p:ph type="sldNum" sz="quarter" idx="12"/>
          </p:nvPr>
        </p:nvSpPr>
        <p:spPr/>
        <p:txBody>
          <a:bodyPr/>
          <a:lstStyle/>
          <a:p>
            <a:fld id="{0911E7B4-FACB-49FA-90FD-C53F4A2846F5}" type="slidenum">
              <a:rPr lang="hu-HU" smtClean="0"/>
              <a:t>15</a:t>
            </a:fld>
            <a:r>
              <a:rPr lang="hu-HU" dirty="0" smtClean="0"/>
              <a:t>/39</a:t>
            </a:r>
            <a:endParaRPr lang="hu-HU" dirty="0"/>
          </a:p>
        </p:txBody>
      </p:sp>
    </p:spTree>
    <p:extLst>
      <p:ext uri="{BB962C8B-B14F-4D97-AF65-F5344CB8AC3E}">
        <p14:creationId xmlns:p14="http://schemas.microsoft.com/office/powerpoint/2010/main" val="1790190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i="1" dirty="0" smtClean="0"/>
              <a:t>h index meghatározása</a:t>
            </a:r>
            <a:endParaRPr lang="hu-HU" sz="4000" i="1" dirty="0"/>
          </a:p>
        </p:txBody>
      </p:sp>
      <p:graphicFrame>
        <p:nvGraphicFramePr>
          <p:cNvPr id="6" name="Tartalom helye 5"/>
          <p:cNvGraphicFramePr>
            <a:graphicFrameLocks noGrp="1"/>
          </p:cNvGraphicFramePr>
          <p:nvPr>
            <p:ph sz="half" idx="1"/>
          </p:nvPr>
        </p:nvGraphicFramePr>
        <p:xfrm>
          <a:off x="933450" y="1781969"/>
          <a:ext cx="3086100" cy="4162425"/>
        </p:xfrm>
        <a:graphic>
          <a:graphicData uri="http://schemas.openxmlformats.org/drawingml/2006/table">
            <a:tbl>
              <a:tblPr/>
              <a:tblGrid>
                <a:gridCol w="1284553"/>
                <a:gridCol w="1801547"/>
              </a:tblGrid>
              <a:tr h="161925">
                <a:tc>
                  <a:txBody>
                    <a:bodyPr/>
                    <a:lstStyle/>
                    <a:p>
                      <a:pPr algn="l" fontAlgn="b"/>
                      <a:r>
                        <a:rPr lang="hu-HU" sz="1000" b="0" i="0" u="none" strike="noStrike">
                          <a:solidFill>
                            <a:srgbClr val="000000"/>
                          </a:solidFill>
                          <a:effectLst/>
                          <a:latin typeface="Arial"/>
                        </a:rPr>
                        <a:t>Közlemény sorszáma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hu-HU" sz="1000" b="0" i="0" u="none" strike="noStrike">
                          <a:solidFill>
                            <a:srgbClr val="000000"/>
                          </a:solidFill>
                          <a:effectLst/>
                          <a:latin typeface="Arial"/>
                        </a:rPr>
                        <a:t>Közlemény idézeteinek száma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00025">
                <a:tc>
                  <a:txBody>
                    <a:bodyPr/>
                    <a:lstStyle/>
                    <a:p>
                      <a:pPr algn="ctr" rtl="0" fontAlgn="ctr"/>
                      <a:r>
                        <a:rPr lang="hu-HU" sz="1200" b="0" i="0" u="none" strike="noStrike">
                          <a:solidFill>
                            <a:srgbClr val="000000"/>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263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116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rtl="0" fontAlgn="ctr"/>
                      <a:r>
                        <a:rPr lang="hu-HU" sz="1200" b="0" i="0" u="none" strike="noStrike">
                          <a:solidFill>
                            <a:srgbClr val="000000"/>
                          </a:solidFill>
                          <a:effectLst/>
                          <a:latin typeface="Calibri"/>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r>
              <a:tr h="200025">
                <a:tc>
                  <a:txBody>
                    <a:bodyPr/>
                    <a:lstStyle/>
                    <a:p>
                      <a:pPr algn="ctr" rtl="0" fontAlgn="ctr"/>
                      <a:r>
                        <a:rPr lang="hu-HU" sz="1200" b="0" i="0" u="none" strike="noStrike">
                          <a:solidFill>
                            <a:srgbClr val="000000"/>
                          </a:solidFill>
                          <a:effectLst/>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dirty="0">
                          <a:solidFill>
                            <a:srgbClr val="000000"/>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bl>
          </a:graphicData>
        </a:graphic>
      </p:graphicFrame>
      <p:graphicFrame>
        <p:nvGraphicFramePr>
          <p:cNvPr id="7" name="Tartalom helye 6"/>
          <p:cNvGraphicFramePr>
            <a:graphicFrameLocks noGrp="1"/>
          </p:cNvGraphicFramePr>
          <p:nvPr>
            <p:ph sz="half" idx="2"/>
          </p:nvPr>
        </p:nvGraphicFramePr>
        <p:xfrm>
          <a:off x="5124450" y="1781969"/>
          <a:ext cx="3086100" cy="4162425"/>
        </p:xfrm>
        <a:graphic>
          <a:graphicData uri="http://schemas.openxmlformats.org/drawingml/2006/table">
            <a:tbl>
              <a:tblPr/>
              <a:tblGrid>
                <a:gridCol w="1284553"/>
                <a:gridCol w="1801547"/>
              </a:tblGrid>
              <a:tr h="161925">
                <a:tc>
                  <a:txBody>
                    <a:bodyPr/>
                    <a:lstStyle/>
                    <a:p>
                      <a:pPr algn="l" fontAlgn="b"/>
                      <a:r>
                        <a:rPr lang="hu-HU" sz="1000" b="0" i="0" u="none" strike="noStrike">
                          <a:solidFill>
                            <a:srgbClr val="000000"/>
                          </a:solidFill>
                          <a:effectLst/>
                          <a:latin typeface="Arial"/>
                        </a:rPr>
                        <a:t>Közlemény sorszáma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hu-HU" sz="1000" b="0" i="0" u="none" strike="noStrike">
                          <a:solidFill>
                            <a:srgbClr val="000000"/>
                          </a:solidFill>
                          <a:effectLst/>
                          <a:latin typeface="Arial"/>
                        </a:rPr>
                        <a:t>Közlemény idézeteinek száma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00025">
                <a:tc>
                  <a:txBody>
                    <a:bodyPr/>
                    <a:lstStyle/>
                    <a:p>
                      <a:pPr algn="ctr" rtl="0" fontAlgn="ctr"/>
                      <a:r>
                        <a:rPr lang="hu-HU" sz="1200" b="0" i="0" u="none" strike="noStrike">
                          <a:solidFill>
                            <a:srgbClr val="000000"/>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rtl="0" fontAlgn="ctr"/>
                      <a:r>
                        <a:rPr lang="hu-HU" sz="1200" b="0" i="0" u="none" strike="noStrike">
                          <a:solidFill>
                            <a:srgbClr val="000000"/>
                          </a:solidFill>
                          <a:effectLst/>
                          <a:latin typeface="Calibri"/>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r>
              <a:tr h="200025">
                <a:tc>
                  <a:txBody>
                    <a:bodyPr/>
                    <a:lstStyle/>
                    <a:p>
                      <a:pPr algn="ctr" rtl="0" fontAlgn="ctr"/>
                      <a:r>
                        <a:rPr lang="hu-HU" sz="1200" b="0" i="0" u="none" strike="noStrike">
                          <a:solidFill>
                            <a:srgbClr val="000000"/>
                          </a:solidFill>
                          <a:effectLst/>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dirty="0">
                          <a:solidFill>
                            <a:srgbClr val="000000"/>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bl>
          </a:graphicData>
        </a:graphic>
      </p:graphicFrame>
      <p:sp>
        <p:nvSpPr>
          <p:cNvPr id="3" name="Dia számának helye 2"/>
          <p:cNvSpPr>
            <a:spLocks noGrp="1"/>
          </p:cNvSpPr>
          <p:nvPr>
            <p:ph type="sldNum" sz="quarter" idx="12"/>
          </p:nvPr>
        </p:nvSpPr>
        <p:spPr/>
        <p:txBody>
          <a:bodyPr/>
          <a:lstStyle/>
          <a:p>
            <a:fld id="{0911E7B4-FACB-49FA-90FD-C53F4A2846F5}" type="slidenum">
              <a:rPr lang="hu-HU" smtClean="0"/>
              <a:t>16</a:t>
            </a:fld>
            <a:r>
              <a:rPr lang="hu-HU" dirty="0" smtClean="0"/>
              <a:t>/39</a:t>
            </a:r>
            <a:endParaRPr lang="hu-HU" dirty="0"/>
          </a:p>
        </p:txBody>
      </p:sp>
    </p:spTree>
    <p:extLst>
      <p:ext uri="{BB962C8B-B14F-4D97-AF65-F5344CB8AC3E}">
        <p14:creationId xmlns:p14="http://schemas.microsoft.com/office/powerpoint/2010/main" val="515955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i="1" dirty="0" smtClean="0"/>
              <a:t>h index, de honnan?</a:t>
            </a:r>
            <a:endParaRPr lang="hu-HU" sz="4000" i="1" dirty="0"/>
          </a:p>
        </p:txBody>
      </p:sp>
      <p:sp>
        <p:nvSpPr>
          <p:cNvPr id="3" name="Tartalom helye 2"/>
          <p:cNvSpPr>
            <a:spLocks noGrp="1"/>
          </p:cNvSpPr>
          <p:nvPr>
            <p:ph idx="1"/>
          </p:nvPr>
        </p:nvSpPr>
        <p:spPr/>
        <p:txBody>
          <a:bodyPr/>
          <a:lstStyle/>
          <a:p>
            <a:r>
              <a:rPr lang="hu-HU" dirty="0" smtClean="0"/>
              <a:t>Web of Science – szerzőre keresés – </a:t>
            </a:r>
            <a:r>
              <a:rPr lang="hu-HU" dirty="0" err="1" smtClean="0"/>
              <a:t>Create</a:t>
            </a:r>
            <a:r>
              <a:rPr lang="hu-HU" dirty="0" smtClean="0"/>
              <a:t> </a:t>
            </a:r>
            <a:r>
              <a:rPr lang="hu-HU" dirty="0" err="1" smtClean="0"/>
              <a:t>Citation</a:t>
            </a:r>
            <a:r>
              <a:rPr lang="hu-HU" dirty="0" smtClean="0"/>
              <a:t> </a:t>
            </a:r>
            <a:r>
              <a:rPr lang="hu-HU" dirty="0" err="1" smtClean="0"/>
              <a:t>Report</a:t>
            </a:r>
            <a:endParaRPr lang="hu-HU" dirty="0" smtClean="0"/>
          </a:p>
          <a:p>
            <a:r>
              <a:rPr lang="hu-HU" dirty="0" err="1" smtClean="0"/>
              <a:t>Scopus</a:t>
            </a:r>
            <a:r>
              <a:rPr lang="hu-HU" dirty="0" smtClean="0"/>
              <a:t> – szerzőre keresés – </a:t>
            </a:r>
            <a:r>
              <a:rPr lang="hu-HU" dirty="0" err="1" smtClean="0"/>
              <a:t>View</a:t>
            </a:r>
            <a:r>
              <a:rPr lang="hu-HU" dirty="0" smtClean="0"/>
              <a:t> </a:t>
            </a:r>
            <a:r>
              <a:rPr lang="hu-HU" dirty="0" err="1" smtClean="0"/>
              <a:t>citation</a:t>
            </a:r>
            <a:r>
              <a:rPr lang="hu-HU" dirty="0" smtClean="0"/>
              <a:t> </a:t>
            </a:r>
            <a:r>
              <a:rPr lang="hu-HU" dirty="0" err="1" smtClean="0"/>
              <a:t>overview</a:t>
            </a:r>
            <a:r>
              <a:rPr lang="hu-HU" dirty="0" smtClean="0"/>
              <a:t> (lehetőség az önidézet kiszűrésére)</a:t>
            </a:r>
          </a:p>
          <a:p>
            <a:r>
              <a:rPr lang="hu-HU" dirty="0"/>
              <a:t>MTMT</a:t>
            </a:r>
          </a:p>
          <a:p>
            <a:r>
              <a:rPr lang="hu-HU" dirty="0"/>
              <a:t>Saját </a:t>
            </a:r>
            <a:r>
              <a:rPr lang="hu-HU" dirty="0" smtClean="0"/>
              <a:t>készítés</a:t>
            </a:r>
          </a:p>
          <a:p>
            <a:r>
              <a:rPr lang="hu-HU" dirty="0" err="1" smtClean="0"/>
              <a:t>Google</a:t>
            </a:r>
            <a:r>
              <a:rPr lang="hu-HU" dirty="0" smtClean="0"/>
              <a:t> </a:t>
            </a:r>
            <a:r>
              <a:rPr lang="hu-HU" dirty="0" err="1" smtClean="0"/>
              <a:t>Scholar</a:t>
            </a:r>
            <a:r>
              <a:rPr lang="hu-HU" dirty="0" smtClean="0"/>
              <a:t> – segédprogram szükséges pl. </a:t>
            </a:r>
            <a:r>
              <a:rPr lang="hu-HU" dirty="0" err="1" smtClean="0"/>
              <a:t>Publish</a:t>
            </a:r>
            <a:r>
              <a:rPr lang="hu-HU" dirty="0" smtClean="0"/>
              <a:t> </a:t>
            </a:r>
            <a:r>
              <a:rPr lang="hu-HU" dirty="0" err="1" smtClean="0"/>
              <a:t>or</a:t>
            </a:r>
            <a:r>
              <a:rPr lang="hu-HU" dirty="0" smtClean="0"/>
              <a:t> </a:t>
            </a:r>
            <a:r>
              <a:rPr lang="hu-HU" dirty="0" err="1" smtClean="0"/>
              <a:t>Perish</a:t>
            </a:r>
            <a:endParaRPr lang="hu-HU" dirty="0" smtClean="0"/>
          </a:p>
          <a:p>
            <a:endParaRPr lang="hu-HU" dirty="0"/>
          </a:p>
        </p:txBody>
      </p:sp>
      <p:sp>
        <p:nvSpPr>
          <p:cNvPr id="4" name="Dia számának helye 3"/>
          <p:cNvSpPr>
            <a:spLocks noGrp="1"/>
          </p:cNvSpPr>
          <p:nvPr>
            <p:ph type="sldNum" sz="quarter" idx="12"/>
          </p:nvPr>
        </p:nvSpPr>
        <p:spPr/>
        <p:txBody>
          <a:bodyPr/>
          <a:lstStyle/>
          <a:p>
            <a:fld id="{0911E7B4-FACB-49FA-90FD-C53F4A2846F5}" type="slidenum">
              <a:rPr lang="hu-HU" smtClean="0"/>
              <a:t>17</a:t>
            </a:fld>
            <a:r>
              <a:rPr lang="hu-HU" dirty="0" smtClean="0"/>
              <a:t>/39</a:t>
            </a:r>
            <a:endParaRPr lang="hu-HU" dirty="0"/>
          </a:p>
        </p:txBody>
      </p:sp>
    </p:spTree>
    <p:extLst>
      <p:ext uri="{BB962C8B-B14F-4D97-AF65-F5344CB8AC3E}">
        <p14:creationId xmlns:p14="http://schemas.microsoft.com/office/powerpoint/2010/main" val="2781859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p:cNvSpPr>
            <a:spLocks noGrp="1"/>
          </p:cNvSpPr>
          <p:nvPr>
            <p:ph type="sldNum" sz="quarter" idx="12"/>
          </p:nvPr>
        </p:nvSpPr>
        <p:spPr/>
        <p:txBody>
          <a:bodyPr/>
          <a:lstStyle/>
          <a:p>
            <a:fld id="{0911E7B4-FACB-49FA-90FD-C53F4A2846F5}" type="slidenum">
              <a:rPr lang="hu-HU" smtClean="0"/>
              <a:t>18</a:t>
            </a:fld>
            <a:r>
              <a:rPr lang="hu-HU" dirty="0" smtClean="0"/>
              <a:t>/40</a:t>
            </a:r>
            <a:endParaRPr lang="hu-HU"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316" b="2660"/>
          <a:stretch/>
        </p:blipFill>
        <p:spPr bwMode="auto">
          <a:xfrm>
            <a:off x="-10692" y="12380"/>
            <a:ext cx="9110531" cy="68456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Téglalap 1"/>
          <p:cNvSpPr/>
          <p:nvPr/>
        </p:nvSpPr>
        <p:spPr>
          <a:xfrm>
            <a:off x="6948264" y="2564904"/>
            <a:ext cx="792088" cy="216024"/>
          </a:xfrm>
          <a:prstGeom prst="rect">
            <a:avLst/>
          </a:prstGeom>
          <a:solidFill>
            <a:schemeClr val="accent1">
              <a:alpha val="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1214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p:cNvSpPr>
            <a:spLocks noGrp="1"/>
          </p:cNvSpPr>
          <p:nvPr>
            <p:ph type="sldNum" sz="quarter" idx="12"/>
          </p:nvPr>
        </p:nvSpPr>
        <p:spPr/>
        <p:txBody>
          <a:bodyPr/>
          <a:lstStyle/>
          <a:p>
            <a:fld id="{0911E7B4-FACB-49FA-90FD-C53F4A2846F5}" type="slidenum">
              <a:rPr lang="hu-HU" smtClean="0"/>
              <a:t>19</a:t>
            </a:fld>
            <a:r>
              <a:rPr lang="hu-HU" dirty="0" smtClean="0"/>
              <a:t>/40</a:t>
            </a:r>
            <a:endParaRPr lang="hu-HU"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8054" b="2701"/>
          <a:stretch/>
        </p:blipFill>
        <p:spPr bwMode="auto">
          <a:xfrm>
            <a:off x="155969" y="116633"/>
            <a:ext cx="8808519" cy="66247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églalap 1"/>
          <p:cNvSpPr/>
          <p:nvPr/>
        </p:nvSpPr>
        <p:spPr>
          <a:xfrm>
            <a:off x="4139952" y="3104964"/>
            <a:ext cx="648072" cy="216024"/>
          </a:xfrm>
          <a:prstGeom prst="rect">
            <a:avLst/>
          </a:prstGeom>
          <a:solidFill>
            <a:schemeClr val="accent1">
              <a:alpha val="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4" name="Egyenes összekötő nyíllal 3"/>
          <p:cNvCxnSpPr/>
          <p:nvPr/>
        </p:nvCxnSpPr>
        <p:spPr>
          <a:xfrm flipH="1">
            <a:off x="2339752" y="2348880"/>
            <a:ext cx="1152128" cy="0"/>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26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404813"/>
            <a:ext cx="7924800" cy="1905000"/>
          </a:xfrm>
        </p:spPr>
        <p:txBody>
          <a:bodyPr>
            <a:normAutofit fontScale="90000"/>
          </a:bodyPr>
          <a:lstStyle/>
          <a:p>
            <a:pPr eaLnBrk="1" hangingPunct="1"/>
            <a:r>
              <a:rPr lang="hu-HU" sz="3600" b="1" dirty="0" err="1" smtClean="0"/>
              <a:t>Bibliometria</a:t>
            </a:r>
            <a:r>
              <a:rPr lang="hu-HU" sz="3600" b="1" dirty="0" smtClean="0"/>
              <a:t>: a publikációk mennyiségi viszonyaival foglalkozó tudomány</a:t>
            </a:r>
            <a:br>
              <a:rPr lang="hu-HU" sz="3600" b="1" dirty="0" smtClean="0"/>
            </a:br>
            <a:r>
              <a:rPr lang="hu-HU" sz="3600" b="1" dirty="0" smtClean="0"/>
              <a:t>az élettudományokhoz kötődik</a:t>
            </a:r>
            <a:r>
              <a:rPr lang="hu-HU" b="1" dirty="0" smtClean="0"/>
              <a:t/>
            </a:r>
            <a:br>
              <a:rPr lang="hu-HU" b="1" dirty="0" smtClean="0"/>
            </a:br>
            <a:endParaRPr lang="hu-HU" b="1" dirty="0" smtClean="0"/>
          </a:p>
        </p:txBody>
      </p:sp>
      <p:sp>
        <p:nvSpPr>
          <p:cNvPr id="4099" name="Rectangle 3"/>
          <p:cNvSpPr>
            <a:spLocks noGrp="1" noChangeArrowheads="1"/>
          </p:cNvSpPr>
          <p:nvPr>
            <p:ph type="body" idx="1"/>
          </p:nvPr>
        </p:nvSpPr>
        <p:spPr>
          <a:xfrm>
            <a:off x="762000" y="2286000"/>
            <a:ext cx="7772400" cy="4114800"/>
          </a:xfrm>
        </p:spPr>
        <p:txBody>
          <a:bodyPr/>
          <a:lstStyle/>
          <a:p>
            <a:pPr eaLnBrk="1" hangingPunct="1">
              <a:buClr>
                <a:schemeClr val="bg2"/>
              </a:buClr>
              <a:buFontTx/>
              <a:buNone/>
            </a:pPr>
            <a:r>
              <a:rPr lang="hu-HU" dirty="0" smtClean="0"/>
              <a:t>Publikáció jellemzői:</a:t>
            </a:r>
          </a:p>
          <a:p>
            <a:pPr eaLnBrk="1" hangingPunct="1">
              <a:buClr>
                <a:schemeClr val="tx1"/>
              </a:buClr>
            </a:pPr>
            <a:r>
              <a:rPr lang="hu-HU" dirty="0" smtClean="0"/>
              <a:t>Szerzők</a:t>
            </a:r>
          </a:p>
          <a:p>
            <a:pPr eaLnBrk="1" hangingPunct="1">
              <a:buClr>
                <a:schemeClr val="tx1"/>
              </a:buClr>
            </a:pPr>
            <a:r>
              <a:rPr lang="hu-HU" dirty="0" smtClean="0"/>
              <a:t>Hivatkozások</a:t>
            </a:r>
          </a:p>
          <a:p>
            <a:pPr eaLnBrk="1" hangingPunct="1">
              <a:buClr>
                <a:schemeClr val="tx1"/>
              </a:buClr>
            </a:pPr>
            <a:r>
              <a:rPr lang="hu-HU" dirty="0" smtClean="0"/>
              <a:t>Életkor</a:t>
            </a:r>
          </a:p>
          <a:p>
            <a:pPr eaLnBrk="1" hangingPunct="1">
              <a:buClr>
                <a:schemeClr val="tx1"/>
              </a:buClr>
            </a:pPr>
            <a:r>
              <a:rPr lang="hu-HU" dirty="0" smtClean="0"/>
              <a:t>Hely</a:t>
            </a:r>
          </a:p>
          <a:p>
            <a:pPr eaLnBrk="1" hangingPunct="1">
              <a:buClr>
                <a:schemeClr val="tx1"/>
              </a:buClr>
            </a:pPr>
            <a:r>
              <a:rPr lang="hu-HU" dirty="0" smtClean="0"/>
              <a:t>Téma</a:t>
            </a:r>
          </a:p>
          <a:p>
            <a:pPr eaLnBrk="1" hangingPunct="1">
              <a:buClr>
                <a:schemeClr val="bg2"/>
              </a:buClr>
            </a:pPr>
            <a:endParaRPr lang="hu-HU" dirty="0" smtClean="0">
              <a:solidFill>
                <a:schemeClr val="bg2"/>
              </a:solidFill>
            </a:endParaRPr>
          </a:p>
        </p:txBody>
      </p:sp>
      <p:sp>
        <p:nvSpPr>
          <p:cNvPr id="2" name="Dia számának helye 1"/>
          <p:cNvSpPr>
            <a:spLocks noGrp="1"/>
          </p:cNvSpPr>
          <p:nvPr>
            <p:ph type="sldNum" sz="quarter" idx="12"/>
          </p:nvPr>
        </p:nvSpPr>
        <p:spPr/>
        <p:txBody>
          <a:bodyPr/>
          <a:lstStyle/>
          <a:p>
            <a:fld id="{0911E7B4-FACB-49FA-90FD-C53F4A2846F5}" type="slidenum">
              <a:rPr lang="hu-HU" smtClean="0"/>
              <a:t>2</a:t>
            </a:fld>
            <a:r>
              <a:rPr lang="hu-HU" dirty="0" smtClean="0"/>
              <a:t>/39</a:t>
            </a:r>
            <a:endParaRPr lang="hu-HU" dirty="0"/>
          </a:p>
        </p:txBody>
      </p:sp>
    </p:spTree>
    <p:extLst>
      <p:ext uri="{BB962C8B-B14F-4D97-AF65-F5344CB8AC3E}">
        <p14:creationId xmlns:p14="http://schemas.microsoft.com/office/powerpoint/2010/main" val="2827051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2905" b="3758"/>
          <a:stretch/>
        </p:blipFill>
        <p:spPr bwMode="auto">
          <a:xfrm>
            <a:off x="-1" y="47504"/>
            <a:ext cx="9097173" cy="669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 t="4942" r="30202" b="44858"/>
          <a:stretch/>
        </p:blipFill>
        <p:spPr bwMode="auto">
          <a:xfrm>
            <a:off x="2915816" y="2708920"/>
            <a:ext cx="5940000" cy="32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églalap 1"/>
          <p:cNvSpPr/>
          <p:nvPr/>
        </p:nvSpPr>
        <p:spPr>
          <a:xfrm>
            <a:off x="2915816" y="5373216"/>
            <a:ext cx="5400600" cy="144016"/>
          </a:xfrm>
          <a:prstGeom prst="rect">
            <a:avLst/>
          </a:prstGeom>
          <a:solidFill>
            <a:schemeClr val="accent1">
              <a:alpha val="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Dia számának helye 2"/>
          <p:cNvSpPr>
            <a:spLocks noGrp="1"/>
          </p:cNvSpPr>
          <p:nvPr>
            <p:ph type="sldNum" sz="quarter" idx="12"/>
          </p:nvPr>
        </p:nvSpPr>
        <p:spPr/>
        <p:txBody>
          <a:bodyPr/>
          <a:lstStyle/>
          <a:p>
            <a:fld id="{0911E7B4-FACB-49FA-90FD-C53F4A2846F5}" type="slidenum">
              <a:rPr lang="hu-HU" smtClean="0"/>
              <a:t>20</a:t>
            </a:fld>
            <a:r>
              <a:rPr lang="hu-HU" dirty="0" smtClean="0"/>
              <a:t>/39</a:t>
            </a:r>
            <a:endParaRPr lang="hu-HU" dirty="0"/>
          </a:p>
        </p:txBody>
      </p:sp>
    </p:spTree>
    <p:extLst>
      <p:ext uri="{BB962C8B-B14F-4D97-AF65-F5344CB8AC3E}">
        <p14:creationId xmlns:p14="http://schemas.microsoft.com/office/powerpoint/2010/main" val="193050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0911E7B4-FACB-49FA-90FD-C53F4A2846F5}" type="slidenum">
              <a:rPr lang="hu-HU" smtClean="0"/>
              <a:t>21</a:t>
            </a:fld>
            <a:r>
              <a:rPr lang="hu-HU" dirty="0" smtClean="0"/>
              <a:t>/40</a:t>
            </a:r>
            <a:endParaRPr lang="hu-HU"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683" t="5074" r="4443" b="4961"/>
          <a:stretch/>
        </p:blipFill>
        <p:spPr bwMode="auto">
          <a:xfrm>
            <a:off x="107504" y="79821"/>
            <a:ext cx="8928992" cy="67095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Szövegdoboz 1"/>
          <p:cNvSpPr txBox="1"/>
          <p:nvPr/>
        </p:nvSpPr>
        <p:spPr>
          <a:xfrm>
            <a:off x="2771800" y="4941168"/>
            <a:ext cx="4104456" cy="646331"/>
          </a:xfrm>
          <a:prstGeom prst="rect">
            <a:avLst/>
          </a:prstGeom>
          <a:solidFill>
            <a:schemeClr val="accent1"/>
          </a:solidFill>
        </p:spPr>
        <p:txBody>
          <a:bodyPr wrap="square" rtlCol="0">
            <a:spAutoFit/>
          </a:bodyPr>
          <a:lstStyle/>
          <a:p>
            <a:r>
              <a:rPr lang="hu-HU" dirty="0" smtClean="0"/>
              <a:t>Ha valamelyik közlemény nem az adott szerzőé, törölhetjük a kiválasztást</a:t>
            </a:r>
            <a:endParaRPr lang="hu-HU" dirty="0"/>
          </a:p>
        </p:txBody>
      </p:sp>
      <p:sp>
        <p:nvSpPr>
          <p:cNvPr id="3" name="Téglalap 2"/>
          <p:cNvSpPr/>
          <p:nvPr/>
        </p:nvSpPr>
        <p:spPr>
          <a:xfrm>
            <a:off x="3563888" y="1412776"/>
            <a:ext cx="1728192" cy="504056"/>
          </a:xfrm>
          <a:prstGeom prst="rect">
            <a:avLst/>
          </a:prstGeom>
          <a:solidFill>
            <a:schemeClr val="accent1">
              <a:alpha val="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03041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i="1" dirty="0" smtClean="0"/>
              <a:t>Ellenérvek – h index</a:t>
            </a:r>
            <a:endParaRPr lang="hu-HU" i="1" dirty="0"/>
          </a:p>
        </p:txBody>
      </p:sp>
      <p:sp>
        <p:nvSpPr>
          <p:cNvPr id="3" name="Tartalom helye 2"/>
          <p:cNvSpPr>
            <a:spLocks noGrp="1"/>
          </p:cNvSpPr>
          <p:nvPr>
            <p:ph idx="1"/>
          </p:nvPr>
        </p:nvSpPr>
        <p:spPr/>
        <p:txBody>
          <a:bodyPr>
            <a:normAutofit/>
          </a:bodyPr>
          <a:lstStyle/>
          <a:p>
            <a:pPr lvl="1" algn="just"/>
            <a:r>
              <a:rPr lang="hu-HU" dirty="0" smtClean="0"/>
              <a:t>nem árul el semmit az idézettség eloszlásáról a teljes publikációs tevékenységre nézve</a:t>
            </a:r>
          </a:p>
          <a:p>
            <a:pPr lvl="1" algn="just"/>
            <a:r>
              <a:rPr lang="hu-HU" dirty="0"/>
              <a:t>n</a:t>
            </a:r>
            <a:r>
              <a:rPr lang="hu-HU" dirty="0" smtClean="0"/>
              <a:t>em számol az eltérő területi </a:t>
            </a:r>
            <a:r>
              <a:rPr lang="hu-HU" dirty="0" err="1" smtClean="0"/>
              <a:t>idézettségi</a:t>
            </a:r>
            <a:r>
              <a:rPr lang="hu-HU" dirty="0" smtClean="0"/>
              <a:t> szokásokkal</a:t>
            </a:r>
            <a:endParaRPr lang="hu-HU" dirty="0"/>
          </a:p>
          <a:p>
            <a:pPr lvl="1" algn="just"/>
            <a:r>
              <a:rPr lang="hu-HU" dirty="0" smtClean="0"/>
              <a:t>h </a:t>
            </a:r>
            <a:r>
              <a:rPr lang="hu-HU" dirty="0"/>
              <a:t>soha nem lehet nagyobb a teljes cikkszámnál. </a:t>
            </a:r>
            <a:r>
              <a:rPr lang="hu-HU" dirty="0" smtClean="0"/>
              <a:t>amikor </a:t>
            </a:r>
            <a:r>
              <a:rPr lang="hu-HU" dirty="0"/>
              <a:t>egy cikk bekerül a h-indexet </a:t>
            </a:r>
            <a:r>
              <a:rPr lang="hu-HU" dirty="0" smtClean="0"/>
              <a:t>definiáló publikációk </a:t>
            </a:r>
            <a:r>
              <a:rPr lang="hu-HU" dirty="0"/>
              <a:t>közé, onnantól az </a:t>
            </a:r>
            <a:r>
              <a:rPr lang="hu-HU" dirty="0" smtClean="0"/>
              <a:t>idézettségének változása </a:t>
            </a:r>
            <a:r>
              <a:rPr lang="hu-HU" dirty="0"/>
              <a:t>nem módosítja a h értékét</a:t>
            </a:r>
            <a:r>
              <a:rPr lang="hu-HU" dirty="0" smtClean="0"/>
              <a:t>.</a:t>
            </a:r>
          </a:p>
          <a:p>
            <a:pPr lvl="1" algn="just"/>
            <a:r>
              <a:rPr lang="hu-HU" dirty="0" smtClean="0"/>
              <a:t>a h index értéke nem csökken</a:t>
            </a:r>
            <a:endParaRPr lang="hu-HU" dirty="0"/>
          </a:p>
          <a:p>
            <a:pPr marL="457200" lvl="1" indent="0">
              <a:buNone/>
            </a:pPr>
            <a:endParaRPr lang="hu-HU" dirty="0" smtClean="0"/>
          </a:p>
          <a:p>
            <a:pPr lvl="1"/>
            <a:endParaRPr lang="hu-HU" dirty="0" smtClean="0"/>
          </a:p>
        </p:txBody>
      </p:sp>
      <p:sp>
        <p:nvSpPr>
          <p:cNvPr id="4" name="Dia számának helye 3"/>
          <p:cNvSpPr>
            <a:spLocks noGrp="1"/>
          </p:cNvSpPr>
          <p:nvPr>
            <p:ph type="sldNum" sz="quarter" idx="12"/>
          </p:nvPr>
        </p:nvSpPr>
        <p:spPr/>
        <p:txBody>
          <a:bodyPr/>
          <a:lstStyle/>
          <a:p>
            <a:fld id="{0911E7B4-FACB-49FA-90FD-C53F4A2846F5}" type="slidenum">
              <a:rPr lang="hu-HU" smtClean="0"/>
              <a:t>22</a:t>
            </a:fld>
            <a:r>
              <a:rPr lang="hu-HU" dirty="0" smtClean="0"/>
              <a:t>/39</a:t>
            </a:r>
            <a:endParaRPr lang="hu-HU" dirty="0"/>
          </a:p>
        </p:txBody>
      </p:sp>
    </p:spTree>
    <p:extLst>
      <p:ext uri="{BB962C8B-B14F-4D97-AF65-F5344CB8AC3E}">
        <p14:creationId xmlns:p14="http://schemas.microsoft.com/office/powerpoint/2010/main" val="754528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i="1" dirty="0" smtClean="0"/>
              <a:t>Variációk a h indexre</a:t>
            </a:r>
            <a:endParaRPr lang="hu-HU" sz="4000" i="1"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25" y="1074738"/>
            <a:ext cx="7626350"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a számának helye 2"/>
          <p:cNvSpPr>
            <a:spLocks noGrp="1"/>
          </p:cNvSpPr>
          <p:nvPr>
            <p:ph type="sldNum" sz="quarter" idx="12"/>
          </p:nvPr>
        </p:nvSpPr>
        <p:spPr/>
        <p:txBody>
          <a:bodyPr/>
          <a:lstStyle/>
          <a:p>
            <a:fld id="{0911E7B4-FACB-49FA-90FD-C53F4A2846F5}" type="slidenum">
              <a:rPr lang="hu-HU" smtClean="0"/>
              <a:t>23</a:t>
            </a:fld>
            <a:r>
              <a:rPr lang="hu-HU" dirty="0" smtClean="0"/>
              <a:t>/39</a:t>
            </a:r>
            <a:endParaRPr lang="hu-HU" dirty="0"/>
          </a:p>
        </p:txBody>
      </p:sp>
    </p:spTree>
    <p:extLst>
      <p:ext uri="{BB962C8B-B14F-4D97-AF65-F5344CB8AC3E}">
        <p14:creationId xmlns:p14="http://schemas.microsoft.com/office/powerpoint/2010/main" val="701331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i="1" dirty="0"/>
              <a:t>g</a:t>
            </a:r>
            <a:r>
              <a:rPr lang="hu-HU" sz="4000" i="1" dirty="0" smtClean="0"/>
              <a:t> index</a:t>
            </a:r>
            <a:endParaRPr lang="hu-HU" sz="4000" i="1" dirty="0"/>
          </a:p>
        </p:txBody>
      </p:sp>
      <p:sp>
        <p:nvSpPr>
          <p:cNvPr id="3" name="Tartalom helye 2"/>
          <p:cNvSpPr>
            <a:spLocks noGrp="1"/>
          </p:cNvSpPr>
          <p:nvPr>
            <p:ph idx="1"/>
          </p:nvPr>
        </p:nvSpPr>
        <p:spPr>
          <a:xfrm>
            <a:off x="457200" y="1600200"/>
            <a:ext cx="8147248" cy="4205064"/>
          </a:xfrm>
        </p:spPr>
        <p:txBody>
          <a:bodyPr>
            <a:normAutofit fontScale="77500" lnSpcReduction="20000"/>
          </a:bodyPr>
          <a:lstStyle/>
          <a:p>
            <a:pPr algn="just"/>
            <a:r>
              <a:rPr lang="hu-HU" sz="3600" dirty="0" smtClean="0"/>
              <a:t>Leo </a:t>
            </a:r>
            <a:r>
              <a:rPr lang="hu-HU" sz="3600" dirty="0" err="1" smtClean="0"/>
              <a:t>Egghe</a:t>
            </a:r>
            <a:r>
              <a:rPr lang="hu-HU" sz="3600" dirty="0" smtClean="0"/>
              <a:t> 2006-ban a h index továbbfejlesztéseként hozta létre</a:t>
            </a:r>
          </a:p>
          <a:p>
            <a:endParaRPr lang="hu-HU" sz="1400" dirty="0" smtClean="0"/>
          </a:p>
          <a:p>
            <a:pPr algn="just"/>
            <a:r>
              <a:rPr lang="hu-HU" sz="3600" dirty="0" smtClean="0"/>
              <a:t>a </a:t>
            </a:r>
            <a:r>
              <a:rPr lang="hu-HU" sz="3600" dirty="0"/>
              <a:t>g-index </a:t>
            </a:r>
            <a:r>
              <a:rPr lang="hu-HU" sz="3600" dirty="0" smtClean="0"/>
              <a:t>csak </a:t>
            </a:r>
            <a:r>
              <a:rPr lang="hu-HU" sz="3600" dirty="0"/>
              <a:t>abban </a:t>
            </a:r>
            <a:r>
              <a:rPr lang="hu-HU" sz="3600" dirty="0" smtClean="0"/>
              <a:t>különbözik a h indextől, </a:t>
            </a:r>
            <a:r>
              <a:rPr lang="hu-HU" sz="3600" dirty="0"/>
              <a:t>hogy az idézetek összegét nézi, vagyis g </a:t>
            </a:r>
            <a:r>
              <a:rPr lang="hu-HU" sz="3600" dirty="0" err="1"/>
              <a:t>publikáció-nak</a:t>
            </a:r>
            <a:r>
              <a:rPr lang="hu-HU" sz="3600" dirty="0"/>
              <a:t> összesen legalább g2 idézete van. </a:t>
            </a:r>
            <a:endParaRPr lang="hu-HU" sz="3600" dirty="0" smtClean="0"/>
          </a:p>
          <a:p>
            <a:endParaRPr lang="hu-HU" sz="1400" dirty="0" smtClean="0"/>
          </a:p>
          <a:p>
            <a:pPr algn="just"/>
            <a:r>
              <a:rPr lang="hu-HU" sz="3600" dirty="0"/>
              <a:t>g</a:t>
            </a:r>
            <a:r>
              <a:rPr lang="hu-HU" sz="3600" dirty="0" smtClean="0"/>
              <a:t> index „örökölte” a h index minden jó tulajdonságát, de jobban figyelembe veszi a top közlemények idézet számait.</a:t>
            </a:r>
          </a:p>
          <a:p>
            <a:pPr marL="0" indent="0">
              <a:buNone/>
            </a:pPr>
            <a:endParaRPr lang="hu-HU" sz="1400" dirty="0" smtClean="0"/>
          </a:p>
          <a:p>
            <a:pPr algn="just"/>
            <a:r>
              <a:rPr lang="hu-HU" sz="3600" dirty="0" smtClean="0"/>
              <a:t>jobban </a:t>
            </a:r>
            <a:r>
              <a:rPr lang="hu-HU" sz="3600" dirty="0"/>
              <a:t>súlyozza a nagy </a:t>
            </a:r>
            <a:r>
              <a:rPr lang="hu-HU" sz="3600" dirty="0" err="1"/>
              <a:t>idézettségű</a:t>
            </a:r>
            <a:r>
              <a:rPr lang="hu-HU" sz="3600" dirty="0"/>
              <a:t> </a:t>
            </a:r>
            <a:r>
              <a:rPr lang="hu-HU" sz="3600" dirty="0" smtClean="0"/>
              <a:t>cikkek szerepét</a:t>
            </a:r>
          </a:p>
          <a:p>
            <a:endParaRPr lang="hu-HU" dirty="0"/>
          </a:p>
        </p:txBody>
      </p:sp>
      <p:sp>
        <p:nvSpPr>
          <p:cNvPr id="4" name="Dia számának helye 3"/>
          <p:cNvSpPr>
            <a:spLocks noGrp="1"/>
          </p:cNvSpPr>
          <p:nvPr>
            <p:ph type="sldNum" sz="quarter" idx="12"/>
          </p:nvPr>
        </p:nvSpPr>
        <p:spPr/>
        <p:txBody>
          <a:bodyPr/>
          <a:lstStyle/>
          <a:p>
            <a:fld id="{0911E7B4-FACB-49FA-90FD-C53F4A2846F5}" type="slidenum">
              <a:rPr lang="hu-HU" smtClean="0"/>
              <a:t>24</a:t>
            </a:fld>
            <a:r>
              <a:rPr lang="hu-HU" dirty="0" smtClean="0"/>
              <a:t>/39</a:t>
            </a:r>
            <a:endParaRPr lang="hu-HU" dirty="0"/>
          </a:p>
        </p:txBody>
      </p:sp>
    </p:spTree>
    <p:extLst>
      <p:ext uri="{BB962C8B-B14F-4D97-AF65-F5344CB8AC3E}">
        <p14:creationId xmlns:p14="http://schemas.microsoft.com/office/powerpoint/2010/main" val="2345495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zövegdoboz 7"/>
          <p:cNvSpPr txBox="1"/>
          <p:nvPr/>
        </p:nvSpPr>
        <p:spPr>
          <a:xfrm>
            <a:off x="2123728" y="548680"/>
            <a:ext cx="4752135" cy="1200329"/>
          </a:xfrm>
          <a:prstGeom prst="rect">
            <a:avLst/>
          </a:prstGeom>
          <a:noFill/>
        </p:spPr>
        <p:txBody>
          <a:bodyPr wrap="none" rtlCol="0">
            <a:spAutoFit/>
          </a:bodyPr>
          <a:lstStyle/>
          <a:p>
            <a:r>
              <a:rPr lang="hu-HU" sz="4000" i="1" dirty="0" smtClean="0"/>
              <a:t>A g index és a h index </a:t>
            </a:r>
          </a:p>
          <a:p>
            <a:pPr algn="ctr"/>
            <a:r>
              <a:rPr lang="hu-HU" sz="3200" dirty="0"/>
              <a:t>g</a:t>
            </a:r>
            <a:r>
              <a:rPr lang="hu-HU" sz="3200" dirty="0" smtClean="0"/>
              <a:t>≥h</a:t>
            </a:r>
            <a:endParaRPr lang="hu-HU" sz="3200" dirty="0"/>
          </a:p>
        </p:txBody>
      </p:sp>
      <p:cxnSp>
        <p:nvCxnSpPr>
          <p:cNvPr id="10" name="Egyenes összekötő nyíllal 9"/>
          <p:cNvCxnSpPr/>
          <p:nvPr/>
        </p:nvCxnSpPr>
        <p:spPr>
          <a:xfrm>
            <a:off x="505312" y="4725144"/>
            <a:ext cx="100811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Szövegdoboz 10"/>
          <p:cNvSpPr txBox="1"/>
          <p:nvPr/>
        </p:nvSpPr>
        <p:spPr>
          <a:xfrm>
            <a:off x="471128" y="4355812"/>
            <a:ext cx="867289" cy="369332"/>
          </a:xfrm>
          <a:prstGeom prst="rect">
            <a:avLst/>
          </a:prstGeom>
          <a:noFill/>
        </p:spPr>
        <p:txBody>
          <a:bodyPr wrap="none" rtlCol="0">
            <a:spAutoFit/>
          </a:bodyPr>
          <a:lstStyle/>
          <a:p>
            <a:r>
              <a:rPr lang="hu-HU" dirty="0"/>
              <a:t>h</a:t>
            </a:r>
            <a:r>
              <a:rPr lang="hu-HU" dirty="0" smtClean="0"/>
              <a:t> index</a:t>
            </a:r>
            <a:endParaRPr lang="hu-HU" dirty="0"/>
          </a:p>
        </p:txBody>
      </p:sp>
      <p:cxnSp>
        <p:nvCxnSpPr>
          <p:cNvPr id="13" name="Egyenes összekötő nyíllal 12"/>
          <p:cNvCxnSpPr/>
          <p:nvPr/>
        </p:nvCxnSpPr>
        <p:spPr>
          <a:xfrm flipH="1">
            <a:off x="7740352" y="5949280"/>
            <a:ext cx="93610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Szövegdoboz 14"/>
          <p:cNvSpPr txBox="1"/>
          <p:nvPr/>
        </p:nvSpPr>
        <p:spPr>
          <a:xfrm>
            <a:off x="7884367" y="5517232"/>
            <a:ext cx="854465" cy="369332"/>
          </a:xfrm>
          <a:prstGeom prst="rect">
            <a:avLst/>
          </a:prstGeom>
          <a:noFill/>
        </p:spPr>
        <p:txBody>
          <a:bodyPr wrap="none" rtlCol="0">
            <a:spAutoFit/>
          </a:bodyPr>
          <a:lstStyle/>
          <a:p>
            <a:r>
              <a:rPr lang="hu-HU" dirty="0" smtClean="0"/>
              <a:t>g index</a:t>
            </a:r>
            <a:endParaRPr lang="hu-HU" dirty="0"/>
          </a:p>
        </p:txBody>
      </p:sp>
      <p:graphicFrame>
        <p:nvGraphicFramePr>
          <p:cNvPr id="18" name="Táblázat 17"/>
          <p:cNvGraphicFramePr>
            <a:graphicFrameLocks noGrp="1"/>
          </p:cNvGraphicFramePr>
          <p:nvPr>
            <p:extLst>
              <p:ext uri="{D42A27DB-BD31-4B8C-83A1-F6EECF244321}">
                <p14:modId xmlns:p14="http://schemas.microsoft.com/office/powerpoint/2010/main" val="1410406043"/>
              </p:ext>
            </p:extLst>
          </p:nvPr>
        </p:nvGraphicFramePr>
        <p:xfrm>
          <a:off x="1478396" y="2060848"/>
          <a:ext cx="6235700" cy="4162425"/>
        </p:xfrm>
        <a:graphic>
          <a:graphicData uri="http://schemas.openxmlformats.org/drawingml/2006/table">
            <a:tbl>
              <a:tblPr/>
              <a:tblGrid>
                <a:gridCol w="1803400"/>
                <a:gridCol w="1435100"/>
                <a:gridCol w="2057400"/>
                <a:gridCol w="939800"/>
              </a:tblGrid>
              <a:tr h="161925">
                <a:tc>
                  <a:txBody>
                    <a:bodyPr/>
                    <a:lstStyle/>
                    <a:p>
                      <a:pPr algn="l" fontAlgn="b"/>
                      <a:r>
                        <a:rPr lang="hu-HU" sz="1000" b="0" i="0" u="none" strike="noStrike">
                          <a:solidFill>
                            <a:srgbClr val="000000"/>
                          </a:solidFill>
                          <a:effectLst/>
                          <a:latin typeface="Arial"/>
                        </a:rPr>
                        <a:t>Közlemény idézeteinek száma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hu-HU" sz="1000" b="0" i="0" u="none" strike="noStrike">
                          <a:solidFill>
                            <a:srgbClr val="000000"/>
                          </a:solidFill>
                          <a:effectLst/>
                          <a:latin typeface="Arial"/>
                        </a:rPr>
                        <a:t>Közlemény sorszáma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hu-HU" sz="1000" b="0" i="0" u="none" strike="noStrike">
                          <a:solidFill>
                            <a:srgbClr val="000000"/>
                          </a:solidFill>
                          <a:effectLst/>
                          <a:latin typeface="Arial"/>
                        </a:rPr>
                        <a:t>Közlemény sorszámának négyzete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l-GR" sz="1000" b="0" i="0" u="none" strike="noStrike">
                          <a:solidFill>
                            <a:srgbClr val="000000"/>
                          </a:solidFill>
                          <a:effectLst/>
                          <a:latin typeface="Arial"/>
                        </a:rPr>
                        <a:t>Σ </a:t>
                      </a:r>
                      <a:r>
                        <a:rPr lang="hu-HU" sz="1000" b="0" i="0" u="none" strike="noStrike">
                          <a:solidFill>
                            <a:srgbClr val="000000"/>
                          </a:solidFill>
                          <a:effectLst/>
                          <a:latin typeface="Arial"/>
                        </a:rPr>
                        <a:t>idézet száma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00025">
                <a:tc>
                  <a:txBody>
                    <a:bodyPr/>
                    <a:lstStyle/>
                    <a:p>
                      <a:pPr algn="ctr" rtl="0" fontAlgn="ctr"/>
                      <a:r>
                        <a:rPr lang="hu-HU" sz="1200" b="0" i="0" u="none" strike="noStrike">
                          <a:solidFill>
                            <a:srgbClr val="000000"/>
                          </a:solidFill>
                          <a:effectLst/>
                          <a:latin typeface="Calibri"/>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rtl="0" fontAlgn="ctr"/>
                      <a:r>
                        <a:rPr lang="hu-HU" sz="1200" b="0" i="0" u="none" strike="noStrike">
                          <a:solidFill>
                            <a:srgbClr val="000000"/>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rtl="0" fontAlgn="ctr"/>
                      <a:r>
                        <a:rPr lang="hu-HU" sz="1200" b="0" i="0" u="none" strike="noStrike">
                          <a:solidFill>
                            <a:srgbClr val="000000"/>
                          </a:solidFill>
                          <a:effectLst/>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rtl="0" fontAlgn="ctr"/>
                      <a:r>
                        <a:rPr lang="hu-HU" sz="1200" b="0" i="0" u="none" strike="noStrike">
                          <a:solidFill>
                            <a:srgbClr val="000000"/>
                          </a:solidFill>
                          <a:effectLst/>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rtl="0" fontAlgn="ctr"/>
                      <a:r>
                        <a:rPr lang="hu-HU" sz="1200" b="0" i="0" u="none" strike="noStrike">
                          <a:solidFill>
                            <a:srgbClr val="000000"/>
                          </a:solidFill>
                          <a:effectLst/>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162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rtl="0" fontAlgn="ctr"/>
                      <a:r>
                        <a:rPr lang="hu-HU" sz="1200" b="0" i="0" u="none" strike="noStrike">
                          <a:solidFill>
                            <a:srgbClr val="000000"/>
                          </a:solidFill>
                          <a:effectLst/>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rtl="0" fontAlgn="ctr"/>
                      <a:r>
                        <a:rPr lang="hu-HU" sz="1200" b="0" i="0" u="none" strike="noStrike">
                          <a:solidFill>
                            <a:srgbClr val="000000"/>
                          </a:solidFill>
                          <a:effectLst/>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rtl="0" fontAlgn="ctr"/>
                      <a:r>
                        <a:rPr lang="hu-HU" sz="1200" b="0" i="0" u="none" strike="noStrike">
                          <a:solidFill>
                            <a:srgbClr val="000000"/>
                          </a:solidFill>
                          <a:effectLst/>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218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rtl="0" fontAlgn="ctr"/>
                      <a:r>
                        <a:rPr lang="hu-HU" sz="1200" b="0" i="0" u="none" strike="noStrike">
                          <a:solidFill>
                            <a:srgbClr val="000000"/>
                          </a:solidFill>
                          <a:effectLst/>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234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rtl="0" fontAlgn="ctr"/>
                      <a:r>
                        <a:rPr lang="hu-HU" sz="1200" b="0" i="0" u="none" strike="noStrike">
                          <a:solidFill>
                            <a:srgbClr val="000000"/>
                          </a:solidFill>
                          <a:effectLst/>
                          <a:latin typeface="Calibri"/>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rtl="0" fontAlgn="ctr"/>
                      <a:r>
                        <a:rPr lang="hu-HU" sz="1200" b="0" i="0" u="none" strike="noStrike">
                          <a:solidFill>
                            <a:srgbClr val="000000"/>
                          </a:solidFill>
                          <a:effectLst/>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rtl="0" fontAlgn="ctr"/>
                      <a:r>
                        <a:rPr lang="hu-HU" sz="1200" b="0" i="0" u="none" strike="noStrike">
                          <a:solidFill>
                            <a:srgbClr val="000000"/>
                          </a:solidFill>
                          <a:effectLst/>
                          <a:latin typeface="Calibri"/>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rtl="0" fontAlgn="ctr"/>
                      <a:r>
                        <a:rPr lang="hu-HU" sz="1200" b="0" i="0" u="none" strike="noStrike">
                          <a:solidFill>
                            <a:srgbClr val="000000"/>
                          </a:solidFill>
                          <a:effectLst/>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294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ctr"/>
                      <a:r>
                        <a:rPr lang="hu-HU" sz="1200" b="0" i="0" u="none" strike="noStrike">
                          <a:solidFill>
                            <a:srgbClr val="000000"/>
                          </a:solidFill>
                          <a:effectLst/>
                          <a:latin typeface="Calibri"/>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ctr"/>
                      <a:r>
                        <a:rPr lang="hu-HU" sz="1200" b="0" i="0" u="none" strike="noStrike">
                          <a:solidFill>
                            <a:srgbClr val="000000"/>
                          </a:solidFill>
                          <a:effectLst/>
                          <a:latin typeface="Calibri"/>
                        </a:rPr>
                        <a:t>169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307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rtl="0" fontAlgn="ctr"/>
                      <a:r>
                        <a:rPr lang="hu-HU" sz="1200" b="0" i="0" u="none" strike="noStrike">
                          <a:solidFill>
                            <a:srgbClr val="000000"/>
                          </a:solidFill>
                          <a:effectLst/>
                          <a:latin typeface="Calibri"/>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196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rtl="0" fontAlgn="ctr"/>
                      <a:r>
                        <a:rPr lang="hu-HU" sz="1200" b="0" i="0" u="none" strike="noStrike">
                          <a:solidFill>
                            <a:srgbClr val="000000"/>
                          </a:solidFill>
                          <a:effectLst/>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rtl="0" fontAlgn="ctr"/>
                      <a:r>
                        <a:rPr lang="hu-HU" sz="1200" b="0" i="0" u="none" strike="noStrike">
                          <a:solidFill>
                            <a:srgbClr val="000000"/>
                          </a:solidFill>
                          <a:effectLst/>
                          <a:latin typeface="Calibri"/>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256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345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rtl="0" fontAlgn="ctr"/>
                      <a:r>
                        <a:rPr lang="hu-HU" sz="1200" b="0" i="0" u="none" strike="noStrike">
                          <a:solidFill>
                            <a:srgbClr val="000000"/>
                          </a:solidFill>
                          <a:effectLst/>
                          <a:latin typeface="Calibri"/>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289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357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rtl="0" fontAlgn="ctr"/>
                      <a:r>
                        <a:rPr lang="hu-HU" sz="1200" b="0" i="0" u="none" strike="noStrike">
                          <a:solidFill>
                            <a:srgbClr val="000000"/>
                          </a:solidFill>
                          <a:effectLst/>
                          <a:latin typeface="Calibri"/>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369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00025">
                <a:tc>
                  <a:txBody>
                    <a:bodyPr/>
                    <a:lstStyle/>
                    <a:p>
                      <a:pPr algn="ctr" rtl="0" fontAlgn="ctr"/>
                      <a:r>
                        <a:rPr lang="hu-HU" sz="1200" b="0" i="0" u="none" strike="noStrike">
                          <a:solidFill>
                            <a:srgbClr val="000000"/>
                          </a:solidFill>
                          <a:effectLst/>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rtl="0" fontAlgn="ctr"/>
                      <a:r>
                        <a:rPr lang="hu-HU" sz="1200" b="0" i="0" u="none" strike="noStrike">
                          <a:solidFill>
                            <a:srgbClr val="000000"/>
                          </a:solidFill>
                          <a:effectLst/>
                          <a:latin typeface="Calibri"/>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rtl="0" fontAlgn="ctr"/>
                      <a:r>
                        <a:rPr lang="hu-HU" sz="1200" b="0" i="0" u="none" strike="noStrike">
                          <a:solidFill>
                            <a:srgbClr val="000000"/>
                          </a:solidFill>
                          <a:effectLst/>
                          <a:latin typeface="Calibri"/>
                        </a:rPr>
                        <a:t>361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rtl="0" fontAlgn="ctr"/>
                      <a:r>
                        <a:rPr lang="hu-HU" sz="1200" b="0" i="0" u="none" strike="noStrike">
                          <a:solidFill>
                            <a:srgbClr val="000000"/>
                          </a:solidFill>
                          <a:effectLst/>
                          <a:latin typeface="Calibri"/>
                        </a:rPr>
                        <a:t>381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r>
              <a:tr h="200025">
                <a:tc>
                  <a:txBody>
                    <a:bodyPr/>
                    <a:lstStyle/>
                    <a:p>
                      <a:pPr algn="ctr" rtl="0" fontAlgn="ctr"/>
                      <a:r>
                        <a:rPr lang="hu-HU" sz="1200" b="0" i="0" u="none" strike="noStrike">
                          <a:solidFill>
                            <a:srgbClr val="000000"/>
                          </a:solidFill>
                          <a:effectLst/>
                          <a:latin typeface="Calibri"/>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rtl="0" fontAlgn="ctr"/>
                      <a:r>
                        <a:rPr lang="hu-HU" sz="1200" b="0" i="0" u="none" strike="noStrike">
                          <a:solidFill>
                            <a:srgbClr val="000000"/>
                          </a:solidFill>
                          <a:effectLst/>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a:solidFill>
                            <a:srgbClr val="000000"/>
                          </a:solidFill>
                          <a:effectLst/>
                          <a:latin typeface="Calibri"/>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rtl="0" fontAlgn="ctr"/>
                      <a:r>
                        <a:rPr lang="hu-HU" sz="1200" b="0" i="0" u="none" strike="noStrike" dirty="0">
                          <a:solidFill>
                            <a:srgbClr val="000000"/>
                          </a:solidFill>
                          <a:effectLst/>
                          <a:latin typeface="Calibri"/>
                        </a:rPr>
                        <a:t>392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bl>
          </a:graphicData>
        </a:graphic>
      </p:graphicFrame>
      <p:sp>
        <p:nvSpPr>
          <p:cNvPr id="2" name="Dia számának helye 1"/>
          <p:cNvSpPr>
            <a:spLocks noGrp="1"/>
          </p:cNvSpPr>
          <p:nvPr>
            <p:ph type="sldNum" sz="quarter" idx="12"/>
          </p:nvPr>
        </p:nvSpPr>
        <p:spPr/>
        <p:txBody>
          <a:bodyPr/>
          <a:lstStyle/>
          <a:p>
            <a:fld id="{0911E7B4-FACB-49FA-90FD-C53F4A2846F5}" type="slidenum">
              <a:rPr lang="hu-HU" smtClean="0"/>
              <a:t>25</a:t>
            </a:fld>
            <a:r>
              <a:rPr lang="hu-HU" dirty="0" smtClean="0"/>
              <a:t>/39</a:t>
            </a:r>
            <a:endParaRPr lang="hu-HU" dirty="0"/>
          </a:p>
        </p:txBody>
      </p:sp>
    </p:spTree>
    <p:extLst>
      <p:ext uri="{BB962C8B-B14F-4D97-AF65-F5344CB8AC3E}">
        <p14:creationId xmlns:p14="http://schemas.microsoft.com/office/powerpoint/2010/main" val="115496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2000"/>
                                        <p:tgtEl>
                                          <p:spTgt spid="15">
                                            <p:txEl>
                                              <p:pRg st="0" end="0"/>
                                            </p:txEl>
                                          </p:spTgt>
                                        </p:tgtEl>
                                      </p:cBhvr>
                                    </p:animEffect>
                                    <p:anim calcmode="lin" valueType="num">
                                      <p:cBhvr>
                                        <p:cTn id="18" dur="2000" fill="hold"/>
                                        <p:tgtEl>
                                          <p:spTgt spid="15">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15">
                                            <p:txEl>
                                              <p:pRg st="0" end="0"/>
                                            </p:txEl>
                                          </p:spTgt>
                                        </p:tgtEl>
                                        <p:attrNameLst>
                                          <p:attrName>ppt_h</p:attrName>
                                        </p:attrNameLst>
                                      </p:cBhvr>
                                      <p:tavLst>
                                        <p:tav tm="0">
                                          <p:val>
                                            <p:strVal val="#ppt_h"/>
                                          </p:val>
                                        </p:tav>
                                        <p:tav tm="100000">
                                          <p:val>
                                            <p:strVal val="#ppt_h"/>
                                          </p:val>
                                        </p:tav>
                                      </p:tavLst>
                                    </p:anim>
                                  </p:childTnLst>
                                </p:cTn>
                              </p:par>
                              <p:par>
                                <p:cTn id="20" presetID="26"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80">
                                          <p:stCondLst>
                                            <p:cond delay="0"/>
                                          </p:stCondLst>
                                        </p:cTn>
                                        <p:tgtEl>
                                          <p:spTgt spid="13"/>
                                        </p:tgtEl>
                                      </p:cBhvr>
                                    </p:animEffect>
                                    <p:anim calcmode="lin" valueType="num">
                                      <p:cBhvr>
                                        <p:cTn id="2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8" dur="26">
                                          <p:stCondLst>
                                            <p:cond delay="650"/>
                                          </p:stCondLst>
                                        </p:cTn>
                                        <p:tgtEl>
                                          <p:spTgt spid="13"/>
                                        </p:tgtEl>
                                      </p:cBhvr>
                                      <p:to x="100000" y="60000"/>
                                    </p:animScale>
                                    <p:animScale>
                                      <p:cBhvr>
                                        <p:cTn id="29" dur="166" decel="50000">
                                          <p:stCondLst>
                                            <p:cond delay="676"/>
                                          </p:stCondLst>
                                        </p:cTn>
                                        <p:tgtEl>
                                          <p:spTgt spid="13"/>
                                        </p:tgtEl>
                                      </p:cBhvr>
                                      <p:to x="100000" y="100000"/>
                                    </p:animScale>
                                    <p:animScale>
                                      <p:cBhvr>
                                        <p:cTn id="30" dur="26">
                                          <p:stCondLst>
                                            <p:cond delay="1312"/>
                                          </p:stCondLst>
                                        </p:cTn>
                                        <p:tgtEl>
                                          <p:spTgt spid="13"/>
                                        </p:tgtEl>
                                      </p:cBhvr>
                                      <p:to x="100000" y="80000"/>
                                    </p:animScale>
                                    <p:animScale>
                                      <p:cBhvr>
                                        <p:cTn id="31" dur="166" decel="50000">
                                          <p:stCondLst>
                                            <p:cond delay="1338"/>
                                          </p:stCondLst>
                                        </p:cTn>
                                        <p:tgtEl>
                                          <p:spTgt spid="13"/>
                                        </p:tgtEl>
                                      </p:cBhvr>
                                      <p:to x="100000" y="100000"/>
                                    </p:animScale>
                                    <p:animScale>
                                      <p:cBhvr>
                                        <p:cTn id="32" dur="26">
                                          <p:stCondLst>
                                            <p:cond delay="1642"/>
                                          </p:stCondLst>
                                        </p:cTn>
                                        <p:tgtEl>
                                          <p:spTgt spid="13"/>
                                        </p:tgtEl>
                                      </p:cBhvr>
                                      <p:to x="100000" y="90000"/>
                                    </p:animScale>
                                    <p:animScale>
                                      <p:cBhvr>
                                        <p:cTn id="33" dur="166" decel="50000">
                                          <p:stCondLst>
                                            <p:cond delay="1668"/>
                                          </p:stCondLst>
                                        </p:cTn>
                                        <p:tgtEl>
                                          <p:spTgt spid="13"/>
                                        </p:tgtEl>
                                      </p:cBhvr>
                                      <p:to x="100000" y="100000"/>
                                    </p:animScale>
                                    <p:animScale>
                                      <p:cBhvr>
                                        <p:cTn id="34" dur="26">
                                          <p:stCondLst>
                                            <p:cond delay="1808"/>
                                          </p:stCondLst>
                                        </p:cTn>
                                        <p:tgtEl>
                                          <p:spTgt spid="13"/>
                                        </p:tgtEl>
                                      </p:cBhvr>
                                      <p:to x="100000" y="95000"/>
                                    </p:animScale>
                                    <p:animScale>
                                      <p:cBhvr>
                                        <p:cTn id="35"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i="1" dirty="0" smtClean="0"/>
              <a:t>Kutató a pályája elején és az indexek</a:t>
            </a:r>
            <a:endParaRPr lang="hu-HU" i="1" dirty="0"/>
          </a:p>
        </p:txBody>
      </p:sp>
      <p:graphicFrame>
        <p:nvGraphicFramePr>
          <p:cNvPr id="4" name="Táblázat 3"/>
          <p:cNvGraphicFramePr>
            <a:graphicFrameLocks noGrp="1"/>
          </p:cNvGraphicFramePr>
          <p:nvPr>
            <p:extLst>
              <p:ext uri="{D42A27DB-BD31-4B8C-83A1-F6EECF244321}">
                <p14:modId xmlns:p14="http://schemas.microsoft.com/office/powerpoint/2010/main" val="3726221361"/>
              </p:ext>
            </p:extLst>
          </p:nvPr>
        </p:nvGraphicFramePr>
        <p:xfrm>
          <a:off x="1187624" y="2276872"/>
          <a:ext cx="6934275" cy="2225055"/>
        </p:xfrm>
        <a:graphic>
          <a:graphicData uri="http://schemas.openxmlformats.org/drawingml/2006/table">
            <a:tbl>
              <a:tblPr/>
              <a:tblGrid>
                <a:gridCol w="2005432"/>
                <a:gridCol w="1595872"/>
                <a:gridCol w="2287887"/>
                <a:gridCol w="1045084"/>
              </a:tblGrid>
              <a:tr h="317865">
                <a:tc>
                  <a:txBody>
                    <a:bodyPr/>
                    <a:lstStyle/>
                    <a:p>
                      <a:pPr algn="l" fontAlgn="b"/>
                      <a:r>
                        <a:rPr lang="hu-HU" sz="1000" b="0" i="0" u="none" strike="noStrike">
                          <a:solidFill>
                            <a:srgbClr val="000000"/>
                          </a:solidFill>
                          <a:effectLst/>
                          <a:latin typeface="Arial"/>
                        </a:rPr>
                        <a:t>Közlemény idézeteinek száma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hu-HU" sz="1000" b="0" i="0" u="none" strike="noStrike">
                          <a:solidFill>
                            <a:srgbClr val="000000"/>
                          </a:solidFill>
                          <a:effectLst/>
                          <a:latin typeface="Arial"/>
                        </a:rPr>
                        <a:t>Közlemény sorszáma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hu-HU" sz="1000" b="0" i="0" u="none" strike="noStrike">
                          <a:solidFill>
                            <a:srgbClr val="000000"/>
                          </a:solidFill>
                          <a:effectLst/>
                          <a:latin typeface="Arial"/>
                        </a:rPr>
                        <a:t>Közlemény sorszámának négyzete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l-GR" sz="1000" b="0" i="0" u="none" strike="noStrike">
                          <a:solidFill>
                            <a:srgbClr val="000000"/>
                          </a:solidFill>
                          <a:effectLst/>
                          <a:latin typeface="Arial"/>
                        </a:rPr>
                        <a:t>Σ </a:t>
                      </a:r>
                      <a:r>
                        <a:rPr lang="hu-HU" sz="1000" b="0" i="0" u="none" strike="noStrike">
                          <a:solidFill>
                            <a:srgbClr val="000000"/>
                          </a:solidFill>
                          <a:effectLst/>
                          <a:latin typeface="Arial"/>
                        </a:rPr>
                        <a:t>idézet száma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17865">
                <a:tc>
                  <a:txBody>
                    <a:bodyPr/>
                    <a:lstStyle/>
                    <a:p>
                      <a:pPr algn="ctr" fontAlgn="b"/>
                      <a:r>
                        <a:rPr lang="hu-HU" sz="1000" b="0" i="0" u="none" strike="noStrike">
                          <a:solidFill>
                            <a:srgbClr val="000000"/>
                          </a:solidFill>
                          <a:effectLst/>
                          <a:latin typeface="Arial"/>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hu-HU" sz="1000" b="0" i="0" u="none" strike="noStrike">
                          <a:solidFill>
                            <a:srgbClr val="000000"/>
                          </a:solidFill>
                          <a:effectLst/>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hu-HU" sz="1000" b="0" i="0" u="none" strike="noStrike">
                          <a:solidFill>
                            <a:srgbClr val="000000"/>
                          </a:solidFill>
                          <a:effectLst/>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hu-HU" sz="1000" b="0" i="0" u="none" strike="noStrike">
                          <a:solidFill>
                            <a:srgbClr val="000000"/>
                          </a:solidFill>
                          <a:effectLst/>
                          <a:latin typeface="Arial"/>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317865">
                <a:tc>
                  <a:txBody>
                    <a:bodyPr/>
                    <a:lstStyle/>
                    <a:p>
                      <a:pPr algn="ctr" fontAlgn="b"/>
                      <a:r>
                        <a:rPr lang="hu-HU" sz="1000" b="0" i="0" u="none" strike="noStrike">
                          <a:solidFill>
                            <a:srgbClr val="000000"/>
                          </a:solidFill>
                          <a:effectLst/>
                          <a:latin typeface="Arial"/>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hu-HU" sz="1000" b="0" i="0" u="none" strike="noStrike">
                          <a:solidFill>
                            <a:srgbClr val="000000"/>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hu-HU" sz="1000" b="0" i="0" u="none" strike="noStrike">
                          <a:solidFill>
                            <a:srgbClr val="000000"/>
                          </a:solidFill>
                          <a:effectLst/>
                          <a:latin typeface="Arial"/>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hu-HU" sz="1000" b="0" i="0" u="none" strike="noStrike">
                          <a:solidFill>
                            <a:srgbClr val="000000"/>
                          </a:solidFill>
                          <a:effectLst/>
                          <a:latin typeface="Arial"/>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317865">
                <a:tc>
                  <a:txBody>
                    <a:bodyPr/>
                    <a:lstStyle/>
                    <a:p>
                      <a:pPr algn="ctr" fontAlgn="b"/>
                      <a:r>
                        <a:rPr lang="hu-HU" sz="1000" b="0" i="0" u="none" strike="noStrike">
                          <a:solidFill>
                            <a:srgbClr val="000000"/>
                          </a:solidFill>
                          <a:effectLst/>
                          <a:latin typeface="Arial"/>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hu-HU" sz="1000" b="0" i="0" u="none" strike="noStrike">
                          <a:solidFill>
                            <a:srgbClr val="000000"/>
                          </a:solidFill>
                          <a:effectLst/>
                          <a:latin typeface="Arial"/>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hu-HU" sz="1000" b="0" i="0" u="none" strike="noStrike">
                          <a:solidFill>
                            <a:srgbClr val="000000"/>
                          </a:solidFill>
                          <a:effectLst/>
                          <a:latin typeface="Arial"/>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hu-HU" sz="1000" b="0" i="0" u="none" strike="noStrike">
                          <a:solidFill>
                            <a:srgbClr val="000000"/>
                          </a:solidFill>
                          <a:effectLst/>
                          <a:latin typeface="Arial"/>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317865">
                <a:tc>
                  <a:txBody>
                    <a:bodyPr/>
                    <a:lstStyle/>
                    <a:p>
                      <a:pPr algn="ctr" fontAlgn="b"/>
                      <a:r>
                        <a:rPr lang="hu-HU" sz="10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hu-HU" sz="1000" b="0" i="0" u="none" strike="noStrike">
                          <a:solidFill>
                            <a:srgbClr val="000000"/>
                          </a:solidFill>
                          <a:effectLst/>
                          <a:latin typeface="Arial"/>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hu-HU" sz="1000" b="0" i="0" u="none" strike="noStrike">
                          <a:solidFill>
                            <a:srgbClr val="000000"/>
                          </a:solidFill>
                          <a:effectLst/>
                          <a:latin typeface="Arial"/>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hu-HU" sz="1000" b="0" i="0" u="none" strike="noStrike">
                          <a:solidFill>
                            <a:srgbClr val="000000"/>
                          </a:solidFill>
                          <a:effectLst/>
                          <a:latin typeface="Arial"/>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317865">
                <a:tc>
                  <a:txBody>
                    <a:bodyPr/>
                    <a:lstStyle/>
                    <a:p>
                      <a:pPr algn="ctr" fontAlgn="b"/>
                      <a:r>
                        <a:rPr lang="hu-HU" sz="10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hu-HU" sz="1000" b="0" i="0" u="none" strike="noStrike">
                          <a:solidFill>
                            <a:srgbClr val="000000"/>
                          </a:solidFill>
                          <a:effectLst/>
                          <a:latin typeface="Arial"/>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hu-HU" sz="1000" b="0" i="0" u="none" strike="noStrike">
                          <a:solidFill>
                            <a:srgbClr val="000000"/>
                          </a:solidFill>
                          <a:effectLst/>
                          <a:latin typeface="Arial"/>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hu-HU" sz="1000" b="0" i="0" u="none" strike="noStrike">
                          <a:solidFill>
                            <a:srgbClr val="000000"/>
                          </a:solidFill>
                          <a:effectLst/>
                          <a:latin typeface="Arial"/>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r>
              <a:tr h="317865">
                <a:tc>
                  <a:txBody>
                    <a:bodyPr/>
                    <a:lstStyle/>
                    <a:p>
                      <a:pPr algn="ctr" fontAlgn="b"/>
                      <a:r>
                        <a:rPr lang="hu-HU" sz="10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hu-HU" sz="1000" b="0" i="0" u="none" strike="noStrike">
                          <a:solidFill>
                            <a:srgbClr val="000000"/>
                          </a:solidFill>
                          <a:effectLst/>
                          <a:latin typeface="Arial"/>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hu-HU" sz="1000" b="0" i="0" u="none" strike="noStrike">
                          <a:solidFill>
                            <a:srgbClr val="000000"/>
                          </a:solidFill>
                          <a:effectLst/>
                          <a:latin typeface="Arial"/>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hu-HU" sz="1000" b="0" i="0" u="none" strike="noStrike" dirty="0">
                          <a:solidFill>
                            <a:srgbClr val="000000"/>
                          </a:solidFill>
                          <a:effectLst/>
                          <a:latin typeface="Arial"/>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bl>
          </a:graphicData>
        </a:graphic>
      </p:graphicFrame>
      <p:sp>
        <p:nvSpPr>
          <p:cNvPr id="3" name="Dia számának helye 2"/>
          <p:cNvSpPr>
            <a:spLocks noGrp="1"/>
          </p:cNvSpPr>
          <p:nvPr>
            <p:ph type="sldNum" sz="quarter" idx="12"/>
          </p:nvPr>
        </p:nvSpPr>
        <p:spPr/>
        <p:txBody>
          <a:bodyPr/>
          <a:lstStyle/>
          <a:p>
            <a:fld id="{0911E7B4-FACB-49FA-90FD-C53F4A2846F5}" type="slidenum">
              <a:rPr lang="hu-HU" smtClean="0"/>
              <a:t>26</a:t>
            </a:fld>
            <a:r>
              <a:rPr lang="hu-HU" dirty="0" smtClean="0"/>
              <a:t>/39</a:t>
            </a:r>
            <a:endParaRPr lang="hu-HU" dirty="0"/>
          </a:p>
        </p:txBody>
      </p:sp>
    </p:spTree>
    <p:extLst>
      <p:ext uri="{BB962C8B-B14F-4D97-AF65-F5344CB8AC3E}">
        <p14:creationId xmlns:p14="http://schemas.microsoft.com/office/powerpoint/2010/main" val="2828366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i="1" dirty="0" smtClean="0"/>
              <a:t>Variációk a h indexre</a:t>
            </a:r>
            <a:endParaRPr lang="hu-HU" sz="4000" i="1" dirty="0"/>
          </a:p>
        </p:txBody>
      </p:sp>
      <mc:AlternateContent xmlns:mc="http://schemas.openxmlformats.org/markup-compatibility/2006" xmlns:a14="http://schemas.microsoft.com/office/drawing/2010/main">
        <mc:Choice Requires="a14">
          <p:sp>
            <p:nvSpPr>
              <p:cNvPr id="4" name="Szövegdoboz 3"/>
              <p:cNvSpPr txBox="1"/>
              <p:nvPr/>
            </p:nvSpPr>
            <p:spPr>
              <a:xfrm>
                <a:off x="755576" y="1412776"/>
                <a:ext cx="7560840" cy="4707058"/>
              </a:xfrm>
              <a:prstGeom prst="rect">
                <a:avLst/>
              </a:prstGeom>
              <a:noFill/>
            </p:spPr>
            <p:txBody>
              <a:bodyPr wrap="square" rtlCol="0">
                <a:spAutoFit/>
              </a:bodyPr>
              <a:lstStyle/>
              <a:p>
                <a:pPr>
                  <a:lnSpc>
                    <a:spcPct val="200000"/>
                  </a:lnSpc>
                </a:pPr>
                <a:r>
                  <a:rPr lang="hu-HU" dirty="0" smtClean="0">
                    <a:solidFill>
                      <a:schemeClr val="accent5">
                        <a:lumMod val="75000"/>
                      </a:schemeClr>
                    </a:solidFill>
                  </a:rPr>
                  <a:t>m hányados</a:t>
                </a:r>
                <a:r>
                  <a:rPr lang="hu-HU" dirty="0" smtClean="0"/>
                  <a:t>:   </a:t>
                </a:r>
                <a14:m>
                  <m:oMath xmlns:m="http://schemas.openxmlformats.org/officeDocument/2006/math">
                    <m:f>
                      <m:fPr>
                        <m:ctrlPr>
                          <a:rPr lang="hu-HU" i="1">
                            <a:latin typeface="Cambria Math"/>
                          </a:rPr>
                        </m:ctrlPr>
                      </m:fPr>
                      <m:num>
                        <m:r>
                          <a:rPr lang="hu-HU" i="1">
                            <a:latin typeface="Cambria Math"/>
                          </a:rPr>
                          <m:t>h</m:t>
                        </m:r>
                      </m:num>
                      <m:den>
                        <m:r>
                          <a:rPr lang="hu-HU" i="1">
                            <a:latin typeface="Cambria Math"/>
                          </a:rPr>
                          <m:t>𝑦</m:t>
                        </m:r>
                      </m:den>
                    </m:f>
                    <m:r>
                      <a:rPr lang="hu-HU" i="1">
                        <a:latin typeface="Cambria Math"/>
                      </a:rPr>
                      <m:t> </m:t>
                    </m:r>
                  </m:oMath>
                </a14:m>
                <a:r>
                  <a:rPr lang="hu-HU" dirty="0" smtClean="0"/>
                  <a:t>, </a:t>
                </a:r>
                <a:r>
                  <a:rPr lang="hu-HU" sz="1600" dirty="0" smtClean="0"/>
                  <a:t>ahol a h=</a:t>
                </a:r>
                <a:r>
                  <a:rPr lang="hu-HU" sz="1600" dirty="0" err="1" smtClean="0"/>
                  <a:t>h</a:t>
                </a:r>
                <a:r>
                  <a:rPr lang="hu-HU" sz="1600" dirty="0" smtClean="0"/>
                  <a:t> index, y= az első publikáció óta eltelt évek száma</a:t>
                </a:r>
              </a:p>
              <a:p>
                <a:pPr>
                  <a:lnSpc>
                    <a:spcPct val="200000"/>
                  </a:lnSpc>
                </a:pPr>
                <a:r>
                  <a:rPr lang="hu-HU" dirty="0">
                    <a:solidFill>
                      <a:schemeClr val="accent5">
                        <a:lumMod val="75000"/>
                      </a:schemeClr>
                    </a:solidFill>
                  </a:rPr>
                  <a:t>g index</a:t>
                </a:r>
                <a:r>
                  <a:rPr lang="hu-HU" dirty="0" smtClean="0"/>
                  <a:t>:	</a:t>
                </a:r>
                <a:r>
                  <a:rPr lang="hu-HU" sz="1600" dirty="0" smtClean="0"/>
                  <a:t>az a legnagyobb g publikáció, amelynek legalább </a:t>
                </a:r>
                <a:r>
                  <a:rPr lang="hu-HU" sz="1600" dirty="0"/>
                  <a:t>g2 </a:t>
                </a:r>
                <a:r>
                  <a:rPr lang="hu-HU" sz="1600" dirty="0" smtClean="0"/>
                  <a:t> </a:t>
                </a:r>
                <a:r>
                  <a:rPr lang="hu-HU" sz="1600" dirty="0" err="1" smtClean="0"/>
                  <a:t>össz</a:t>
                </a:r>
                <a:r>
                  <a:rPr lang="hu-HU" sz="1600" dirty="0" smtClean="0"/>
                  <a:t> idézete </a:t>
                </a:r>
                <a:r>
                  <a:rPr lang="hu-HU" sz="1600" dirty="0"/>
                  <a:t>van</a:t>
                </a:r>
                <a:endParaRPr lang="hu-HU" sz="1600" dirty="0" smtClean="0"/>
              </a:p>
              <a:p>
                <a:pPr>
                  <a:lnSpc>
                    <a:spcPct val="200000"/>
                  </a:lnSpc>
                </a:pPr>
                <a:r>
                  <a:rPr lang="hu-HU" dirty="0" smtClean="0">
                    <a:solidFill>
                      <a:schemeClr val="accent5">
                        <a:lumMod val="75000"/>
                      </a:schemeClr>
                    </a:solidFill>
                  </a:rPr>
                  <a:t>a index</a:t>
                </a:r>
                <a:r>
                  <a:rPr lang="hu-HU" dirty="0" smtClean="0"/>
                  <a:t>: 	</a:t>
                </a:r>
                <a:r>
                  <a:rPr lang="hu-HU" sz="1600" dirty="0" smtClean="0"/>
                  <a:t>adott szerző „Hirsch </a:t>
                </a:r>
                <a:r>
                  <a:rPr lang="hu-HU" sz="1600" dirty="0" err="1" smtClean="0"/>
                  <a:t>core</a:t>
                </a:r>
                <a:r>
                  <a:rPr lang="hu-HU" sz="1600" dirty="0" smtClean="0"/>
                  <a:t>” közleményeinek átlag idézettsége</a:t>
                </a:r>
              </a:p>
              <a:p>
                <a:pPr>
                  <a:lnSpc>
                    <a:spcPct val="200000"/>
                  </a:lnSpc>
                </a:pPr>
                <a:r>
                  <a:rPr lang="hu-HU" dirty="0" smtClean="0">
                    <a:solidFill>
                      <a:schemeClr val="accent5">
                        <a:lumMod val="75000"/>
                      </a:schemeClr>
                    </a:solidFill>
                  </a:rPr>
                  <a:t>m index</a:t>
                </a:r>
                <a:r>
                  <a:rPr lang="hu-HU" dirty="0" smtClean="0"/>
                  <a:t>: 	</a:t>
                </a:r>
                <a:r>
                  <a:rPr lang="hu-HU" sz="1600" dirty="0" smtClean="0">
                    <a:solidFill>
                      <a:prstClr val="black"/>
                    </a:solidFill>
                  </a:rPr>
                  <a:t>adott </a:t>
                </a:r>
                <a:r>
                  <a:rPr lang="hu-HU" sz="1600" dirty="0">
                    <a:solidFill>
                      <a:prstClr val="black"/>
                    </a:solidFill>
                  </a:rPr>
                  <a:t>szerző „Hirsch </a:t>
                </a:r>
                <a:r>
                  <a:rPr lang="hu-HU" sz="1600" dirty="0" err="1">
                    <a:solidFill>
                      <a:prstClr val="black"/>
                    </a:solidFill>
                  </a:rPr>
                  <a:t>core</a:t>
                </a:r>
                <a:r>
                  <a:rPr lang="hu-HU" sz="1600" dirty="0">
                    <a:solidFill>
                      <a:prstClr val="black"/>
                    </a:solidFill>
                  </a:rPr>
                  <a:t>” közleményeinek </a:t>
                </a:r>
                <a:r>
                  <a:rPr lang="hu-HU" sz="1600" dirty="0" smtClean="0">
                    <a:solidFill>
                      <a:prstClr val="black"/>
                    </a:solidFill>
                  </a:rPr>
                  <a:t>medián </a:t>
                </a:r>
                <a:r>
                  <a:rPr lang="hu-HU" sz="1600" dirty="0">
                    <a:solidFill>
                      <a:prstClr val="black"/>
                    </a:solidFill>
                  </a:rPr>
                  <a:t>idézettsége</a:t>
                </a:r>
                <a:endParaRPr lang="hu-HU" dirty="0" smtClean="0"/>
              </a:p>
              <a:p>
                <a:pPr>
                  <a:lnSpc>
                    <a:spcPct val="200000"/>
                  </a:lnSpc>
                </a:pPr>
                <a:r>
                  <a:rPr lang="hu-HU" dirty="0" smtClean="0">
                    <a:solidFill>
                      <a:schemeClr val="accent5">
                        <a:lumMod val="75000"/>
                      </a:schemeClr>
                    </a:solidFill>
                  </a:rPr>
                  <a:t>r index</a:t>
                </a:r>
                <a:r>
                  <a:rPr lang="hu-HU" dirty="0" smtClean="0"/>
                  <a:t>: 	</a:t>
                </a:r>
                <a:r>
                  <a:rPr lang="hu-HU" sz="1600" dirty="0" smtClean="0"/>
                  <a:t>adott szerző „Hirsch </a:t>
                </a:r>
                <a:r>
                  <a:rPr lang="hu-HU" sz="1600" dirty="0" err="1" smtClean="0"/>
                  <a:t>core</a:t>
                </a:r>
                <a:r>
                  <a:rPr lang="hu-HU" sz="1600" dirty="0" smtClean="0"/>
                  <a:t>”</a:t>
                </a:r>
                <a:r>
                  <a:rPr lang="hu-HU" sz="1600" dirty="0" err="1" smtClean="0"/>
                  <a:t>-ba</a:t>
                </a:r>
                <a:r>
                  <a:rPr lang="hu-HU" sz="1600" dirty="0" smtClean="0"/>
                  <a:t> tartozott közleményeinek összes idézettségének 	négyzetgyöke</a:t>
                </a:r>
              </a:p>
              <a:p>
                <a:pPr lvl="0">
                  <a:lnSpc>
                    <a:spcPct val="200000"/>
                  </a:lnSpc>
                </a:pPr>
                <a:r>
                  <a:rPr lang="hu-HU" dirty="0" err="1" smtClean="0">
                    <a:solidFill>
                      <a:schemeClr val="accent5">
                        <a:lumMod val="75000"/>
                      </a:schemeClr>
                    </a:solidFill>
                  </a:rPr>
                  <a:t>ar</a:t>
                </a:r>
                <a:r>
                  <a:rPr lang="hu-HU" dirty="0" smtClean="0">
                    <a:solidFill>
                      <a:schemeClr val="accent5">
                        <a:lumMod val="75000"/>
                      </a:schemeClr>
                    </a:solidFill>
                  </a:rPr>
                  <a:t> index</a:t>
                </a:r>
                <a:r>
                  <a:rPr lang="hu-HU" dirty="0" smtClean="0"/>
                  <a:t>:	</a:t>
                </a:r>
                <a:r>
                  <a:rPr lang="hu-HU" sz="1600" dirty="0">
                    <a:solidFill>
                      <a:prstClr val="black"/>
                    </a:solidFill>
                  </a:rPr>
                  <a:t>adott szerző „Hirsch </a:t>
                </a:r>
                <a:r>
                  <a:rPr lang="hu-HU" sz="1600" dirty="0" err="1">
                    <a:solidFill>
                      <a:prstClr val="black"/>
                    </a:solidFill>
                  </a:rPr>
                  <a:t>core</a:t>
                </a:r>
                <a:r>
                  <a:rPr lang="hu-HU" sz="1600" dirty="0">
                    <a:solidFill>
                      <a:prstClr val="black"/>
                    </a:solidFill>
                  </a:rPr>
                  <a:t>”</a:t>
                </a:r>
                <a:r>
                  <a:rPr lang="hu-HU" sz="1600" dirty="0" err="1">
                    <a:solidFill>
                      <a:prstClr val="black"/>
                    </a:solidFill>
                  </a:rPr>
                  <a:t>-ba</a:t>
                </a:r>
                <a:r>
                  <a:rPr lang="hu-HU" sz="1600" dirty="0">
                    <a:solidFill>
                      <a:prstClr val="black"/>
                    </a:solidFill>
                  </a:rPr>
                  <a:t> tartozott közleményeinek </a:t>
                </a:r>
                <a:r>
                  <a:rPr lang="hu-HU" sz="1600" dirty="0" smtClean="0">
                    <a:solidFill>
                      <a:prstClr val="black"/>
                    </a:solidFill>
                  </a:rPr>
                  <a:t>„átlag idézettség/ év” </a:t>
                </a:r>
                <a:r>
                  <a:rPr lang="hu-HU" sz="1600" dirty="0">
                    <a:solidFill>
                      <a:prstClr val="black"/>
                    </a:solidFill>
                  </a:rPr>
                  <a:t>	</a:t>
                </a:r>
                <a:r>
                  <a:rPr lang="hu-HU" sz="1600" dirty="0" smtClean="0">
                    <a:solidFill>
                      <a:prstClr val="black"/>
                    </a:solidFill>
                  </a:rPr>
                  <a:t>négyzetgyöke</a:t>
                </a:r>
                <a:endParaRPr lang="hu-HU" sz="1600" dirty="0">
                  <a:solidFill>
                    <a:prstClr val="black"/>
                  </a:solidFill>
                </a:endParaRPr>
              </a:p>
            </p:txBody>
          </p:sp>
        </mc:Choice>
        <mc:Fallback xmlns="">
          <p:sp>
            <p:nvSpPr>
              <p:cNvPr id="4" name="Szövegdoboz 3"/>
              <p:cNvSpPr txBox="1">
                <a:spLocks noRot="1" noChangeAspect="1" noMove="1" noResize="1" noEditPoints="1" noAdjustHandles="1" noChangeArrowheads="1" noChangeShapeType="1" noTextEdit="1"/>
              </p:cNvSpPr>
              <p:nvPr/>
            </p:nvSpPr>
            <p:spPr>
              <a:xfrm>
                <a:off x="755576" y="1412776"/>
                <a:ext cx="7560840" cy="4707058"/>
              </a:xfrm>
              <a:prstGeom prst="rect">
                <a:avLst/>
              </a:prstGeom>
              <a:blipFill rotWithShape="1">
                <a:blip r:embed="rId2"/>
                <a:stretch>
                  <a:fillRect l="-726" r="-161"/>
                </a:stretch>
              </a:blipFill>
            </p:spPr>
            <p:txBody>
              <a:bodyPr/>
              <a:lstStyle/>
              <a:p>
                <a:r>
                  <a:rPr lang="hu-HU">
                    <a:noFill/>
                  </a:rPr>
                  <a:t> </a:t>
                </a:r>
              </a:p>
            </p:txBody>
          </p:sp>
        </mc:Fallback>
      </mc:AlternateContent>
      <p:sp>
        <p:nvSpPr>
          <p:cNvPr id="3" name="Dia számának helye 2"/>
          <p:cNvSpPr>
            <a:spLocks noGrp="1"/>
          </p:cNvSpPr>
          <p:nvPr>
            <p:ph type="sldNum" sz="quarter" idx="12"/>
          </p:nvPr>
        </p:nvSpPr>
        <p:spPr/>
        <p:txBody>
          <a:bodyPr/>
          <a:lstStyle/>
          <a:p>
            <a:fld id="{0911E7B4-FACB-49FA-90FD-C53F4A2846F5}" type="slidenum">
              <a:rPr lang="hu-HU" smtClean="0"/>
              <a:t>27</a:t>
            </a:fld>
            <a:r>
              <a:rPr lang="hu-HU" dirty="0" smtClean="0"/>
              <a:t>/39</a:t>
            </a:r>
            <a:endParaRPr lang="hu-HU" dirty="0"/>
          </a:p>
        </p:txBody>
      </p:sp>
    </p:spTree>
    <p:extLst>
      <p:ext uri="{BB962C8B-B14F-4D97-AF65-F5344CB8AC3E}">
        <p14:creationId xmlns:p14="http://schemas.microsoft.com/office/powerpoint/2010/main" val="1985463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810118F4-CDFE-4483-BA21-7664066EB786}" type="slidenum">
              <a:rPr lang="hu-HU" smtClean="0">
                <a:solidFill>
                  <a:srgbClr val="FFFF99"/>
                </a:solidFill>
              </a:rPr>
              <a:pPr>
                <a:defRPr/>
              </a:pPr>
              <a:t>28</a:t>
            </a:fld>
            <a:r>
              <a:rPr lang="hu-HU" dirty="0" smtClean="0">
                <a:solidFill>
                  <a:srgbClr val="FFFF99"/>
                </a:solidFill>
              </a:rPr>
              <a:t>/40</a:t>
            </a:r>
            <a:endParaRPr lang="hu-HU" dirty="0">
              <a:solidFill>
                <a:srgbClr val="FFFF99"/>
              </a:solidFill>
            </a:endParaRPr>
          </a:p>
        </p:txBody>
      </p:sp>
    </p:spTree>
    <p:extLst>
      <p:ext uri="{BB962C8B-B14F-4D97-AF65-F5344CB8AC3E}">
        <p14:creationId xmlns:p14="http://schemas.microsoft.com/office/powerpoint/2010/main" val="4244582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t>
            </a:r>
            <a:r>
              <a:rPr lang="hu-HU" dirty="0" err="1" smtClean="0"/>
              <a:t>PageRank</a:t>
            </a:r>
            <a:r>
              <a:rPr lang="hu-HU" dirty="0" smtClean="0"/>
              <a:t>” megjelenése a mutatószámok között</a:t>
            </a:r>
            <a:endParaRPr lang="hu-HU" dirty="0"/>
          </a:p>
        </p:txBody>
      </p:sp>
      <p:sp>
        <p:nvSpPr>
          <p:cNvPr id="3" name="Tartalom helye 2"/>
          <p:cNvSpPr>
            <a:spLocks noGrp="1"/>
          </p:cNvSpPr>
          <p:nvPr>
            <p:ph sz="half" idx="1"/>
          </p:nvPr>
        </p:nvSpPr>
        <p:spPr/>
        <p:txBody>
          <a:bodyPr>
            <a:normAutofit fontScale="85000" lnSpcReduction="20000"/>
          </a:bodyPr>
          <a:lstStyle/>
          <a:p>
            <a:r>
              <a:rPr lang="hu-HU" sz="2400" dirty="0"/>
              <a:t>T</a:t>
            </a:r>
            <a:r>
              <a:rPr lang="hu-HU" sz="2400" dirty="0" smtClean="0"/>
              <a:t>eljesítménymutatók, amelyek az idézeteket súlyozzák a minőségük alapján</a:t>
            </a:r>
          </a:p>
          <a:p>
            <a:r>
              <a:rPr lang="hu-HU" sz="2400" dirty="0" err="1" smtClean="0"/>
              <a:t>Eigenfactor</a:t>
            </a:r>
            <a:r>
              <a:rPr lang="hu-HU" sz="2400" dirty="0" smtClean="0"/>
              <a:t> </a:t>
            </a:r>
            <a:r>
              <a:rPr lang="hu-HU" sz="2400" dirty="0"/>
              <a:t>(Washingtoni Egyetem), </a:t>
            </a:r>
            <a:r>
              <a:rPr lang="hu-HU" sz="2400" dirty="0" err="1"/>
              <a:t>SCImago</a:t>
            </a:r>
            <a:r>
              <a:rPr lang="hu-HU" sz="2400" dirty="0"/>
              <a:t> (spanyol </a:t>
            </a:r>
            <a:r>
              <a:rPr lang="hu-HU" sz="2400" dirty="0" smtClean="0"/>
              <a:t>egyetemek)</a:t>
            </a:r>
          </a:p>
          <a:p>
            <a:r>
              <a:rPr lang="hu-HU" sz="2400" dirty="0" smtClean="0"/>
              <a:t>Ezek az algoritmusok a </a:t>
            </a:r>
            <a:r>
              <a:rPr lang="hu-HU" sz="2400" dirty="0" err="1" smtClean="0"/>
              <a:t>Google</a:t>
            </a:r>
            <a:r>
              <a:rPr lang="hu-HU" sz="2400" dirty="0" smtClean="0"/>
              <a:t> módszeréhez hasonlóak: weboldalak helyett folyóiratokat rangsorolnak „idézésük” szerint, s figyelembe veszik, hogy honnan érkezett az idézet (súlyozás)</a:t>
            </a:r>
          </a:p>
          <a:p>
            <a:r>
              <a:rPr lang="hu-HU" sz="2400" dirty="0" smtClean="0"/>
              <a:t>A fenti két mutatószám jobb megértését önálló weboldalaik is segítik, ahol </a:t>
            </a:r>
            <a:r>
              <a:rPr lang="hu-HU" sz="2400" dirty="0"/>
              <a:t>az </a:t>
            </a:r>
            <a:r>
              <a:rPr lang="hu-HU" sz="2400" dirty="0" smtClean="0"/>
              <a:t>értékek ingyenesen kereshetők is.</a:t>
            </a:r>
            <a:endParaRPr lang="hu-HU" sz="2400" dirty="0"/>
          </a:p>
        </p:txBody>
      </p:sp>
      <p:sp>
        <p:nvSpPr>
          <p:cNvPr id="4" name="Dia számának helye 3"/>
          <p:cNvSpPr>
            <a:spLocks noGrp="1"/>
          </p:cNvSpPr>
          <p:nvPr>
            <p:ph type="sldNum" sz="quarter" idx="12"/>
          </p:nvPr>
        </p:nvSpPr>
        <p:spPr/>
        <p:txBody>
          <a:bodyPr/>
          <a:lstStyle/>
          <a:p>
            <a:fld id="{0911E7B4-FACB-49FA-90FD-C53F4A2846F5}" type="slidenum">
              <a:rPr lang="hu-HU" smtClean="0"/>
              <a:t>29</a:t>
            </a:fld>
            <a:r>
              <a:rPr lang="hu-HU" dirty="0" smtClean="0"/>
              <a:t>/39</a:t>
            </a:r>
            <a:endParaRPr lang="hu-HU" dirty="0"/>
          </a:p>
        </p:txBody>
      </p:sp>
      <p:pic>
        <p:nvPicPr>
          <p:cNvPr id="6"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16016" y="1772816"/>
            <a:ext cx="3971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zövegdoboz 7"/>
          <p:cNvSpPr txBox="1">
            <a:spLocks noChangeArrowheads="1"/>
          </p:cNvSpPr>
          <p:nvPr/>
        </p:nvSpPr>
        <p:spPr bwMode="auto">
          <a:xfrm>
            <a:off x="4716016" y="4653136"/>
            <a:ext cx="39604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800" dirty="0" smtClean="0"/>
              <a:t>Forrás: </a:t>
            </a:r>
            <a:r>
              <a:rPr lang="hu-HU" sz="800" dirty="0" err="1"/>
              <a:t>Hariharan</a:t>
            </a:r>
            <a:r>
              <a:rPr lang="hu-HU" sz="800" dirty="0"/>
              <a:t> Y. </a:t>
            </a:r>
            <a:r>
              <a:rPr lang="en-US" sz="800" dirty="0"/>
              <a:t>How To Stop Your Blog From PageRank Dilution</a:t>
            </a:r>
            <a:r>
              <a:rPr lang="hu-HU" sz="800" dirty="0"/>
              <a:t> [Internet]. </a:t>
            </a:r>
            <a:r>
              <a:rPr lang="hu-HU" sz="800" dirty="0" smtClean="0"/>
              <a:t>Elérhető:</a:t>
            </a:r>
            <a:br>
              <a:rPr lang="hu-HU" sz="800" dirty="0" smtClean="0"/>
            </a:br>
            <a:r>
              <a:rPr lang="hu-HU" sz="800" dirty="0" smtClean="0">
                <a:hlinkClick r:id="rId3"/>
              </a:rPr>
              <a:t>http</a:t>
            </a:r>
            <a:r>
              <a:rPr lang="hu-HU" sz="800" dirty="0">
                <a:hlinkClick r:id="rId3"/>
              </a:rPr>
              <a:t>://www.techspikes.com/wp-content/uploads/2008/08/pagerank-algorithm.jpg</a:t>
            </a:r>
            <a:endParaRPr lang="hu-HU" sz="800" dirty="0"/>
          </a:p>
        </p:txBody>
      </p:sp>
    </p:spTree>
    <p:extLst>
      <p:ext uri="{BB962C8B-B14F-4D97-AF65-F5344CB8AC3E}">
        <p14:creationId xmlns:p14="http://schemas.microsoft.com/office/powerpoint/2010/main" val="2767397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4213" y="404813"/>
            <a:ext cx="7772400" cy="1143000"/>
          </a:xfrm>
        </p:spPr>
        <p:txBody>
          <a:bodyPr/>
          <a:lstStyle/>
          <a:p>
            <a:pPr eaLnBrk="1" hangingPunct="1"/>
            <a:r>
              <a:rPr lang="hu-HU" b="1" dirty="0" smtClean="0"/>
              <a:t>Meghatározások</a:t>
            </a:r>
          </a:p>
        </p:txBody>
      </p:sp>
      <p:sp>
        <p:nvSpPr>
          <p:cNvPr id="5123" name="Rectangle 3"/>
          <p:cNvSpPr>
            <a:spLocks noGrp="1" noChangeArrowheads="1"/>
          </p:cNvSpPr>
          <p:nvPr>
            <p:ph type="body" idx="1"/>
          </p:nvPr>
        </p:nvSpPr>
        <p:spPr>
          <a:xfrm>
            <a:off x="684213" y="1916113"/>
            <a:ext cx="7772400" cy="4114800"/>
          </a:xfrm>
        </p:spPr>
        <p:txBody>
          <a:bodyPr/>
          <a:lstStyle/>
          <a:p>
            <a:pPr eaLnBrk="1" hangingPunct="1">
              <a:buClr>
                <a:schemeClr val="bg2"/>
              </a:buClr>
              <a:buFontTx/>
              <a:buNone/>
            </a:pPr>
            <a:r>
              <a:rPr lang="hu-HU" sz="2800" dirty="0" err="1" smtClean="0"/>
              <a:t>Bibliometria</a:t>
            </a:r>
            <a:r>
              <a:rPr lang="hu-HU" sz="2800" dirty="0" smtClean="0"/>
              <a:t>: </a:t>
            </a:r>
          </a:p>
          <a:p>
            <a:pPr eaLnBrk="1" hangingPunct="1">
              <a:buClr>
                <a:schemeClr val="tx1"/>
              </a:buClr>
            </a:pPr>
            <a:r>
              <a:rPr lang="hu-HU" sz="2800" dirty="0" smtClean="0"/>
              <a:t>a bibliográfiák által tükrözött szakirodalom kvantitatív vizsgálata (</a:t>
            </a:r>
            <a:r>
              <a:rPr lang="hu-HU" sz="2800" dirty="0" err="1" smtClean="0"/>
              <a:t>White&amp;McCain</a:t>
            </a:r>
            <a:r>
              <a:rPr lang="hu-HU" sz="2800" dirty="0" smtClean="0"/>
              <a:t>, 1989)</a:t>
            </a:r>
          </a:p>
          <a:p>
            <a:pPr eaLnBrk="1" hangingPunct="1">
              <a:buClr>
                <a:schemeClr val="tx1"/>
              </a:buClr>
            </a:pPr>
            <a:r>
              <a:rPr lang="hu-HU" sz="2800" dirty="0" err="1" smtClean="0"/>
              <a:t>Biblio</a:t>
            </a:r>
            <a:r>
              <a:rPr lang="hu-HU" sz="2800" dirty="0" smtClean="0"/>
              <a:t> – könyv   </a:t>
            </a:r>
            <a:r>
              <a:rPr lang="hu-HU" sz="2800" dirty="0" err="1" smtClean="0"/>
              <a:t>metria</a:t>
            </a:r>
            <a:r>
              <a:rPr lang="hu-HU" sz="2800" dirty="0" smtClean="0"/>
              <a:t> - mérés tudománya (</a:t>
            </a:r>
            <a:r>
              <a:rPr lang="hu-HU" sz="2800" dirty="0" err="1" smtClean="0"/>
              <a:t>Sengupta</a:t>
            </a:r>
            <a:r>
              <a:rPr lang="hu-HU" sz="2800" dirty="0" smtClean="0"/>
              <a:t>, 1992)</a:t>
            </a:r>
          </a:p>
          <a:p>
            <a:pPr eaLnBrk="1" hangingPunct="1">
              <a:buClr>
                <a:schemeClr val="tx1"/>
              </a:buClr>
            </a:pPr>
            <a:r>
              <a:rPr lang="hu-HU" sz="2800" dirty="0" smtClean="0"/>
              <a:t>Matematikai és statisztikai módszerek a könyvek és más  információhordozókból eredő haszon tanulmányozására (</a:t>
            </a:r>
            <a:r>
              <a:rPr lang="hu-HU" sz="2800" dirty="0" err="1" smtClean="0"/>
              <a:t>Pryczherch</a:t>
            </a:r>
            <a:r>
              <a:rPr lang="hu-HU" sz="2800" dirty="0" smtClean="0"/>
              <a:t>, 1990)</a:t>
            </a:r>
          </a:p>
          <a:p>
            <a:pPr eaLnBrk="1" hangingPunct="1">
              <a:buClr>
                <a:schemeClr val="bg2"/>
              </a:buClr>
              <a:buFontTx/>
              <a:buNone/>
            </a:pPr>
            <a:endParaRPr lang="hu-HU" sz="2800" dirty="0" smtClean="0">
              <a:solidFill>
                <a:schemeClr val="bg2"/>
              </a:solidFill>
            </a:endParaRPr>
          </a:p>
        </p:txBody>
      </p:sp>
      <p:sp>
        <p:nvSpPr>
          <p:cNvPr id="2" name="Dia számának helye 1"/>
          <p:cNvSpPr>
            <a:spLocks noGrp="1"/>
          </p:cNvSpPr>
          <p:nvPr>
            <p:ph type="sldNum" sz="quarter" idx="12"/>
          </p:nvPr>
        </p:nvSpPr>
        <p:spPr/>
        <p:txBody>
          <a:bodyPr/>
          <a:lstStyle/>
          <a:p>
            <a:fld id="{0911E7B4-FACB-49FA-90FD-C53F4A2846F5}" type="slidenum">
              <a:rPr lang="hu-HU" smtClean="0"/>
              <a:t>3</a:t>
            </a:fld>
            <a:r>
              <a:rPr lang="hu-HU" dirty="0" smtClean="0"/>
              <a:t>/39</a:t>
            </a:r>
            <a:endParaRPr lang="hu-HU" dirty="0"/>
          </a:p>
        </p:txBody>
      </p:sp>
    </p:spTree>
    <p:extLst>
      <p:ext uri="{BB962C8B-B14F-4D97-AF65-F5344CB8AC3E}">
        <p14:creationId xmlns:p14="http://schemas.microsoft.com/office/powerpoint/2010/main" val="16676088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4213" y="115888"/>
            <a:ext cx="7772400" cy="1143000"/>
          </a:xfrm>
        </p:spPr>
        <p:txBody>
          <a:bodyPr>
            <a:normAutofit/>
          </a:bodyPr>
          <a:lstStyle/>
          <a:p>
            <a:pPr eaLnBrk="1" hangingPunct="1"/>
            <a:r>
              <a:rPr lang="hu-HU" sz="4000" i="1" dirty="0" err="1" smtClean="0"/>
              <a:t>Eigenfactor</a:t>
            </a:r>
            <a:endParaRPr lang="hu-HU" sz="4000" i="1" dirty="0" smtClean="0"/>
          </a:p>
        </p:txBody>
      </p:sp>
      <p:sp>
        <p:nvSpPr>
          <p:cNvPr id="16387" name="Rectangle 3"/>
          <p:cNvSpPr>
            <a:spLocks noGrp="1" noChangeArrowheads="1"/>
          </p:cNvSpPr>
          <p:nvPr>
            <p:ph type="body" idx="1"/>
          </p:nvPr>
        </p:nvSpPr>
        <p:spPr>
          <a:xfrm>
            <a:off x="395288" y="1484313"/>
            <a:ext cx="8424862" cy="4680991"/>
          </a:xfrm>
        </p:spPr>
        <p:txBody>
          <a:bodyPr>
            <a:normAutofit lnSpcReduction="10000"/>
          </a:bodyPr>
          <a:lstStyle/>
          <a:p>
            <a:pPr>
              <a:lnSpc>
                <a:spcPct val="110000"/>
              </a:lnSpc>
              <a:buClr>
                <a:schemeClr val="tx1"/>
              </a:buClr>
            </a:pPr>
            <a:r>
              <a:rPr lang="hu-HU" sz="2000" dirty="0" smtClean="0"/>
              <a:t>Az </a:t>
            </a:r>
            <a:r>
              <a:rPr lang="hu-HU" sz="2000" b="1" dirty="0" err="1" smtClean="0">
                <a:solidFill>
                  <a:schemeClr val="accent5">
                    <a:lumMod val="75000"/>
                  </a:schemeClr>
                </a:solidFill>
              </a:rPr>
              <a:t>Eigenfactor</a:t>
            </a:r>
            <a:r>
              <a:rPr lang="hu-HU" sz="2000" dirty="0" err="1"/>
              <a:t>t</a:t>
            </a:r>
            <a:r>
              <a:rPr lang="hu-HU" sz="2000" dirty="0" smtClean="0"/>
              <a:t> a washingtoni </a:t>
            </a:r>
            <a:r>
              <a:rPr lang="hu-HU" sz="2000" dirty="0"/>
              <a:t>egyetem biológiai részlegén fejlesztették ki Carl T. </a:t>
            </a:r>
            <a:r>
              <a:rPr lang="hu-HU" sz="2000" dirty="0" err="1"/>
              <a:t>Bergstrom</a:t>
            </a:r>
            <a:r>
              <a:rPr lang="hu-HU" sz="2000" dirty="0"/>
              <a:t> és </a:t>
            </a:r>
            <a:r>
              <a:rPr lang="hu-HU" sz="2000" dirty="0" smtClean="0"/>
              <a:t>kollégái, 2007 januárjában weboldalt is indítottak: </a:t>
            </a:r>
            <a:r>
              <a:rPr lang="hu-HU" sz="2000" dirty="0">
                <a:hlinkClick r:id="rId3"/>
              </a:rPr>
              <a:t>http://www.eigenfactor.org/</a:t>
            </a:r>
            <a:r>
              <a:rPr lang="hu-HU" sz="2000" dirty="0"/>
              <a:t> </a:t>
            </a:r>
          </a:p>
          <a:p>
            <a:pPr eaLnBrk="1" hangingPunct="1">
              <a:lnSpc>
                <a:spcPct val="110000"/>
              </a:lnSpc>
              <a:buClr>
                <a:schemeClr val="tx1"/>
              </a:buClr>
            </a:pPr>
            <a:r>
              <a:rPr lang="hu-HU" sz="2000" dirty="0" smtClean="0"/>
              <a:t>A mutatószám forrása a Thomson Reuters Journal </a:t>
            </a:r>
            <a:r>
              <a:rPr lang="hu-HU" sz="2000" dirty="0" err="1" smtClean="0"/>
              <a:t>Citation</a:t>
            </a:r>
            <a:r>
              <a:rPr lang="hu-HU" sz="2000" dirty="0" smtClean="0"/>
              <a:t> </a:t>
            </a:r>
            <a:r>
              <a:rPr lang="hu-HU" sz="2000" dirty="0" err="1" smtClean="0"/>
              <a:t>Reports</a:t>
            </a:r>
            <a:r>
              <a:rPr lang="hu-HU" sz="2000" dirty="0" smtClean="0"/>
              <a:t> adatbázisa.</a:t>
            </a:r>
          </a:p>
          <a:p>
            <a:pPr eaLnBrk="1" hangingPunct="1">
              <a:lnSpc>
                <a:spcPct val="110000"/>
              </a:lnSpc>
              <a:buClr>
                <a:schemeClr val="tx1"/>
              </a:buClr>
            </a:pPr>
            <a:r>
              <a:rPr lang="hu-HU" sz="2000" dirty="0" smtClean="0"/>
              <a:t>A folyóiratokat a „befolyásuk” rangsorolja: mutatja egy adott folyóiratban található cikkek mennyire idézettek az elmúlt 5 évre visszamenőleg.</a:t>
            </a:r>
          </a:p>
          <a:p>
            <a:pPr eaLnBrk="1" hangingPunct="1">
              <a:lnSpc>
                <a:spcPct val="110000"/>
              </a:lnSpc>
              <a:buClr>
                <a:schemeClr val="tx1"/>
              </a:buClr>
            </a:pPr>
            <a:r>
              <a:rPr lang="hu-HU" sz="2000" dirty="0" smtClean="0"/>
              <a:t>Különbséget tesz a folyóiratok tekintélyét illetően.</a:t>
            </a:r>
          </a:p>
          <a:p>
            <a:pPr eaLnBrk="1" hangingPunct="1">
              <a:lnSpc>
                <a:spcPct val="110000"/>
              </a:lnSpc>
              <a:buClr>
                <a:schemeClr val="tx1"/>
              </a:buClr>
            </a:pPr>
            <a:r>
              <a:rPr lang="hu-HU" sz="2000" dirty="0" smtClean="0"/>
              <a:t>Az összes folyóirat </a:t>
            </a:r>
            <a:r>
              <a:rPr lang="hu-HU" sz="2000" dirty="0" err="1" smtClean="0"/>
              <a:t>Eigenfactor</a:t>
            </a:r>
            <a:r>
              <a:rPr lang="hu-HU" sz="2000" dirty="0" smtClean="0"/>
              <a:t> pontszámának összege 100, az egyes folyóiratok </a:t>
            </a:r>
            <a:r>
              <a:rPr lang="hu-HU" sz="2000" dirty="0" err="1" smtClean="0"/>
              <a:t>Eigenfactor</a:t>
            </a:r>
            <a:r>
              <a:rPr lang="hu-HU" sz="2000" dirty="0" smtClean="0"/>
              <a:t> értéke ennek bizonyos százaléka.</a:t>
            </a:r>
          </a:p>
          <a:p>
            <a:pPr>
              <a:lnSpc>
                <a:spcPct val="110000"/>
              </a:lnSpc>
              <a:buClr>
                <a:schemeClr val="tx1"/>
              </a:buClr>
            </a:pPr>
            <a:r>
              <a:rPr lang="hu-HU" sz="2000" dirty="0" smtClean="0"/>
              <a:t>E mutatószám kihagyja: </a:t>
            </a:r>
          </a:p>
          <a:p>
            <a:pPr lvl="1">
              <a:lnSpc>
                <a:spcPct val="110000"/>
              </a:lnSpc>
              <a:buClr>
                <a:schemeClr val="tx1"/>
              </a:buClr>
            </a:pPr>
            <a:r>
              <a:rPr lang="hu-HU" sz="1600" dirty="0" smtClean="0"/>
              <a:t>a folyóiratok  önidézeteit</a:t>
            </a:r>
          </a:p>
          <a:p>
            <a:pPr lvl="1">
              <a:lnSpc>
                <a:spcPct val="110000"/>
              </a:lnSpc>
              <a:buClr>
                <a:schemeClr val="tx1"/>
              </a:buClr>
            </a:pPr>
            <a:r>
              <a:rPr lang="hu-HU" sz="1600" dirty="0" smtClean="0"/>
              <a:t>azokat a folyóiratokat, amelyeknek csak </a:t>
            </a:r>
            <a:r>
              <a:rPr lang="hu-HU" sz="1600" dirty="0"/>
              <a:t>önidézeteik </a:t>
            </a:r>
            <a:r>
              <a:rPr lang="hu-HU" sz="1600" dirty="0" smtClean="0"/>
              <a:t>vannak</a:t>
            </a:r>
          </a:p>
          <a:p>
            <a:pPr lvl="1">
              <a:lnSpc>
                <a:spcPct val="110000"/>
              </a:lnSpc>
              <a:buClr>
                <a:schemeClr val="tx1"/>
              </a:buClr>
            </a:pPr>
            <a:r>
              <a:rPr lang="hu-HU" sz="1600" dirty="0" smtClean="0"/>
              <a:t>az évente </a:t>
            </a:r>
            <a:r>
              <a:rPr lang="hu-HU" sz="1600" dirty="0"/>
              <a:t>12 cikknél kevesebbet felmutató folyóiratokat </a:t>
            </a:r>
            <a:endParaRPr lang="hu-HU" sz="1600" dirty="0" smtClean="0"/>
          </a:p>
        </p:txBody>
      </p:sp>
      <p:sp>
        <p:nvSpPr>
          <p:cNvPr id="2" name="Dia számának helye 1"/>
          <p:cNvSpPr>
            <a:spLocks noGrp="1"/>
          </p:cNvSpPr>
          <p:nvPr>
            <p:ph type="sldNum" sz="quarter" idx="12"/>
          </p:nvPr>
        </p:nvSpPr>
        <p:spPr/>
        <p:txBody>
          <a:bodyPr/>
          <a:lstStyle/>
          <a:p>
            <a:fld id="{0911E7B4-FACB-49FA-90FD-C53F4A2846F5}" type="slidenum">
              <a:rPr lang="hu-HU" smtClean="0"/>
              <a:t>30</a:t>
            </a:fld>
            <a:r>
              <a:rPr lang="hu-HU" dirty="0" smtClean="0"/>
              <a:t>/39</a:t>
            </a:r>
            <a:endParaRPr lang="hu-HU" dirty="0"/>
          </a:p>
        </p:txBody>
      </p:sp>
    </p:spTree>
    <p:extLst>
      <p:ext uri="{BB962C8B-B14F-4D97-AF65-F5344CB8AC3E}">
        <p14:creationId xmlns:p14="http://schemas.microsoft.com/office/powerpoint/2010/main" val="32308710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i="1" dirty="0" err="1" smtClean="0"/>
              <a:t>Article</a:t>
            </a:r>
            <a:r>
              <a:rPr lang="hu-HU" i="1" dirty="0" smtClean="0"/>
              <a:t> </a:t>
            </a:r>
            <a:r>
              <a:rPr lang="hu-HU" i="1" dirty="0" err="1" smtClean="0"/>
              <a:t>Influence</a:t>
            </a:r>
            <a:endParaRPr lang="hu-HU" i="1" dirty="0"/>
          </a:p>
        </p:txBody>
      </p:sp>
      <p:sp>
        <p:nvSpPr>
          <p:cNvPr id="3" name="Tartalom helye 2"/>
          <p:cNvSpPr>
            <a:spLocks noGrp="1"/>
          </p:cNvSpPr>
          <p:nvPr>
            <p:ph idx="1"/>
          </p:nvPr>
        </p:nvSpPr>
        <p:spPr/>
        <p:txBody>
          <a:bodyPr>
            <a:normAutofit lnSpcReduction="10000"/>
          </a:bodyPr>
          <a:lstStyle/>
          <a:p>
            <a:pPr>
              <a:lnSpc>
                <a:spcPct val="110000"/>
              </a:lnSpc>
              <a:buClr>
                <a:schemeClr val="tx1"/>
              </a:buClr>
            </a:pPr>
            <a:r>
              <a:rPr lang="hu-HU" sz="2400" dirty="0"/>
              <a:t>A</a:t>
            </a:r>
            <a:r>
              <a:rPr lang="hu-HU" sz="2400" dirty="0" smtClean="0"/>
              <a:t>z </a:t>
            </a:r>
            <a:r>
              <a:rPr lang="hu-HU" sz="2400" dirty="0" err="1"/>
              <a:t>eigenfactoros</a:t>
            </a:r>
            <a:r>
              <a:rPr lang="hu-HU" sz="2400" dirty="0"/>
              <a:t> csapat megalkotta az </a:t>
            </a:r>
            <a:r>
              <a:rPr lang="hu-HU" sz="2400" dirty="0" err="1"/>
              <a:t>Article</a:t>
            </a:r>
            <a:r>
              <a:rPr lang="hu-HU" sz="2400" dirty="0"/>
              <a:t> </a:t>
            </a:r>
            <a:r>
              <a:rPr lang="hu-HU" sz="2400" dirty="0" err="1"/>
              <a:t>Influence</a:t>
            </a:r>
            <a:r>
              <a:rPr lang="hu-HU" sz="2400" dirty="0"/>
              <a:t> értéket, amely számítása alapján jobban összevethető az </a:t>
            </a:r>
            <a:r>
              <a:rPr lang="hu-HU" sz="2400" dirty="0" err="1"/>
              <a:t>impakt</a:t>
            </a:r>
            <a:r>
              <a:rPr lang="hu-HU" sz="2400" dirty="0"/>
              <a:t> </a:t>
            </a:r>
            <a:r>
              <a:rPr lang="hu-HU" sz="2400" dirty="0" smtClean="0"/>
              <a:t>faktorral.</a:t>
            </a:r>
          </a:p>
          <a:p>
            <a:pPr>
              <a:lnSpc>
                <a:spcPct val="110000"/>
              </a:lnSpc>
              <a:buClr>
                <a:schemeClr val="tx1"/>
              </a:buClr>
            </a:pPr>
            <a:r>
              <a:rPr lang="hu-HU" sz="2400" b="1" i="1" dirty="0" err="1" smtClean="0">
                <a:solidFill>
                  <a:schemeClr val="accent5">
                    <a:lumMod val="75000"/>
                  </a:schemeClr>
                </a:solidFill>
              </a:rPr>
              <a:t>Article</a:t>
            </a:r>
            <a:r>
              <a:rPr lang="hu-HU" sz="2400" b="1" i="1" dirty="0" smtClean="0">
                <a:solidFill>
                  <a:schemeClr val="accent5">
                    <a:lumMod val="75000"/>
                  </a:schemeClr>
                </a:solidFill>
              </a:rPr>
              <a:t> </a:t>
            </a:r>
            <a:r>
              <a:rPr lang="hu-HU" sz="2400" b="1" i="1" dirty="0" err="1">
                <a:solidFill>
                  <a:schemeClr val="accent5">
                    <a:lumMod val="75000"/>
                  </a:schemeClr>
                </a:solidFill>
              </a:rPr>
              <a:t>Influence</a:t>
            </a:r>
            <a:r>
              <a:rPr lang="hu-HU" sz="2400" b="1" dirty="0">
                <a:solidFill>
                  <a:schemeClr val="accent5">
                    <a:lumMod val="75000"/>
                  </a:schemeClr>
                </a:solidFill>
              </a:rPr>
              <a:t> </a:t>
            </a:r>
            <a:r>
              <a:rPr lang="hu-HU" sz="2400" dirty="0"/>
              <a:t>érték: egy folyóiratcikk viszonylagos befolyását méri. Átlagértéke: 1. Az ettől magasabb AI értékkel rendelkező cikket magas, az 1-től kisebb értékűt alacsony hatásúnak </a:t>
            </a:r>
            <a:r>
              <a:rPr lang="hu-HU" sz="2400" dirty="0" smtClean="0"/>
              <a:t>értékelik.</a:t>
            </a:r>
          </a:p>
          <a:p>
            <a:pPr marL="0" indent="0">
              <a:lnSpc>
                <a:spcPct val="110000"/>
              </a:lnSpc>
              <a:buClr>
                <a:schemeClr val="tx1"/>
              </a:buClr>
              <a:buNone/>
            </a:pPr>
            <a:endParaRPr lang="hu-HU" sz="2400" dirty="0" smtClean="0"/>
          </a:p>
          <a:p>
            <a:pPr>
              <a:lnSpc>
                <a:spcPct val="110000"/>
              </a:lnSpc>
              <a:buClr>
                <a:schemeClr val="tx1"/>
              </a:buClr>
            </a:pPr>
            <a:r>
              <a:rPr lang="hu-HU" sz="2400" dirty="0" smtClean="0"/>
              <a:t>Az </a:t>
            </a:r>
            <a:r>
              <a:rPr lang="hu-HU" sz="2400" dirty="0" err="1"/>
              <a:t>Eigenfactor</a:t>
            </a:r>
            <a:r>
              <a:rPr lang="hu-HU" sz="2400" dirty="0"/>
              <a:t> és az </a:t>
            </a:r>
            <a:r>
              <a:rPr lang="hu-HU" sz="2400" dirty="0" err="1"/>
              <a:t>Article</a:t>
            </a:r>
            <a:r>
              <a:rPr lang="hu-HU" sz="2400" dirty="0"/>
              <a:t> </a:t>
            </a:r>
            <a:r>
              <a:rPr lang="hu-HU" sz="2400" dirty="0" err="1"/>
              <a:t>Influence</a:t>
            </a:r>
            <a:r>
              <a:rPr lang="hu-HU" sz="2400" dirty="0"/>
              <a:t> értékek kereshetők a fenti weboldalon, valamint 2007-től elérhetők az online </a:t>
            </a:r>
            <a:r>
              <a:rPr lang="hu-HU" sz="2400" dirty="0" err="1"/>
              <a:t>JCR-ben</a:t>
            </a:r>
            <a:r>
              <a:rPr lang="hu-HU" sz="2400" dirty="0"/>
              <a:t> is</a:t>
            </a:r>
            <a:r>
              <a:rPr lang="hu-HU" sz="2400" dirty="0" smtClean="0"/>
              <a:t>.</a:t>
            </a:r>
            <a:endParaRPr lang="hu-HU" sz="2400" dirty="0"/>
          </a:p>
        </p:txBody>
      </p:sp>
      <p:sp>
        <p:nvSpPr>
          <p:cNvPr id="4" name="Dia számának helye 3"/>
          <p:cNvSpPr>
            <a:spLocks noGrp="1"/>
          </p:cNvSpPr>
          <p:nvPr>
            <p:ph type="sldNum" sz="quarter" idx="12"/>
          </p:nvPr>
        </p:nvSpPr>
        <p:spPr/>
        <p:txBody>
          <a:bodyPr/>
          <a:lstStyle/>
          <a:p>
            <a:fld id="{0911E7B4-FACB-49FA-90FD-C53F4A2846F5}" type="slidenum">
              <a:rPr lang="hu-HU" smtClean="0"/>
              <a:t>31</a:t>
            </a:fld>
            <a:r>
              <a:rPr lang="hu-HU" dirty="0" smtClean="0"/>
              <a:t>/39</a:t>
            </a:r>
            <a:endParaRPr lang="hu-HU" dirty="0"/>
          </a:p>
        </p:txBody>
      </p:sp>
    </p:spTree>
    <p:extLst>
      <p:ext uri="{BB962C8B-B14F-4D97-AF65-F5344CB8AC3E}">
        <p14:creationId xmlns:p14="http://schemas.microsoft.com/office/powerpoint/2010/main" val="1873360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57200" y="274638"/>
            <a:ext cx="8229600" cy="850106"/>
          </a:xfrm>
        </p:spPr>
        <p:txBody>
          <a:bodyPr>
            <a:normAutofit fontScale="90000"/>
          </a:bodyPr>
          <a:lstStyle/>
          <a:p>
            <a:r>
              <a:rPr lang="hu-HU" sz="3600" dirty="0" smtClean="0"/>
              <a:t>Folyóiratlista a 2009-es </a:t>
            </a:r>
            <a:r>
              <a:rPr lang="hu-HU" sz="3600" dirty="0" err="1" smtClean="0"/>
              <a:t>Eigenfactor</a:t>
            </a:r>
            <a:r>
              <a:rPr lang="hu-HU" sz="3600" dirty="0" smtClean="0"/>
              <a:t> és </a:t>
            </a:r>
            <a:br>
              <a:rPr lang="hu-HU" sz="3600" dirty="0" smtClean="0"/>
            </a:br>
            <a:r>
              <a:rPr lang="hu-HU" sz="3600" dirty="0" err="1" smtClean="0"/>
              <a:t>Article</a:t>
            </a:r>
            <a:r>
              <a:rPr lang="hu-HU" sz="3600" dirty="0" smtClean="0"/>
              <a:t> </a:t>
            </a:r>
            <a:r>
              <a:rPr lang="hu-HU" sz="3600" dirty="0" err="1" smtClean="0"/>
              <a:t>Influence</a:t>
            </a:r>
            <a:r>
              <a:rPr lang="hu-HU" sz="3600" dirty="0" smtClean="0"/>
              <a:t> értékek alapján</a:t>
            </a:r>
            <a:endParaRPr lang="hu-HU" sz="36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83" r="19265"/>
          <a:stretch/>
        </p:blipFill>
        <p:spPr bwMode="auto">
          <a:xfrm>
            <a:off x="1440000" y="1268760"/>
            <a:ext cx="6084000"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églalap 1"/>
          <p:cNvSpPr/>
          <p:nvPr/>
        </p:nvSpPr>
        <p:spPr>
          <a:xfrm>
            <a:off x="5940152" y="2708920"/>
            <a:ext cx="1512168"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Dia számának helye 2"/>
          <p:cNvSpPr>
            <a:spLocks noGrp="1"/>
          </p:cNvSpPr>
          <p:nvPr>
            <p:ph type="sldNum" sz="quarter" idx="12"/>
          </p:nvPr>
        </p:nvSpPr>
        <p:spPr/>
        <p:txBody>
          <a:bodyPr/>
          <a:lstStyle/>
          <a:p>
            <a:fld id="{0911E7B4-FACB-49FA-90FD-C53F4A2846F5}" type="slidenum">
              <a:rPr lang="hu-HU" smtClean="0"/>
              <a:t>32</a:t>
            </a:fld>
            <a:r>
              <a:rPr lang="hu-HU" dirty="0" smtClean="0"/>
              <a:t>/39</a:t>
            </a:r>
            <a:endParaRPr lang="hu-HU" dirty="0"/>
          </a:p>
        </p:txBody>
      </p:sp>
    </p:spTree>
    <p:extLst>
      <p:ext uri="{BB962C8B-B14F-4D97-AF65-F5344CB8AC3E}">
        <p14:creationId xmlns:p14="http://schemas.microsoft.com/office/powerpoint/2010/main" val="248039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Eigenfactor</a:t>
            </a:r>
            <a:r>
              <a:rPr lang="hu-HU" dirty="0" smtClean="0"/>
              <a:t> – vizualizációs projekt</a:t>
            </a:r>
            <a:endParaRPr lang="hu-HU" dirty="0"/>
          </a:p>
        </p:txBody>
      </p:sp>
      <p:sp>
        <p:nvSpPr>
          <p:cNvPr id="3" name="Tartalom helye 2"/>
          <p:cNvSpPr>
            <a:spLocks noGrp="1"/>
          </p:cNvSpPr>
          <p:nvPr>
            <p:ph idx="1"/>
          </p:nvPr>
        </p:nvSpPr>
        <p:spPr/>
        <p:txBody>
          <a:bodyPr>
            <a:normAutofit/>
          </a:bodyPr>
          <a:lstStyle/>
          <a:p>
            <a:r>
              <a:rPr lang="hu-HU" sz="2400" dirty="0" smtClean="0"/>
              <a:t>Az </a:t>
            </a:r>
            <a:r>
              <a:rPr lang="hu-HU" sz="2400" dirty="0" err="1" smtClean="0"/>
              <a:t>Eigenfactor</a:t>
            </a:r>
            <a:r>
              <a:rPr lang="hu-HU" sz="2400" dirty="0" smtClean="0"/>
              <a:t> vizualizációs projektjénél négyféle vizualizációs módszerrel jelenítik meg az </a:t>
            </a:r>
            <a:r>
              <a:rPr lang="hu-HU" sz="2400" dirty="0" err="1" smtClean="0"/>
              <a:t>idézettségi</a:t>
            </a:r>
            <a:r>
              <a:rPr lang="hu-HU" sz="2400" dirty="0" smtClean="0"/>
              <a:t> kapcsolatokat.</a:t>
            </a:r>
          </a:p>
          <a:p>
            <a:r>
              <a:rPr lang="hu-HU" sz="2400" dirty="0" smtClean="0"/>
              <a:t>A projekt részhalmazra szűkíti </a:t>
            </a:r>
            <a:r>
              <a:rPr lang="hu-HU" sz="2400" dirty="0"/>
              <a:t>a </a:t>
            </a:r>
            <a:r>
              <a:rPr lang="hu-HU" sz="2400" dirty="0" err="1" smtClean="0"/>
              <a:t>JCR-ből</a:t>
            </a:r>
            <a:r>
              <a:rPr lang="hu-HU" sz="2400" dirty="0" smtClean="0"/>
              <a:t> származó adatokat: </a:t>
            </a:r>
            <a:r>
              <a:rPr lang="hu-HU" sz="2400" dirty="0"/>
              <a:t>szakterületenként </a:t>
            </a:r>
            <a:r>
              <a:rPr lang="hu-HU" sz="2400" dirty="0" smtClean="0"/>
              <a:t>kiválasztottak 25 </a:t>
            </a:r>
            <a:r>
              <a:rPr lang="hu-HU" sz="2400" dirty="0"/>
              <a:t>folyóiratot </a:t>
            </a:r>
            <a:r>
              <a:rPr lang="hu-HU" sz="2400" dirty="0" smtClean="0"/>
              <a:t>2005-ös </a:t>
            </a:r>
            <a:r>
              <a:rPr lang="hu-HU" sz="2400" dirty="0" err="1"/>
              <a:t>Article</a:t>
            </a:r>
            <a:r>
              <a:rPr lang="hu-HU" sz="2400" dirty="0"/>
              <a:t> </a:t>
            </a:r>
            <a:r>
              <a:rPr lang="hu-HU" sz="2400" dirty="0" err="1"/>
              <a:t>Influence</a:t>
            </a:r>
            <a:r>
              <a:rPr lang="hu-HU" sz="2400" dirty="0"/>
              <a:t> </a:t>
            </a:r>
            <a:r>
              <a:rPr lang="hu-HU" sz="2400" dirty="0" smtClean="0"/>
              <a:t>értékük szerint </a:t>
            </a:r>
            <a:r>
              <a:rPr lang="hu-HU" sz="2400" dirty="0"/>
              <a:t>rangsorolva. A következetesség elvét követve a választott tudományos lapok az </a:t>
            </a:r>
            <a:r>
              <a:rPr lang="hu-HU" sz="2400" dirty="0" smtClean="0"/>
              <a:t>1997-2005 közötti éveket ölelik fel </a:t>
            </a:r>
            <a:r>
              <a:rPr lang="hu-HU" sz="2400" dirty="0"/>
              <a:t>és szerepel köztük a 10 legmagasabb </a:t>
            </a:r>
            <a:r>
              <a:rPr lang="hu-HU" sz="2400" dirty="0" err="1"/>
              <a:t>Eigenfactor</a:t>
            </a:r>
            <a:r>
              <a:rPr lang="hu-HU" sz="2400" dirty="0"/>
              <a:t> értékű </a:t>
            </a:r>
            <a:r>
              <a:rPr lang="hu-HU" sz="2400" dirty="0" smtClean="0"/>
              <a:t>folyóirat is.</a:t>
            </a:r>
          </a:p>
          <a:p>
            <a:r>
              <a:rPr lang="hu-HU" sz="2400" dirty="0" smtClean="0"/>
              <a:t>Bővebb információ </a:t>
            </a:r>
            <a:r>
              <a:rPr lang="hu-HU" sz="2400" dirty="0"/>
              <a:t>külön weboldalon érhető el: </a:t>
            </a:r>
            <a:r>
              <a:rPr lang="hu-HU" sz="2400" dirty="0">
                <a:hlinkClick r:id="rId2"/>
              </a:rPr>
              <a:t>http://well-formed.eigenfactor.org</a:t>
            </a:r>
            <a:r>
              <a:rPr lang="hu-HU" sz="2400" dirty="0" smtClean="0">
                <a:hlinkClick r:id="rId2"/>
              </a:rPr>
              <a:t>/</a:t>
            </a:r>
            <a:r>
              <a:rPr lang="hu-HU" sz="2400" dirty="0" smtClean="0"/>
              <a:t> </a:t>
            </a:r>
            <a:endParaRPr lang="hu-HU" sz="2400" dirty="0"/>
          </a:p>
        </p:txBody>
      </p:sp>
      <p:sp>
        <p:nvSpPr>
          <p:cNvPr id="4" name="Dia számának helye 3"/>
          <p:cNvSpPr>
            <a:spLocks noGrp="1"/>
          </p:cNvSpPr>
          <p:nvPr>
            <p:ph type="sldNum" sz="quarter" idx="12"/>
          </p:nvPr>
        </p:nvSpPr>
        <p:spPr/>
        <p:txBody>
          <a:bodyPr/>
          <a:lstStyle/>
          <a:p>
            <a:fld id="{0911E7B4-FACB-49FA-90FD-C53F4A2846F5}" type="slidenum">
              <a:rPr lang="hu-HU" smtClean="0"/>
              <a:t>33</a:t>
            </a:fld>
            <a:r>
              <a:rPr lang="hu-HU" dirty="0" smtClean="0"/>
              <a:t>/39</a:t>
            </a:r>
            <a:endParaRPr lang="hu-HU" dirty="0"/>
          </a:p>
        </p:txBody>
      </p:sp>
    </p:spTree>
    <p:extLst>
      <p:ext uri="{BB962C8B-B14F-4D97-AF65-F5344CB8AC3E}">
        <p14:creationId xmlns:p14="http://schemas.microsoft.com/office/powerpoint/2010/main" val="30013279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err="1" smtClean="0"/>
              <a:t>Eigenfactor</a:t>
            </a:r>
            <a:r>
              <a:rPr lang="hu-HU" dirty="0" smtClean="0"/>
              <a:t> –idézet hálózat vizualizáció</a:t>
            </a:r>
            <a:endParaRPr lang="hu-HU"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751" r="1972" b="6408"/>
          <a:stretch/>
        </p:blipFill>
        <p:spPr bwMode="auto">
          <a:xfrm>
            <a:off x="899592" y="1484784"/>
            <a:ext cx="7200000" cy="49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606" r="1495" b="6131"/>
          <a:stretch/>
        </p:blipFill>
        <p:spPr bwMode="auto">
          <a:xfrm>
            <a:off x="897360" y="1456879"/>
            <a:ext cx="7524000" cy="494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a számának helye 2"/>
          <p:cNvSpPr>
            <a:spLocks noGrp="1"/>
          </p:cNvSpPr>
          <p:nvPr>
            <p:ph type="sldNum" sz="quarter" idx="12"/>
          </p:nvPr>
        </p:nvSpPr>
        <p:spPr/>
        <p:txBody>
          <a:bodyPr/>
          <a:lstStyle/>
          <a:p>
            <a:fld id="{0911E7B4-FACB-49FA-90FD-C53F4A2846F5}" type="slidenum">
              <a:rPr lang="hu-HU" smtClean="0"/>
              <a:t>34</a:t>
            </a:fld>
            <a:r>
              <a:rPr lang="hu-HU" dirty="0" smtClean="0"/>
              <a:t>/39</a:t>
            </a:r>
            <a:endParaRPr lang="hu-HU" dirty="0"/>
          </a:p>
        </p:txBody>
      </p:sp>
    </p:spTree>
    <p:extLst>
      <p:ext uri="{BB962C8B-B14F-4D97-AF65-F5344CB8AC3E}">
        <p14:creationId xmlns:p14="http://schemas.microsoft.com/office/powerpoint/2010/main" val="204349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diamond(in)">
                                      <p:cBhvr>
                                        <p:cTn id="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ím 1"/>
          <p:cNvSpPr>
            <a:spLocks noGrp="1"/>
          </p:cNvSpPr>
          <p:nvPr>
            <p:ph type="title"/>
          </p:nvPr>
        </p:nvSpPr>
        <p:spPr/>
        <p:txBody>
          <a:bodyPr>
            <a:normAutofit/>
          </a:bodyPr>
          <a:lstStyle/>
          <a:p>
            <a:pPr eaLnBrk="1" hangingPunct="1"/>
            <a:r>
              <a:rPr lang="hu-HU" i="1" dirty="0" err="1" smtClean="0"/>
              <a:t>SCImago</a:t>
            </a:r>
            <a:r>
              <a:rPr lang="hu-HU" i="1" dirty="0" smtClean="0"/>
              <a:t> Journal </a:t>
            </a:r>
            <a:r>
              <a:rPr lang="hu-HU" i="1" dirty="0" err="1" smtClean="0"/>
              <a:t>Rank</a:t>
            </a:r>
            <a:r>
              <a:rPr lang="hu-HU" i="1" dirty="0" smtClean="0"/>
              <a:t> (SJR)</a:t>
            </a:r>
          </a:p>
        </p:txBody>
      </p:sp>
      <p:sp>
        <p:nvSpPr>
          <p:cNvPr id="18435" name="Tartalom helye 2"/>
          <p:cNvSpPr>
            <a:spLocks noGrp="1"/>
          </p:cNvSpPr>
          <p:nvPr>
            <p:ph idx="1"/>
          </p:nvPr>
        </p:nvSpPr>
        <p:spPr/>
        <p:txBody>
          <a:bodyPr>
            <a:normAutofit/>
          </a:bodyPr>
          <a:lstStyle/>
          <a:p>
            <a:pPr eaLnBrk="1" hangingPunct="1">
              <a:defRPr/>
            </a:pPr>
            <a:r>
              <a:rPr lang="hu-HU" sz="2400" dirty="0" smtClean="0"/>
              <a:t>A</a:t>
            </a:r>
            <a:r>
              <a:rPr lang="en-US" sz="2400" dirty="0" smtClean="0"/>
              <a:t> </a:t>
            </a:r>
            <a:r>
              <a:rPr lang="en-US" sz="2400" dirty="0" err="1" smtClean="0"/>
              <a:t>SCImago</a:t>
            </a:r>
            <a:r>
              <a:rPr lang="en-US" sz="2400" dirty="0" smtClean="0"/>
              <a:t> </a:t>
            </a:r>
            <a:r>
              <a:rPr lang="hu-HU" sz="2400" dirty="0" smtClean="0"/>
              <a:t>csapat spanyol egyetemek kutatóiból áll.</a:t>
            </a:r>
            <a:r>
              <a:rPr lang="en-US" sz="2400" dirty="0" smtClean="0"/>
              <a:t> </a:t>
            </a:r>
            <a:r>
              <a:rPr lang="hu-HU" sz="2400" dirty="0" smtClean="0"/>
              <a:t>Többféle mutatószám kidolgozásával foglalkoznak.</a:t>
            </a:r>
          </a:p>
          <a:p>
            <a:pPr eaLnBrk="1" hangingPunct="1">
              <a:defRPr/>
            </a:pPr>
            <a:r>
              <a:rPr lang="hu-HU" sz="2400" dirty="0" smtClean="0"/>
              <a:t>A SJR weboldala 2007 decemberében indult: </a:t>
            </a:r>
            <a:r>
              <a:rPr lang="hu-HU" sz="2400" u="sng" dirty="0" smtClean="0">
                <a:hlinkClick r:id="rId2"/>
              </a:rPr>
              <a:t>http://www.scimagojr.com</a:t>
            </a:r>
            <a:endParaRPr lang="hu-HU" sz="2400" dirty="0" smtClean="0"/>
          </a:p>
          <a:p>
            <a:pPr eaLnBrk="1" hangingPunct="1">
              <a:defRPr/>
            </a:pPr>
            <a:r>
              <a:rPr lang="hu-HU" sz="2400" dirty="0" smtClean="0"/>
              <a:t>A mutatószám forrása az </a:t>
            </a:r>
            <a:r>
              <a:rPr lang="hu-HU" sz="2400" dirty="0" err="1" smtClean="0"/>
              <a:t>Elsevier</a:t>
            </a:r>
            <a:r>
              <a:rPr lang="hu-HU" sz="2400" dirty="0" smtClean="0"/>
              <a:t> </a:t>
            </a:r>
            <a:r>
              <a:rPr lang="hu-HU" sz="2400" dirty="0" err="1" smtClean="0"/>
              <a:t>Scopus</a:t>
            </a:r>
            <a:r>
              <a:rPr lang="hu-HU" sz="2400" dirty="0" smtClean="0"/>
              <a:t> adatbázisa.</a:t>
            </a:r>
          </a:p>
          <a:p>
            <a:pPr eaLnBrk="1" hangingPunct="1">
              <a:defRPr/>
            </a:pPr>
            <a:r>
              <a:rPr lang="hu-HU" sz="2400" dirty="0" smtClean="0"/>
              <a:t>A </a:t>
            </a:r>
            <a:r>
              <a:rPr lang="en-US" sz="2400" dirty="0" smtClean="0"/>
              <a:t>SJR </a:t>
            </a:r>
            <a:r>
              <a:rPr lang="hu-HU" sz="2400" dirty="0" smtClean="0"/>
              <a:t>a súlyozott idézetek átlag értékét mutatja adott évre vonatkozóan: az </a:t>
            </a:r>
            <a:r>
              <a:rPr lang="hu-HU" sz="2400" smtClean="0"/>
              <a:t>elmúlt </a:t>
            </a:r>
            <a:r>
              <a:rPr lang="hu-HU" sz="2400" smtClean="0"/>
              <a:t>3 évre </a:t>
            </a:r>
            <a:r>
              <a:rPr lang="hu-HU" sz="2400" dirty="0" smtClean="0"/>
              <a:t>visszamenőleg vizsgálja a publikációk számát és az idézettséget is.</a:t>
            </a:r>
          </a:p>
          <a:p>
            <a:pPr eaLnBrk="1" hangingPunct="1">
              <a:defRPr/>
            </a:pPr>
            <a:r>
              <a:rPr lang="hu-HU" sz="2400" dirty="0" smtClean="0"/>
              <a:t>A súlyozás itt is a </a:t>
            </a:r>
            <a:r>
              <a:rPr lang="hu-HU" sz="2400" dirty="0" err="1" smtClean="0"/>
              <a:t>Page</a:t>
            </a:r>
            <a:r>
              <a:rPr lang="hu-HU" sz="2400" dirty="0" smtClean="0"/>
              <a:t> </a:t>
            </a:r>
            <a:r>
              <a:rPr lang="hu-HU" sz="2400" dirty="0" err="1" smtClean="0"/>
              <a:t>Rank</a:t>
            </a:r>
            <a:r>
              <a:rPr lang="hu-HU" sz="2400" dirty="0" smtClean="0"/>
              <a:t> algoritmusra vonatkozik.</a:t>
            </a:r>
          </a:p>
          <a:p>
            <a:pPr eaLnBrk="1" hangingPunct="1">
              <a:defRPr/>
            </a:pPr>
            <a:r>
              <a:rPr lang="hu-HU" sz="2400" dirty="0" smtClean="0"/>
              <a:t>Kihagyja: a folyóiratok önidézeteit, akárcsak az </a:t>
            </a:r>
            <a:r>
              <a:rPr lang="hu-HU" sz="2400" dirty="0" err="1" smtClean="0"/>
              <a:t>Eigenfactor</a:t>
            </a:r>
            <a:r>
              <a:rPr lang="hu-HU" sz="2400" dirty="0" smtClean="0"/>
              <a:t>.</a:t>
            </a:r>
          </a:p>
        </p:txBody>
      </p:sp>
      <p:sp>
        <p:nvSpPr>
          <p:cNvPr id="2" name="Dia számának helye 1"/>
          <p:cNvSpPr>
            <a:spLocks noGrp="1"/>
          </p:cNvSpPr>
          <p:nvPr>
            <p:ph type="sldNum" sz="quarter" idx="12"/>
          </p:nvPr>
        </p:nvSpPr>
        <p:spPr/>
        <p:txBody>
          <a:bodyPr/>
          <a:lstStyle/>
          <a:p>
            <a:fld id="{0911E7B4-FACB-49FA-90FD-C53F4A2846F5}" type="slidenum">
              <a:rPr lang="hu-HU" smtClean="0"/>
              <a:t>35</a:t>
            </a:fld>
            <a:r>
              <a:rPr lang="hu-HU" dirty="0" smtClean="0"/>
              <a:t>/39</a:t>
            </a:r>
            <a:endParaRPr lang="hu-HU" dirty="0"/>
          </a:p>
        </p:txBody>
      </p:sp>
    </p:spTree>
    <p:extLst>
      <p:ext uri="{BB962C8B-B14F-4D97-AF65-F5344CB8AC3E}">
        <p14:creationId xmlns:p14="http://schemas.microsoft.com/office/powerpoint/2010/main" val="11105480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57200" y="274638"/>
            <a:ext cx="8229600" cy="706090"/>
          </a:xfrm>
        </p:spPr>
        <p:txBody>
          <a:bodyPr>
            <a:normAutofit/>
          </a:bodyPr>
          <a:lstStyle/>
          <a:p>
            <a:r>
              <a:rPr lang="hu-HU" sz="3600" dirty="0" smtClean="0"/>
              <a:t>SJR – Magyarország folyóiratainak rangsora</a:t>
            </a:r>
            <a:endParaRPr lang="hu-HU"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70275"/>
            <a:ext cx="7560840" cy="5923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églalap 1"/>
          <p:cNvSpPr/>
          <p:nvPr/>
        </p:nvSpPr>
        <p:spPr>
          <a:xfrm>
            <a:off x="4283968" y="3645024"/>
            <a:ext cx="2736304"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Dia számának helye 2"/>
          <p:cNvSpPr>
            <a:spLocks noGrp="1"/>
          </p:cNvSpPr>
          <p:nvPr>
            <p:ph type="sldNum" sz="quarter" idx="12"/>
          </p:nvPr>
        </p:nvSpPr>
        <p:spPr/>
        <p:txBody>
          <a:bodyPr/>
          <a:lstStyle/>
          <a:p>
            <a:fld id="{0911E7B4-FACB-49FA-90FD-C53F4A2846F5}" type="slidenum">
              <a:rPr lang="hu-HU" smtClean="0"/>
              <a:t>36</a:t>
            </a:fld>
            <a:r>
              <a:rPr lang="hu-HU" dirty="0" smtClean="0"/>
              <a:t>/39</a:t>
            </a:r>
            <a:endParaRPr lang="hu-HU" dirty="0"/>
          </a:p>
        </p:txBody>
      </p:sp>
    </p:spTree>
    <p:extLst>
      <p:ext uri="{BB962C8B-B14F-4D97-AF65-F5344CB8AC3E}">
        <p14:creationId xmlns:p14="http://schemas.microsoft.com/office/powerpoint/2010/main" val="342681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i="1" dirty="0" smtClean="0"/>
              <a:t>Egyéb, </a:t>
            </a:r>
            <a:r>
              <a:rPr lang="hu-HU" i="1" dirty="0" err="1" smtClean="0"/>
              <a:t>Scopus</a:t>
            </a:r>
            <a:r>
              <a:rPr lang="hu-HU" i="1" dirty="0" smtClean="0"/>
              <a:t> adatbázisra támaszkodó teljesítménymutató</a:t>
            </a:r>
            <a:endParaRPr lang="hu-HU" i="1" dirty="0"/>
          </a:p>
        </p:txBody>
      </p:sp>
      <p:sp>
        <p:nvSpPr>
          <p:cNvPr id="3" name="Tartalom helye 2"/>
          <p:cNvSpPr>
            <a:spLocks noGrp="1"/>
          </p:cNvSpPr>
          <p:nvPr>
            <p:ph idx="1"/>
          </p:nvPr>
        </p:nvSpPr>
        <p:spPr/>
        <p:txBody>
          <a:bodyPr>
            <a:normAutofit lnSpcReduction="10000"/>
          </a:bodyPr>
          <a:lstStyle/>
          <a:p>
            <a:r>
              <a:rPr lang="hu-HU" sz="2400" dirty="0" err="1" smtClean="0"/>
              <a:t>SCImago</a:t>
            </a:r>
            <a:r>
              <a:rPr lang="hu-HU" sz="2400" dirty="0" smtClean="0"/>
              <a:t> Country </a:t>
            </a:r>
            <a:r>
              <a:rPr lang="hu-HU" sz="2400" dirty="0" err="1" smtClean="0"/>
              <a:t>Rank</a:t>
            </a:r>
            <a:r>
              <a:rPr lang="hu-HU" sz="2400" dirty="0" smtClean="0"/>
              <a:t>: a </a:t>
            </a:r>
            <a:r>
              <a:rPr lang="hu-HU" sz="2400" dirty="0" err="1" smtClean="0"/>
              <a:t>SCImago</a:t>
            </a:r>
            <a:r>
              <a:rPr lang="hu-HU" sz="2400" dirty="0" smtClean="0"/>
              <a:t> csapat dolgozta ki országok/régiók rangsorolására a </a:t>
            </a:r>
            <a:r>
              <a:rPr lang="hu-HU" sz="2400" dirty="0" err="1" smtClean="0"/>
              <a:t>Scopus</a:t>
            </a:r>
            <a:r>
              <a:rPr lang="hu-HU" sz="2400" dirty="0" smtClean="0"/>
              <a:t> adatbázis szakterületei és kategóriái szerinti besorolásban.</a:t>
            </a:r>
          </a:p>
          <a:p>
            <a:r>
              <a:rPr lang="hu-HU" sz="2400" dirty="0" smtClean="0"/>
              <a:t>SNIP </a:t>
            </a:r>
            <a:r>
              <a:rPr lang="hu-HU" sz="2400" dirty="0"/>
              <a:t>(</a:t>
            </a:r>
            <a:r>
              <a:rPr lang="en-US" sz="2400" dirty="0"/>
              <a:t>Source Normalized Impact per Paper</a:t>
            </a:r>
            <a:r>
              <a:rPr lang="hu-HU" sz="2400" dirty="0" smtClean="0"/>
              <a:t>):</a:t>
            </a:r>
            <a:r>
              <a:rPr lang="en-US" sz="2400" dirty="0" smtClean="0"/>
              <a:t> </a:t>
            </a:r>
            <a:r>
              <a:rPr lang="hu-HU" sz="2400" dirty="0" smtClean="0"/>
              <a:t>korrigálja az </a:t>
            </a:r>
            <a:r>
              <a:rPr lang="hu-HU" sz="2400" dirty="0" err="1" smtClean="0"/>
              <a:t>egyetlőnségeket</a:t>
            </a:r>
            <a:r>
              <a:rPr lang="hu-HU" sz="2400" dirty="0" smtClean="0"/>
              <a:t> a különböző tudományterületek idézet szokásait/gyakoriságait figyelembe véve. Kidolgozása a leideni egyetem egyik kutatója,</a:t>
            </a:r>
            <a:r>
              <a:rPr lang="en-US" sz="2400" dirty="0" smtClean="0"/>
              <a:t> </a:t>
            </a:r>
            <a:r>
              <a:rPr lang="en-US" sz="2400" dirty="0" err="1" smtClean="0"/>
              <a:t>Henk</a:t>
            </a:r>
            <a:r>
              <a:rPr lang="en-US" sz="2400" dirty="0" smtClean="0"/>
              <a:t> </a:t>
            </a:r>
            <a:r>
              <a:rPr lang="en-US" sz="2400" dirty="0" err="1" smtClean="0"/>
              <a:t>Moed</a:t>
            </a:r>
            <a:r>
              <a:rPr lang="hu-HU" sz="2400" dirty="0" smtClean="0"/>
              <a:t> nevéhez fűződik. Bővebben a </a:t>
            </a:r>
            <a:r>
              <a:rPr lang="hu-HU" sz="2400" dirty="0" err="1" smtClean="0"/>
              <a:t>SNIP-ről</a:t>
            </a:r>
            <a:r>
              <a:rPr lang="hu-HU" sz="2400" dirty="0" smtClean="0"/>
              <a:t> ill. a </a:t>
            </a:r>
            <a:r>
              <a:rPr lang="hu-HU" sz="2400" dirty="0" err="1" smtClean="0"/>
              <a:t>SJR-ről</a:t>
            </a:r>
            <a:r>
              <a:rPr lang="hu-HU" sz="2400" dirty="0" smtClean="0"/>
              <a:t> </a:t>
            </a:r>
            <a:r>
              <a:rPr lang="hu-HU" sz="2400" dirty="0" err="1" smtClean="0"/>
              <a:t>a</a:t>
            </a:r>
            <a:r>
              <a:rPr lang="hu-HU" sz="2400" dirty="0" smtClean="0"/>
              <a:t> </a:t>
            </a:r>
            <a:r>
              <a:rPr lang="hu-HU" sz="2400" dirty="0" err="1" smtClean="0"/>
              <a:t>Scopus</a:t>
            </a:r>
            <a:r>
              <a:rPr lang="hu-HU" sz="2400" dirty="0" smtClean="0"/>
              <a:t> ingyenes információs oldalán </a:t>
            </a:r>
            <a:r>
              <a:rPr lang="hu-HU" sz="2400" dirty="0"/>
              <a:t>is kereshetünk: </a:t>
            </a:r>
            <a:r>
              <a:rPr lang="hu-HU" sz="2400" dirty="0">
                <a:hlinkClick r:id="rId2"/>
              </a:rPr>
              <a:t>http://info.scopus.com/journalmetrics</a:t>
            </a:r>
            <a:r>
              <a:rPr lang="hu-HU" sz="2400" dirty="0" smtClean="0">
                <a:hlinkClick r:id="rId2"/>
              </a:rPr>
              <a:t>/</a:t>
            </a:r>
            <a:r>
              <a:rPr lang="hu-HU" sz="2400" dirty="0" smtClean="0"/>
              <a:t> </a:t>
            </a:r>
            <a:endParaRPr lang="hu-HU" sz="2400" dirty="0"/>
          </a:p>
          <a:p>
            <a:r>
              <a:rPr lang="hu-HU" sz="2400" dirty="0"/>
              <a:t>SIR (</a:t>
            </a:r>
            <a:r>
              <a:rPr lang="hu-HU" sz="2400" dirty="0" err="1"/>
              <a:t>Scimago</a:t>
            </a:r>
            <a:r>
              <a:rPr lang="hu-HU" sz="2400" dirty="0"/>
              <a:t> </a:t>
            </a:r>
            <a:r>
              <a:rPr lang="hu-HU" sz="2400" dirty="0" err="1"/>
              <a:t>Institutions</a:t>
            </a:r>
            <a:r>
              <a:rPr lang="hu-HU" sz="2400" dirty="0"/>
              <a:t> </a:t>
            </a:r>
            <a:r>
              <a:rPr lang="hu-HU" sz="2400" dirty="0" err="1" smtClean="0"/>
              <a:t>Rankings</a:t>
            </a:r>
            <a:r>
              <a:rPr lang="hu-HU" sz="2400" dirty="0" smtClean="0"/>
              <a:t>):  intézetek több szempont szerinti rangsorolására dolgozta ki a </a:t>
            </a:r>
            <a:r>
              <a:rPr lang="hu-HU" sz="2400" dirty="0" err="1" smtClean="0"/>
              <a:t>SCImago</a:t>
            </a:r>
            <a:r>
              <a:rPr lang="hu-HU" sz="2400" dirty="0"/>
              <a:t> csapat, bővebben: </a:t>
            </a:r>
            <a:r>
              <a:rPr lang="hu-HU" sz="2400" dirty="0">
                <a:hlinkClick r:id="rId3"/>
              </a:rPr>
              <a:t>http://www.scimagoir.com</a:t>
            </a:r>
            <a:r>
              <a:rPr lang="hu-HU" sz="2400" dirty="0" smtClean="0">
                <a:hlinkClick r:id="rId3"/>
              </a:rPr>
              <a:t>/</a:t>
            </a:r>
            <a:r>
              <a:rPr lang="hu-HU" sz="2400" dirty="0" smtClean="0"/>
              <a:t>  </a:t>
            </a:r>
            <a:endParaRPr lang="hu-HU" sz="2400" dirty="0"/>
          </a:p>
        </p:txBody>
      </p:sp>
      <p:sp>
        <p:nvSpPr>
          <p:cNvPr id="4" name="Dia számának helye 3"/>
          <p:cNvSpPr>
            <a:spLocks noGrp="1"/>
          </p:cNvSpPr>
          <p:nvPr>
            <p:ph type="sldNum" sz="quarter" idx="12"/>
          </p:nvPr>
        </p:nvSpPr>
        <p:spPr/>
        <p:txBody>
          <a:bodyPr/>
          <a:lstStyle/>
          <a:p>
            <a:fld id="{0911E7B4-FACB-49FA-90FD-C53F4A2846F5}" type="slidenum">
              <a:rPr lang="hu-HU" smtClean="0"/>
              <a:t>37</a:t>
            </a:fld>
            <a:r>
              <a:rPr lang="hu-HU" dirty="0" smtClean="0"/>
              <a:t>/39</a:t>
            </a:r>
            <a:endParaRPr lang="hu-HU" dirty="0"/>
          </a:p>
        </p:txBody>
      </p:sp>
    </p:spTree>
    <p:extLst>
      <p:ext uri="{BB962C8B-B14F-4D97-AF65-F5344CB8AC3E}">
        <p14:creationId xmlns:p14="http://schemas.microsoft.com/office/powerpoint/2010/main" val="8285138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Hazai gyakorlat</a:t>
            </a:r>
            <a:endParaRPr lang="hu-HU" dirty="0"/>
          </a:p>
        </p:txBody>
      </p:sp>
      <p:sp>
        <p:nvSpPr>
          <p:cNvPr id="3" name="Tartalom helye 2"/>
          <p:cNvSpPr>
            <a:spLocks noGrp="1"/>
          </p:cNvSpPr>
          <p:nvPr>
            <p:ph idx="1"/>
          </p:nvPr>
        </p:nvSpPr>
        <p:spPr/>
        <p:txBody>
          <a:bodyPr>
            <a:normAutofit fontScale="92500"/>
          </a:bodyPr>
          <a:lstStyle/>
          <a:p>
            <a:r>
              <a:rPr lang="hu-HU" dirty="0" smtClean="0"/>
              <a:t>A Semmelweis Egyetem a különböző egyetemi pályázatok értékeléséhez vagy egyéb tudományos kimutatásokhoz az </a:t>
            </a:r>
            <a:r>
              <a:rPr lang="hu-HU" dirty="0" err="1" smtClean="0"/>
              <a:t>impakt</a:t>
            </a:r>
            <a:r>
              <a:rPr lang="hu-HU" dirty="0" smtClean="0"/>
              <a:t> faktort alkalmazza.</a:t>
            </a:r>
          </a:p>
          <a:p>
            <a:r>
              <a:rPr lang="hu-HU" dirty="0" smtClean="0"/>
              <a:t>A </a:t>
            </a:r>
            <a:r>
              <a:rPr lang="hu-HU" dirty="0"/>
              <a:t>PhD </a:t>
            </a:r>
            <a:r>
              <a:rPr lang="hu-HU" dirty="0" smtClean="0"/>
              <a:t>adatlapoknál a társadalomtudományok és a sporttudományok területén ún. publikációs pontokat határoznak meg.</a:t>
            </a:r>
          </a:p>
          <a:p>
            <a:r>
              <a:rPr lang="hu-HU" dirty="0" smtClean="0"/>
              <a:t>A gyakorlatban egyre több szerző tünteti fel a h-index értéket is, különösen a MTMT megjelenésével.</a:t>
            </a:r>
            <a:endParaRPr lang="hu-HU" dirty="0"/>
          </a:p>
        </p:txBody>
      </p:sp>
      <p:sp>
        <p:nvSpPr>
          <p:cNvPr id="4" name="Dia számának helye 3"/>
          <p:cNvSpPr>
            <a:spLocks noGrp="1"/>
          </p:cNvSpPr>
          <p:nvPr>
            <p:ph type="sldNum" sz="quarter" idx="12"/>
          </p:nvPr>
        </p:nvSpPr>
        <p:spPr/>
        <p:txBody>
          <a:bodyPr/>
          <a:lstStyle/>
          <a:p>
            <a:fld id="{0911E7B4-FACB-49FA-90FD-C53F4A2846F5}" type="slidenum">
              <a:rPr lang="hu-HU" smtClean="0"/>
              <a:t>38</a:t>
            </a:fld>
            <a:r>
              <a:rPr lang="hu-HU" dirty="0" smtClean="0"/>
              <a:t>/39</a:t>
            </a:r>
            <a:endParaRPr lang="hu-HU" dirty="0"/>
          </a:p>
        </p:txBody>
      </p:sp>
    </p:spTree>
    <p:extLst>
      <p:ext uri="{BB962C8B-B14F-4D97-AF65-F5344CB8AC3E}">
        <p14:creationId xmlns:p14="http://schemas.microsoft.com/office/powerpoint/2010/main" val="1793663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684213" y="1412875"/>
            <a:ext cx="7772400" cy="4114800"/>
          </a:xfrm>
        </p:spPr>
        <p:txBody>
          <a:bodyPr/>
          <a:lstStyle/>
          <a:p>
            <a:pPr algn="ctr" eaLnBrk="1" hangingPunct="1">
              <a:buFontTx/>
              <a:buNone/>
            </a:pPr>
            <a:r>
              <a:rPr lang="hu-HU" sz="4400" b="1" dirty="0" smtClean="0"/>
              <a:t>Köszönjük a figyelmet!</a:t>
            </a:r>
          </a:p>
          <a:p>
            <a:pPr algn="ctr" eaLnBrk="1" hangingPunct="1"/>
            <a:endParaRPr lang="hu-HU" sz="4400" b="1" dirty="0" smtClean="0"/>
          </a:p>
          <a:p>
            <a:pPr algn="ctr" eaLnBrk="1" hangingPunct="1">
              <a:buFontTx/>
              <a:buNone/>
            </a:pPr>
            <a:r>
              <a:rPr lang="hu-HU" sz="4400" b="1" dirty="0" smtClean="0"/>
              <a:t>Kérdés?</a:t>
            </a:r>
          </a:p>
          <a:p>
            <a:pPr algn="ctr" eaLnBrk="1" hangingPunct="1">
              <a:buFontTx/>
              <a:buNone/>
            </a:pPr>
            <a:r>
              <a:rPr lang="hu-HU" sz="4400" b="1" dirty="0" smtClean="0"/>
              <a:t>Megjegyzés?</a:t>
            </a:r>
          </a:p>
        </p:txBody>
      </p:sp>
      <p:sp>
        <p:nvSpPr>
          <p:cNvPr id="3" name="Dia számának helye 2"/>
          <p:cNvSpPr>
            <a:spLocks noGrp="1"/>
          </p:cNvSpPr>
          <p:nvPr>
            <p:ph type="sldNum" sz="quarter" idx="12"/>
          </p:nvPr>
        </p:nvSpPr>
        <p:spPr/>
        <p:txBody>
          <a:bodyPr/>
          <a:lstStyle/>
          <a:p>
            <a:fld id="{0911E7B4-FACB-49FA-90FD-C53F4A2846F5}" type="slidenum">
              <a:rPr lang="hu-HU" smtClean="0"/>
              <a:t>39</a:t>
            </a:fld>
            <a:r>
              <a:rPr lang="hu-HU" dirty="0" smtClean="0"/>
              <a:t>/39</a:t>
            </a:r>
            <a:endParaRPr lang="hu-HU" dirty="0"/>
          </a:p>
        </p:txBody>
      </p:sp>
    </p:spTree>
    <p:extLst>
      <p:ext uri="{BB962C8B-B14F-4D97-AF65-F5344CB8AC3E}">
        <p14:creationId xmlns:p14="http://schemas.microsoft.com/office/powerpoint/2010/main" val="3443977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hu-HU" b="1" dirty="0" smtClean="0"/>
              <a:t>Történet, források</a:t>
            </a:r>
          </a:p>
        </p:txBody>
      </p:sp>
      <p:sp>
        <p:nvSpPr>
          <p:cNvPr id="6147" name="Rectangle 3"/>
          <p:cNvSpPr>
            <a:spLocks noGrp="1" noChangeArrowheads="1"/>
          </p:cNvSpPr>
          <p:nvPr>
            <p:ph type="body" idx="1"/>
          </p:nvPr>
        </p:nvSpPr>
        <p:spPr/>
        <p:txBody>
          <a:bodyPr/>
          <a:lstStyle/>
          <a:p>
            <a:pPr eaLnBrk="1" hangingPunct="1">
              <a:buClr>
                <a:schemeClr val="tx1"/>
              </a:buClr>
            </a:pPr>
            <a:r>
              <a:rPr lang="hu-HU" dirty="0" smtClean="0"/>
              <a:t>Derek J. de </a:t>
            </a:r>
            <a:r>
              <a:rPr lang="hu-HU" dirty="0" err="1" smtClean="0"/>
              <a:t>Solla</a:t>
            </a:r>
            <a:r>
              <a:rPr lang="hu-HU" dirty="0" smtClean="0"/>
              <a:t> Price: </a:t>
            </a:r>
            <a:br>
              <a:rPr lang="hu-HU" dirty="0" smtClean="0"/>
            </a:br>
            <a:r>
              <a:rPr lang="hu-HU" dirty="0" smtClean="0"/>
              <a:t>Kis tudomány- nagy tudomány</a:t>
            </a:r>
          </a:p>
          <a:p>
            <a:pPr eaLnBrk="1" hangingPunct="1">
              <a:buClr>
                <a:schemeClr val="tx1"/>
              </a:buClr>
            </a:pPr>
            <a:endParaRPr lang="hu-HU" dirty="0" smtClean="0"/>
          </a:p>
          <a:p>
            <a:pPr eaLnBrk="1" hangingPunct="1">
              <a:buClr>
                <a:schemeClr val="tx1"/>
              </a:buClr>
            </a:pPr>
            <a:r>
              <a:rPr lang="hu-HU" dirty="0" err="1" smtClean="0"/>
              <a:t>Scientometrics</a:t>
            </a:r>
            <a:r>
              <a:rPr lang="hu-HU" dirty="0" smtClean="0"/>
              <a:t> folyóirat –1978 Braun Tibor</a:t>
            </a:r>
            <a:r>
              <a:rPr lang="hu-HU" sz="1600" dirty="0" smtClean="0"/>
              <a:t> </a:t>
            </a:r>
            <a:r>
              <a:rPr lang="hu-HU" sz="1800" dirty="0" smtClean="0"/>
              <a:t>http://www.springerlink.com/content/101080/</a:t>
            </a:r>
          </a:p>
          <a:p>
            <a:pPr eaLnBrk="1" hangingPunct="1">
              <a:buClr>
                <a:schemeClr val="tx1"/>
              </a:buClr>
            </a:pPr>
            <a:endParaRPr lang="hu-HU" sz="1800" dirty="0" smtClean="0"/>
          </a:p>
          <a:p>
            <a:pPr eaLnBrk="1" hangingPunct="1">
              <a:buClr>
                <a:schemeClr val="tx1"/>
              </a:buClr>
            </a:pPr>
            <a:r>
              <a:rPr lang="hu-HU" dirty="0" smtClean="0"/>
              <a:t>Marton János munkássága</a:t>
            </a:r>
          </a:p>
        </p:txBody>
      </p:sp>
      <p:sp>
        <p:nvSpPr>
          <p:cNvPr id="2" name="Dia számának helye 1"/>
          <p:cNvSpPr>
            <a:spLocks noGrp="1"/>
          </p:cNvSpPr>
          <p:nvPr>
            <p:ph type="sldNum" sz="quarter" idx="12"/>
          </p:nvPr>
        </p:nvSpPr>
        <p:spPr/>
        <p:txBody>
          <a:bodyPr/>
          <a:lstStyle/>
          <a:p>
            <a:fld id="{0911E7B4-FACB-49FA-90FD-C53F4A2846F5}" type="slidenum">
              <a:rPr lang="hu-HU" smtClean="0"/>
              <a:t>4</a:t>
            </a:fld>
            <a:r>
              <a:rPr lang="hu-HU" dirty="0" smtClean="0"/>
              <a:t>/39</a:t>
            </a:r>
            <a:endParaRPr lang="hu-HU" dirty="0"/>
          </a:p>
        </p:txBody>
      </p:sp>
    </p:spTree>
    <p:extLst>
      <p:ext uri="{BB962C8B-B14F-4D97-AF65-F5344CB8AC3E}">
        <p14:creationId xmlns:p14="http://schemas.microsoft.com/office/powerpoint/2010/main" val="1835066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4213" y="404813"/>
            <a:ext cx="7772400" cy="1143000"/>
          </a:xfrm>
        </p:spPr>
        <p:txBody>
          <a:bodyPr/>
          <a:lstStyle/>
          <a:p>
            <a:pPr eaLnBrk="1" hangingPunct="1"/>
            <a:r>
              <a:rPr lang="hu-HU" b="1" dirty="0" smtClean="0"/>
              <a:t>Történet, források </a:t>
            </a:r>
            <a:r>
              <a:rPr lang="hu-HU" sz="2400" b="1" i="1" dirty="0" smtClean="0"/>
              <a:t>(folyt.)</a:t>
            </a:r>
          </a:p>
        </p:txBody>
      </p:sp>
      <p:sp>
        <p:nvSpPr>
          <p:cNvPr id="7171" name="Rectangle 3"/>
          <p:cNvSpPr>
            <a:spLocks noGrp="1" noChangeArrowheads="1"/>
          </p:cNvSpPr>
          <p:nvPr>
            <p:ph type="body" idx="1"/>
          </p:nvPr>
        </p:nvSpPr>
        <p:spPr>
          <a:xfrm>
            <a:off x="684213" y="1773238"/>
            <a:ext cx="7772400" cy="4114800"/>
          </a:xfrm>
        </p:spPr>
        <p:txBody>
          <a:bodyPr/>
          <a:lstStyle/>
          <a:p>
            <a:pPr eaLnBrk="1" hangingPunct="1">
              <a:buClr>
                <a:schemeClr val="tx1"/>
              </a:buClr>
            </a:pPr>
            <a:r>
              <a:rPr lang="hu-HU" dirty="0" err="1" smtClean="0"/>
              <a:t>Publish</a:t>
            </a:r>
            <a:r>
              <a:rPr lang="hu-HU" dirty="0" smtClean="0"/>
              <a:t> </a:t>
            </a:r>
            <a:r>
              <a:rPr lang="hu-HU" dirty="0" err="1" smtClean="0"/>
              <a:t>or</a:t>
            </a:r>
            <a:r>
              <a:rPr lang="hu-HU" dirty="0" smtClean="0"/>
              <a:t> </a:t>
            </a:r>
            <a:r>
              <a:rPr lang="hu-HU" dirty="0" err="1" smtClean="0"/>
              <a:t>perish</a:t>
            </a:r>
            <a:r>
              <a:rPr lang="hu-HU" dirty="0" smtClean="0"/>
              <a:t> – publikálj vagy pusztulj</a:t>
            </a:r>
          </a:p>
          <a:p>
            <a:pPr eaLnBrk="1" hangingPunct="1">
              <a:buClr>
                <a:schemeClr val="tx1"/>
              </a:buClr>
            </a:pPr>
            <a:r>
              <a:rPr lang="hu-HU" dirty="0" smtClean="0"/>
              <a:t>Prioritás kérdése: </a:t>
            </a:r>
          </a:p>
          <a:p>
            <a:pPr eaLnBrk="1" hangingPunct="1">
              <a:buClr>
                <a:schemeClr val="tx1"/>
              </a:buClr>
            </a:pPr>
            <a:r>
              <a:rPr lang="hu-HU" dirty="0" smtClean="0"/>
              <a:t>Semmelweis közlési gyakorlata</a:t>
            </a:r>
          </a:p>
          <a:p>
            <a:pPr eaLnBrk="1" hangingPunct="1">
              <a:buClr>
                <a:schemeClr val="tx1"/>
              </a:buClr>
            </a:pPr>
            <a:r>
              <a:rPr lang="hu-HU" dirty="0" smtClean="0"/>
              <a:t>Legkisebb közölhető egység –</a:t>
            </a:r>
            <a:br>
              <a:rPr lang="hu-HU" dirty="0" smtClean="0"/>
            </a:br>
            <a:r>
              <a:rPr lang="hu-HU" dirty="0" err="1" smtClean="0"/>
              <a:t>least</a:t>
            </a:r>
            <a:r>
              <a:rPr lang="hu-HU" dirty="0" smtClean="0"/>
              <a:t> </a:t>
            </a:r>
            <a:r>
              <a:rPr lang="hu-HU" dirty="0" err="1" smtClean="0"/>
              <a:t>publishable</a:t>
            </a:r>
            <a:r>
              <a:rPr lang="hu-HU" dirty="0" smtClean="0"/>
              <a:t> unit  - LPU</a:t>
            </a:r>
          </a:p>
          <a:p>
            <a:pPr eaLnBrk="1" hangingPunct="1">
              <a:buClr>
                <a:schemeClr val="bg2"/>
              </a:buClr>
            </a:pPr>
            <a:endParaRPr lang="hu-HU" dirty="0" smtClean="0">
              <a:solidFill>
                <a:schemeClr val="bg2"/>
              </a:solidFill>
            </a:endParaRPr>
          </a:p>
        </p:txBody>
      </p:sp>
      <p:sp>
        <p:nvSpPr>
          <p:cNvPr id="2" name="Dia számának helye 1"/>
          <p:cNvSpPr>
            <a:spLocks noGrp="1"/>
          </p:cNvSpPr>
          <p:nvPr>
            <p:ph type="sldNum" sz="quarter" idx="12"/>
          </p:nvPr>
        </p:nvSpPr>
        <p:spPr/>
        <p:txBody>
          <a:bodyPr/>
          <a:lstStyle/>
          <a:p>
            <a:fld id="{0911E7B4-FACB-49FA-90FD-C53F4A2846F5}" type="slidenum">
              <a:rPr lang="hu-HU" smtClean="0"/>
              <a:t>5</a:t>
            </a:fld>
            <a:r>
              <a:rPr lang="hu-HU" dirty="0" smtClean="0"/>
              <a:t>/39</a:t>
            </a:r>
            <a:endParaRPr lang="hu-HU" dirty="0"/>
          </a:p>
        </p:txBody>
      </p:sp>
    </p:spTree>
    <p:extLst>
      <p:ext uri="{BB962C8B-B14F-4D97-AF65-F5344CB8AC3E}">
        <p14:creationId xmlns:p14="http://schemas.microsoft.com/office/powerpoint/2010/main" val="3260131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228600"/>
            <a:ext cx="7772400" cy="1143000"/>
          </a:xfrm>
        </p:spPr>
        <p:txBody>
          <a:bodyPr/>
          <a:lstStyle/>
          <a:p>
            <a:pPr eaLnBrk="1" hangingPunct="1"/>
            <a:r>
              <a:rPr lang="hu-HU" b="1" dirty="0" smtClean="0"/>
              <a:t>Alapfogalmak</a:t>
            </a:r>
          </a:p>
        </p:txBody>
      </p:sp>
      <p:sp>
        <p:nvSpPr>
          <p:cNvPr id="8195" name="Rectangle 3"/>
          <p:cNvSpPr>
            <a:spLocks noGrp="1" noChangeArrowheads="1"/>
          </p:cNvSpPr>
          <p:nvPr>
            <p:ph type="body" idx="1"/>
          </p:nvPr>
        </p:nvSpPr>
        <p:spPr>
          <a:xfrm>
            <a:off x="762000" y="1371600"/>
            <a:ext cx="7842250" cy="4649788"/>
          </a:xfrm>
        </p:spPr>
        <p:txBody>
          <a:bodyPr>
            <a:normAutofit lnSpcReduction="10000"/>
          </a:bodyPr>
          <a:lstStyle/>
          <a:p>
            <a:pPr eaLnBrk="1" hangingPunct="1">
              <a:lnSpc>
                <a:spcPct val="80000"/>
              </a:lnSpc>
              <a:buClr>
                <a:schemeClr val="tx1"/>
              </a:buClr>
            </a:pPr>
            <a:r>
              <a:rPr lang="hu-HU" sz="2400" dirty="0" smtClean="0"/>
              <a:t>Idézetek: későbbi cikkek szerzői a hivatkozás-jegyzékeikben közlik korábban publikált </a:t>
            </a:r>
            <a:r>
              <a:rPr lang="hu-HU" sz="2400" dirty="0" err="1" smtClean="0"/>
              <a:t>dok</a:t>
            </a:r>
            <a:r>
              <a:rPr lang="hu-HU" sz="2400" dirty="0" smtClean="0"/>
              <a:t>. </a:t>
            </a:r>
            <a:r>
              <a:rPr lang="hu-HU" sz="2400" dirty="0" err="1" smtClean="0"/>
              <a:t>bibl</a:t>
            </a:r>
            <a:r>
              <a:rPr lang="hu-HU" sz="2400" dirty="0" smtClean="0"/>
              <a:t>. adatait.</a:t>
            </a:r>
          </a:p>
          <a:p>
            <a:pPr eaLnBrk="1" hangingPunct="1">
              <a:lnSpc>
                <a:spcPct val="80000"/>
              </a:lnSpc>
              <a:buClr>
                <a:schemeClr val="tx1"/>
              </a:buClr>
            </a:pPr>
            <a:r>
              <a:rPr lang="hu-HU" sz="2400" dirty="0" smtClean="0"/>
              <a:t>„</a:t>
            </a:r>
            <a:r>
              <a:rPr lang="hu-HU" sz="2400" dirty="0" err="1" smtClean="0"/>
              <a:t>Összidézet</a:t>
            </a:r>
            <a:r>
              <a:rPr lang="hu-HU" sz="2400" dirty="0" smtClean="0"/>
              <a:t>” szám: mindazon alkalmak száma, ahányszor az idézés előfordult.</a:t>
            </a:r>
          </a:p>
          <a:p>
            <a:pPr eaLnBrk="1" hangingPunct="1">
              <a:lnSpc>
                <a:spcPct val="80000"/>
              </a:lnSpc>
              <a:buClr>
                <a:schemeClr val="tx1"/>
              </a:buClr>
            </a:pPr>
            <a:r>
              <a:rPr lang="hu-HU" sz="2400" dirty="0" smtClean="0"/>
              <a:t>Független idézet: az önmagára való idézés kimarad</a:t>
            </a:r>
          </a:p>
          <a:p>
            <a:pPr eaLnBrk="1" hangingPunct="1">
              <a:lnSpc>
                <a:spcPct val="80000"/>
              </a:lnSpc>
              <a:buClr>
                <a:schemeClr val="tx1"/>
              </a:buClr>
            </a:pPr>
            <a:r>
              <a:rPr lang="hu-HU" sz="2400" dirty="0" smtClean="0"/>
              <a:t>Cikkek száma: adott folyóiratban publikált cikkek száma (általában a meeting </a:t>
            </a:r>
            <a:r>
              <a:rPr lang="hu-HU" sz="2400" dirty="0" err="1" smtClean="0"/>
              <a:t>abstract</a:t>
            </a:r>
            <a:r>
              <a:rPr lang="hu-HU" sz="2400" dirty="0" smtClean="0"/>
              <a:t>, </a:t>
            </a:r>
            <a:r>
              <a:rPr lang="hu-HU" sz="2400" dirty="0" err="1" smtClean="0"/>
              <a:t>editorial</a:t>
            </a:r>
            <a:r>
              <a:rPr lang="hu-HU" sz="2400" dirty="0" smtClean="0"/>
              <a:t> </a:t>
            </a:r>
            <a:r>
              <a:rPr lang="hu-HU" sz="2400" dirty="0" err="1" smtClean="0"/>
              <a:t>letter</a:t>
            </a:r>
            <a:r>
              <a:rPr lang="hu-HU" sz="2400" dirty="0" smtClean="0"/>
              <a:t> nem tartozik ide)</a:t>
            </a:r>
          </a:p>
          <a:p>
            <a:pPr eaLnBrk="1" hangingPunct="1">
              <a:lnSpc>
                <a:spcPct val="80000"/>
              </a:lnSpc>
              <a:buClr>
                <a:schemeClr val="tx1"/>
              </a:buClr>
            </a:pPr>
            <a:r>
              <a:rPr lang="hu-HU" sz="2400" dirty="0" smtClean="0"/>
              <a:t>IF: (hatástényező, amely annak a mértéke, hogy milyen gyakran idézik a tárgyévben a folyóiratnak a megelőző 2 évében megjelent „átlagos cikkét” </a:t>
            </a:r>
          </a:p>
          <a:p>
            <a:pPr>
              <a:lnSpc>
                <a:spcPct val="80000"/>
              </a:lnSpc>
              <a:buClr>
                <a:schemeClr val="tx1"/>
              </a:buClr>
            </a:pPr>
            <a:r>
              <a:rPr lang="hu-HU" sz="2400" dirty="0" err="1"/>
              <a:t>Immediacy</a:t>
            </a:r>
            <a:r>
              <a:rPr lang="hu-HU" sz="2400" dirty="0"/>
              <a:t> index</a:t>
            </a:r>
          </a:p>
          <a:p>
            <a:pPr>
              <a:lnSpc>
                <a:spcPct val="80000"/>
              </a:lnSpc>
              <a:buClr>
                <a:schemeClr val="tx1"/>
              </a:buClr>
            </a:pPr>
            <a:r>
              <a:rPr lang="hu-HU" sz="2400" dirty="0" smtClean="0"/>
              <a:t>Hirsch </a:t>
            </a:r>
            <a:r>
              <a:rPr lang="hu-HU" sz="2400" dirty="0"/>
              <a:t>index</a:t>
            </a:r>
          </a:p>
          <a:p>
            <a:pPr eaLnBrk="1" hangingPunct="1">
              <a:lnSpc>
                <a:spcPct val="80000"/>
              </a:lnSpc>
              <a:buClr>
                <a:schemeClr val="tx1"/>
              </a:buClr>
            </a:pPr>
            <a:r>
              <a:rPr lang="hu-HU" sz="2400" dirty="0" err="1" smtClean="0"/>
              <a:t>Eigenfactor</a:t>
            </a:r>
            <a:r>
              <a:rPr lang="hu-HU" sz="2400" dirty="0" smtClean="0"/>
              <a:t>, </a:t>
            </a:r>
            <a:r>
              <a:rPr lang="hu-HU" sz="2400" dirty="0" err="1" smtClean="0"/>
              <a:t>Article</a:t>
            </a:r>
            <a:r>
              <a:rPr lang="hu-HU" sz="2400" dirty="0" smtClean="0"/>
              <a:t> </a:t>
            </a:r>
            <a:r>
              <a:rPr lang="hu-HU" sz="2400" dirty="0" err="1"/>
              <a:t>I</a:t>
            </a:r>
            <a:r>
              <a:rPr lang="hu-HU" sz="2400" dirty="0" err="1" smtClean="0"/>
              <a:t>nfluence</a:t>
            </a:r>
            <a:endParaRPr lang="hu-HU" sz="2400" dirty="0" smtClean="0"/>
          </a:p>
          <a:p>
            <a:pPr eaLnBrk="1" hangingPunct="1">
              <a:lnSpc>
                <a:spcPct val="80000"/>
              </a:lnSpc>
              <a:buClr>
                <a:schemeClr val="tx1"/>
              </a:buClr>
            </a:pPr>
            <a:r>
              <a:rPr lang="hu-HU" sz="2400" dirty="0" err="1" smtClean="0"/>
              <a:t>SCImago</a:t>
            </a:r>
            <a:r>
              <a:rPr lang="hu-HU" sz="2400" dirty="0" smtClean="0"/>
              <a:t> Journal </a:t>
            </a:r>
            <a:r>
              <a:rPr lang="hu-HU" sz="2400" dirty="0" err="1" smtClean="0"/>
              <a:t>Rank</a:t>
            </a:r>
            <a:endParaRPr lang="hu-HU" sz="2400" dirty="0" smtClean="0"/>
          </a:p>
        </p:txBody>
      </p:sp>
      <p:sp>
        <p:nvSpPr>
          <p:cNvPr id="2" name="Dia számának helye 1"/>
          <p:cNvSpPr>
            <a:spLocks noGrp="1"/>
          </p:cNvSpPr>
          <p:nvPr>
            <p:ph type="sldNum" sz="quarter" idx="12"/>
          </p:nvPr>
        </p:nvSpPr>
        <p:spPr/>
        <p:txBody>
          <a:bodyPr/>
          <a:lstStyle/>
          <a:p>
            <a:fld id="{0911E7B4-FACB-49FA-90FD-C53F4A2846F5}" type="slidenum">
              <a:rPr lang="hu-HU" smtClean="0"/>
              <a:t>6</a:t>
            </a:fld>
            <a:r>
              <a:rPr lang="hu-HU" dirty="0" smtClean="0"/>
              <a:t>/39</a:t>
            </a:r>
            <a:endParaRPr lang="hu-HU" dirty="0"/>
          </a:p>
        </p:txBody>
      </p:sp>
    </p:spTree>
    <p:extLst>
      <p:ext uri="{BB962C8B-B14F-4D97-AF65-F5344CB8AC3E}">
        <p14:creationId xmlns:p14="http://schemas.microsoft.com/office/powerpoint/2010/main" val="4163742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348"/>
          <a:stretch/>
        </p:blipFill>
        <p:spPr bwMode="auto">
          <a:xfrm>
            <a:off x="0" y="0"/>
            <a:ext cx="9144000" cy="68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a számának helye 1"/>
          <p:cNvSpPr>
            <a:spLocks noGrp="1"/>
          </p:cNvSpPr>
          <p:nvPr>
            <p:ph type="sldNum" sz="quarter" idx="12"/>
          </p:nvPr>
        </p:nvSpPr>
        <p:spPr/>
        <p:txBody>
          <a:bodyPr/>
          <a:lstStyle/>
          <a:p>
            <a:fld id="{0911E7B4-FACB-49FA-90FD-C53F4A2846F5}" type="slidenum">
              <a:rPr lang="hu-HU" smtClean="0"/>
              <a:t>7</a:t>
            </a:fld>
            <a:r>
              <a:rPr lang="hu-HU" dirty="0" smtClean="0"/>
              <a:t>/39</a:t>
            </a:r>
            <a:endParaRPr lang="hu-HU" dirty="0"/>
          </a:p>
        </p:txBody>
      </p:sp>
    </p:spTree>
    <p:extLst>
      <p:ext uri="{BB962C8B-B14F-4D97-AF65-F5344CB8AC3E}">
        <p14:creationId xmlns:p14="http://schemas.microsoft.com/office/powerpoint/2010/main" val="3587264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b="4817"/>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Line 5"/>
          <p:cNvSpPr>
            <a:spLocks noChangeShapeType="1"/>
          </p:cNvSpPr>
          <p:nvPr/>
        </p:nvSpPr>
        <p:spPr bwMode="auto">
          <a:xfrm>
            <a:off x="1349374" y="2204864"/>
            <a:ext cx="2430538" cy="0"/>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hu-HU"/>
          </a:p>
        </p:txBody>
      </p:sp>
      <p:sp>
        <p:nvSpPr>
          <p:cNvPr id="10244" name="Line 6"/>
          <p:cNvSpPr>
            <a:spLocks noChangeShapeType="1"/>
          </p:cNvSpPr>
          <p:nvPr/>
        </p:nvSpPr>
        <p:spPr bwMode="auto">
          <a:xfrm>
            <a:off x="4716016" y="1916832"/>
            <a:ext cx="3096344" cy="0"/>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hu-HU"/>
          </a:p>
        </p:txBody>
      </p:sp>
      <p:sp>
        <p:nvSpPr>
          <p:cNvPr id="2" name="Dia számának helye 1"/>
          <p:cNvSpPr>
            <a:spLocks noGrp="1"/>
          </p:cNvSpPr>
          <p:nvPr>
            <p:ph type="sldNum" sz="quarter" idx="12"/>
          </p:nvPr>
        </p:nvSpPr>
        <p:spPr/>
        <p:txBody>
          <a:bodyPr/>
          <a:lstStyle/>
          <a:p>
            <a:fld id="{0911E7B4-FACB-49FA-90FD-C53F4A2846F5}" type="slidenum">
              <a:rPr lang="hu-HU" smtClean="0"/>
              <a:t>8</a:t>
            </a:fld>
            <a:r>
              <a:rPr lang="hu-HU" dirty="0" smtClean="0"/>
              <a:t>/39</a:t>
            </a:r>
            <a:endParaRPr lang="hu-HU" dirty="0"/>
          </a:p>
        </p:txBody>
      </p:sp>
    </p:spTree>
    <p:extLst>
      <p:ext uri="{BB962C8B-B14F-4D97-AF65-F5344CB8AC3E}">
        <p14:creationId xmlns:p14="http://schemas.microsoft.com/office/powerpoint/2010/main" val="1140878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886"/>
          <a:stretch/>
        </p:blipFill>
        <p:spPr bwMode="auto">
          <a:xfrm>
            <a:off x="0" y="-1"/>
            <a:ext cx="9144000" cy="68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a számának helye 1"/>
          <p:cNvSpPr>
            <a:spLocks noGrp="1"/>
          </p:cNvSpPr>
          <p:nvPr>
            <p:ph type="sldNum" sz="quarter" idx="12"/>
          </p:nvPr>
        </p:nvSpPr>
        <p:spPr/>
        <p:txBody>
          <a:bodyPr/>
          <a:lstStyle/>
          <a:p>
            <a:fld id="{0911E7B4-FACB-49FA-90FD-C53F4A2846F5}" type="slidenum">
              <a:rPr lang="hu-HU" smtClean="0"/>
              <a:t>9</a:t>
            </a:fld>
            <a:r>
              <a:rPr lang="hu-HU" dirty="0" smtClean="0"/>
              <a:t>/39</a:t>
            </a:r>
            <a:endParaRPr lang="hu-HU" dirty="0"/>
          </a:p>
        </p:txBody>
      </p:sp>
    </p:spTree>
    <p:extLst>
      <p:ext uri="{BB962C8B-B14F-4D97-AF65-F5344CB8AC3E}">
        <p14:creationId xmlns:p14="http://schemas.microsoft.com/office/powerpoint/2010/main" val="800131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TotalTime>
  <Words>1915</Words>
  <Application>Microsoft Office PowerPoint</Application>
  <PresentationFormat>Diavetítés a képernyőre (4:3 oldalarány)</PresentationFormat>
  <Paragraphs>396</Paragraphs>
  <Slides>39</Slides>
  <Notes>13</Notes>
  <HiddenSlides>0</HiddenSlides>
  <MMClips>0</MMClips>
  <ScaleCrop>false</ScaleCrop>
  <HeadingPairs>
    <vt:vector size="4" baseType="variant">
      <vt:variant>
        <vt:lpstr>Téma</vt:lpstr>
      </vt:variant>
      <vt:variant>
        <vt:i4>3</vt:i4>
      </vt:variant>
      <vt:variant>
        <vt:lpstr>Diacímek</vt:lpstr>
      </vt:variant>
      <vt:variant>
        <vt:i4>39</vt:i4>
      </vt:variant>
    </vt:vector>
  </HeadingPairs>
  <TitlesOfParts>
    <vt:vector size="42" baseType="lpstr">
      <vt:lpstr>Office-téma</vt:lpstr>
      <vt:lpstr>Radar</vt:lpstr>
      <vt:lpstr>1_Radar</vt:lpstr>
      <vt:lpstr>Impakt faktor és a többiek  Különböző tudománymetriai mutatószámok</vt:lpstr>
      <vt:lpstr>Bibliometria: a publikációk mennyiségi viszonyaival foglalkozó tudomány az élettudományokhoz kötődik </vt:lpstr>
      <vt:lpstr>Meghatározások</vt:lpstr>
      <vt:lpstr>Történet, források</vt:lpstr>
      <vt:lpstr>Történet, források (folyt.)</vt:lpstr>
      <vt:lpstr>Alapfogalmak</vt:lpstr>
      <vt:lpstr>PowerPoint bemutató</vt:lpstr>
      <vt:lpstr>PowerPoint bemutató</vt:lpstr>
      <vt:lpstr>PowerPoint bemutató</vt:lpstr>
      <vt:lpstr>PowerPoint bemutató</vt:lpstr>
      <vt:lpstr>PowerPoint bemutató</vt:lpstr>
      <vt:lpstr>PowerPoint bemutató</vt:lpstr>
      <vt:lpstr>További mutatószámok a JCR oldalán</vt:lpstr>
      <vt:lpstr>További mutatószámok a JCR oldalán</vt:lpstr>
      <vt:lpstr>h index</vt:lpstr>
      <vt:lpstr>h index meghatározása</vt:lpstr>
      <vt:lpstr>h index, de honnan?</vt:lpstr>
      <vt:lpstr>PowerPoint bemutató</vt:lpstr>
      <vt:lpstr>PowerPoint bemutató</vt:lpstr>
      <vt:lpstr>PowerPoint bemutató</vt:lpstr>
      <vt:lpstr>PowerPoint bemutató</vt:lpstr>
      <vt:lpstr>Ellenérvek – h index</vt:lpstr>
      <vt:lpstr>Variációk a h indexre</vt:lpstr>
      <vt:lpstr>g index</vt:lpstr>
      <vt:lpstr>PowerPoint bemutató</vt:lpstr>
      <vt:lpstr>Kutató a pályája elején és az indexek</vt:lpstr>
      <vt:lpstr>Variációk a h indexre</vt:lpstr>
      <vt:lpstr>PowerPoint bemutató</vt:lpstr>
      <vt:lpstr>„PageRank” megjelenése a mutatószámok között</vt:lpstr>
      <vt:lpstr>Eigenfactor</vt:lpstr>
      <vt:lpstr>Article Influence</vt:lpstr>
      <vt:lpstr>Folyóiratlista a 2009-es Eigenfactor és  Article Influence értékek alapján</vt:lpstr>
      <vt:lpstr>Eigenfactor – vizualizációs projekt</vt:lpstr>
      <vt:lpstr>Eigenfactor –idézet hálózat vizualizáció</vt:lpstr>
      <vt:lpstr>SCImago Journal Rank (SJR)</vt:lpstr>
      <vt:lpstr>SJR – Magyarország folyóiratainak rangsora</vt:lpstr>
      <vt:lpstr>Egyéb, Scopus adatbázisra támaszkodó teljesítménymutató</vt:lpstr>
      <vt:lpstr>Hazai gyakorlat</vt:lpstr>
      <vt:lpstr>PowerPoint bemutató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Tudománymetriai mutatószámok</dc:title>
  <dc:creator>Csajbok Edit</dc:creator>
  <cp:lastModifiedBy>snyiri</cp:lastModifiedBy>
  <cp:revision>61</cp:revision>
  <cp:lastPrinted>2011-04-04T09:55:39Z</cp:lastPrinted>
  <dcterms:created xsi:type="dcterms:W3CDTF">2011-04-01T18:53:13Z</dcterms:created>
  <dcterms:modified xsi:type="dcterms:W3CDTF">2011-04-04T12:45:03Z</dcterms:modified>
</cp:coreProperties>
</file>