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346" r:id="rId2"/>
    <p:sldId id="359" r:id="rId3"/>
    <p:sldId id="449" r:id="rId4"/>
    <p:sldId id="453" r:id="rId5"/>
    <p:sldId id="329" r:id="rId6"/>
    <p:sldId id="452" r:id="rId7"/>
    <p:sldId id="439" r:id="rId8"/>
    <p:sldId id="451" r:id="rId9"/>
    <p:sldId id="370" r:id="rId10"/>
    <p:sldId id="429" r:id="rId11"/>
    <p:sldId id="341" r:id="rId12"/>
    <p:sldId id="464" r:id="rId13"/>
    <p:sldId id="463" r:id="rId14"/>
    <p:sldId id="454" r:id="rId15"/>
    <p:sldId id="455" r:id="rId16"/>
    <p:sldId id="456" r:id="rId17"/>
    <p:sldId id="457" r:id="rId18"/>
    <p:sldId id="458" r:id="rId19"/>
    <p:sldId id="459" r:id="rId20"/>
    <p:sldId id="460" r:id="rId21"/>
    <p:sldId id="461" r:id="rId22"/>
    <p:sldId id="462" r:id="rId23"/>
    <p:sldId id="474" r:id="rId24"/>
    <p:sldId id="466" r:id="rId25"/>
    <p:sldId id="467" r:id="rId26"/>
    <p:sldId id="468" r:id="rId27"/>
    <p:sldId id="469" r:id="rId28"/>
    <p:sldId id="470" r:id="rId29"/>
    <p:sldId id="471" r:id="rId30"/>
    <p:sldId id="472" r:id="rId31"/>
    <p:sldId id="473" r:id="rId32"/>
    <p:sldId id="485" r:id="rId33"/>
    <p:sldId id="475" r:id="rId34"/>
    <p:sldId id="476" r:id="rId35"/>
    <p:sldId id="477" r:id="rId36"/>
    <p:sldId id="478" r:id="rId37"/>
    <p:sldId id="479" r:id="rId38"/>
    <p:sldId id="480" r:id="rId39"/>
    <p:sldId id="481" r:id="rId40"/>
    <p:sldId id="482" r:id="rId41"/>
    <p:sldId id="483" r:id="rId42"/>
    <p:sldId id="484" r:id="rId43"/>
    <p:sldId id="446" r:id="rId44"/>
    <p:sldId id="447" r:id="rId45"/>
  </p:sldIdLst>
  <p:sldSz cx="9144000" cy="6858000" type="screen4x3"/>
  <p:notesSz cx="6797675" cy="9928225"/>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BF"/>
    <a:srgbClr val="766C62"/>
    <a:srgbClr val="FFE6CC"/>
    <a:srgbClr val="387C2B"/>
    <a:srgbClr val="78A22F"/>
    <a:srgbClr val="A0968C"/>
    <a:srgbClr val="DC0A0A"/>
    <a:srgbClr val="1B81FD"/>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0558" autoAdjust="0"/>
  </p:normalViewPr>
  <p:slideViewPr>
    <p:cSldViewPr>
      <p:cViewPr varScale="1">
        <p:scale>
          <a:sx n="87" d="100"/>
          <a:sy n="87" d="100"/>
        </p:scale>
        <p:origin x="-9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3E46DB0-727C-4726-9364-BC825E91F448}" type="datetimeFigureOut">
              <a:rPr lang="en-US" smtClean="0"/>
              <a:pPr/>
              <a:t>3/14/2013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A94BFF1-58E1-4B32-8975-CACA59EF8D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C005AB-2F16-4277-86FF-08E5608C34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D1A4C51D-F455-4E95-9376-171AF405E2E2}" type="slidenum">
              <a:rPr lang="en-US" smtClean="0">
                <a:ea typeface="ＭＳ Ｐゴシック" pitchFamily="-108" charset="-128"/>
              </a:rPr>
              <a:pPr/>
              <a:t>1</a:t>
            </a:fld>
            <a:endParaRPr lang="en-US" dirty="0" smtClean="0">
              <a:ea typeface="ＭＳ Ｐゴシック" pitchFamily="-108" charset="-128"/>
            </a:endParaRPr>
          </a:p>
        </p:txBody>
      </p:sp>
      <p:sp>
        <p:nvSpPr>
          <p:cNvPr id="183299" name="Rectangle 2"/>
          <p:cNvSpPr>
            <a:spLocks noGrp="1" noRot="1" noChangeAspect="1" noChangeArrowheads="1" noTextEdit="1"/>
          </p:cNvSpPr>
          <p:nvPr>
            <p:ph type="sldImg"/>
          </p:nvPr>
        </p:nvSpPr>
        <p:spPr>
          <a:xfrm>
            <a:off x="917575" y="684213"/>
            <a:ext cx="4962525" cy="3722687"/>
          </a:xfrm>
          <a:ln/>
        </p:spPr>
      </p:sp>
      <p:sp>
        <p:nvSpPr>
          <p:cNvPr id="183300" name="Rectangle 3"/>
          <p:cNvSpPr>
            <a:spLocks noGrp="1" noChangeArrowheads="1"/>
          </p:cNvSpPr>
          <p:nvPr>
            <p:ph type="body" idx="1"/>
          </p:nvPr>
        </p:nvSpPr>
        <p:spPr>
          <a:xfrm>
            <a:off x="313135" y="4588357"/>
            <a:ext cx="6226481" cy="4827945"/>
          </a:xfrm>
          <a:noFill/>
          <a:ln/>
        </p:spPr>
        <p:txBody>
          <a:bodyPr/>
          <a:lstStyle/>
          <a:p>
            <a:pPr eaLnBrk="1" hangingPunct="1"/>
            <a:endParaRPr lang="en-US" dirty="0" smtClean="0">
              <a:ea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E2610265-E31F-4824-AED0-CD05D25857ED}"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A66959F5-6F1B-4471-8119-73BE984E14ED}"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31031A95-E95A-4778-95A9-73A28EEF84F2}"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93B9CCB8-8B07-4D90-9403-59BFB07AA7DA}"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47697-61EA-44C8-BA5E-26A127AB037E}"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76D800-3C8F-49ED-9235-9EF7FEEE3304}"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capture information about a document in the Web of Science, we enter</a:t>
            </a:r>
            <a:r>
              <a:rPr lang="en-US" baseline="0" dirty="0" smtClean="0"/>
              <a:t> information into </a:t>
            </a:r>
            <a:r>
              <a:rPr lang="en-US" dirty="0" smtClean="0"/>
              <a:t>two indexes.</a:t>
            </a:r>
            <a:r>
              <a:rPr lang="en-US" baseline="0" dirty="0" smtClean="0"/>
              <a:t>  In the source record index, each entry contains the full bibliographic information you see when you search for articles.  The other index, called the Cited Reference Index, is for citations, and entries contain far less information.  The Cited Reference Index is what we use to link papers together in the Web of Science.</a:t>
            </a:r>
          </a:p>
          <a:p>
            <a:endParaRPr lang="en-US" baseline="0" dirty="0" smtClean="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81529C0-07F7-4F14-A55B-3781968E1969}" type="slidenum">
              <a:rPr lang="en-US" smtClean="0"/>
              <a:pPr>
                <a:defRPr/>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2132F25-0509-4202-A665-0A19038D77DD}" type="slidenum">
              <a:rPr lang="en-US" smtClean="0"/>
              <a:pPr/>
              <a:t>4</a:t>
            </a:fld>
            <a:endParaRPr lang="en-US" dirty="0" smtClean="0"/>
          </a:p>
        </p:txBody>
      </p:sp>
      <p:sp>
        <p:nvSpPr>
          <p:cNvPr id="59395" name="Rectangle 7"/>
          <p:cNvSpPr txBox="1">
            <a:spLocks noGrp="1" noChangeArrowheads="1"/>
          </p:cNvSpPr>
          <p:nvPr/>
        </p:nvSpPr>
        <p:spPr bwMode="auto">
          <a:xfrm>
            <a:off x="3852018" y="9431814"/>
            <a:ext cx="2945659" cy="496411"/>
          </a:xfrm>
          <a:prstGeom prst="rect">
            <a:avLst/>
          </a:prstGeom>
          <a:noFill/>
          <a:ln w="9525">
            <a:noFill/>
            <a:miter lim="800000"/>
            <a:headEnd/>
            <a:tailEnd/>
          </a:ln>
        </p:spPr>
        <p:txBody>
          <a:bodyPr lIns="91421" tIns="45711" rIns="91421" bIns="45711" anchor="b"/>
          <a:lstStyle/>
          <a:p>
            <a:pPr algn="r" eaLnBrk="0" hangingPunct="0"/>
            <a:fld id="{F2BCA4BF-72C4-494C-AD87-29EF3EEA5235}" type="slidenum">
              <a:rPr lang="en-US" sz="1000"/>
              <a:pPr algn="r" eaLnBrk="0" hangingPunct="0"/>
              <a:t>4</a:t>
            </a:fld>
            <a:endParaRPr lang="en-US" sz="1000" dirty="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1132947" y="4715909"/>
            <a:ext cx="4531783" cy="4467701"/>
          </a:xfrm>
          <a:noFill/>
          <a:ln/>
        </p:spPr>
        <p:txBody>
          <a:bodyPr lIns="0" tIns="0" rIns="0" bIns="0"/>
          <a:lstStyle/>
          <a:p>
            <a:pPr eaLnBrk="1" hangingPunct="1"/>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2132F25-0509-4202-A665-0A19038D77DD}" type="slidenum">
              <a:rPr lang="en-US" smtClean="0"/>
              <a:pPr/>
              <a:t>5</a:t>
            </a:fld>
            <a:endParaRPr lang="en-US" dirty="0" smtClean="0"/>
          </a:p>
        </p:txBody>
      </p:sp>
      <p:sp>
        <p:nvSpPr>
          <p:cNvPr id="59395" name="Rectangle 7"/>
          <p:cNvSpPr txBox="1">
            <a:spLocks noGrp="1" noChangeArrowheads="1"/>
          </p:cNvSpPr>
          <p:nvPr/>
        </p:nvSpPr>
        <p:spPr bwMode="auto">
          <a:xfrm>
            <a:off x="3852018" y="9431814"/>
            <a:ext cx="2945659" cy="496411"/>
          </a:xfrm>
          <a:prstGeom prst="rect">
            <a:avLst/>
          </a:prstGeom>
          <a:noFill/>
          <a:ln w="9525">
            <a:noFill/>
            <a:miter lim="800000"/>
            <a:headEnd/>
            <a:tailEnd/>
          </a:ln>
        </p:spPr>
        <p:txBody>
          <a:bodyPr lIns="91421" tIns="45711" rIns="91421" bIns="45711" anchor="b"/>
          <a:lstStyle/>
          <a:p>
            <a:pPr algn="r" eaLnBrk="0" hangingPunct="0"/>
            <a:fld id="{F2BCA4BF-72C4-494C-AD87-29EF3EEA5235}" type="slidenum">
              <a:rPr lang="en-US" sz="1000"/>
              <a:pPr algn="r" eaLnBrk="0" hangingPunct="0"/>
              <a:t>5</a:t>
            </a:fld>
            <a:endParaRPr lang="en-US" sz="1000" dirty="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1132947" y="4715909"/>
            <a:ext cx="4531783" cy="4467701"/>
          </a:xfrm>
          <a:noFill/>
          <a:ln/>
        </p:spPr>
        <p:txBody>
          <a:bodyPr lIns="0" tIns="0" rIns="0" bIns="0"/>
          <a:lstStyle/>
          <a:p>
            <a:pPr eaLnBrk="1" hangingPunct="1"/>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spcBef>
                <a:spcPct val="60000"/>
              </a:spcBef>
              <a:buClr>
                <a:srgbClr val="000066"/>
              </a:buClr>
            </a:pPr>
            <a:endParaRPr lang="en-US" alt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7E1DDD-580D-443F-B740-5766319041C3}" type="slidenum">
              <a:rPr lang="en-US" smtClean="0"/>
              <a:pPr/>
              <a:t>10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C0F29795-30CB-4ED9-8EA2-61F83940D057}" type="slidenum">
              <a:rPr lang="en-US" smtClean="0"/>
              <a:pPr/>
              <a:t>11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39CD64C9-FFD1-45B8-943C-6A1B51B6D316}"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5" name="Picture 5" descr="DVP1954028"/>
          <p:cNvPicPr>
            <a:picLocks noChangeAspect="1" noChangeArrowheads="1"/>
          </p:cNvPicPr>
          <p:nvPr userDrawn="1"/>
        </p:nvPicPr>
        <p:blipFill>
          <a:blip r:embed="rId3" cstate="print"/>
          <a:srcRect b="5922"/>
          <a:stretch>
            <a:fillRect/>
          </a:stretch>
        </p:blipFill>
        <p:spPr bwMode="auto">
          <a:xfrm>
            <a:off x="341313" y="311150"/>
            <a:ext cx="8442325" cy="3051175"/>
          </a:xfrm>
          <a:prstGeom prst="rect">
            <a:avLst/>
          </a:prstGeom>
          <a:noFill/>
          <a:ln w="9525">
            <a:noFill/>
            <a:miter lim="800000"/>
            <a:headEnd/>
            <a:tailEnd/>
          </a:ln>
        </p:spPr>
      </p:pic>
      <p:sp>
        <p:nvSpPr>
          <p:cNvPr id="8194" name="Rectangle 2"/>
          <p:cNvSpPr>
            <a:spLocks noGrp="1" noChangeArrowheads="1"/>
          </p:cNvSpPr>
          <p:nvPr>
            <p:ph type="ctrTitle"/>
          </p:nvPr>
        </p:nvSpPr>
        <p:spPr>
          <a:xfrm>
            <a:off x="361950" y="3514725"/>
            <a:ext cx="8382000" cy="819150"/>
          </a:xfrm>
        </p:spPr>
        <p:txBody>
          <a:bodyPr/>
          <a:lstStyle>
            <a:lvl1pPr>
              <a:defRPr sz="3200"/>
            </a:lvl1pPr>
          </a:lstStyle>
          <a:p>
            <a:r>
              <a:rPr lang="en-US"/>
              <a:t>Click to edit Master title style</a:t>
            </a:r>
          </a:p>
        </p:txBody>
      </p:sp>
      <p:sp>
        <p:nvSpPr>
          <p:cNvPr id="8195" name="Rectangle 3"/>
          <p:cNvSpPr>
            <a:spLocks noGrp="1" noChangeArrowheads="1"/>
          </p:cNvSpPr>
          <p:nvPr>
            <p:ph type="subTitle" idx="1"/>
          </p:nvPr>
        </p:nvSpPr>
        <p:spPr>
          <a:xfrm>
            <a:off x="361950" y="4578350"/>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D8166B9-833E-494C-9AC4-A6A4D9FEC3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445ED14-4A8E-4B01-B801-BB431F1A91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1E98DC7-E0EE-4BC6-9A71-7374D3DB7D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B5BAF0D-AD3D-4B69-B75C-A5B6F63689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DA090C1-A292-404A-973A-F2852977C5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5E3D41D0-AA29-4600-9BF8-180FBCCF9C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BB1817D6-20D1-4A4A-A66B-FBC5F87198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4D76520-A73E-4A05-A2CD-3265D917BC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271B202-8365-46DB-8C42-B69C77D109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9C90362-0CBC-42AA-8A9E-BF5A4977F9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lgn="l">
              <a:spcBef>
                <a:spcPct val="50000"/>
              </a:spcBef>
              <a:buClr>
                <a:schemeClr val="tx2"/>
              </a:buClr>
              <a:buFontTx/>
              <a:buChar char="•"/>
              <a:defRPr/>
            </a:pPr>
            <a:endParaRPr lang="en-US" sz="2400"/>
          </a:p>
        </p:txBody>
      </p:sp>
      <p:pic>
        <p:nvPicPr>
          <p:cNvPr id="1027" name="Picture 3"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7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pPr>
              <a:defRPr/>
            </a:pPr>
            <a:endParaRPr lang="en-US"/>
          </a:p>
        </p:txBody>
      </p:sp>
      <p:sp>
        <p:nvSpPr>
          <p:cNvPr id="7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9C7795A8-7DAD-47DA-ADE7-48978C17FD51}" type="slidenum">
              <a:rPr lang="en-US"/>
              <a:pPr>
                <a:defRPr/>
              </a:pPr>
              <a:t>‹#›</a:t>
            </a:fld>
            <a:endParaRPr lang="en-US"/>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ip-science.thomsonreuters.com/sup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ip-science.thomsonreuters.com/suppor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cience.thomsonreuters.com/suppor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eniko.szasz@thomsonreuter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okinfo.com/products_tools/multidisciplinary/webofscience/cpci/cpciessay/" TargetMode="External"/><Relationship Id="rId2" Type="http://schemas.openxmlformats.org/officeDocument/2006/relationships/hyperlink" Target="http://thomsonreuters.com/products_services/science/free/essays/journal_selection_process/" TargetMode="External"/><Relationship Id="rId1" Type="http://schemas.openxmlformats.org/officeDocument/2006/relationships/slideLayout" Target="../slideLayouts/slideLayout6.xml"/><Relationship Id="rId4" Type="http://schemas.openxmlformats.org/officeDocument/2006/relationships/hyperlink" Target="http://wokinfo.com/media/pdf/BKCI-SelectionEssay_web.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Untitled-3.png"/>
          <p:cNvPicPr>
            <a:picLocks noChangeAspect="1"/>
          </p:cNvPicPr>
          <p:nvPr/>
        </p:nvPicPr>
        <p:blipFill>
          <a:blip r:embed="rId3" cstate="print"/>
          <a:srcRect b="4131"/>
          <a:stretch>
            <a:fillRect/>
          </a:stretch>
        </p:blipFill>
        <p:spPr bwMode="auto">
          <a:xfrm>
            <a:off x="304800" y="304799"/>
            <a:ext cx="8534400" cy="3383005"/>
          </a:xfrm>
          <a:prstGeom prst="rect">
            <a:avLst/>
          </a:prstGeom>
          <a:noFill/>
          <a:ln w="9525">
            <a:noFill/>
            <a:miter lim="800000"/>
            <a:headEnd/>
            <a:tailEnd/>
          </a:ln>
        </p:spPr>
      </p:pic>
      <p:sp>
        <p:nvSpPr>
          <p:cNvPr id="43011" name="Rectangle 3"/>
          <p:cNvSpPr>
            <a:spLocks noGrp="1" noChangeArrowheads="1"/>
          </p:cNvSpPr>
          <p:nvPr>
            <p:ph type="subTitle" idx="1"/>
          </p:nvPr>
        </p:nvSpPr>
        <p:spPr>
          <a:xfrm>
            <a:off x="304800" y="4495800"/>
            <a:ext cx="8382000" cy="2098675"/>
          </a:xfrm>
        </p:spPr>
        <p:txBody>
          <a:bodyPr/>
          <a:lstStyle/>
          <a:p>
            <a:pPr eaLnBrk="1" hangingPunct="1"/>
            <a:endParaRPr lang="en-US" sz="2800" dirty="0" smtClean="0"/>
          </a:p>
          <a:p>
            <a:pPr eaLnBrk="1" hangingPunct="1"/>
            <a:r>
              <a:rPr lang="en-US" sz="2800" dirty="0" smtClean="0"/>
              <a:t/>
            </a:r>
            <a:br>
              <a:rPr lang="en-US" sz="2800" dirty="0" smtClean="0"/>
            </a:br>
            <a:r>
              <a:rPr lang="hu-HU" dirty="0" smtClean="0"/>
              <a:t>Tóth Szász</a:t>
            </a:r>
            <a:r>
              <a:rPr lang="en-GB" dirty="0" smtClean="0"/>
              <a:t> </a:t>
            </a:r>
            <a:r>
              <a:rPr lang="sk-SK" dirty="0" smtClean="0"/>
              <a:t>Enik</a:t>
            </a:r>
            <a:r>
              <a:rPr lang="hu-HU" dirty="0" smtClean="0"/>
              <a:t>ő, tréner</a:t>
            </a:r>
            <a:endParaRPr lang="sk-SK" dirty="0" smtClean="0"/>
          </a:p>
          <a:p>
            <a:pPr eaLnBrk="1" hangingPunct="1"/>
            <a:r>
              <a:rPr lang="hu-HU" u="sng" dirty="0" smtClean="0">
                <a:solidFill>
                  <a:srgbClr val="0083BF"/>
                </a:solidFill>
              </a:rPr>
              <a:t>eniko.szasz</a:t>
            </a:r>
            <a:r>
              <a:rPr lang="en-US" u="sng" dirty="0" smtClean="0">
                <a:solidFill>
                  <a:srgbClr val="0083BF"/>
                </a:solidFill>
              </a:rPr>
              <a:t>@</a:t>
            </a:r>
            <a:r>
              <a:rPr lang="sk-SK" u="sng" dirty="0" smtClean="0">
                <a:solidFill>
                  <a:srgbClr val="0083BF"/>
                </a:solidFill>
              </a:rPr>
              <a:t>thomsonreuters.com</a:t>
            </a:r>
          </a:p>
          <a:p>
            <a:pPr eaLnBrk="1" hangingPunct="1"/>
            <a:endParaRPr lang="en-GB" dirty="0" smtClean="0"/>
          </a:p>
          <a:p>
            <a:pPr eaLnBrk="1" hangingPunct="1"/>
            <a:r>
              <a:rPr lang="en-GB" u="sng" dirty="0" smtClean="0">
                <a:solidFill>
                  <a:srgbClr val="0083BF"/>
                </a:solidFill>
                <a:ea typeface="ＭＳ Ｐゴシック" pitchFamily="-108" charset="-128"/>
              </a:rPr>
              <a:t>http</a:t>
            </a:r>
            <a:r>
              <a:rPr lang="cs-CZ" u="sng" dirty="0" smtClean="0">
                <a:solidFill>
                  <a:srgbClr val="0083BF"/>
                </a:solidFill>
                <a:ea typeface="ＭＳ Ｐゴシック" pitchFamily="-108" charset="-128"/>
              </a:rPr>
              <a:t>://webofknowledge.com</a:t>
            </a:r>
          </a:p>
          <a:p>
            <a:pPr eaLnBrk="1" hangingPunct="1"/>
            <a:r>
              <a:rPr lang="cs-CZ" u="sng" dirty="0" smtClean="0">
                <a:solidFill>
                  <a:srgbClr val="0083BF"/>
                </a:solidFill>
                <a:ea typeface="ＭＳ Ｐゴシック" pitchFamily="-108" charset="-128"/>
              </a:rPr>
              <a:t>http://wokinfo.com/hungary </a:t>
            </a:r>
            <a:endParaRPr lang="sk-SK" u="sng" dirty="0" smtClean="0">
              <a:solidFill>
                <a:srgbClr val="0083BF"/>
              </a:solidFill>
              <a:ea typeface="ＭＳ Ｐゴシック" pitchFamily="-108" charset="-128"/>
            </a:endParaRPr>
          </a:p>
        </p:txBody>
      </p:sp>
      <p:sp>
        <p:nvSpPr>
          <p:cNvPr id="5" name="Title 4"/>
          <p:cNvSpPr>
            <a:spLocks noGrp="1"/>
          </p:cNvSpPr>
          <p:nvPr>
            <p:ph type="ctrTitle"/>
          </p:nvPr>
        </p:nvSpPr>
        <p:spPr>
          <a:xfrm>
            <a:off x="304800" y="3505200"/>
            <a:ext cx="8382000" cy="1362076"/>
          </a:xfrm>
        </p:spPr>
        <p:txBody>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3600" b="1" dirty="0" err="1" smtClean="0"/>
              <a:t>Haladó</a:t>
            </a:r>
            <a:r>
              <a:rPr lang="en-US" sz="3600" b="1" dirty="0" smtClean="0"/>
              <a:t> </a:t>
            </a:r>
            <a:r>
              <a:rPr lang="en-US" sz="3600" b="1" dirty="0" err="1" smtClean="0"/>
              <a:t>eszközök</a:t>
            </a:r>
            <a:r>
              <a:rPr lang="en-US" sz="3600" b="1" dirty="0" smtClean="0"/>
              <a:t> a Web of </a:t>
            </a:r>
            <a:r>
              <a:rPr lang="en-US" sz="3600" b="1" dirty="0" err="1" smtClean="0"/>
              <a:t>Scienceben</a:t>
            </a:r>
            <a:r>
              <a:rPr lang="en-US" dirty="0" smtClean="0"/>
              <a:t/>
            </a:r>
            <a:br>
              <a:rPr lang="en-US" dirty="0" smtClean="0"/>
            </a:b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52400" y="914400"/>
            <a:ext cx="8839200" cy="523416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19200" y="2057400"/>
            <a:ext cx="6989763" cy="4600575"/>
          </a:xfrm>
          <a:prstGeom prst="rect">
            <a:avLst/>
          </a:prstGeom>
          <a:noFill/>
          <a:ln w="38100">
            <a:solidFill>
              <a:schemeClr val="tx2"/>
            </a:solidFill>
            <a:miter lim="800000"/>
            <a:headEnd/>
            <a:tailEnd/>
          </a:ln>
        </p:spPr>
      </p:pic>
      <p:sp>
        <p:nvSpPr>
          <p:cNvPr id="12290" name="Rectangle 4"/>
          <p:cNvSpPr>
            <a:spLocks noGrp="1" noChangeArrowheads="1"/>
          </p:cNvSpPr>
          <p:nvPr>
            <p:ph type="title"/>
          </p:nvPr>
        </p:nvSpPr>
        <p:spPr>
          <a:xfrm>
            <a:off x="457200" y="152400"/>
            <a:ext cx="8229600" cy="457200"/>
          </a:xfrm>
        </p:spPr>
        <p:txBody>
          <a:bodyPr/>
          <a:lstStyle/>
          <a:p>
            <a:r>
              <a:rPr lang="sk-SK" dirty="0" smtClean="0"/>
              <a:t>Kereső </a:t>
            </a:r>
            <a:r>
              <a:rPr lang="en-GB" dirty="0" smtClean="0"/>
              <a:t>n</a:t>
            </a:r>
            <a:r>
              <a:rPr lang="hu-HU" dirty="0" smtClean="0"/>
              <a:t>ézet</a:t>
            </a:r>
            <a:r>
              <a:rPr lang="sk-SK" dirty="0" smtClean="0"/>
              <a:t> és limitek</a:t>
            </a:r>
            <a:endParaRPr lang="en-US" dirty="0" smtClean="0"/>
          </a:p>
        </p:txBody>
      </p:sp>
      <p:sp>
        <p:nvSpPr>
          <p:cNvPr id="12293" name="Right Arrow 4"/>
          <p:cNvSpPr>
            <a:spLocks noChangeArrowheads="1"/>
          </p:cNvSpPr>
          <p:nvPr/>
        </p:nvSpPr>
        <p:spPr bwMode="auto">
          <a:xfrm>
            <a:off x="1536700" y="25908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4" name="Right Arrow 5"/>
          <p:cNvSpPr>
            <a:spLocks noChangeArrowheads="1"/>
          </p:cNvSpPr>
          <p:nvPr/>
        </p:nvSpPr>
        <p:spPr bwMode="auto">
          <a:xfrm>
            <a:off x="1536700" y="35052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5" name="Right Arrow 6"/>
          <p:cNvSpPr>
            <a:spLocks noChangeArrowheads="1"/>
          </p:cNvSpPr>
          <p:nvPr/>
        </p:nvSpPr>
        <p:spPr bwMode="auto">
          <a:xfrm>
            <a:off x="1587500" y="51816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6" name="Right Arrow 7"/>
          <p:cNvSpPr>
            <a:spLocks noChangeArrowheads="1"/>
          </p:cNvSpPr>
          <p:nvPr/>
        </p:nvSpPr>
        <p:spPr bwMode="auto">
          <a:xfrm>
            <a:off x="1587500" y="60198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subTnLst>
                                    <p:set>
                                      <p:cBhvr override="childStyle">
                                        <p:cTn dur="1" fill="hold" display="0" masterRel="nextClick" afterEffect="1"/>
                                        <p:tgtEl>
                                          <p:spTgt spid="1229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subTnLst>
                                    <p:set>
                                      <p:cBhvr override="childStyle">
                                        <p:cTn dur="1" fill="hold" display="0" masterRel="nextClick" afterEffect="1"/>
                                        <p:tgtEl>
                                          <p:spTgt spid="122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childTnLst>
                                  <p:subTnLst>
                                    <p:set>
                                      <p:cBhvr override="childStyle">
                                        <p:cTn dur="1" fill="hold" display="0" masterRel="nextClick" afterEffect="1"/>
                                        <p:tgtEl>
                                          <p:spTgt spid="1229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2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0163" y="1457325"/>
            <a:ext cx="9037637" cy="5248275"/>
          </a:xfrm>
          <a:prstGeom prst="rect">
            <a:avLst/>
          </a:prstGeom>
          <a:noFill/>
          <a:ln w="9525">
            <a:noFill/>
            <a:miter lim="800000"/>
            <a:headEnd/>
            <a:tailEnd/>
          </a:ln>
        </p:spPr>
      </p:pic>
      <p:sp>
        <p:nvSpPr>
          <p:cNvPr id="19459" name="Title 1"/>
          <p:cNvSpPr>
            <a:spLocks noGrp="1"/>
          </p:cNvSpPr>
          <p:nvPr>
            <p:ph type="title"/>
          </p:nvPr>
        </p:nvSpPr>
        <p:spPr/>
        <p:txBody>
          <a:bodyPr/>
          <a:lstStyle/>
          <a:p>
            <a:r>
              <a:rPr lang="sk-SK" dirty="0" smtClean="0"/>
              <a:t>Lemmatization funkció</a:t>
            </a:r>
            <a:r>
              <a:rPr lang="en-US" dirty="0" smtClean="0"/>
              <a:t/>
            </a:r>
            <a:br>
              <a:rPr lang="en-US" dirty="0" smtClean="0"/>
            </a:br>
            <a:r>
              <a:rPr lang="sk-SK" sz="2000" i="1" dirty="0" smtClean="0"/>
              <a:t>A </a:t>
            </a:r>
            <a:r>
              <a:rPr lang="en-US" sz="2000" i="1" dirty="0" smtClean="0"/>
              <a:t>British/US English</a:t>
            </a:r>
            <a:r>
              <a:rPr lang="hu-HU" sz="2000" i="1" dirty="0" smtClean="0"/>
              <a:t> í</a:t>
            </a:r>
            <a:r>
              <a:rPr lang="en-GB" sz="2000" i="1" dirty="0" smtClean="0"/>
              <a:t>r</a:t>
            </a:r>
            <a:r>
              <a:rPr lang="hu-HU" sz="2000" i="1" dirty="0" smtClean="0"/>
              <a:t>ásváltozatokra</a:t>
            </a:r>
            <a:r>
              <a:rPr lang="sk-SK" sz="2000" i="1" dirty="0" smtClean="0"/>
              <a:t>, többes számra, igeidőkre, fokozásra</a:t>
            </a:r>
            <a:endParaRPr lang="en-US" sz="2000" i="1" dirty="0" smtClean="0"/>
          </a:p>
        </p:txBody>
      </p:sp>
      <p:sp>
        <p:nvSpPr>
          <p:cNvPr id="5" name="Rounded Rectangle 4"/>
          <p:cNvSpPr/>
          <p:nvPr/>
        </p:nvSpPr>
        <p:spPr bwMode="auto">
          <a:xfrm>
            <a:off x="6248400" y="3733800"/>
            <a:ext cx="2667000" cy="1828800"/>
          </a:xfrm>
          <a:prstGeom prst="roundRect">
            <a:avLst/>
          </a:prstGeom>
          <a:solidFill>
            <a:schemeClr val="tx2">
              <a:lumMod val="40000"/>
              <a:lumOff val="60000"/>
            </a:schemeClr>
          </a:solidFill>
          <a:ln w="38100" cap="flat" cmpd="sng" algn="ctr">
            <a:solidFill>
              <a:schemeClr val="tx2"/>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sk-SK" sz="1800" b="0" i="0" u="none" strike="noStrike" cap="none" normalizeH="0" baseline="0" dirty="0" smtClean="0">
                <a:ln>
                  <a:noFill/>
                </a:ln>
                <a:solidFill>
                  <a:schemeClr val="tx1"/>
                </a:solidFill>
                <a:effectLst/>
                <a:latin typeface="Arial" charset="0"/>
              </a:rPr>
              <a:t>Példák</a:t>
            </a:r>
            <a:r>
              <a:rPr kumimoji="0" lang="en-US" sz="1800" b="0" i="0" u="none" strike="noStrike" cap="none" normalizeH="0" baseline="0" dirty="0" smtClean="0">
                <a:ln>
                  <a:noFill/>
                </a:ln>
                <a:solidFill>
                  <a:schemeClr val="tx1"/>
                </a:solidFill>
                <a:effectLst/>
                <a:latin typeface="Arial" charset="0"/>
              </a:rPr>
              <a:t>:</a:t>
            </a:r>
            <a:r>
              <a:rPr kumimoji="0" lang="en-US" sz="1800" b="0" i="0" u="none" strike="noStrike" cap="none" normalizeH="0" dirty="0" smtClean="0">
                <a:ln>
                  <a:noFill/>
                </a:ln>
                <a:solidFill>
                  <a:schemeClr val="tx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baseline="0" dirty="0" smtClean="0"/>
              <a:t>frog/frogs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dirty="0" smtClean="0">
                <a:ln>
                  <a:noFill/>
                </a:ln>
                <a:solidFill>
                  <a:schemeClr val="tx1"/>
                </a:solidFill>
                <a:effectLst/>
                <a:latin typeface="Arial" charset="0"/>
              </a:rPr>
              <a:t>mouse/mice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dirty="0" smtClean="0"/>
              <a:t>color/colour</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pPr>
            <a:r>
              <a:rPr lang="en-US" dirty="0" smtClean="0"/>
              <a:t>loud/louder/loudest</a:t>
            </a:r>
          </a:p>
          <a:p>
            <a:pPr algn="l">
              <a:buFont typeface="Arial" pitchFamily="34" charset="0"/>
              <a:buChar char="•"/>
            </a:pPr>
            <a:r>
              <a:rPr lang="en-US" baseline="0" dirty="0" smtClean="0"/>
              <a:t>run/running/ran</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p>
          <a:p>
            <a:pPr marL="0" marR="0" indent="0"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1066800" y="2743200"/>
            <a:ext cx="1600200" cy="228600"/>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Lemmatization – találati lista</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l="1365"/>
          <a:stretch>
            <a:fillRect/>
          </a:stretch>
        </p:blipFill>
        <p:spPr bwMode="auto">
          <a:xfrm>
            <a:off x="76200" y="1447800"/>
            <a:ext cx="8991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Haladó KERESÉS</a:t>
            </a:r>
            <a:endParaRPr lang="en-US" dirty="0"/>
          </a:p>
        </p:txBody>
      </p:sp>
      <p:sp>
        <p:nvSpPr>
          <p:cNvPr id="3" name="Text Placeholder 2"/>
          <p:cNvSpPr>
            <a:spLocks noGrp="1"/>
          </p:cNvSpPr>
          <p:nvPr>
            <p:ph type="body" idx="1"/>
          </p:nvPr>
        </p:nvSpPr>
        <p:spPr/>
        <p:txBody>
          <a:bodyPr/>
          <a:lstStyle/>
          <a:p>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Haladó keresés – Advanced Search</a:t>
            </a:r>
            <a:endParaRPr lang="en-US" dirty="0"/>
          </a:p>
        </p:txBody>
      </p:sp>
      <p:pic>
        <p:nvPicPr>
          <p:cNvPr id="4" name="Picture 3" descr="adv-home.jpg"/>
          <p:cNvPicPr>
            <a:picLocks noChangeAspect="1"/>
          </p:cNvPicPr>
          <p:nvPr/>
        </p:nvPicPr>
        <p:blipFill>
          <a:blip r:embed="rId2" cstate="print"/>
          <a:srcRect/>
          <a:stretch>
            <a:fillRect/>
          </a:stretch>
        </p:blipFill>
        <p:spPr bwMode="auto">
          <a:xfrm>
            <a:off x="838200" y="1676400"/>
            <a:ext cx="7519988" cy="3962400"/>
          </a:xfrm>
          <a:prstGeom prst="rect">
            <a:avLst/>
          </a:prstGeom>
          <a:noFill/>
          <a:ln w="9525">
            <a:noFill/>
            <a:miter lim="800000"/>
            <a:headEnd/>
            <a:tailEnd/>
          </a:ln>
        </p:spPr>
      </p:pic>
      <p:sp>
        <p:nvSpPr>
          <p:cNvPr id="5" name="Rectangle 4"/>
          <p:cNvSpPr/>
          <p:nvPr/>
        </p:nvSpPr>
        <p:spPr>
          <a:xfrm>
            <a:off x="4139952" y="2708920"/>
            <a:ext cx="86409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92080" y="3573016"/>
            <a:ext cx="2808312"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7575" y="0"/>
            <a:ext cx="7369175" cy="836613"/>
          </a:xfrm>
        </p:spPr>
        <p:txBody>
          <a:bodyPr/>
          <a:lstStyle/>
          <a:p>
            <a:r>
              <a:rPr lang="cs-CZ" dirty="0" smtClean="0"/>
              <a:t>Keresés a </a:t>
            </a:r>
            <a:r>
              <a:rPr lang="en-US" dirty="0" smtClean="0"/>
              <a:t>Field Tag</a:t>
            </a:r>
            <a:r>
              <a:rPr lang="cs-CZ" smtClean="0"/>
              <a:t> segístégével</a:t>
            </a:r>
            <a:endParaRPr lang="en-US" dirty="0" smtClean="0"/>
          </a:p>
        </p:txBody>
      </p:sp>
      <p:pic>
        <p:nvPicPr>
          <p:cNvPr id="4" name="Content Placeholder 3" descr="ts-search.jpg"/>
          <p:cNvPicPr>
            <a:picLocks noGrp="1" noChangeAspect="1"/>
          </p:cNvPicPr>
          <p:nvPr>
            <p:ph idx="1"/>
          </p:nvPr>
        </p:nvPicPr>
        <p:blipFill>
          <a:blip r:embed="rId3" cstate="print"/>
          <a:srcRect/>
          <a:stretch>
            <a:fillRect/>
          </a:stretch>
        </p:blipFill>
        <p:spPr>
          <a:xfrm>
            <a:off x="841375" y="914400"/>
            <a:ext cx="6931025" cy="4083050"/>
          </a:xfrm>
        </p:spPr>
      </p:pic>
      <p:sp>
        <p:nvSpPr>
          <p:cNvPr id="5" name="Rectangle 4"/>
          <p:cNvSpPr/>
          <p:nvPr/>
        </p:nvSpPr>
        <p:spPr>
          <a:xfrm>
            <a:off x="990600" y="1636713"/>
            <a:ext cx="12954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876800" y="1560513"/>
            <a:ext cx="838200" cy="152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14400" y="2170113"/>
            <a:ext cx="12954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ts-results.jpg"/>
          <p:cNvPicPr>
            <a:picLocks noChangeAspect="1"/>
          </p:cNvPicPr>
          <p:nvPr/>
        </p:nvPicPr>
        <p:blipFill>
          <a:blip r:embed="rId4" cstate="print"/>
          <a:srcRect/>
          <a:stretch>
            <a:fillRect/>
          </a:stretch>
        </p:blipFill>
        <p:spPr bwMode="auto">
          <a:xfrm>
            <a:off x="838200" y="4935538"/>
            <a:ext cx="6934200" cy="1901825"/>
          </a:xfrm>
          <a:prstGeom prst="rect">
            <a:avLst/>
          </a:prstGeom>
          <a:noFill/>
          <a:ln w="9525">
            <a:noFill/>
            <a:miter lim="800000"/>
            <a:headEnd/>
            <a:tailEnd/>
          </a:ln>
        </p:spPr>
      </p:pic>
      <p:sp>
        <p:nvSpPr>
          <p:cNvPr id="10" name="Rectangle 9"/>
          <p:cNvSpPr/>
          <p:nvPr/>
        </p:nvSpPr>
        <p:spPr>
          <a:xfrm>
            <a:off x="1295400" y="5638800"/>
            <a:ext cx="4572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descr="ts-results2.jpg"/>
          <p:cNvPicPr>
            <a:picLocks noChangeAspect="1"/>
          </p:cNvPicPr>
          <p:nvPr/>
        </p:nvPicPr>
        <p:blipFill>
          <a:blip r:embed="rId5" cstate="print"/>
          <a:srcRect/>
          <a:stretch>
            <a:fillRect/>
          </a:stretch>
        </p:blipFill>
        <p:spPr bwMode="auto">
          <a:xfrm>
            <a:off x="1676400" y="1981200"/>
            <a:ext cx="74676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hu-HU" u="sng" dirty="0" smtClean="0"/>
              <a:t>Csak</a:t>
            </a:r>
            <a:r>
              <a:rPr lang="hu-HU" dirty="0" smtClean="0"/>
              <a:t> a haladó keresésben kereshető mezők</a:t>
            </a:r>
            <a:endParaRPr lang="en-US" u="sng" dirty="0" smtClean="0"/>
          </a:p>
        </p:txBody>
      </p:sp>
      <p:pic>
        <p:nvPicPr>
          <p:cNvPr id="7171" name="Content Placeholder 3" descr="WoS-field-tags.jpg"/>
          <p:cNvPicPr>
            <a:picLocks noGrp="1" noChangeAspect="1"/>
          </p:cNvPicPr>
          <p:nvPr>
            <p:ph idx="1"/>
          </p:nvPr>
        </p:nvPicPr>
        <p:blipFill>
          <a:blip r:embed="rId3" cstate="print"/>
          <a:srcRect/>
          <a:stretch>
            <a:fillRect/>
          </a:stretch>
        </p:blipFill>
        <p:spPr>
          <a:xfrm>
            <a:off x="990600" y="1600200"/>
            <a:ext cx="5945188" cy="3879850"/>
          </a:xfrm>
          <a:ln>
            <a:solidFill>
              <a:schemeClr val="tx2"/>
            </a:solidFill>
          </a:ln>
        </p:spPr>
      </p:pic>
      <p:sp>
        <p:nvSpPr>
          <p:cNvPr id="14" name="Rectangle 13"/>
          <p:cNvSpPr/>
          <p:nvPr/>
        </p:nvSpPr>
        <p:spPr>
          <a:xfrm>
            <a:off x="1043608" y="5157192"/>
            <a:ext cx="1944216" cy="2880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067944" y="4221088"/>
            <a:ext cx="2819400" cy="8640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067944" y="2420888"/>
            <a:ext cx="1944216" cy="136815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188" y="228600"/>
            <a:ext cx="8366125" cy="836613"/>
          </a:xfrm>
        </p:spPr>
        <p:txBody>
          <a:bodyPr/>
          <a:lstStyle/>
          <a:p>
            <a:r>
              <a:rPr lang="en-US" dirty="0" smtClean="0"/>
              <a:t>Research Area vs. Web of Science Category</a:t>
            </a:r>
          </a:p>
        </p:txBody>
      </p:sp>
      <p:graphicFrame>
        <p:nvGraphicFramePr>
          <p:cNvPr id="6" name="Table 5"/>
          <p:cNvGraphicFramePr>
            <a:graphicFrameLocks noGrp="1"/>
          </p:cNvGraphicFramePr>
          <p:nvPr/>
        </p:nvGraphicFramePr>
        <p:xfrm>
          <a:off x="609600" y="1295400"/>
          <a:ext cx="8305800" cy="4546600"/>
        </p:xfrm>
        <a:graphic>
          <a:graphicData uri="http://schemas.openxmlformats.org/drawingml/2006/table">
            <a:tbl>
              <a:tblPr firstRow="1" bandRow="1">
                <a:tableStyleId>{69012ECD-51FC-41F1-AA8D-1B2483CD663E}</a:tableStyleId>
              </a:tblPr>
              <a:tblGrid>
                <a:gridCol w="4152900"/>
                <a:gridCol w="4152900"/>
              </a:tblGrid>
              <a:tr h="640080">
                <a:tc>
                  <a:txBody>
                    <a:bodyPr/>
                    <a:lstStyle/>
                    <a:p>
                      <a:pPr algn="ctr"/>
                      <a:r>
                        <a:rPr lang="en-US" dirty="0" smtClean="0"/>
                        <a:t>Web</a:t>
                      </a:r>
                      <a:r>
                        <a:rPr lang="en-US" baseline="0" dirty="0" smtClean="0"/>
                        <a:t> of Knowledge </a:t>
                      </a:r>
                    </a:p>
                    <a:p>
                      <a:pPr algn="ctr"/>
                      <a:r>
                        <a:rPr lang="en-US" baseline="0" dirty="0" smtClean="0"/>
                        <a:t>Research Areas</a:t>
                      </a:r>
                      <a:endParaRPr lang="en-US" b="1" i="0" dirty="0"/>
                    </a:p>
                  </a:txBody>
                  <a:tcPr/>
                </a:tc>
                <a:tc>
                  <a:txBody>
                    <a:bodyPr/>
                    <a:lstStyle/>
                    <a:p>
                      <a:pPr algn="ctr"/>
                      <a:r>
                        <a:rPr lang="en-US" dirty="0" smtClean="0"/>
                        <a:t>Web of Science</a:t>
                      </a:r>
                    </a:p>
                    <a:p>
                      <a:pPr algn="ctr"/>
                      <a:r>
                        <a:rPr lang="en-US" dirty="0" smtClean="0"/>
                        <a:t>Subject Categories</a:t>
                      </a:r>
                      <a:endParaRPr lang="en-US" b="1" i="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150 </a:t>
                      </a:r>
                      <a:r>
                        <a:rPr lang="hu-HU" sz="1600" dirty="0" smtClean="0"/>
                        <a:t>tág tudományág</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a:t>
                      </a:r>
                      <a:r>
                        <a:rPr lang="hu-HU" sz="1600" dirty="0" smtClean="0"/>
                        <a:t>Pl</a:t>
                      </a:r>
                      <a:r>
                        <a:rPr lang="en-US" sz="1600" dirty="0" smtClean="0"/>
                        <a:t>:</a:t>
                      </a:r>
                      <a:r>
                        <a:rPr lang="en-US" sz="1600" baseline="0" dirty="0" smtClean="0"/>
                        <a:t> </a:t>
                      </a:r>
                      <a:r>
                        <a:rPr lang="en-US" sz="1600" dirty="0" smtClean="0"/>
                        <a:t>Chemistry</a:t>
                      </a:r>
                      <a:endParaRPr lang="en-US" sz="1600" i="1" dirty="0" smtClean="0"/>
                    </a:p>
                  </a:txBody>
                  <a:tcPr/>
                </a:tc>
                <a:tc>
                  <a:txBody>
                    <a:bodyPr/>
                    <a:lstStyle/>
                    <a:p>
                      <a:r>
                        <a:rPr lang="en-US" sz="1600" dirty="0" smtClean="0"/>
                        <a:t>250 </a:t>
                      </a:r>
                      <a:r>
                        <a:rPr lang="hu-HU" sz="1600" dirty="0" smtClean="0"/>
                        <a:t>szűkebb</a:t>
                      </a:r>
                      <a:r>
                        <a:rPr lang="hu-HU" sz="1600" baseline="0" dirty="0" smtClean="0"/>
                        <a:t> tudományág</a:t>
                      </a:r>
                      <a:endParaRPr lang="en-US" sz="1600" dirty="0" smtClean="0"/>
                    </a:p>
                    <a:p>
                      <a:r>
                        <a:rPr lang="en-US" sz="1600" dirty="0" smtClean="0"/>
                        <a:t>             </a:t>
                      </a:r>
                      <a:r>
                        <a:rPr lang="hu-HU" sz="1600" dirty="0" smtClean="0"/>
                        <a:t>Pl</a:t>
                      </a:r>
                      <a:r>
                        <a:rPr lang="en-US" sz="1600" dirty="0" smtClean="0"/>
                        <a:t>: Chemistry, Applied</a:t>
                      </a:r>
                    </a:p>
                    <a:p>
                      <a:r>
                        <a:rPr lang="en-US" sz="1600" baseline="0" dirty="0" smtClean="0"/>
                        <a:t>                   </a:t>
                      </a:r>
                      <a:r>
                        <a:rPr lang="en-US" sz="1600" dirty="0" smtClean="0"/>
                        <a:t>Chemistry, Organic</a:t>
                      </a:r>
                    </a:p>
                    <a:p>
                      <a:r>
                        <a:rPr lang="en-US" sz="1600" dirty="0" smtClean="0"/>
                        <a:t>                   Chemistry, Physical</a:t>
                      </a:r>
                      <a:endParaRPr lang="en-US" sz="1600" i="1" dirty="0" smtClean="0"/>
                    </a:p>
                  </a:txBody>
                  <a:tcPr anchor="ctr"/>
                </a:tc>
              </a:tr>
              <a:tr h="370840">
                <a:tc>
                  <a:txBody>
                    <a:bodyPr/>
                    <a:lstStyle/>
                    <a:p>
                      <a:pPr algn="ctr"/>
                      <a:r>
                        <a:rPr lang="hu-HU" sz="1600" u="none" baseline="0" dirty="0" smtClean="0"/>
                        <a:t>Egyesíti a különféle besorolási rendszereket a </a:t>
                      </a:r>
                      <a:r>
                        <a:rPr lang="en-US" sz="1600" dirty="0" smtClean="0"/>
                        <a:t>Web</a:t>
                      </a:r>
                      <a:r>
                        <a:rPr lang="en-US" sz="1600" baseline="0" dirty="0" smtClean="0"/>
                        <a:t> </a:t>
                      </a:r>
                      <a:r>
                        <a:rPr lang="en-US" sz="1600" dirty="0" smtClean="0"/>
                        <a:t>of Knowledge</a:t>
                      </a:r>
                      <a:r>
                        <a:rPr lang="en-US" sz="1600" baseline="0" dirty="0" smtClean="0"/>
                        <a:t> </a:t>
                      </a:r>
                      <a:r>
                        <a:rPr lang="hu-HU" sz="1600" baseline="0" dirty="0" smtClean="0"/>
                        <a:t>adatbázisokban</a:t>
                      </a:r>
                      <a:r>
                        <a:rPr lang="en-US" sz="1600" baseline="0" dirty="0" smtClean="0"/>
                        <a:t> (</a:t>
                      </a:r>
                      <a:r>
                        <a:rPr lang="hu-HU" sz="1600" baseline="0" dirty="0" smtClean="0"/>
                        <a:t>pl</a:t>
                      </a:r>
                      <a:r>
                        <a:rPr lang="en-US" sz="1600" baseline="0" dirty="0" smtClean="0"/>
                        <a:t>. </a:t>
                      </a:r>
                      <a:r>
                        <a:rPr lang="en-US" sz="1600" baseline="0" dirty="0" err="1" smtClean="0"/>
                        <a:t>Inspec</a:t>
                      </a:r>
                      <a:r>
                        <a:rPr lang="en-US" sz="1600" baseline="0" dirty="0" smtClean="0"/>
                        <a:t>, Biological Abstracts, </a:t>
                      </a:r>
                      <a:r>
                        <a:rPr lang="hu-HU" sz="1600" baseline="0" dirty="0" smtClean="0"/>
                        <a:t>stb</a:t>
                      </a:r>
                      <a:r>
                        <a:rPr lang="en-US" sz="1600" baseline="0" dirty="0" smtClean="0"/>
                        <a:t>.);</a:t>
                      </a:r>
                      <a:r>
                        <a:rPr lang="hu-HU" sz="1600" baseline="0" dirty="0" smtClean="0"/>
                        <a:t> minden bejegyzésnél megtalálható</a:t>
                      </a:r>
                      <a:r>
                        <a:rPr lang="en-US" sz="1600" baseline="0" dirty="0" smtClean="0"/>
                        <a:t> . </a:t>
                      </a:r>
                      <a:endParaRPr lang="en-US" sz="1600" i="0" u="sng" dirty="0">
                        <a:solidFill>
                          <a:srgbClr val="FF0000"/>
                        </a:solidFill>
                      </a:endParaRPr>
                    </a:p>
                  </a:txBody>
                  <a:tcPr anchor="ctr"/>
                </a:tc>
                <a:tc>
                  <a:txBody>
                    <a:bodyPr/>
                    <a:lstStyle/>
                    <a:p>
                      <a:pPr algn="ctr"/>
                      <a:r>
                        <a:rPr lang="hu-HU" sz="1600" dirty="0" smtClean="0"/>
                        <a:t>Csak a </a:t>
                      </a:r>
                      <a:r>
                        <a:rPr lang="en-US" sz="1600" dirty="0" smtClean="0"/>
                        <a:t>Web of Science</a:t>
                      </a:r>
                      <a:r>
                        <a:rPr lang="hu-HU" sz="1600" dirty="0" smtClean="0"/>
                        <a:t> adatbázisban</a:t>
                      </a:r>
                      <a:endParaRPr lang="en-US" sz="1600" i="0" dirty="0"/>
                    </a:p>
                  </a:txBody>
                  <a:tcPr anchor="ctr"/>
                </a:tc>
              </a:tr>
              <a:tr h="706120">
                <a:tc>
                  <a:txBody>
                    <a:bodyPr/>
                    <a:lstStyle/>
                    <a:p>
                      <a:pPr algn="ctr"/>
                      <a:r>
                        <a:rPr lang="hu-HU" sz="1600" dirty="0" smtClean="0"/>
                        <a:t>A forrás és az egyes publikációk tartalmát reflektálja</a:t>
                      </a:r>
                      <a:r>
                        <a:rPr lang="en-US" sz="1600" baseline="0" dirty="0" smtClean="0"/>
                        <a:t>.</a:t>
                      </a:r>
                      <a:endParaRPr lang="en-US" sz="16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smtClean="0"/>
                        <a:t>Publikáció</a:t>
                      </a:r>
                      <a:r>
                        <a:rPr lang="hu-HU" sz="1600" baseline="0" dirty="0" smtClean="0"/>
                        <a:t> szintű megjelölés, könyvekhez és folyóiratokhoz rendelve</a:t>
                      </a:r>
                      <a:r>
                        <a:rPr lang="en-US" sz="1600" baseline="0" dirty="0" smtClean="0"/>
                        <a:t>;</a:t>
                      </a:r>
                      <a:r>
                        <a:rPr lang="hu-HU" sz="1600" baseline="0" dirty="0" smtClean="0"/>
                        <a:t> megegyezik a </a:t>
                      </a:r>
                      <a:r>
                        <a:rPr lang="en-US" sz="1600" baseline="0" dirty="0" smtClean="0"/>
                        <a:t>Journal Citation Report </a:t>
                      </a:r>
                      <a:r>
                        <a:rPr lang="hu-HU" sz="1600" baseline="0" dirty="0" smtClean="0"/>
                        <a:t>kategóriákkal</a:t>
                      </a:r>
                      <a:r>
                        <a:rPr lang="en-US" sz="1600" baseline="0" dirty="0" smtClean="0"/>
                        <a:t>.</a:t>
                      </a:r>
                      <a:endParaRPr lang="en-US" sz="1600" i="0" dirty="0" smtClean="0"/>
                    </a:p>
                  </a:txBody>
                  <a:tcPr anchor="ctr"/>
                </a:tc>
              </a:tr>
              <a:tr h="706120">
                <a:tc>
                  <a:txBody>
                    <a:bodyPr/>
                    <a:lstStyle/>
                    <a:p>
                      <a:pPr algn="ctr"/>
                      <a:r>
                        <a:rPr lang="en-US" sz="1600" dirty="0" smtClean="0"/>
                        <a:t>SU = Advanced Search </a:t>
                      </a:r>
                      <a:r>
                        <a:rPr lang="hu-HU" sz="1600" dirty="0" smtClean="0"/>
                        <a:t>mező</a:t>
                      </a:r>
                      <a:r>
                        <a:rPr lang="hu-HU" sz="1600" baseline="0" dirty="0" smtClean="0"/>
                        <a:t> rövidítése</a:t>
                      </a:r>
                      <a:endParaRPr lang="en-US" sz="1600" i="0" dirty="0"/>
                    </a:p>
                  </a:txBody>
                  <a:tcPr anchor="ctr"/>
                </a:tc>
                <a:tc>
                  <a:txBody>
                    <a:bodyPr/>
                    <a:lstStyle/>
                    <a:p>
                      <a:pPr algn="ctr"/>
                      <a:r>
                        <a:rPr lang="en-US" sz="1600" dirty="0" smtClean="0"/>
                        <a:t>WC = Advanced Search </a:t>
                      </a:r>
                      <a:r>
                        <a:rPr lang="hu-HU" sz="1600" dirty="0" smtClean="0"/>
                        <a:t>mező</a:t>
                      </a:r>
                      <a:r>
                        <a:rPr lang="hu-HU" sz="1600" baseline="0" dirty="0" smtClean="0"/>
                        <a:t> rövidítése</a:t>
                      </a:r>
                      <a:endParaRPr lang="en-US" sz="1600" i="0" dirty="0"/>
                    </a:p>
                  </a:txBody>
                  <a:tcPr anchor="ctr"/>
                </a:tc>
              </a:tr>
            </a:tbl>
          </a:graphicData>
        </a:graphic>
      </p:graphicFrame>
      <p:grpSp>
        <p:nvGrpSpPr>
          <p:cNvPr id="2" name="Group 11"/>
          <p:cNvGrpSpPr/>
          <p:nvPr/>
        </p:nvGrpSpPr>
        <p:grpSpPr>
          <a:xfrm>
            <a:off x="611560" y="5877272"/>
            <a:ext cx="7924800" cy="533400"/>
            <a:chOff x="457200" y="5486400"/>
            <a:chExt cx="7924800" cy="533400"/>
          </a:xfrm>
        </p:grpSpPr>
        <p:sp>
          <p:nvSpPr>
            <p:cNvPr id="5" name="TextBox 4"/>
            <p:cNvSpPr txBox="1"/>
            <p:nvPr/>
          </p:nvSpPr>
          <p:spPr>
            <a:xfrm>
              <a:off x="457200" y="5638800"/>
              <a:ext cx="7924800" cy="381000"/>
            </a:xfrm>
            <a:prstGeom prst="rect">
              <a:avLst/>
            </a:prstGeom>
            <a:noFill/>
          </p:spPr>
          <p:txBody>
            <a:bodyPr wrap="square" rtlCol="0">
              <a:spAutoFit/>
            </a:bodyPr>
            <a:lstStyle/>
            <a:p>
              <a:pPr algn="ctr"/>
              <a:r>
                <a:rPr lang="hu-HU" b="1" dirty="0" smtClean="0"/>
                <a:t>Általános</a:t>
              </a:r>
              <a:r>
                <a:rPr lang="en-US" b="1" dirty="0" smtClean="0"/>
                <a:t> 					</a:t>
              </a:r>
              <a:r>
                <a:rPr lang="en-US" b="1" dirty="0" err="1" smtClean="0"/>
                <a:t>Speci</a:t>
              </a:r>
              <a:r>
                <a:rPr lang="hu-HU" b="1" dirty="0" smtClean="0"/>
                <a:t>fikus</a:t>
              </a:r>
              <a:endParaRPr lang="en-US" b="1" dirty="0"/>
            </a:p>
          </p:txBody>
        </p:sp>
        <p:cxnSp>
          <p:nvCxnSpPr>
            <p:cNvPr id="7" name="Straight Arrow Connector 6"/>
            <p:cNvCxnSpPr/>
            <p:nvPr/>
          </p:nvCxnSpPr>
          <p:spPr>
            <a:xfrm>
              <a:off x="1600200" y="5486400"/>
              <a:ext cx="5791200"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914400" y="152400"/>
            <a:ext cx="7369175" cy="836613"/>
          </a:xfrm>
        </p:spPr>
        <p:txBody>
          <a:bodyPr/>
          <a:lstStyle/>
          <a:p>
            <a:r>
              <a:rPr lang="hu-HU" dirty="0" smtClean="0"/>
              <a:t>Web of Science Subject Category keresés</a:t>
            </a:r>
            <a:endParaRPr lang="en-US" dirty="0" smtClean="0"/>
          </a:p>
        </p:txBody>
      </p:sp>
      <p:pic>
        <p:nvPicPr>
          <p:cNvPr id="15" name="Picture 14" descr="adv-home.jpg"/>
          <p:cNvPicPr>
            <a:picLocks noChangeAspect="1"/>
          </p:cNvPicPr>
          <p:nvPr/>
        </p:nvPicPr>
        <p:blipFill>
          <a:blip r:embed="rId3" cstate="print"/>
          <a:srcRect/>
          <a:stretch>
            <a:fillRect/>
          </a:stretch>
        </p:blipFill>
        <p:spPr bwMode="auto">
          <a:xfrm>
            <a:off x="457200" y="1295400"/>
            <a:ext cx="7953375" cy="4191000"/>
          </a:xfrm>
          <a:prstGeom prst="rect">
            <a:avLst/>
          </a:prstGeom>
          <a:noFill/>
          <a:ln w="9525">
            <a:noFill/>
            <a:miter lim="800000"/>
            <a:headEnd/>
            <a:tailEnd/>
          </a:ln>
        </p:spPr>
      </p:pic>
      <p:sp>
        <p:nvSpPr>
          <p:cNvPr id="16" name="Rectangle 15"/>
          <p:cNvSpPr/>
          <p:nvPr/>
        </p:nvSpPr>
        <p:spPr>
          <a:xfrm>
            <a:off x="6705600" y="4876800"/>
            <a:ext cx="1447800" cy="152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16" descr="WC-help1.jpg"/>
          <p:cNvPicPr>
            <a:picLocks noChangeAspect="1"/>
          </p:cNvPicPr>
          <p:nvPr/>
        </p:nvPicPr>
        <p:blipFill>
          <a:blip r:embed="rId4" cstate="print"/>
          <a:srcRect b="17845"/>
          <a:stretch>
            <a:fillRect/>
          </a:stretch>
        </p:blipFill>
        <p:spPr bwMode="auto">
          <a:xfrm>
            <a:off x="4724400" y="1143000"/>
            <a:ext cx="4191000" cy="5334000"/>
          </a:xfrm>
          <a:prstGeom prst="rect">
            <a:avLst/>
          </a:prstGeom>
          <a:noFill/>
          <a:ln w="9525">
            <a:solidFill>
              <a:schemeClr val="tx2"/>
            </a:solidFill>
            <a:miter lim="800000"/>
            <a:headEnd/>
            <a:tailEnd/>
          </a:ln>
        </p:spPr>
      </p:pic>
      <p:pic>
        <p:nvPicPr>
          <p:cNvPr id="18" name="Picture 17" descr="wc-help2.jpg"/>
          <p:cNvPicPr>
            <a:picLocks noChangeAspect="1"/>
          </p:cNvPicPr>
          <p:nvPr/>
        </p:nvPicPr>
        <p:blipFill>
          <a:blip r:embed="rId5" cstate="print"/>
          <a:srcRect b="6287"/>
          <a:stretch>
            <a:fillRect/>
          </a:stretch>
        </p:blipFill>
        <p:spPr bwMode="auto">
          <a:xfrm>
            <a:off x="3657600" y="1143000"/>
            <a:ext cx="5257800" cy="5654675"/>
          </a:xfrm>
          <a:prstGeom prst="rect">
            <a:avLst/>
          </a:prstGeom>
          <a:noFill/>
          <a:ln w="9525">
            <a:noFill/>
            <a:miter lim="800000"/>
            <a:headEnd/>
            <a:tailEnd/>
          </a:ln>
        </p:spPr>
      </p:pic>
      <p:pic>
        <p:nvPicPr>
          <p:cNvPr id="19" name="Picture 18" descr="wc.jpg"/>
          <p:cNvPicPr>
            <a:picLocks noChangeAspect="1"/>
          </p:cNvPicPr>
          <p:nvPr/>
        </p:nvPicPr>
        <p:blipFill>
          <a:blip r:embed="rId6" cstate="print"/>
          <a:srcRect/>
          <a:stretch>
            <a:fillRect/>
          </a:stretch>
        </p:blipFill>
        <p:spPr bwMode="auto">
          <a:xfrm>
            <a:off x="381000" y="1143000"/>
            <a:ext cx="8534400" cy="3586163"/>
          </a:xfrm>
          <a:prstGeom prst="rect">
            <a:avLst/>
          </a:prstGeom>
          <a:noFill/>
          <a:ln w="9525">
            <a:noFill/>
            <a:miter lim="800000"/>
            <a:headEnd/>
            <a:tailEnd/>
          </a:ln>
        </p:spPr>
      </p:pic>
      <p:pic>
        <p:nvPicPr>
          <p:cNvPr id="20" name="Picture 19" descr="wc-results.jpg"/>
          <p:cNvPicPr>
            <a:picLocks noChangeAspect="1"/>
          </p:cNvPicPr>
          <p:nvPr/>
        </p:nvPicPr>
        <p:blipFill>
          <a:blip r:embed="rId7" cstate="print"/>
          <a:srcRect/>
          <a:stretch>
            <a:fillRect/>
          </a:stretch>
        </p:blipFill>
        <p:spPr bwMode="auto">
          <a:xfrm>
            <a:off x="381000" y="3829050"/>
            <a:ext cx="8534400" cy="2198688"/>
          </a:xfrm>
          <a:prstGeom prst="rect">
            <a:avLst/>
          </a:prstGeom>
          <a:noFill/>
          <a:ln w="9525">
            <a:noFill/>
            <a:miter lim="800000"/>
            <a:headEnd/>
            <a:tailEnd/>
          </a:ln>
        </p:spPr>
      </p:pic>
      <p:pic>
        <p:nvPicPr>
          <p:cNvPr id="21" name="Picture 20" descr="wc-result.jpg"/>
          <p:cNvPicPr>
            <a:picLocks noChangeAspect="1"/>
          </p:cNvPicPr>
          <p:nvPr/>
        </p:nvPicPr>
        <p:blipFill>
          <a:blip r:embed="rId8" cstate="print"/>
          <a:srcRect/>
          <a:stretch>
            <a:fillRect/>
          </a:stretch>
        </p:blipFill>
        <p:spPr bwMode="auto">
          <a:xfrm>
            <a:off x="3581400" y="1066800"/>
            <a:ext cx="5032375" cy="5486400"/>
          </a:xfrm>
          <a:prstGeom prst="rect">
            <a:avLst/>
          </a:prstGeom>
          <a:noFill/>
          <a:ln w="9525">
            <a:noFill/>
            <a:miter lim="800000"/>
            <a:headEnd/>
            <a:tailEnd/>
          </a:ln>
        </p:spPr>
      </p:pic>
      <p:cxnSp>
        <p:nvCxnSpPr>
          <p:cNvPr id="23" name="Straight Arrow Connector 22"/>
          <p:cNvCxnSpPr/>
          <p:nvPr/>
        </p:nvCxnSpPr>
        <p:spPr>
          <a:xfrm>
            <a:off x="1295400" y="4876800"/>
            <a:ext cx="2362200" cy="9906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705600" y="5791200"/>
            <a:ext cx="9144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152400"/>
            <a:ext cx="7526338" cy="830263"/>
          </a:xfrm>
        </p:spPr>
        <p:txBody>
          <a:bodyPr/>
          <a:lstStyle/>
          <a:p>
            <a:r>
              <a:rPr lang="hu-HU" dirty="0" smtClean="0"/>
              <a:t>Keresések kombinálása, NOT példa</a:t>
            </a:r>
            <a:endParaRPr lang="en-US" dirty="0" smtClean="0"/>
          </a:p>
        </p:txBody>
      </p:sp>
      <p:pic>
        <p:nvPicPr>
          <p:cNvPr id="12291" name="Content Placeholder 3" descr="combine3.jpg"/>
          <p:cNvPicPr>
            <a:picLocks noGrp="1" noChangeAspect="1"/>
          </p:cNvPicPr>
          <p:nvPr>
            <p:ph idx="1"/>
          </p:nvPr>
        </p:nvPicPr>
        <p:blipFill>
          <a:blip r:embed="rId3" cstate="print"/>
          <a:srcRect/>
          <a:stretch>
            <a:fillRect/>
          </a:stretch>
        </p:blipFill>
        <p:spPr>
          <a:xfrm>
            <a:off x="838200" y="1104900"/>
            <a:ext cx="6465888" cy="5676900"/>
          </a:xfrm>
        </p:spPr>
      </p:pic>
      <p:sp>
        <p:nvSpPr>
          <p:cNvPr id="5" name="Rectangle 4"/>
          <p:cNvSpPr/>
          <p:nvPr/>
        </p:nvSpPr>
        <p:spPr>
          <a:xfrm>
            <a:off x="838200" y="5181600"/>
            <a:ext cx="62484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4800600"/>
            <a:ext cx="62484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14400" y="1752600"/>
            <a:ext cx="34290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combine4.jpg"/>
          <p:cNvPicPr>
            <a:picLocks noChangeAspect="1"/>
          </p:cNvPicPr>
          <p:nvPr/>
        </p:nvPicPr>
        <p:blipFill>
          <a:blip r:embed="rId4" cstate="print"/>
          <a:srcRect/>
          <a:stretch>
            <a:fillRect/>
          </a:stretch>
        </p:blipFill>
        <p:spPr bwMode="auto">
          <a:xfrm>
            <a:off x="609600" y="3352800"/>
            <a:ext cx="8286750" cy="2379663"/>
          </a:xfrm>
          <a:prstGeom prst="rect">
            <a:avLst/>
          </a:prstGeom>
          <a:noFill/>
          <a:ln w="9525">
            <a:noFill/>
            <a:miter lim="800000"/>
            <a:headEnd/>
            <a:tailEnd/>
          </a:ln>
        </p:spPr>
      </p:pic>
      <p:cxnSp>
        <p:nvCxnSpPr>
          <p:cNvPr id="10" name="Straight Arrow Connector 9"/>
          <p:cNvCxnSpPr/>
          <p:nvPr/>
        </p:nvCxnSpPr>
        <p:spPr>
          <a:xfrm>
            <a:off x="1295400" y="2209800"/>
            <a:ext cx="0" cy="20574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69175" cy="836612"/>
          </a:xfrm>
        </p:spPr>
        <p:txBody>
          <a:bodyPr/>
          <a:lstStyle/>
          <a:p>
            <a:r>
              <a:rPr lang="hu-HU" dirty="0" smtClean="0"/>
              <a:t>Tartalom</a:t>
            </a:r>
            <a:endParaRPr lang="en-US" dirty="0"/>
          </a:p>
        </p:txBody>
      </p:sp>
      <p:sp>
        <p:nvSpPr>
          <p:cNvPr id="3" name="Content Placeholder 2"/>
          <p:cNvSpPr>
            <a:spLocks noGrp="1"/>
          </p:cNvSpPr>
          <p:nvPr>
            <p:ph idx="1"/>
          </p:nvPr>
        </p:nvSpPr>
        <p:spPr>
          <a:xfrm>
            <a:off x="917575" y="1371600"/>
            <a:ext cx="7369175" cy="5334000"/>
          </a:xfrm>
        </p:spPr>
        <p:txBody>
          <a:bodyPr numCol="1"/>
          <a:lstStyle/>
          <a:p>
            <a:endParaRPr lang="en-GB" b="1" dirty="0" smtClean="0"/>
          </a:p>
          <a:p>
            <a:pPr lvl="0"/>
            <a:r>
              <a:rPr lang="hu-HU" b="1" dirty="0" smtClean="0"/>
              <a:t>Web of Knowledge platform </a:t>
            </a:r>
            <a:endParaRPr lang="en-US" b="1" dirty="0" smtClean="0"/>
          </a:p>
          <a:p>
            <a:pPr lvl="0"/>
            <a:r>
              <a:rPr lang="hu-HU" b="1" dirty="0" smtClean="0"/>
              <a:t>Hivatkozás </a:t>
            </a:r>
            <a:r>
              <a:rPr lang="hu-HU" b="1" dirty="0" smtClean="0"/>
              <a:t>adatbázisok</a:t>
            </a:r>
          </a:p>
          <a:p>
            <a:pPr lvl="0"/>
            <a:r>
              <a:rPr lang="hu-HU" b="1" dirty="0" smtClean="0"/>
              <a:t>Fő keresőoldal</a:t>
            </a:r>
            <a:endParaRPr lang="en-US" b="1" dirty="0" smtClean="0"/>
          </a:p>
          <a:p>
            <a:pPr lvl="0"/>
            <a:r>
              <a:rPr lang="hu-HU" b="1" dirty="0" smtClean="0"/>
              <a:t>Haladó keresés</a:t>
            </a:r>
            <a:endParaRPr lang="en-US" b="1" dirty="0" smtClean="0"/>
          </a:p>
          <a:p>
            <a:pPr lvl="0"/>
            <a:r>
              <a:rPr lang="hu-HU" b="1" dirty="0" smtClean="0"/>
              <a:t>Intézményekre való keresés az  Organization-Enhanced mező segítségével</a:t>
            </a:r>
          </a:p>
          <a:p>
            <a:pPr lvl="0"/>
            <a:r>
              <a:rPr lang="hu-HU" b="1" dirty="0" smtClean="0"/>
              <a:t>Cited Reference Search</a:t>
            </a:r>
            <a:endParaRPr lang="en-US"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69175" cy="836612"/>
          </a:xfrm>
        </p:spPr>
        <p:txBody>
          <a:bodyPr/>
          <a:lstStyle/>
          <a:p>
            <a:r>
              <a:rPr lang="hu-HU" dirty="0" smtClean="0"/>
              <a:t>Keresések szerkesztése</a:t>
            </a:r>
            <a:endParaRPr lang="en-US" dirty="0"/>
          </a:p>
        </p:txBody>
      </p:sp>
      <p:pic>
        <p:nvPicPr>
          <p:cNvPr id="4" name="Content Placeholder 3" descr="edit sets 1.png"/>
          <p:cNvPicPr>
            <a:picLocks noGrp="1" noChangeAspect="1"/>
          </p:cNvPicPr>
          <p:nvPr>
            <p:ph idx="1"/>
          </p:nvPr>
        </p:nvPicPr>
        <p:blipFill>
          <a:blip r:embed="rId3" cstate="print"/>
          <a:stretch>
            <a:fillRect/>
          </a:stretch>
        </p:blipFill>
        <p:spPr>
          <a:xfrm>
            <a:off x="228600" y="990600"/>
            <a:ext cx="8667555" cy="4648200"/>
          </a:xfrm>
          <a:ln>
            <a:solidFill>
              <a:schemeClr val="bg2"/>
            </a:solidFill>
          </a:ln>
        </p:spPr>
      </p:pic>
      <p:grpSp>
        <p:nvGrpSpPr>
          <p:cNvPr id="3" name="Group 6"/>
          <p:cNvGrpSpPr/>
          <p:nvPr/>
        </p:nvGrpSpPr>
        <p:grpSpPr>
          <a:xfrm>
            <a:off x="6019800" y="2057400"/>
            <a:ext cx="762000" cy="3214687"/>
            <a:chOff x="6248400" y="2057400"/>
            <a:chExt cx="762000" cy="3214687"/>
          </a:xfrm>
        </p:grpSpPr>
        <p:pic>
          <p:nvPicPr>
            <p:cNvPr id="5" name="Picture 4" descr="edit sets zoom1.png"/>
            <p:cNvPicPr>
              <a:picLocks noChangeAspect="1"/>
            </p:cNvPicPr>
            <p:nvPr/>
          </p:nvPicPr>
          <p:blipFill>
            <a:blip r:embed="rId4" cstate="print"/>
            <a:stretch>
              <a:fillRect/>
            </a:stretch>
          </p:blipFill>
          <p:spPr>
            <a:xfrm>
              <a:off x="6248400" y="2057400"/>
              <a:ext cx="762000" cy="3214687"/>
            </a:xfrm>
            <a:prstGeom prst="rect">
              <a:avLst/>
            </a:prstGeom>
            <a:ln w="31750">
              <a:solidFill>
                <a:schemeClr val="tx2"/>
              </a:solidFill>
            </a:ln>
          </p:spPr>
        </p:pic>
        <p:sp>
          <p:nvSpPr>
            <p:cNvPr id="6" name="Rounded Rectangle 5"/>
            <p:cNvSpPr/>
            <p:nvPr/>
          </p:nvSpPr>
          <p:spPr>
            <a:xfrm>
              <a:off x="6324600" y="3657600"/>
              <a:ext cx="609600" cy="4572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971800" y="1905000"/>
            <a:ext cx="1371600" cy="1524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57400" y="4876800"/>
            <a:ext cx="3352800" cy="1524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 kereséseket az </a:t>
            </a:r>
            <a:r>
              <a:rPr lang="en-US" dirty="0" smtClean="0"/>
              <a:t> Advanced Search </a:t>
            </a:r>
            <a:r>
              <a:rPr lang="hu-HU" dirty="0" smtClean="0"/>
              <a:t>vagy</a:t>
            </a:r>
            <a:r>
              <a:rPr lang="en-GB" dirty="0" smtClean="0"/>
              <a:t> a</a:t>
            </a:r>
            <a:r>
              <a:rPr lang="en-US" dirty="0" smtClean="0"/>
              <a:t> Search History </a:t>
            </a:r>
            <a:r>
              <a:rPr lang="hu-HU" dirty="0" smtClean="0"/>
              <a:t>oldalakon szerkeszthetjük</a:t>
            </a:r>
            <a:endParaRPr lang="en-US" dirty="0"/>
          </a:p>
        </p:txBody>
      </p:sp>
      <p:cxnSp>
        <p:nvCxnSpPr>
          <p:cNvPr id="11" name="Straight Arrow Connector 10"/>
          <p:cNvCxnSpPr/>
          <p:nvPr/>
        </p:nvCxnSpPr>
        <p:spPr>
          <a:xfrm flipH="1" flipV="1">
            <a:off x="6781800" y="2743200"/>
            <a:ext cx="381000" cy="7620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369175" cy="836612"/>
          </a:xfrm>
        </p:spPr>
        <p:txBody>
          <a:bodyPr/>
          <a:lstStyle/>
          <a:p>
            <a:r>
              <a:rPr lang="hu-HU" dirty="0" smtClean="0"/>
              <a:t>Keresések szerkesztése</a:t>
            </a:r>
            <a:endParaRPr lang="en-US" dirty="0"/>
          </a:p>
        </p:txBody>
      </p:sp>
      <p:pic>
        <p:nvPicPr>
          <p:cNvPr id="4" name="Content Placeholder 3" descr="edit sets 2.png"/>
          <p:cNvPicPr>
            <a:picLocks noGrp="1" noChangeAspect="1"/>
          </p:cNvPicPr>
          <p:nvPr>
            <p:ph idx="1"/>
          </p:nvPr>
        </p:nvPicPr>
        <p:blipFill>
          <a:blip r:embed="rId3" cstate="print"/>
          <a:stretch>
            <a:fillRect/>
          </a:stretch>
        </p:blipFill>
        <p:spPr>
          <a:xfrm>
            <a:off x="304800" y="990600"/>
            <a:ext cx="8524362" cy="4648200"/>
          </a:xfrm>
          <a:ln>
            <a:solidFill>
              <a:schemeClr val="bg2"/>
            </a:solidFill>
          </a:ln>
        </p:spPr>
      </p:pic>
      <p:sp>
        <p:nvSpPr>
          <p:cNvPr id="5" name="Rounded Rectangle 4"/>
          <p:cNvSpPr/>
          <p:nvPr/>
        </p:nvSpPr>
        <p:spPr>
          <a:xfrm>
            <a:off x="3810000" y="1981200"/>
            <a:ext cx="4572000" cy="1676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 választott keresés </a:t>
            </a:r>
            <a:r>
              <a:rPr lang="en-GB" dirty="0" smtClean="0"/>
              <a:t>meg</a:t>
            </a:r>
            <a:r>
              <a:rPr lang="hu-HU" dirty="0" smtClean="0"/>
              <a:t>jelenik a szerkesztés ablakában</a:t>
            </a:r>
            <a:r>
              <a:rPr lang="en-US" dirty="0" smtClean="0"/>
              <a:t>.</a:t>
            </a:r>
          </a:p>
          <a:p>
            <a:pPr algn="ctr"/>
            <a:endParaRPr lang="en-US" dirty="0" smtClean="0"/>
          </a:p>
          <a:p>
            <a:pPr algn="ctr"/>
            <a:r>
              <a:rPr lang="hu-HU" dirty="0" smtClean="0"/>
              <a:t>Válasszon az opciók közül, vagy felülírhatjuk a keresést vagy új keresést hozhatunk létre.</a:t>
            </a:r>
            <a:r>
              <a:rPr lang="en-US" dirty="0" smtClean="0"/>
              <a:t> </a:t>
            </a:r>
            <a:endParaRPr lang="en-US" dirty="0"/>
          </a:p>
        </p:txBody>
      </p:sp>
      <p:cxnSp>
        <p:nvCxnSpPr>
          <p:cNvPr id="7" name="Straight Arrow Connector 6"/>
          <p:cNvCxnSpPr/>
          <p:nvPr/>
        </p:nvCxnSpPr>
        <p:spPr>
          <a:xfrm flipH="1">
            <a:off x="1752600" y="2590800"/>
            <a:ext cx="2057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 name="Group 12"/>
          <p:cNvGrpSpPr/>
          <p:nvPr/>
        </p:nvGrpSpPr>
        <p:grpSpPr>
          <a:xfrm>
            <a:off x="533400" y="4038600"/>
            <a:ext cx="8368758" cy="2362200"/>
            <a:chOff x="533400" y="4038600"/>
            <a:chExt cx="8368758" cy="2362200"/>
          </a:xfrm>
        </p:grpSpPr>
        <p:pic>
          <p:nvPicPr>
            <p:cNvPr id="9" name="Picture 8" descr="edit sets zoom2.png"/>
            <p:cNvPicPr>
              <a:picLocks noChangeAspect="1"/>
            </p:cNvPicPr>
            <p:nvPr/>
          </p:nvPicPr>
          <p:blipFill>
            <a:blip r:embed="rId4" cstate="print"/>
            <a:stretch>
              <a:fillRect/>
            </a:stretch>
          </p:blipFill>
          <p:spPr>
            <a:xfrm>
              <a:off x="533400" y="4038600"/>
              <a:ext cx="8368758" cy="2362200"/>
            </a:xfrm>
            <a:prstGeom prst="rect">
              <a:avLst/>
            </a:prstGeom>
            <a:ln w="31750">
              <a:solidFill>
                <a:schemeClr val="tx2"/>
              </a:solidFill>
            </a:ln>
          </p:spPr>
        </p:pic>
        <p:sp>
          <p:nvSpPr>
            <p:cNvPr id="10" name="Rounded Rectangle 9"/>
            <p:cNvSpPr/>
            <p:nvPr/>
          </p:nvSpPr>
          <p:spPr>
            <a:xfrm>
              <a:off x="5867400" y="4800600"/>
              <a:ext cx="2514600" cy="1371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Azon keresések, amelyekre kihatással van a szerkesztés, ki lesznek emelve</a:t>
              </a:r>
              <a:r>
                <a:rPr lang="en-GB" dirty="0" smtClean="0"/>
                <a:t> k</a:t>
              </a:r>
              <a:r>
                <a:rPr lang="hu-HU" dirty="0" smtClean="0"/>
                <a:t>ék színnel.</a:t>
              </a:r>
              <a:endParaRPr lang="en-US" dirty="0"/>
            </a:p>
          </p:txBody>
        </p:sp>
        <p:cxnSp>
          <p:nvCxnSpPr>
            <p:cNvPr id="12" name="Straight Arrow Connector 11"/>
            <p:cNvCxnSpPr>
              <a:stCxn id="10" idx="1"/>
            </p:cNvCxnSpPr>
            <p:nvPr/>
          </p:nvCxnSpPr>
          <p:spPr>
            <a:xfrm flipH="1" flipV="1">
              <a:off x="1143000" y="5105400"/>
              <a:ext cx="4724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H="1">
            <a:off x="1676400" y="3276600"/>
            <a:ext cx="21336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382000" y="5105400"/>
            <a:ext cx="533400" cy="3048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Sets, cont.</a:t>
            </a:r>
            <a:endParaRPr lang="en-US" dirty="0"/>
          </a:p>
        </p:txBody>
      </p:sp>
      <p:pic>
        <p:nvPicPr>
          <p:cNvPr id="4" name="Content Placeholder 3" descr="edit sets 3.png"/>
          <p:cNvPicPr>
            <a:picLocks noGrp="1" noChangeAspect="1"/>
          </p:cNvPicPr>
          <p:nvPr>
            <p:ph idx="1"/>
          </p:nvPr>
        </p:nvPicPr>
        <p:blipFill>
          <a:blip r:embed="rId3" cstate="print"/>
          <a:stretch>
            <a:fillRect/>
          </a:stretch>
        </p:blipFill>
        <p:spPr>
          <a:xfrm>
            <a:off x="304800" y="228600"/>
            <a:ext cx="6477000" cy="5406682"/>
          </a:xfrm>
          <a:ln>
            <a:solidFill>
              <a:schemeClr val="bg2"/>
            </a:solidFill>
          </a:ln>
        </p:spPr>
      </p:pic>
      <p:pic>
        <p:nvPicPr>
          <p:cNvPr id="5" name="Picture 4" descr="edit sets 4.png"/>
          <p:cNvPicPr>
            <a:picLocks noChangeAspect="1"/>
          </p:cNvPicPr>
          <p:nvPr/>
        </p:nvPicPr>
        <p:blipFill>
          <a:blip r:embed="rId4" cstate="print"/>
          <a:stretch>
            <a:fillRect/>
          </a:stretch>
        </p:blipFill>
        <p:spPr>
          <a:xfrm>
            <a:off x="508281" y="3886200"/>
            <a:ext cx="8635719" cy="2428964"/>
          </a:xfrm>
          <a:prstGeom prst="rect">
            <a:avLst/>
          </a:prstGeom>
          <a:ln>
            <a:solidFill>
              <a:schemeClr val="bg2"/>
            </a:solidFill>
          </a:ln>
        </p:spPr>
      </p:pic>
      <p:pic>
        <p:nvPicPr>
          <p:cNvPr id="6" name="Picture 5" descr="edit sets field tags.png"/>
          <p:cNvPicPr>
            <a:picLocks noChangeAspect="1"/>
          </p:cNvPicPr>
          <p:nvPr/>
        </p:nvPicPr>
        <p:blipFill>
          <a:blip r:embed="rId5" cstate="print"/>
          <a:stretch>
            <a:fillRect/>
          </a:stretch>
        </p:blipFill>
        <p:spPr>
          <a:xfrm>
            <a:off x="4876800" y="990600"/>
            <a:ext cx="4109762" cy="2600778"/>
          </a:xfrm>
          <a:prstGeom prst="rect">
            <a:avLst/>
          </a:prstGeom>
          <a:ln>
            <a:solidFill>
              <a:schemeClr val="bg2"/>
            </a:solidFill>
          </a:ln>
        </p:spPr>
      </p:pic>
      <p:sp>
        <p:nvSpPr>
          <p:cNvPr id="7" name="Rounded Rectangle 6"/>
          <p:cNvSpPr/>
          <p:nvPr/>
        </p:nvSpPr>
        <p:spPr>
          <a:xfrm>
            <a:off x="609600" y="4191000"/>
            <a:ext cx="1600200" cy="9906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Intézményekre való keresés</a:t>
            </a:r>
            <a:endParaRPr lang="en-US" dirty="0"/>
          </a:p>
        </p:txBody>
      </p:sp>
      <p:sp>
        <p:nvSpPr>
          <p:cNvPr id="3" name="Text Placeholder 2"/>
          <p:cNvSpPr>
            <a:spLocks noGrp="1"/>
          </p:cNvSpPr>
          <p:nvPr>
            <p:ph type="body" idx="1"/>
          </p:nvPr>
        </p:nvSpPr>
        <p:spPr/>
        <p:txBody>
          <a:bodyPr/>
          <a:lstStyle/>
          <a:p>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69175" cy="836612"/>
          </a:xfrm>
        </p:spPr>
        <p:txBody>
          <a:bodyPr/>
          <a:lstStyle/>
          <a:p>
            <a:r>
              <a:rPr lang="en-US" dirty="0" smtClean="0">
                <a:solidFill>
                  <a:schemeClr val="bg1"/>
                </a:solidFill>
              </a:rPr>
              <a:t>The Problem: Searching by Address</a:t>
            </a:r>
            <a:endParaRPr lang="en-US" dirty="0">
              <a:solidFill>
                <a:schemeClr val="bg1"/>
              </a:solidFill>
            </a:endParaRPr>
          </a:p>
        </p:txBody>
      </p:sp>
      <p:sp>
        <p:nvSpPr>
          <p:cNvPr id="10" name="Rectangle 9"/>
          <p:cNvSpPr/>
          <p:nvPr/>
        </p:nvSpPr>
        <p:spPr>
          <a:xfrm>
            <a:off x="152400" y="685800"/>
            <a:ext cx="8686800" cy="3429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Content Placeholder 2"/>
          <p:cNvSpPr>
            <a:spLocks noGrp="1"/>
          </p:cNvSpPr>
          <p:nvPr>
            <p:ph idx="1"/>
          </p:nvPr>
        </p:nvSpPr>
        <p:spPr>
          <a:xfrm>
            <a:off x="381000" y="762000"/>
            <a:ext cx="8534400" cy="3276600"/>
          </a:xfrm>
        </p:spPr>
        <p:txBody>
          <a:bodyPr numCol="2"/>
          <a:lstStyle/>
          <a:p>
            <a:r>
              <a:rPr lang="hu-HU" sz="1200" dirty="0" smtClean="0"/>
              <a:t>    </a:t>
            </a:r>
            <a:r>
              <a:rPr lang="en-US" sz="1200" dirty="0" smtClean="0"/>
              <a:t>SEMMELWEIS </a:t>
            </a:r>
            <a:r>
              <a:rPr lang="en-US" sz="1200" dirty="0" smtClean="0"/>
              <a:t>EGYET  </a:t>
            </a:r>
          </a:p>
          <a:p>
            <a:r>
              <a:rPr lang="en-US" sz="1200" dirty="0" smtClean="0"/>
              <a:t>    SEMMELWEIS EGYET BORGYOGYASZATI  </a:t>
            </a:r>
          </a:p>
          <a:p>
            <a:r>
              <a:rPr lang="en-US" sz="1200" dirty="0" smtClean="0"/>
              <a:t>    SEMMELWEIS EGYETEM  </a:t>
            </a:r>
          </a:p>
          <a:p>
            <a:r>
              <a:rPr lang="en-US" sz="1200" dirty="0" smtClean="0"/>
              <a:t>    SEMMELWEIS EGYETEM ORVOSI VEGYTANI  </a:t>
            </a:r>
          </a:p>
          <a:p>
            <a:r>
              <a:rPr lang="en-US" sz="1200" dirty="0" smtClean="0"/>
              <a:t>    SEMMELWEIS MED SCH  </a:t>
            </a:r>
          </a:p>
          <a:p>
            <a:r>
              <a:rPr lang="en-US" sz="1200" dirty="0" smtClean="0"/>
              <a:t>    SEMMELWEIS MED UNIV  </a:t>
            </a:r>
          </a:p>
          <a:p>
            <a:r>
              <a:rPr lang="en-US" sz="1200" dirty="0" smtClean="0"/>
              <a:t>    SEMMELWEIS MED UNIV SCH  </a:t>
            </a:r>
          </a:p>
          <a:p>
            <a:r>
              <a:rPr lang="en-US" sz="1200" dirty="0" smtClean="0"/>
              <a:t>    SEMMELWEIS ORVOSTUD EGYET  </a:t>
            </a:r>
          </a:p>
          <a:p>
            <a:r>
              <a:rPr lang="en-US" sz="1200" dirty="0" smtClean="0"/>
              <a:t>    SEMMELWEIS ORVOSTUDOMANYI EGYETEM  </a:t>
            </a:r>
          </a:p>
          <a:p>
            <a:r>
              <a:rPr lang="en-US" sz="1200" dirty="0" smtClean="0"/>
              <a:t>    SEMMELWEIS OVOSTUDOMANYI EGYETEM  </a:t>
            </a:r>
          </a:p>
          <a:p>
            <a:r>
              <a:rPr lang="en-US" sz="1200" dirty="0" smtClean="0"/>
              <a:t>    SEMMELWEIS UNIV  </a:t>
            </a:r>
          </a:p>
          <a:p>
            <a:r>
              <a:rPr lang="en-US" sz="1200" dirty="0" smtClean="0"/>
              <a:t>   </a:t>
            </a:r>
            <a:r>
              <a:rPr lang="en-US" sz="1200" dirty="0" smtClean="0"/>
              <a:t> </a:t>
            </a:r>
            <a:r>
              <a:rPr lang="en-US" sz="1200" dirty="0" smtClean="0"/>
              <a:t>SEMMELWEIS UNIV BUDAPES  </a:t>
            </a:r>
          </a:p>
          <a:p>
            <a:pPr>
              <a:buNone/>
            </a:pPr>
            <a:endParaRPr lang="hu-HU" sz="1200" dirty="0" smtClean="0"/>
          </a:p>
          <a:p>
            <a:r>
              <a:rPr lang="en-US" sz="1200" dirty="0" smtClean="0"/>
              <a:t>SEMMELWEIS </a:t>
            </a:r>
            <a:r>
              <a:rPr lang="en-US" sz="1200" dirty="0" smtClean="0"/>
              <a:t>UNIV BUDAPEST  </a:t>
            </a:r>
          </a:p>
          <a:p>
            <a:r>
              <a:rPr lang="en-US" sz="1200" dirty="0" smtClean="0"/>
              <a:t>    SEMMELWEIS UNIV COLL  </a:t>
            </a:r>
          </a:p>
          <a:p>
            <a:r>
              <a:rPr lang="en-US" sz="1200" dirty="0" smtClean="0"/>
              <a:t>    SEMMELWEIS UNIV ED  </a:t>
            </a:r>
          </a:p>
          <a:p>
            <a:r>
              <a:rPr lang="en-US" sz="1200" dirty="0" smtClean="0"/>
              <a:t>    SEMMELWEIS UNIV HOSP  </a:t>
            </a:r>
          </a:p>
          <a:p>
            <a:r>
              <a:rPr lang="en-US" sz="1200" dirty="0" smtClean="0"/>
              <a:t>    SEMMELWEIS UNIV HUNGARY  </a:t>
            </a:r>
          </a:p>
          <a:p>
            <a:r>
              <a:rPr lang="en-US" sz="1200" dirty="0" smtClean="0"/>
              <a:t>    SEMMELWEIS UNIV MED  </a:t>
            </a:r>
          </a:p>
          <a:p>
            <a:r>
              <a:rPr lang="en-US" sz="1200" dirty="0" smtClean="0"/>
              <a:t>    SEMMELWEIS UNIV MED SCH  </a:t>
            </a:r>
          </a:p>
          <a:p>
            <a:r>
              <a:rPr lang="en-US" sz="1200" dirty="0" smtClean="0"/>
              <a:t>    SEMMELWEIS UNIV MED SCI  </a:t>
            </a:r>
          </a:p>
          <a:p>
            <a:r>
              <a:rPr lang="hu-HU" sz="1200" dirty="0" smtClean="0"/>
              <a:t>    </a:t>
            </a:r>
            <a:r>
              <a:rPr lang="en-US" sz="1200" dirty="0" smtClean="0"/>
              <a:t>SEMMELWEIS </a:t>
            </a:r>
            <a:r>
              <a:rPr lang="en-US" sz="1200" dirty="0" smtClean="0"/>
              <a:t>UNIV SCH MED  </a:t>
            </a:r>
          </a:p>
          <a:p>
            <a:r>
              <a:rPr lang="hu-HU" sz="1200" dirty="0" smtClean="0"/>
              <a:t>    </a:t>
            </a:r>
            <a:r>
              <a:rPr lang="en-US" sz="1200" dirty="0" smtClean="0"/>
              <a:t>SEMMELWEISS </a:t>
            </a:r>
            <a:r>
              <a:rPr lang="en-US" sz="1200" dirty="0" smtClean="0"/>
              <a:t>ORVOSTUDOMANYI EGYET  </a:t>
            </a:r>
          </a:p>
          <a:p>
            <a:r>
              <a:rPr lang="en-US" sz="1200" dirty="0" smtClean="0"/>
              <a:t>    SEMMELWEISS UNIV BUDAPEST  </a:t>
            </a:r>
          </a:p>
          <a:p>
            <a:r>
              <a:rPr lang="en-US" sz="1200" dirty="0" smtClean="0"/>
              <a:t>    UNIV SEMMELWEIS  </a:t>
            </a:r>
            <a:endParaRPr lang="en-US" sz="1200" dirty="0"/>
          </a:p>
        </p:txBody>
      </p:sp>
      <p:sp>
        <p:nvSpPr>
          <p:cNvPr id="5" name="TextBox 4"/>
          <p:cNvSpPr txBox="1"/>
          <p:nvPr/>
        </p:nvSpPr>
        <p:spPr>
          <a:xfrm>
            <a:off x="1524000" y="152400"/>
            <a:ext cx="6019800" cy="461665"/>
          </a:xfrm>
          <a:prstGeom prst="rect">
            <a:avLst/>
          </a:prstGeom>
          <a:noFill/>
        </p:spPr>
        <p:txBody>
          <a:bodyPr wrap="square" rtlCol="0">
            <a:spAutoFit/>
          </a:bodyPr>
          <a:lstStyle/>
          <a:p>
            <a:pPr algn="ctr" fontAlgn="base">
              <a:spcBef>
                <a:spcPct val="0"/>
              </a:spcBef>
              <a:spcAft>
                <a:spcPct val="0"/>
              </a:spcAft>
            </a:pPr>
            <a:r>
              <a:rPr lang="hu-HU" sz="2400" dirty="0" smtClean="0">
                <a:solidFill>
                  <a:srgbClr val="FF8000"/>
                </a:solidFill>
              </a:rPr>
              <a:t>Semmelweis Egyetem</a:t>
            </a:r>
            <a:endParaRPr lang="en-US" sz="2400" dirty="0">
              <a:solidFill>
                <a:srgbClr val="FF8000"/>
              </a:solidFill>
            </a:endParaRPr>
          </a:p>
        </p:txBody>
      </p:sp>
      <p:sp>
        <p:nvSpPr>
          <p:cNvPr id="9" name="TextBox 8"/>
          <p:cNvSpPr txBox="1"/>
          <p:nvPr/>
        </p:nvSpPr>
        <p:spPr>
          <a:xfrm>
            <a:off x="2667000" y="5715000"/>
            <a:ext cx="6248400" cy="738664"/>
          </a:xfrm>
          <a:prstGeom prst="rect">
            <a:avLst/>
          </a:prstGeom>
          <a:noFill/>
          <a:ln w="25400">
            <a:solidFill>
              <a:srgbClr val="C00000"/>
            </a:solidFill>
          </a:ln>
        </p:spPr>
        <p:txBody>
          <a:bodyPr wrap="square" rtlCol="0">
            <a:spAutoFit/>
          </a:bodyPr>
          <a:lstStyle/>
          <a:p>
            <a:pPr algn="l"/>
            <a:r>
              <a:rPr lang="en-US" sz="1400" b="1" dirty="0" err="1" smtClean="0"/>
              <a:t>Inklus</a:t>
            </a:r>
            <a:r>
              <a:rPr lang="en-US" sz="1400" b="1" dirty="0" smtClean="0"/>
              <a:t> </a:t>
            </a:r>
            <a:r>
              <a:rPr lang="en-US" sz="1400" b="1" dirty="0" err="1" smtClean="0"/>
              <a:t>Standort</a:t>
            </a:r>
            <a:r>
              <a:rPr lang="en-US" sz="1400" b="1" dirty="0" smtClean="0"/>
              <a:t> </a:t>
            </a:r>
            <a:r>
              <a:rPr lang="en-US" sz="1400" b="1" dirty="0" err="1" smtClean="0"/>
              <a:t>Semmelweis</a:t>
            </a:r>
            <a:r>
              <a:rPr lang="en-US" sz="1400" b="1" dirty="0" smtClean="0"/>
              <a:t> </a:t>
            </a:r>
            <a:r>
              <a:rPr lang="en-US" sz="1400" b="1" dirty="0" err="1" smtClean="0"/>
              <a:t>Frauenklin</a:t>
            </a:r>
            <a:r>
              <a:rPr lang="en-US" sz="1400" b="1" dirty="0" smtClean="0"/>
              <a:t>, </a:t>
            </a:r>
            <a:r>
              <a:rPr lang="en-US" sz="1400" b="1" dirty="0" err="1" smtClean="0"/>
              <a:t>Krankenanstalt</a:t>
            </a:r>
            <a:r>
              <a:rPr lang="en-US" sz="1400" b="1" dirty="0" smtClean="0"/>
              <a:t> </a:t>
            </a:r>
            <a:r>
              <a:rPr lang="en-US" sz="1400" b="1" dirty="0" err="1" smtClean="0"/>
              <a:t>Rudolfstiftung</a:t>
            </a:r>
            <a:endParaRPr lang="hu-HU" sz="1400" b="1" dirty="0" smtClean="0"/>
          </a:p>
          <a:p>
            <a:pPr algn="l"/>
            <a:r>
              <a:rPr lang="en-US" sz="1400" b="1" dirty="0" err="1" smtClean="0"/>
              <a:t>Semmelweis</a:t>
            </a:r>
            <a:r>
              <a:rPr lang="en-US" sz="1400" b="1" dirty="0" smtClean="0"/>
              <a:t> </a:t>
            </a:r>
            <a:r>
              <a:rPr lang="en-US" sz="1400" b="1" dirty="0" err="1" smtClean="0"/>
              <a:t>Hlth</a:t>
            </a:r>
            <a:r>
              <a:rPr lang="en-US" sz="1400" b="1" dirty="0" smtClean="0"/>
              <a:t> Care </a:t>
            </a:r>
            <a:r>
              <a:rPr lang="en-US" sz="1400" b="1" dirty="0" err="1" smtClean="0"/>
              <a:t>Ctr</a:t>
            </a:r>
            <a:endParaRPr lang="hu-HU" sz="1400" b="1" dirty="0" smtClean="0"/>
          </a:p>
          <a:p>
            <a:pPr algn="l"/>
            <a:r>
              <a:rPr lang="en-US" sz="1400" b="1" dirty="0" err="1" smtClean="0"/>
              <a:t>Univ</a:t>
            </a:r>
            <a:r>
              <a:rPr lang="en-US" sz="1400" b="1" dirty="0" smtClean="0"/>
              <a:t> Szeged, </a:t>
            </a:r>
            <a:r>
              <a:rPr lang="en-US" sz="1400" b="1" dirty="0" err="1" smtClean="0"/>
              <a:t>Fac</a:t>
            </a:r>
            <a:r>
              <a:rPr lang="en-US" sz="1400" b="1" dirty="0" smtClean="0"/>
              <a:t> Med, Inst </a:t>
            </a:r>
            <a:r>
              <a:rPr lang="en-US" sz="1400" b="1" dirty="0" err="1" smtClean="0"/>
              <a:t>Clin</a:t>
            </a:r>
            <a:r>
              <a:rPr lang="en-US" sz="1400" b="1" dirty="0" smtClean="0"/>
              <a:t> </a:t>
            </a:r>
            <a:r>
              <a:rPr lang="en-US" sz="1400" b="1" dirty="0" err="1" smtClean="0"/>
              <a:t>Microbiol</a:t>
            </a:r>
            <a:r>
              <a:rPr lang="en-US" sz="1400" b="1" dirty="0" smtClean="0"/>
              <a:t>, </a:t>
            </a:r>
            <a:r>
              <a:rPr lang="en-US" sz="1400" b="1" dirty="0" err="1" smtClean="0"/>
              <a:t>Semmelweis</a:t>
            </a:r>
            <a:r>
              <a:rPr lang="en-US" sz="1400" b="1" dirty="0" smtClean="0"/>
              <a:t> 6</a:t>
            </a:r>
            <a:endParaRPr lang="en-US" sz="1400" b="1" dirty="0"/>
          </a:p>
        </p:txBody>
      </p:sp>
      <p:grpSp>
        <p:nvGrpSpPr>
          <p:cNvPr id="15" name="Group 14"/>
          <p:cNvGrpSpPr/>
          <p:nvPr/>
        </p:nvGrpSpPr>
        <p:grpSpPr>
          <a:xfrm>
            <a:off x="0" y="4343400"/>
            <a:ext cx="6324600" cy="1143000"/>
            <a:chOff x="0" y="4953000"/>
            <a:chExt cx="6324600" cy="1143000"/>
          </a:xfrm>
        </p:grpSpPr>
        <p:grpSp>
          <p:nvGrpSpPr>
            <p:cNvPr id="14" name="Group 13"/>
            <p:cNvGrpSpPr/>
            <p:nvPr/>
          </p:nvGrpSpPr>
          <p:grpSpPr>
            <a:xfrm>
              <a:off x="0" y="4953000"/>
              <a:ext cx="6191250" cy="914400"/>
              <a:chOff x="0" y="4953000"/>
              <a:chExt cx="6191250" cy="914400"/>
            </a:xfrm>
          </p:grpSpPr>
          <p:pic>
            <p:nvPicPr>
              <p:cNvPr id="18447" name="Picture 15"/>
              <p:cNvPicPr>
                <a:picLocks noChangeAspect="1" noChangeArrowheads="1"/>
              </p:cNvPicPr>
              <p:nvPr/>
            </p:nvPicPr>
            <p:blipFill>
              <a:blip r:embed="rId3" cstate="print"/>
              <a:srcRect l="1813" t="79630" r="58459" b="2593"/>
              <a:stretch>
                <a:fillRect/>
              </a:stretch>
            </p:blipFill>
            <p:spPr bwMode="auto">
              <a:xfrm>
                <a:off x="0" y="4953000"/>
                <a:ext cx="4175125" cy="38100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52400" y="5410200"/>
                <a:ext cx="6038850" cy="457200"/>
              </a:xfrm>
              <a:prstGeom prst="rect">
                <a:avLst/>
              </a:prstGeom>
              <a:noFill/>
              <a:ln w="9525">
                <a:noFill/>
                <a:miter lim="800000"/>
                <a:headEnd/>
                <a:tailEnd/>
              </a:ln>
            </p:spPr>
          </p:pic>
        </p:grpSp>
        <p:sp>
          <p:nvSpPr>
            <p:cNvPr id="27" name="Rectangle 26"/>
            <p:cNvSpPr/>
            <p:nvPr/>
          </p:nvSpPr>
          <p:spPr>
            <a:xfrm>
              <a:off x="152400" y="4953000"/>
              <a:ext cx="6172200" cy="1143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megoldás</a:t>
            </a:r>
            <a:r>
              <a:rPr lang="en-US" dirty="0" smtClean="0"/>
              <a:t>: </a:t>
            </a:r>
            <a:r>
              <a:rPr lang="hu-HU" dirty="0" smtClean="0"/>
              <a:t>Intézménynevek egységesítése</a:t>
            </a:r>
            <a:endParaRPr lang="en-US" dirty="0"/>
          </a:p>
        </p:txBody>
      </p:sp>
      <p:sp>
        <p:nvSpPr>
          <p:cNvPr id="3" name="Content Placeholder 2"/>
          <p:cNvSpPr>
            <a:spLocks noGrp="1"/>
          </p:cNvSpPr>
          <p:nvPr>
            <p:ph idx="1"/>
          </p:nvPr>
        </p:nvSpPr>
        <p:spPr/>
        <p:txBody>
          <a:bodyPr/>
          <a:lstStyle/>
          <a:p>
            <a:r>
              <a:rPr lang="en-US" i="1" dirty="0" smtClean="0"/>
              <a:t>Organization-Enhanced </a:t>
            </a:r>
            <a:r>
              <a:rPr lang="hu-HU" dirty="0" smtClean="0"/>
              <a:t>mező</a:t>
            </a:r>
            <a:endParaRPr lang="en-US" dirty="0" smtClean="0"/>
          </a:p>
          <a:p>
            <a:pPr lvl="1"/>
            <a:r>
              <a:rPr lang="hu-HU" dirty="0" smtClean="0"/>
              <a:t>Keresés az előnyben részesített/egységesített intézménynév</a:t>
            </a:r>
            <a:r>
              <a:rPr lang="en-GB" dirty="0" smtClean="0"/>
              <a:t>re</a:t>
            </a:r>
            <a:r>
              <a:rPr lang="hu-HU" dirty="0" smtClean="0"/>
              <a:t> vagy a</a:t>
            </a:r>
            <a:r>
              <a:rPr lang="en-GB" dirty="0" smtClean="0"/>
              <a:t> </a:t>
            </a:r>
            <a:r>
              <a:rPr lang="en-GB" dirty="0" err="1" smtClean="0"/>
              <a:t>sz</a:t>
            </a:r>
            <a:r>
              <a:rPr lang="hu-HU" dirty="0" smtClean="0"/>
              <a:t>űkebb névre, a változatra</a:t>
            </a:r>
            <a:endParaRPr lang="en-US" dirty="0" smtClean="0">
              <a:solidFill>
                <a:srgbClr val="FF0000"/>
              </a:solidFill>
            </a:endParaRPr>
          </a:p>
          <a:p>
            <a:r>
              <a:rPr lang="hu-HU" dirty="0" smtClean="0"/>
              <a:t>Kiinduló</a:t>
            </a:r>
            <a:r>
              <a:rPr lang="en-US" dirty="0" smtClean="0"/>
              <a:t> l</a:t>
            </a:r>
            <a:r>
              <a:rPr lang="hu-HU" dirty="0" smtClean="0"/>
              <a:t>ista </a:t>
            </a:r>
            <a:r>
              <a:rPr lang="en-US" dirty="0" smtClean="0"/>
              <a:t>(2013</a:t>
            </a:r>
            <a:r>
              <a:rPr lang="hu-HU" dirty="0" smtClean="0"/>
              <a:t>. január</a:t>
            </a:r>
            <a:r>
              <a:rPr lang="en-US" dirty="0" smtClean="0"/>
              <a:t>) </a:t>
            </a:r>
            <a:r>
              <a:rPr lang="hu-HU" dirty="0" smtClean="0"/>
              <a:t>kb. </a:t>
            </a:r>
            <a:r>
              <a:rPr lang="en-US" dirty="0" smtClean="0"/>
              <a:t>2700 </a:t>
            </a:r>
            <a:r>
              <a:rPr lang="hu-HU" dirty="0" smtClean="0"/>
              <a:t>egységesített intézménynevet tartalmaz</a:t>
            </a:r>
            <a:endParaRPr lang="en-US" dirty="0" smtClean="0"/>
          </a:p>
          <a:p>
            <a:pPr lvl="1"/>
            <a:r>
              <a:rPr lang="hu-HU" dirty="0" smtClean="0"/>
              <a:t>Ezen intézmények kutatásai </a:t>
            </a:r>
            <a:r>
              <a:rPr lang="en-US" dirty="0" smtClean="0"/>
              <a:t>~30 </a:t>
            </a:r>
            <a:r>
              <a:rPr lang="en-US" dirty="0" err="1" smtClean="0"/>
              <a:t>milli</a:t>
            </a:r>
            <a:r>
              <a:rPr lang="cs-CZ" dirty="0" smtClean="0"/>
              <a:t>ó</a:t>
            </a:r>
            <a:r>
              <a:rPr lang="hu-HU" dirty="0" smtClean="0"/>
              <a:t> bejegyzést tesznek ki a </a:t>
            </a:r>
            <a:r>
              <a:rPr lang="en-US" i="1" dirty="0" smtClean="0"/>
              <a:t>Web of Science</a:t>
            </a:r>
            <a:r>
              <a:rPr lang="hu-HU" i="1" dirty="0" smtClean="0"/>
              <a:t>ben</a:t>
            </a:r>
            <a:endParaRPr lang="en-US" i="1" dirty="0" smtClean="0"/>
          </a:p>
          <a:p>
            <a:pPr lvl="1"/>
            <a:r>
              <a:rPr lang="hu-HU" dirty="0" smtClean="0"/>
              <a:t>További intézményneveket egységesítünk</a:t>
            </a:r>
            <a:endParaRPr lang="en-US" dirty="0" smtClean="0"/>
          </a:p>
          <a:p>
            <a:pPr lvl="1"/>
            <a:r>
              <a:rPr lang="hu-HU" dirty="0" smtClean="0"/>
              <a:t>Vegye fel a kapcsolatot a T</a:t>
            </a:r>
            <a:r>
              <a:rPr lang="en-US" dirty="0" err="1" smtClean="0"/>
              <a:t>homson</a:t>
            </a:r>
            <a:r>
              <a:rPr lang="en-US" dirty="0" smtClean="0"/>
              <a:t> Reuters </a:t>
            </a:r>
            <a:r>
              <a:rPr lang="hu-HU" dirty="0" smtClean="0"/>
              <a:t> technikusaival az intézménynevének egységesítésével kapcsolatban</a:t>
            </a:r>
            <a:endParaRPr lang="en-US" dirty="0" smtClean="0"/>
          </a:p>
          <a:p>
            <a:pPr lvl="2"/>
            <a:r>
              <a:rPr lang="en-US" dirty="0" smtClean="0">
                <a:solidFill>
                  <a:srgbClr val="4B4B4B"/>
                </a:solidFill>
                <a:hlinkClick r:id="rId3"/>
              </a:rPr>
              <a:t>http://ip-science.thomsonreuters.com/support/</a:t>
            </a:r>
            <a:endParaRPr lang="en-US" b="1" dirty="0" smtClean="0">
              <a:solidFill>
                <a:srgbClr val="4B4B4B"/>
              </a:solidFill>
            </a:endParaRPr>
          </a:p>
          <a:p>
            <a:pPr lvl="2"/>
            <a:endParaRPr lang="en-US" dirty="0" smtClean="0"/>
          </a:p>
          <a:p>
            <a:pPr lvl="2">
              <a:buNone/>
            </a:pPr>
            <a:endParaRPr lang="en-US" dirty="0" smtClean="0"/>
          </a:p>
          <a:p>
            <a:pPr lvl="1"/>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rg_enh home.png"/>
          <p:cNvPicPr>
            <a:picLocks noChangeAspect="1"/>
          </p:cNvPicPr>
          <p:nvPr/>
        </p:nvPicPr>
        <p:blipFill>
          <a:blip r:embed="rId3" cstate="print"/>
          <a:stretch>
            <a:fillRect/>
          </a:stretch>
        </p:blipFill>
        <p:spPr>
          <a:xfrm>
            <a:off x="152400" y="838200"/>
            <a:ext cx="8872499" cy="4953000"/>
          </a:xfrm>
          <a:prstGeom prst="rect">
            <a:avLst/>
          </a:prstGeom>
          <a:ln>
            <a:solidFill>
              <a:schemeClr val="bg2"/>
            </a:solidFill>
          </a:ln>
        </p:spPr>
      </p:pic>
      <p:grpSp>
        <p:nvGrpSpPr>
          <p:cNvPr id="3" name="Group 20"/>
          <p:cNvGrpSpPr/>
          <p:nvPr/>
        </p:nvGrpSpPr>
        <p:grpSpPr>
          <a:xfrm>
            <a:off x="6172200" y="2819400"/>
            <a:ext cx="2743200" cy="1219200"/>
            <a:chOff x="6172200" y="2819400"/>
            <a:chExt cx="2743200" cy="1219200"/>
          </a:xfrm>
        </p:grpSpPr>
        <p:sp>
          <p:nvSpPr>
            <p:cNvPr id="17" name="Rectangle 16"/>
            <p:cNvSpPr/>
            <p:nvPr/>
          </p:nvSpPr>
          <p:spPr>
            <a:xfrm>
              <a:off x="6172200" y="3200400"/>
              <a:ext cx="2743200" cy="8382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Down Arrow 19"/>
            <p:cNvSpPr/>
            <p:nvPr/>
          </p:nvSpPr>
          <p:spPr>
            <a:xfrm>
              <a:off x="7467600" y="2819400"/>
              <a:ext cx="1066800" cy="502920"/>
            </a:xfrm>
            <a:prstGeom prst="curvedDownArrow">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3" name="Picture 3"/>
          <p:cNvPicPr>
            <a:picLocks noChangeAspect="1" noChangeArrowheads="1"/>
          </p:cNvPicPr>
          <p:nvPr/>
        </p:nvPicPr>
        <p:blipFill>
          <a:blip r:embed="rId4" cstate="print"/>
          <a:srcRect/>
          <a:stretch>
            <a:fillRect/>
          </a:stretch>
        </p:blipFill>
        <p:spPr bwMode="auto">
          <a:xfrm>
            <a:off x="0" y="990600"/>
            <a:ext cx="9239250" cy="5153025"/>
          </a:xfrm>
          <a:prstGeom prst="rect">
            <a:avLst/>
          </a:prstGeom>
          <a:noFill/>
          <a:ln w="9525">
            <a:noFill/>
            <a:miter lim="800000"/>
            <a:headEnd/>
            <a:tailEnd/>
          </a:ln>
        </p:spPr>
      </p:pic>
      <p:sp>
        <p:nvSpPr>
          <p:cNvPr id="2" name="Title 1"/>
          <p:cNvSpPr>
            <a:spLocks noGrp="1"/>
          </p:cNvSpPr>
          <p:nvPr>
            <p:ph type="title"/>
          </p:nvPr>
        </p:nvSpPr>
        <p:spPr>
          <a:xfrm>
            <a:off x="304800" y="0"/>
            <a:ext cx="7369175" cy="836612"/>
          </a:xfrm>
        </p:spPr>
        <p:txBody>
          <a:bodyPr/>
          <a:lstStyle/>
          <a:p>
            <a:r>
              <a:rPr lang="en-US" dirty="0" smtClean="0">
                <a:solidFill>
                  <a:schemeClr val="bg1"/>
                </a:solidFill>
              </a:rPr>
              <a:t>Solution: Organization-Enhanced Field &amp; Search Aid</a:t>
            </a:r>
            <a:endParaRPr lang="en-US" dirty="0">
              <a:solidFill>
                <a:schemeClr val="bg1"/>
              </a:solidFill>
            </a:endParaRPr>
          </a:p>
        </p:txBody>
      </p:sp>
      <p:sp>
        <p:nvSpPr>
          <p:cNvPr id="23" name="Rectangle 22"/>
          <p:cNvSpPr/>
          <p:nvPr/>
        </p:nvSpPr>
        <p:spPr>
          <a:xfrm>
            <a:off x="457200" y="2362200"/>
            <a:ext cx="4419600" cy="12192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rved Down Arrow 23"/>
          <p:cNvSpPr/>
          <p:nvPr/>
        </p:nvSpPr>
        <p:spPr>
          <a:xfrm rot="5808633">
            <a:off x="4301336" y="3859527"/>
            <a:ext cx="2051386" cy="815344"/>
          </a:xfrm>
          <a:prstGeom prst="curvedDownArrow">
            <a:avLst>
              <a:gd name="adj1" fmla="val 25000"/>
              <a:gd name="adj2" fmla="val 43165"/>
              <a:gd name="adj3" fmla="val 25000"/>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28"/>
          <p:cNvGrpSpPr/>
          <p:nvPr/>
        </p:nvGrpSpPr>
        <p:grpSpPr>
          <a:xfrm>
            <a:off x="457200" y="4343400"/>
            <a:ext cx="8229600" cy="2057400"/>
            <a:chOff x="762000" y="2514600"/>
            <a:chExt cx="8229600" cy="2057400"/>
          </a:xfrm>
        </p:grpSpPr>
        <p:sp>
          <p:nvSpPr>
            <p:cNvPr id="25" name="Rectangle 24"/>
            <p:cNvSpPr/>
            <p:nvPr/>
          </p:nvSpPr>
          <p:spPr>
            <a:xfrm>
              <a:off x="762000" y="3352800"/>
              <a:ext cx="2362200" cy="228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48400" y="2514600"/>
              <a:ext cx="2743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Kattin</a:t>
              </a:r>
              <a:r>
                <a:rPr lang="cs-CZ" sz="1600" dirty="0" smtClean="0"/>
                <a:t>t</a:t>
              </a:r>
              <a:r>
                <a:rPr lang="en-US" sz="1600" dirty="0" smtClean="0"/>
                <a:t>son </a:t>
              </a:r>
              <a:r>
                <a:rPr lang="en-US" sz="1600" dirty="0" err="1" smtClean="0"/>
                <a:t>az</a:t>
              </a:r>
              <a:r>
                <a:rPr lang="en-US" sz="1600" dirty="0" smtClean="0"/>
                <a:t> Add </a:t>
              </a:r>
              <a:r>
                <a:rPr lang="en-US" sz="1600" dirty="0" err="1" smtClean="0"/>
                <a:t>gombra</a:t>
              </a:r>
              <a:r>
                <a:rPr lang="en-US" sz="1600" dirty="0" smtClean="0"/>
                <a:t>  </a:t>
              </a:r>
              <a:r>
                <a:rPr lang="hu-HU" sz="1600" dirty="0" smtClean="0"/>
                <a:t>a </a:t>
              </a:r>
              <a:r>
                <a:rPr lang="hu-HU" sz="1600" dirty="0" smtClean="0"/>
                <a:t>Semmelweis Egyetem kiválasztásához </a:t>
              </a:r>
              <a:r>
                <a:rPr lang="hu-HU" sz="1600" dirty="0" smtClean="0"/>
                <a:t>és keresésbe való behelyezéséhez, vagy kattintson a</a:t>
              </a:r>
              <a:r>
                <a:rPr lang="en-US" sz="1600" dirty="0" smtClean="0"/>
                <a:t> D (details) </a:t>
              </a:r>
              <a:r>
                <a:rPr lang="hu-HU" sz="1600" dirty="0" smtClean="0"/>
                <a:t>gombra az egységesített nevek </a:t>
              </a:r>
              <a:r>
                <a:rPr lang="cs-CZ" sz="1600" dirty="0" smtClean="0"/>
                <a:t>b</a:t>
              </a:r>
              <a:r>
                <a:rPr lang="hu-HU" sz="1600" dirty="0" smtClean="0"/>
                <a:t>öngészéséhez.</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0" y="0"/>
            <a:ext cx="6895239" cy="6457143"/>
          </a:xfrm>
          <a:prstGeom prst="rect">
            <a:avLst/>
          </a:prstGeom>
          <a:noFill/>
          <a:ln w="9525">
            <a:noFill/>
            <a:miter lim="800000"/>
            <a:headEnd/>
            <a:tailEnd/>
          </a:ln>
        </p:spPr>
      </p:pic>
      <p:grpSp>
        <p:nvGrpSpPr>
          <p:cNvPr id="3" name="Group 23"/>
          <p:cNvGrpSpPr/>
          <p:nvPr/>
        </p:nvGrpSpPr>
        <p:grpSpPr>
          <a:xfrm>
            <a:off x="381000" y="2514600"/>
            <a:ext cx="6629400" cy="3581400"/>
            <a:chOff x="381000" y="2514600"/>
            <a:chExt cx="6629400" cy="3581400"/>
          </a:xfrm>
        </p:grpSpPr>
        <p:sp>
          <p:nvSpPr>
            <p:cNvPr id="7" name="Rectangle 6"/>
            <p:cNvSpPr/>
            <p:nvPr/>
          </p:nvSpPr>
          <p:spPr>
            <a:xfrm>
              <a:off x="381000" y="2895600"/>
              <a:ext cx="3200400" cy="304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2514600"/>
              <a:ext cx="2514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smtClean="0"/>
                <a:t>Semmelweis </a:t>
              </a:r>
              <a:r>
                <a:rPr lang="hu-HU" sz="1400" dirty="0" smtClean="0"/>
                <a:t>University </a:t>
              </a:r>
              <a:r>
                <a:rPr lang="en-US" sz="1400" dirty="0" smtClean="0"/>
                <a:t>= </a:t>
              </a:r>
              <a:r>
                <a:rPr lang="hu-HU" sz="1400" dirty="0" smtClean="0"/>
                <a:t>előnyben részesített név és az összes alábbi változatot magába foglalja</a:t>
              </a:r>
              <a:endParaRPr lang="en-US" sz="1400" dirty="0"/>
            </a:p>
          </p:txBody>
        </p:sp>
        <p:cxnSp>
          <p:nvCxnSpPr>
            <p:cNvPr id="22" name="Straight Arrow Connector 21"/>
            <p:cNvCxnSpPr/>
            <p:nvPr/>
          </p:nvCxnSpPr>
          <p:spPr>
            <a:xfrm flipH="1">
              <a:off x="457200" y="3200400"/>
              <a:ext cx="304800" cy="289560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4"/>
          <p:cNvGrpSpPr/>
          <p:nvPr/>
        </p:nvGrpSpPr>
        <p:grpSpPr>
          <a:xfrm>
            <a:off x="914400" y="4495800"/>
            <a:ext cx="7162800" cy="1447800"/>
            <a:chOff x="914400" y="4632960"/>
            <a:chExt cx="7162800" cy="2316480"/>
          </a:xfrm>
        </p:grpSpPr>
        <p:sp>
          <p:nvSpPr>
            <p:cNvPr id="10" name="Rectangle 9"/>
            <p:cNvSpPr/>
            <p:nvPr/>
          </p:nvSpPr>
          <p:spPr>
            <a:xfrm>
              <a:off x="1447800" y="5120640"/>
              <a:ext cx="3124200" cy="48768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632960"/>
              <a:ext cx="3200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smtClean="0"/>
                <a:t>Vagy válasszon ki egy vagy több változatot a keresés szűkítéséhez az adott változatra</a:t>
              </a:r>
              <a:endParaRPr lang="en-US" sz="1400" dirty="0"/>
            </a:p>
          </p:txBody>
        </p:sp>
        <p:cxnSp>
          <p:nvCxnSpPr>
            <p:cNvPr id="20" name="Straight Arrow Connector 19"/>
            <p:cNvCxnSpPr/>
            <p:nvPr/>
          </p:nvCxnSpPr>
          <p:spPr>
            <a:xfrm flipH="1">
              <a:off x="914400" y="5608320"/>
              <a:ext cx="609600" cy="134112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pic>
        <p:nvPicPr>
          <p:cNvPr id="6147" name="Picture 3"/>
          <p:cNvPicPr>
            <a:picLocks noChangeAspect="1" noChangeArrowheads="1"/>
          </p:cNvPicPr>
          <p:nvPr/>
        </p:nvPicPr>
        <p:blipFill>
          <a:blip r:embed="rId4" cstate="print"/>
          <a:srcRect/>
          <a:stretch>
            <a:fillRect/>
          </a:stretch>
        </p:blipFill>
        <p:spPr bwMode="auto">
          <a:xfrm>
            <a:off x="0" y="6172200"/>
            <a:ext cx="9066213"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381000" y="381000"/>
            <a:ext cx="8110306" cy="3581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bg1"/>
                </a:solidFill>
              </a:rPr>
              <a:t>Search</a:t>
            </a:r>
            <a:endParaRPr lang="en-US" dirty="0">
              <a:solidFill>
                <a:schemeClr val="bg1"/>
              </a:solidFill>
            </a:endParaRPr>
          </a:p>
        </p:txBody>
      </p:sp>
      <p:sp>
        <p:nvSpPr>
          <p:cNvPr id="7" name="Oval 6"/>
          <p:cNvSpPr/>
          <p:nvPr/>
        </p:nvSpPr>
        <p:spPr>
          <a:xfrm>
            <a:off x="1371600" y="1447800"/>
            <a:ext cx="1371600" cy="4572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3429000"/>
            <a:ext cx="914400" cy="533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4038600"/>
            <a:ext cx="6248400" cy="2246769"/>
          </a:xfrm>
          <a:prstGeom prst="rect">
            <a:avLst/>
          </a:prstGeom>
          <a:solidFill>
            <a:schemeClr val="tx2">
              <a:lumMod val="20000"/>
              <a:lumOff val="80000"/>
            </a:schemeClr>
          </a:solidFill>
          <a:ln w="57150">
            <a:solidFill>
              <a:schemeClr val="tx2"/>
            </a:solidFill>
          </a:ln>
        </p:spPr>
        <p:txBody>
          <a:bodyPr wrap="square" rtlCol="0">
            <a:spAutoFit/>
          </a:bodyPr>
          <a:lstStyle/>
          <a:p>
            <a:pPr algn="ctr"/>
            <a:r>
              <a:rPr lang="hu-HU" sz="2400" dirty="0" smtClean="0"/>
              <a:t>A helyesbítésekkel kapcsolatos javaslataikkal illetve az intézmény nevének egységesítésével kapcsolatban, kérjük vegye fel a kapcsolatot a Thomson Reuters technikusaival az alábbi címen:</a:t>
            </a:r>
            <a:endParaRPr lang="en-US" sz="2400" dirty="0" smtClean="0"/>
          </a:p>
          <a:p>
            <a:pPr algn="ctr"/>
            <a:r>
              <a:rPr lang="en-US" sz="2000" dirty="0" smtClean="0">
                <a:hlinkClick r:id="rId4"/>
              </a:rPr>
              <a:t>http://ip-science.thomsonreuters.com/support</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69175" cy="836612"/>
          </a:xfrm>
        </p:spPr>
        <p:txBody>
          <a:bodyPr/>
          <a:lstStyle/>
          <a:p>
            <a:r>
              <a:rPr lang="en-US" dirty="0" smtClean="0"/>
              <a:t>Refine/Analyze by Organization Enhanced</a:t>
            </a:r>
            <a:endParaRPr lang="en-US" dirty="0"/>
          </a:p>
        </p:txBody>
      </p:sp>
      <p:pic>
        <p:nvPicPr>
          <p:cNvPr id="4" name="Content Placeholder 3" descr="org_enh topic search.png"/>
          <p:cNvPicPr>
            <a:picLocks noGrp="1" noChangeAspect="1"/>
          </p:cNvPicPr>
          <p:nvPr>
            <p:ph idx="1"/>
          </p:nvPr>
        </p:nvPicPr>
        <p:blipFill>
          <a:blip r:embed="rId3" cstate="print"/>
          <a:stretch>
            <a:fillRect/>
          </a:stretch>
        </p:blipFill>
        <p:spPr>
          <a:xfrm>
            <a:off x="152399" y="1143000"/>
            <a:ext cx="8848179" cy="4724400"/>
          </a:xfrm>
          <a:ln>
            <a:solidFill>
              <a:schemeClr val="bg2"/>
            </a:solidFill>
          </a:ln>
        </p:spPr>
      </p:pic>
      <p:grpSp>
        <p:nvGrpSpPr>
          <p:cNvPr id="3" name="Group 6"/>
          <p:cNvGrpSpPr/>
          <p:nvPr/>
        </p:nvGrpSpPr>
        <p:grpSpPr>
          <a:xfrm>
            <a:off x="1143000" y="2362200"/>
            <a:ext cx="6934200" cy="2057400"/>
            <a:chOff x="1143000" y="2362200"/>
            <a:chExt cx="6934200" cy="2057400"/>
          </a:xfrm>
        </p:grpSpPr>
        <p:sp>
          <p:nvSpPr>
            <p:cNvPr id="5" name="Rectangle 4"/>
            <p:cNvSpPr/>
            <p:nvPr/>
          </p:nvSpPr>
          <p:spPr>
            <a:xfrm>
              <a:off x="1143000" y="2362200"/>
              <a:ext cx="6934200" cy="3810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43000" y="3962400"/>
              <a:ext cx="1066800" cy="457200"/>
            </a:xfrm>
            <a:prstGeom prst="ellipse">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org_enh search results cardio.png"/>
          <p:cNvPicPr>
            <a:picLocks noChangeAspect="1"/>
          </p:cNvPicPr>
          <p:nvPr/>
        </p:nvPicPr>
        <p:blipFill>
          <a:blip r:embed="rId4" cstate="print"/>
          <a:stretch>
            <a:fillRect/>
          </a:stretch>
        </p:blipFill>
        <p:spPr>
          <a:xfrm>
            <a:off x="0" y="132651"/>
            <a:ext cx="9144000" cy="6592697"/>
          </a:xfrm>
          <a:prstGeom prst="rect">
            <a:avLst/>
          </a:prstGeom>
        </p:spPr>
      </p:pic>
      <p:grpSp>
        <p:nvGrpSpPr>
          <p:cNvPr id="7" name="Group 13"/>
          <p:cNvGrpSpPr/>
          <p:nvPr/>
        </p:nvGrpSpPr>
        <p:grpSpPr>
          <a:xfrm>
            <a:off x="152400" y="2895600"/>
            <a:ext cx="6803625" cy="3429000"/>
            <a:chOff x="152400" y="2895600"/>
            <a:chExt cx="6803625" cy="3429000"/>
          </a:xfrm>
        </p:grpSpPr>
        <p:sp>
          <p:nvSpPr>
            <p:cNvPr id="10" name="Rectangle 9"/>
            <p:cNvSpPr/>
            <p:nvPr/>
          </p:nvSpPr>
          <p:spPr>
            <a:xfrm>
              <a:off x="152400" y="5334000"/>
              <a:ext cx="1981200" cy="9906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org_enh search results cardio zoom.png"/>
            <p:cNvPicPr>
              <a:picLocks noChangeAspect="1"/>
            </p:cNvPicPr>
            <p:nvPr/>
          </p:nvPicPr>
          <p:blipFill>
            <a:blip r:embed="rId5" cstate="print"/>
            <a:stretch>
              <a:fillRect/>
            </a:stretch>
          </p:blipFill>
          <p:spPr>
            <a:xfrm>
              <a:off x="2209800" y="2895600"/>
              <a:ext cx="4746225" cy="2238276"/>
            </a:xfrm>
            <a:prstGeom prst="rect">
              <a:avLst/>
            </a:prstGeom>
            <a:ln w="31750">
              <a:solidFill>
                <a:schemeClr val="tx2"/>
              </a:solidFill>
            </a:ln>
          </p:spPr>
        </p:pic>
        <p:cxnSp>
          <p:nvCxnSpPr>
            <p:cNvPr id="13" name="Elbow Connector 12"/>
            <p:cNvCxnSpPr/>
            <p:nvPr/>
          </p:nvCxnSpPr>
          <p:spPr>
            <a:xfrm rot="5400000">
              <a:off x="914400" y="4038600"/>
              <a:ext cx="1295400" cy="1143000"/>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7924800" y="1600200"/>
            <a:ext cx="990600" cy="3048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
          <p:cNvSpPr>
            <a:spLocks noChangeArrowheads="1"/>
          </p:cNvSpPr>
          <p:nvPr/>
        </p:nvSpPr>
        <p:spPr bwMode="auto">
          <a:xfrm>
            <a:off x="1259632" y="2060848"/>
            <a:ext cx="6336704" cy="3528392"/>
          </a:xfrm>
          <a:prstGeom prst="ellipse">
            <a:avLst/>
          </a:prstGeom>
          <a:noFill/>
          <a:ln w="152400">
            <a:solidFill>
              <a:srgbClr val="B2B2B2"/>
            </a:solidFill>
            <a:round/>
            <a:headEnd/>
            <a:tailEnd/>
          </a:ln>
        </p:spPr>
        <p:txBody>
          <a:bodyPr wrap="none" anchor="ctr"/>
          <a:lstStyle/>
          <a:p>
            <a:endParaRPr lang="en-US"/>
          </a:p>
        </p:txBody>
      </p:sp>
      <p:sp>
        <p:nvSpPr>
          <p:cNvPr id="12290" name="Rectangle 2"/>
          <p:cNvSpPr>
            <a:spLocks noGrp="1" noChangeArrowheads="1"/>
          </p:cNvSpPr>
          <p:nvPr>
            <p:ph type="title"/>
          </p:nvPr>
        </p:nvSpPr>
        <p:spPr/>
        <p:txBody>
          <a:bodyPr/>
          <a:lstStyle/>
          <a:p>
            <a:r>
              <a:rPr lang="sk-SK" dirty="0" smtClean="0"/>
              <a:t>Kutatás ciklusa</a:t>
            </a:r>
            <a:endParaRPr lang="en-US" dirty="0"/>
          </a:p>
        </p:txBody>
      </p:sp>
      <p:sp>
        <p:nvSpPr>
          <p:cNvPr id="5" name="Rounded Rectangle 4"/>
          <p:cNvSpPr/>
          <p:nvPr/>
        </p:nvSpPr>
        <p:spPr>
          <a:xfrm>
            <a:off x="2987824" y="1700808"/>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Ötlet, felfedezés</a:t>
            </a:r>
            <a:endParaRPr lang="en-US" dirty="0"/>
          </a:p>
        </p:txBody>
      </p:sp>
      <p:sp>
        <p:nvSpPr>
          <p:cNvPr id="6" name="Rounded Rectangle 5"/>
          <p:cNvSpPr/>
          <p:nvPr/>
        </p:nvSpPr>
        <p:spPr>
          <a:xfrm>
            <a:off x="5868144" y="3284984"/>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Publikálás</a:t>
            </a:r>
            <a:endParaRPr lang="en-US" dirty="0"/>
          </a:p>
        </p:txBody>
      </p:sp>
      <p:sp>
        <p:nvSpPr>
          <p:cNvPr id="7" name="Rounded Rectangle 6"/>
          <p:cNvSpPr/>
          <p:nvPr/>
        </p:nvSpPr>
        <p:spPr>
          <a:xfrm>
            <a:off x="179512" y="32129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Értékelés</a:t>
            </a:r>
            <a:endParaRPr lang="en-US" dirty="0"/>
          </a:p>
        </p:txBody>
      </p:sp>
      <p:sp>
        <p:nvSpPr>
          <p:cNvPr id="8" name="Rounded Rectangle 7"/>
          <p:cNvSpPr/>
          <p:nvPr/>
        </p:nvSpPr>
        <p:spPr>
          <a:xfrm>
            <a:off x="2987824" y="50131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Népszerűsítés</a:t>
            </a:r>
            <a:endParaRPr lang="en-US" dirty="0"/>
          </a:p>
        </p:txBody>
      </p:sp>
      <p:pic>
        <p:nvPicPr>
          <p:cNvPr id="1026" name="Picture 2" descr="C:\Documents and Settings\u0150930\Local Settings\Temporary Internet Files\Content.IE5\34SFU390\MC910216361[1].png"/>
          <p:cNvPicPr>
            <a:picLocks noChangeAspect="1" noChangeArrowheads="1"/>
          </p:cNvPicPr>
          <p:nvPr/>
        </p:nvPicPr>
        <p:blipFill>
          <a:blip r:embed="rId3" cstate="print"/>
          <a:srcRect/>
          <a:stretch>
            <a:fillRect/>
          </a:stretch>
        </p:blipFill>
        <p:spPr bwMode="auto">
          <a:xfrm>
            <a:off x="5105400" y="1676400"/>
            <a:ext cx="1486951" cy="1295400"/>
          </a:xfrm>
          <a:prstGeom prst="rect">
            <a:avLst/>
          </a:prstGeom>
          <a:noFill/>
        </p:spPr>
      </p:pic>
      <p:pic>
        <p:nvPicPr>
          <p:cNvPr id="1029" name="Picture 5" descr="C:\Documents and Settings\u0150930\Local Settings\Temporary Internet Files\Content.IE5\GJ5M0Y8Q\MC900239011[1].wmf"/>
          <p:cNvPicPr>
            <a:picLocks noChangeAspect="1" noChangeArrowheads="1"/>
          </p:cNvPicPr>
          <p:nvPr/>
        </p:nvPicPr>
        <p:blipFill>
          <a:blip r:embed="rId4" cstate="print"/>
          <a:srcRect/>
          <a:stretch>
            <a:fillRect/>
          </a:stretch>
        </p:blipFill>
        <p:spPr bwMode="auto">
          <a:xfrm>
            <a:off x="7917650" y="3212976"/>
            <a:ext cx="1226350" cy="1008112"/>
          </a:xfrm>
          <a:prstGeom prst="rect">
            <a:avLst/>
          </a:prstGeom>
          <a:noFill/>
        </p:spPr>
      </p:pic>
      <p:pic>
        <p:nvPicPr>
          <p:cNvPr id="1032" name="Picture 8" descr="C:\Documents and Settings\u0150930\Local Settings\Temporary Internet Files\Content.IE5\BR00I4EN\MP900433152[1].jpg"/>
          <p:cNvPicPr>
            <a:picLocks noChangeAspect="1" noChangeArrowheads="1"/>
          </p:cNvPicPr>
          <p:nvPr/>
        </p:nvPicPr>
        <p:blipFill>
          <a:blip r:embed="rId5" cstate="print"/>
          <a:srcRect/>
          <a:stretch>
            <a:fillRect/>
          </a:stretch>
        </p:blipFill>
        <p:spPr bwMode="auto">
          <a:xfrm>
            <a:off x="5486400" y="5029200"/>
            <a:ext cx="1025624" cy="1025624"/>
          </a:xfrm>
          <a:prstGeom prst="rect">
            <a:avLst/>
          </a:prstGeom>
          <a:noFill/>
        </p:spPr>
      </p:pic>
      <p:pic>
        <p:nvPicPr>
          <p:cNvPr id="1035" name="Picture 11" descr="C:\Documents and Settings\u0150930\Local Settings\Temporary Internet Files\Content.IE5\34SFU390\MC900441426[1].png"/>
          <p:cNvPicPr>
            <a:picLocks noChangeAspect="1" noChangeArrowheads="1"/>
          </p:cNvPicPr>
          <p:nvPr/>
        </p:nvPicPr>
        <p:blipFill>
          <a:blip r:embed="rId6" cstate="print"/>
          <a:srcRect/>
          <a:stretch>
            <a:fillRect/>
          </a:stretch>
        </p:blipFill>
        <p:spPr bwMode="auto">
          <a:xfrm>
            <a:off x="2514600" y="2971800"/>
            <a:ext cx="1368152" cy="1368152"/>
          </a:xfrm>
          <a:prstGeom prst="rect">
            <a:avLst/>
          </a:prstGeom>
          <a:noFill/>
        </p:spPr>
      </p:pic>
      <p:sp>
        <p:nvSpPr>
          <p:cNvPr id="15" name="Rounded Rectangular Callout 14"/>
          <p:cNvSpPr/>
          <p:nvPr/>
        </p:nvSpPr>
        <p:spPr bwMode="auto">
          <a:xfrm>
            <a:off x="5715000" y="228600"/>
            <a:ext cx="3276600" cy="1295400"/>
          </a:xfrm>
          <a:prstGeom prst="wedgeRoundRectCallout">
            <a:avLst>
              <a:gd name="adj1" fmla="val -32170"/>
              <a:gd name="adj2" fmla="val 63413"/>
              <a:gd name="adj3" fmla="val 16667"/>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791200" y="304800"/>
            <a:ext cx="3352800" cy="1200329"/>
          </a:xfrm>
          <a:prstGeom prst="rect">
            <a:avLst/>
          </a:prstGeom>
          <a:noFill/>
        </p:spPr>
        <p:txBody>
          <a:bodyPr wrap="square" rtlCol="0">
            <a:spAutoFit/>
          </a:bodyPr>
          <a:lstStyle/>
          <a:p>
            <a:pPr algn="l"/>
            <a:r>
              <a:rPr lang="hu-HU" sz="2400" b="1" dirty="0" smtClean="0"/>
              <a:t>Ki?</a:t>
            </a:r>
          </a:p>
          <a:p>
            <a:pPr algn="l"/>
            <a:r>
              <a:rPr lang="hu-HU" sz="2400" b="1" dirty="0" smtClean="0"/>
              <a:t>Mikor?</a:t>
            </a:r>
          </a:p>
          <a:p>
            <a:pPr algn="l"/>
            <a:r>
              <a:rPr lang="hu-HU" sz="2400" b="1" dirty="0" smtClean="0"/>
              <a:t>Milyen eredménnyel?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69175" cy="836612"/>
          </a:xfrm>
        </p:spPr>
        <p:txBody>
          <a:bodyPr/>
          <a:lstStyle/>
          <a:p>
            <a:r>
              <a:rPr lang="en-US" dirty="0" smtClean="0"/>
              <a:t>Analyze by Organization</a:t>
            </a:r>
            <a:endParaRPr lang="en-US" dirty="0"/>
          </a:p>
        </p:txBody>
      </p:sp>
      <p:pic>
        <p:nvPicPr>
          <p:cNvPr id="4" name="Content Placeholder 3" descr="org_enh analyze.png"/>
          <p:cNvPicPr>
            <a:picLocks noGrp="1" noChangeAspect="1"/>
          </p:cNvPicPr>
          <p:nvPr>
            <p:ph idx="1"/>
          </p:nvPr>
        </p:nvPicPr>
        <p:blipFill>
          <a:blip r:embed="rId3" cstate="print"/>
          <a:stretch>
            <a:fillRect/>
          </a:stretch>
        </p:blipFill>
        <p:spPr>
          <a:xfrm>
            <a:off x="228600" y="990600"/>
            <a:ext cx="8001000" cy="5727874"/>
          </a:xfrm>
          <a:ln>
            <a:solidFill>
              <a:schemeClr val="bg2"/>
            </a:solidFill>
          </a:ln>
        </p:spPr>
      </p:pic>
      <p:grpSp>
        <p:nvGrpSpPr>
          <p:cNvPr id="3" name="Group 6"/>
          <p:cNvGrpSpPr/>
          <p:nvPr/>
        </p:nvGrpSpPr>
        <p:grpSpPr>
          <a:xfrm>
            <a:off x="762000" y="2895600"/>
            <a:ext cx="6400800" cy="1905000"/>
            <a:chOff x="762000" y="2895600"/>
            <a:chExt cx="6400800" cy="1905000"/>
          </a:xfrm>
        </p:grpSpPr>
        <p:sp>
          <p:nvSpPr>
            <p:cNvPr id="5" name="Rectangle 4"/>
            <p:cNvSpPr/>
            <p:nvPr/>
          </p:nvSpPr>
          <p:spPr>
            <a:xfrm>
              <a:off x="762000" y="4419600"/>
              <a:ext cx="2133600" cy="381000"/>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1000" y="2895600"/>
              <a:ext cx="2971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Organizations = </a:t>
              </a:r>
              <a:r>
                <a:rPr lang="hu-HU" dirty="0" smtClean="0"/>
                <a:t>nem egységesített intézménynevek</a:t>
              </a:r>
              <a:endParaRPr lang="en-US" dirty="0"/>
            </a:p>
          </p:txBody>
        </p:sp>
      </p:grpSp>
      <p:sp>
        <p:nvSpPr>
          <p:cNvPr id="9" name="Oval 8"/>
          <p:cNvSpPr/>
          <p:nvPr/>
        </p:nvSpPr>
        <p:spPr>
          <a:xfrm>
            <a:off x="609600" y="5105400"/>
            <a:ext cx="1447800" cy="457200"/>
          </a:xfrm>
          <a:prstGeom prst="ellipse">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rg_enh analyze org.png"/>
          <p:cNvPicPr>
            <a:picLocks noChangeAspect="1"/>
          </p:cNvPicPr>
          <p:nvPr/>
        </p:nvPicPr>
        <p:blipFill>
          <a:blip r:embed="rId4" cstate="print"/>
          <a:stretch>
            <a:fillRect/>
          </a:stretch>
        </p:blipFill>
        <p:spPr>
          <a:xfrm>
            <a:off x="0" y="0"/>
            <a:ext cx="8952252" cy="6858000"/>
          </a:xfrm>
          <a:prstGeom prst="rect">
            <a:avLst/>
          </a:prstGeom>
        </p:spPr>
      </p:pic>
      <p:grpSp>
        <p:nvGrpSpPr>
          <p:cNvPr id="7" name="Group 15"/>
          <p:cNvGrpSpPr/>
          <p:nvPr/>
        </p:nvGrpSpPr>
        <p:grpSpPr>
          <a:xfrm>
            <a:off x="2057400" y="3733800"/>
            <a:ext cx="1219200" cy="1066800"/>
            <a:chOff x="2057400" y="3733800"/>
            <a:chExt cx="1219200" cy="1066800"/>
          </a:xfrm>
        </p:grpSpPr>
        <p:cxnSp>
          <p:nvCxnSpPr>
            <p:cNvPr id="11" name="Straight Arrow Connector 10"/>
            <p:cNvCxnSpPr/>
            <p:nvPr/>
          </p:nvCxnSpPr>
          <p:spPr>
            <a:xfrm>
              <a:off x="2514600" y="3733800"/>
              <a:ext cx="762000" cy="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7400" y="4800600"/>
              <a:ext cx="762000" cy="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5867400" y="990600"/>
            <a:ext cx="2895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t>Nem egységesített intézménynevek</a:t>
            </a:r>
            <a:r>
              <a:rPr lang="en-US" dirty="0" smtClean="0"/>
              <a:t>:</a:t>
            </a:r>
          </a:p>
          <a:p>
            <a:r>
              <a:rPr lang="en-US" dirty="0" smtClean="0"/>
              <a:t>Harvard </a:t>
            </a:r>
            <a:r>
              <a:rPr lang="en-US" dirty="0" err="1" smtClean="0"/>
              <a:t>Univ</a:t>
            </a:r>
            <a:endParaRPr lang="en-US" dirty="0" smtClean="0"/>
          </a:p>
          <a:p>
            <a:r>
              <a:rPr lang="en-US" dirty="0" smtClean="0"/>
              <a:t>&gt;Brigham </a:t>
            </a:r>
            <a:r>
              <a:rPr lang="en-US" dirty="0" err="1" smtClean="0"/>
              <a:t>Womens</a:t>
            </a:r>
            <a:r>
              <a:rPr lang="en-US" dirty="0" smtClean="0"/>
              <a:t> Hosp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69175" cy="836612"/>
          </a:xfrm>
        </p:spPr>
        <p:txBody>
          <a:bodyPr/>
          <a:lstStyle/>
          <a:p>
            <a:r>
              <a:rPr lang="hu-HU" dirty="0" smtClean="0"/>
              <a:t>Keresési tippek</a:t>
            </a:r>
            <a:endParaRPr lang="en-US" dirty="0"/>
          </a:p>
        </p:txBody>
      </p:sp>
      <p:sp>
        <p:nvSpPr>
          <p:cNvPr id="3" name="Content Placeholder 2"/>
          <p:cNvSpPr>
            <a:spLocks noGrp="1"/>
          </p:cNvSpPr>
          <p:nvPr>
            <p:ph idx="1"/>
          </p:nvPr>
        </p:nvSpPr>
        <p:spPr>
          <a:xfrm>
            <a:off x="914400" y="1295400"/>
            <a:ext cx="8001000" cy="4953000"/>
          </a:xfrm>
        </p:spPr>
        <p:txBody>
          <a:bodyPr/>
          <a:lstStyle/>
          <a:p>
            <a:r>
              <a:rPr lang="hu-HU" dirty="0" smtClean="0"/>
              <a:t>Használja az </a:t>
            </a:r>
            <a:r>
              <a:rPr lang="en-US" dirty="0" smtClean="0"/>
              <a:t>Organization Enhanced </a:t>
            </a:r>
            <a:r>
              <a:rPr lang="hu-HU" dirty="0" smtClean="0"/>
              <a:t>súgót a teljes publikációs lista megtalálásához</a:t>
            </a:r>
            <a:endParaRPr lang="en-US" dirty="0" smtClean="0"/>
          </a:p>
          <a:p>
            <a:pPr lvl="1"/>
            <a:r>
              <a:rPr lang="en-US" dirty="0" smtClean="0"/>
              <a:t>Organization</a:t>
            </a:r>
            <a:r>
              <a:rPr lang="hu-HU" dirty="0" smtClean="0"/>
              <a:t>-</a:t>
            </a:r>
            <a:r>
              <a:rPr lang="en-US" dirty="0" smtClean="0"/>
              <a:t>Enhanced </a:t>
            </a:r>
            <a:r>
              <a:rPr lang="hu-HU" dirty="0" smtClean="0"/>
              <a:t> mezőbe manuálisan beírt keresések a nem egységesített intézménynevekre fognak rákeresni, hacsaknem az előnyben részesített nevet pontosan be nem írjuk úgy, ahogy az a súgóban megjelenik. </a:t>
            </a:r>
            <a:r>
              <a:rPr lang="en-US" dirty="0" smtClean="0"/>
              <a:t>  </a:t>
            </a:r>
          </a:p>
          <a:p>
            <a:pPr lvl="1"/>
            <a:r>
              <a:rPr lang="hu-HU" dirty="0" smtClean="0"/>
              <a:t>Használja a mező súgóját, hogy biztos lehessen abban, a keresése megfelelően van strukturálva az optimális lista elérése érdekében</a:t>
            </a:r>
            <a:r>
              <a:rPr lang="en-US" dirty="0" smtClean="0"/>
              <a:t>.</a:t>
            </a:r>
          </a:p>
          <a:p>
            <a:r>
              <a:rPr lang="en-US" dirty="0" smtClean="0"/>
              <a:t>Address vs. Organization-Enhanced</a:t>
            </a:r>
          </a:p>
          <a:p>
            <a:pPr lvl="1"/>
            <a:r>
              <a:rPr lang="hu-HU" dirty="0" smtClean="0"/>
              <a:t>Az</a:t>
            </a:r>
            <a:r>
              <a:rPr lang="en-US" dirty="0" smtClean="0"/>
              <a:t> Address </a:t>
            </a:r>
            <a:r>
              <a:rPr lang="hu-HU" dirty="0" smtClean="0"/>
              <a:t>mező a</a:t>
            </a:r>
            <a:r>
              <a:rPr lang="en-US" dirty="0" smtClean="0"/>
              <a:t> Web of Science</a:t>
            </a:r>
            <a:r>
              <a:rPr lang="hu-HU" dirty="0" smtClean="0"/>
              <a:t>ben a nem egységesített neveket keresi a cikkek teljes címeiben</a:t>
            </a:r>
            <a:r>
              <a:rPr lang="en-US" dirty="0" smtClean="0"/>
              <a:t>, </a:t>
            </a:r>
            <a:r>
              <a:rPr lang="hu-HU" dirty="0" smtClean="0"/>
              <a:t>a városban, országban is stb</a:t>
            </a:r>
            <a:r>
              <a:rPr lang="en-US" dirty="0" smtClean="0"/>
              <a:t>.</a:t>
            </a:r>
          </a:p>
          <a:p>
            <a:pPr lvl="1"/>
            <a:r>
              <a:rPr lang="hu-HU" dirty="0" smtClean="0"/>
              <a:t>Az</a:t>
            </a:r>
            <a:r>
              <a:rPr lang="en-US" dirty="0" smtClean="0"/>
              <a:t> Analyze Results </a:t>
            </a:r>
            <a:r>
              <a:rPr lang="hu-HU" dirty="0" smtClean="0"/>
              <a:t>kiválasztásakor használja az</a:t>
            </a:r>
            <a:r>
              <a:rPr lang="en-US" dirty="0" smtClean="0"/>
              <a:t> </a:t>
            </a:r>
            <a:r>
              <a:rPr lang="en-US" b="1" dirty="0" smtClean="0"/>
              <a:t>Organization</a:t>
            </a:r>
            <a:r>
              <a:rPr lang="en-US" dirty="0" smtClean="0"/>
              <a:t> </a:t>
            </a:r>
            <a:r>
              <a:rPr lang="hu-HU" dirty="0" smtClean="0"/>
              <a:t>mezőt a nem egységesített nevekre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Cited reference Search</a:t>
            </a:r>
            <a:endParaRPr lang="en-US" dirty="0"/>
          </a:p>
        </p:txBody>
      </p:sp>
      <p:sp>
        <p:nvSpPr>
          <p:cNvPr id="3" name="Text Placeholder 2"/>
          <p:cNvSpPr>
            <a:spLocks noGrp="1"/>
          </p:cNvSpPr>
          <p:nvPr>
            <p:ph type="body" idx="1"/>
          </p:nvPr>
        </p:nvSpPr>
        <p:spPr/>
        <p:txBody>
          <a:bodyPr/>
          <a:lstStyle/>
          <a:p>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Mit jelent az idézettségre való keresés</a:t>
            </a:r>
            <a:r>
              <a:rPr lang="en-US" dirty="0" smtClean="0"/>
              <a: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8057009" y="2729656"/>
            <a:ext cx="979487" cy="969963"/>
          </a:xfrm>
          <a:prstGeom prst="rect">
            <a:avLst/>
          </a:prstGeom>
          <a:noFill/>
          <a:ln w="9525">
            <a:solidFill>
              <a:schemeClr val="tx2"/>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914009" y="3090019"/>
            <a:ext cx="979487" cy="969962"/>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752209" y="3221781"/>
            <a:ext cx="979487" cy="969963"/>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295009" y="3755181"/>
            <a:ext cx="979487" cy="969963"/>
          </a:xfrm>
          <a:prstGeom prst="rect">
            <a:avLst/>
          </a:prstGeom>
          <a:noFill/>
          <a:ln w="9525">
            <a:solidFill>
              <a:schemeClr val="tx2"/>
            </a:solidFill>
            <a:miter lim="800000"/>
            <a:headEnd/>
            <a:tailEnd/>
          </a:ln>
        </p:spPr>
      </p:pic>
      <p:sp>
        <p:nvSpPr>
          <p:cNvPr id="8" name="Text Box 17"/>
          <p:cNvSpPr txBox="1">
            <a:spLocks noChangeArrowheads="1"/>
          </p:cNvSpPr>
          <p:nvPr/>
        </p:nvSpPr>
        <p:spPr bwMode="auto">
          <a:xfrm>
            <a:off x="7066409" y="3526581"/>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smtClean="0"/>
              <a:t>200</a:t>
            </a:r>
            <a:r>
              <a:rPr lang="hu-HU" sz="1200" dirty="0" smtClean="0"/>
              <a:t>9</a:t>
            </a:r>
            <a:endParaRPr lang="en-US" sz="1200" dirty="0"/>
          </a:p>
        </p:txBody>
      </p:sp>
      <p:sp>
        <p:nvSpPr>
          <p:cNvPr id="9" name="Text Box 18"/>
          <p:cNvSpPr txBox="1">
            <a:spLocks noChangeArrowheads="1"/>
          </p:cNvSpPr>
          <p:nvPr/>
        </p:nvSpPr>
        <p:spPr bwMode="auto">
          <a:xfrm>
            <a:off x="8057009" y="3471019"/>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smtClean="0"/>
              <a:t>20</a:t>
            </a:r>
            <a:r>
              <a:rPr lang="hu-HU" sz="1200" dirty="0" smtClean="0"/>
              <a:t>10</a:t>
            </a:r>
            <a:endParaRPr lang="en-US" sz="1200" dirty="0"/>
          </a:p>
        </p:txBody>
      </p:sp>
      <p:sp>
        <p:nvSpPr>
          <p:cNvPr id="10" name="Text Box 19"/>
          <p:cNvSpPr txBox="1">
            <a:spLocks noChangeArrowheads="1"/>
          </p:cNvSpPr>
          <p:nvPr/>
        </p:nvSpPr>
        <p:spPr bwMode="auto">
          <a:xfrm>
            <a:off x="8274496" y="2905869"/>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2011</a:t>
            </a:r>
          </a:p>
        </p:txBody>
      </p:sp>
      <p:sp>
        <p:nvSpPr>
          <p:cNvPr id="11" name="Text Box 20"/>
          <p:cNvSpPr txBox="1">
            <a:spLocks noChangeArrowheads="1"/>
          </p:cNvSpPr>
          <p:nvPr/>
        </p:nvSpPr>
        <p:spPr bwMode="auto">
          <a:xfrm>
            <a:off x="7523609" y="4212381"/>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2008</a:t>
            </a:r>
          </a:p>
        </p:txBody>
      </p:sp>
      <p:sp>
        <p:nvSpPr>
          <p:cNvPr id="12" name="Line 15"/>
          <p:cNvSpPr>
            <a:spLocks noChangeShapeType="1"/>
          </p:cNvSpPr>
          <p:nvPr/>
        </p:nvSpPr>
        <p:spPr bwMode="auto">
          <a:xfrm flipV="1">
            <a:off x="5292080" y="3717032"/>
            <a:ext cx="1486272" cy="0"/>
          </a:xfrm>
          <a:prstGeom prst="line">
            <a:avLst/>
          </a:prstGeom>
          <a:noFill/>
          <a:ln w="57150">
            <a:solidFill>
              <a:schemeClr val="tx2"/>
            </a:solidFill>
            <a:round/>
            <a:headEnd/>
            <a:tailEnd type="triangle" w="med" len="med"/>
          </a:ln>
        </p:spPr>
        <p:txBody>
          <a:bodyPr/>
          <a:lstStyle/>
          <a:p>
            <a:endParaRPr lang="en-US"/>
          </a:p>
        </p:txBody>
      </p:sp>
      <p:pic>
        <p:nvPicPr>
          <p:cNvPr id="17" name="Picture 3"/>
          <p:cNvPicPr>
            <a:picLocks noChangeAspect="1" noChangeArrowheads="1"/>
          </p:cNvPicPr>
          <p:nvPr/>
        </p:nvPicPr>
        <p:blipFill>
          <a:blip r:embed="rId3" cstate="print"/>
          <a:srcRect/>
          <a:stretch>
            <a:fillRect/>
          </a:stretch>
        </p:blipFill>
        <p:spPr bwMode="auto">
          <a:xfrm>
            <a:off x="789112" y="2636912"/>
            <a:ext cx="979488" cy="969963"/>
          </a:xfrm>
          <a:prstGeom prst="rect">
            <a:avLst/>
          </a:prstGeom>
          <a:noFill/>
          <a:ln w="9525">
            <a:solidFill>
              <a:schemeClr val="tx2"/>
            </a:solidFill>
            <a:miter lim="800000"/>
            <a:headEnd/>
            <a:tailEnd/>
          </a:ln>
        </p:spPr>
      </p:pic>
      <p:pic>
        <p:nvPicPr>
          <p:cNvPr id="18" name="Picture 3"/>
          <p:cNvPicPr>
            <a:picLocks noChangeAspect="1" noChangeArrowheads="1"/>
          </p:cNvPicPr>
          <p:nvPr/>
        </p:nvPicPr>
        <p:blipFill>
          <a:blip r:embed="rId3" cstate="print"/>
          <a:srcRect/>
          <a:stretch>
            <a:fillRect/>
          </a:stretch>
        </p:blipFill>
        <p:spPr bwMode="auto">
          <a:xfrm>
            <a:off x="179512" y="3170312"/>
            <a:ext cx="979488" cy="969963"/>
          </a:xfrm>
          <a:prstGeom prst="rect">
            <a:avLst/>
          </a:prstGeom>
          <a:noFill/>
          <a:ln w="9525">
            <a:solidFill>
              <a:schemeClr val="tx2"/>
            </a:solidFill>
            <a:miter lim="800000"/>
            <a:headEnd/>
            <a:tailEnd/>
          </a:ln>
        </p:spPr>
      </p:pic>
      <p:pic>
        <p:nvPicPr>
          <p:cNvPr id="19" name="Picture 3"/>
          <p:cNvPicPr>
            <a:picLocks noChangeAspect="1" noChangeArrowheads="1"/>
          </p:cNvPicPr>
          <p:nvPr/>
        </p:nvPicPr>
        <p:blipFill>
          <a:blip r:embed="rId3" cstate="print"/>
          <a:srcRect/>
          <a:stretch>
            <a:fillRect/>
          </a:stretch>
        </p:blipFill>
        <p:spPr bwMode="auto">
          <a:xfrm>
            <a:off x="1017712" y="3302075"/>
            <a:ext cx="979488" cy="969962"/>
          </a:xfrm>
          <a:prstGeom prst="rect">
            <a:avLst/>
          </a:prstGeom>
          <a:noFill/>
          <a:ln w="9525">
            <a:solidFill>
              <a:schemeClr val="tx2"/>
            </a:solidFill>
            <a:miter lim="800000"/>
            <a:headEnd/>
            <a:tailEnd/>
          </a:ln>
        </p:spPr>
      </p:pic>
      <p:pic>
        <p:nvPicPr>
          <p:cNvPr id="20" name="Picture 3"/>
          <p:cNvPicPr>
            <a:picLocks noChangeAspect="1" noChangeArrowheads="1"/>
          </p:cNvPicPr>
          <p:nvPr/>
        </p:nvPicPr>
        <p:blipFill>
          <a:blip r:embed="rId3" cstate="print"/>
          <a:srcRect/>
          <a:stretch>
            <a:fillRect/>
          </a:stretch>
        </p:blipFill>
        <p:spPr bwMode="auto">
          <a:xfrm>
            <a:off x="560512" y="3835475"/>
            <a:ext cx="979488" cy="969962"/>
          </a:xfrm>
          <a:prstGeom prst="rect">
            <a:avLst/>
          </a:prstGeom>
          <a:noFill/>
          <a:ln w="9525">
            <a:solidFill>
              <a:schemeClr val="tx2"/>
            </a:solidFill>
            <a:miter lim="800000"/>
            <a:headEnd/>
            <a:tailEnd/>
          </a:ln>
        </p:spPr>
      </p:pic>
      <p:sp>
        <p:nvSpPr>
          <p:cNvPr id="21" name="Line 15"/>
          <p:cNvSpPr>
            <a:spLocks noChangeShapeType="1"/>
          </p:cNvSpPr>
          <p:nvPr/>
        </p:nvSpPr>
        <p:spPr bwMode="auto">
          <a:xfrm flipH="1" flipV="1">
            <a:off x="2123728" y="3645024"/>
            <a:ext cx="1296144" cy="0"/>
          </a:xfrm>
          <a:prstGeom prst="line">
            <a:avLst/>
          </a:prstGeom>
          <a:noFill/>
          <a:ln w="57150">
            <a:solidFill>
              <a:schemeClr val="tx2"/>
            </a:solidFill>
            <a:round/>
            <a:headEnd/>
            <a:tailEnd type="triangle" w="med" len="med"/>
          </a:ln>
        </p:spPr>
        <p:txBody>
          <a:bodyPr/>
          <a:lstStyle/>
          <a:p>
            <a:endParaRPr lang="en-US"/>
          </a:p>
        </p:txBody>
      </p:sp>
      <p:sp>
        <p:nvSpPr>
          <p:cNvPr id="22" name="Text Box 17"/>
          <p:cNvSpPr txBox="1">
            <a:spLocks noChangeArrowheads="1"/>
          </p:cNvSpPr>
          <p:nvPr/>
        </p:nvSpPr>
        <p:spPr bwMode="auto">
          <a:xfrm>
            <a:off x="331912" y="36068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1965</a:t>
            </a:r>
          </a:p>
        </p:txBody>
      </p:sp>
      <p:sp>
        <p:nvSpPr>
          <p:cNvPr id="23" name="Text Box 18"/>
          <p:cNvSpPr txBox="1">
            <a:spLocks noChangeArrowheads="1"/>
          </p:cNvSpPr>
          <p:nvPr/>
        </p:nvSpPr>
        <p:spPr bwMode="auto">
          <a:xfrm>
            <a:off x="1322512" y="3551312"/>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1998</a:t>
            </a:r>
          </a:p>
        </p:txBody>
      </p:sp>
      <p:sp>
        <p:nvSpPr>
          <p:cNvPr id="24" name="Text Box 19"/>
          <p:cNvSpPr txBox="1">
            <a:spLocks noChangeArrowheads="1"/>
          </p:cNvSpPr>
          <p:nvPr/>
        </p:nvSpPr>
        <p:spPr bwMode="auto">
          <a:xfrm>
            <a:off x="1246312" y="29210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hu-HU" sz="1200" dirty="0" smtClean="0"/>
              <a:t>2007</a:t>
            </a:r>
            <a:endParaRPr lang="en-US" sz="1200" dirty="0"/>
          </a:p>
        </p:txBody>
      </p:sp>
      <p:sp>
        <p:nvSpPr>
          <p:cNvPr id="25" name="Text Box 20"/>
          <p:cNvSpPr txBox="1">
            <a:spLocks noChangeArrowheads="1"/>
          </p:cNvSpPr>
          <p:nvPr/>
        </p:nvSpPr>
        <p:spPr bwMode="auto">
          <a:xfrm>
            <a:off x="789112" y="4292675"/>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1930</a:t>
            </a:r>
          </a:p>
        </p:txBody>
      </p:sp>
      <p:sp>
        <p:nvSpPr>
          <p:cNvPr id="38" name="Text Box 24"/>
          <p:cNvSpPr txBox="1">
            <a:spLocks noChangeArrowheads="1"/>
          </p:cNvSpPr>
          <p:nvPr/>
        </p:nvSpPr>
        <p:spPr bwMode="auto">
          <a:xfrm>
            <a:off x="6948264" y="5229200"/>
            <a:ext cx="1800200" cy="954107"/>
          </a:xfrm>
          <a:prstGeom prst="rect">
            <a:avLst/>
          </a:prstGeom>
          <a:solidFill>
            <a:srgbClr val="DDDDDD"/>
          </a:solidFill>
          <a:ln w="12700">
            <a:solidFill>
              <a:schemeClr val="tx2"/>
            </a:solidFill>
            <a:miter lim="800000"/>
            <a:headEnd/>
            <a:tailEnd/>
          </a:ln>
        </p:spPr>
        <p:txBody>
          <a:bodyPr wrap="square" lIns="0" rIns="0">
            <a:spAutoFit/>
          </a:bodyPr>
          <a:lstStyle/>
          <a:p>
            <a:pPr eaLnBrk="0" hangingPunct="0">
              <a:spcBef>
                <a:spcPct val="50000"/>
              </a:spcBef>
            </a:pPr>
            <a:r>
              <a:rPr lang="hu-HU" sz="1400" b="1" i="1" dirty="0" smtClean="0"/>
              <a:t>Idéző folyóirat cikk</a:t>
            </a:r>
            <a:r>
              <a:rPr lang="sk-SK" sz="1400" b="1" i="1" dirty="0" smtClean="0"/>
              <a:t> Idéző konferenciakiadvány  Idéző könyv, fejezet </a:t>
            </a:r>
            <a:endParaRPr lang="en-US" sz="1400" b="1" i="1" dirty="0"/>
          </a:p>
        </p:txBody>
      </p:sp>
      <p:sp>
        <p:nvSpPr>
          <p:cNvPr id="42" name="Text Box 24"/>
          <p:cNvSpPr txBox="1">
            <a:spLocks noChangeArrowheads="1"/>
          </p:cNvSpPr>
          <p:nvPr/>
        </p:nvSpPr>
        <p:spPr bwMode="auto">
          <a:xfrm>
            <a:off x="251520" y="5157192"/>
            <a:ext cx="1800200" cy="738664"/>
          </a:xfrm>
          <a:prstGeom prst="rect">
            <a:avLst/>
          </a:prstGeom>
          <a:solidFill>
            <a:srgbClr val="DDDDDD"/>
          </a:solidFill>
          <a:ln w="12700">
            <a:solidFill>
              <a:schemeClr val="tx2"/>
            </a:solidFill>
            <a:miter lim="800000"/>
            <a:headEnd/>
            <a:tailEnd/>
          </a:ln>
        </p:spPr>
        <p:txBody>
          <a:bodyPr wrap="square" lIns="0" rIns="0">
            <a:spAutoFit/>
          </a:bodyPr>
          <a:lstStyle/>
          <a:p>
            <a:pPr eaLnBrk="0" hangingPunct="0">
              <a:spcBef>
                <a:spcPct val="50000"/>
              </a:spcBef>
            </a:pPr>
            <a:r>
              <a:rPr lang="hu-HU" sz="1400" b="1" i="1" dirty="0" smtClean="0"/>
              <a:t>Folyóirat cikk</a:t>
            </a:r>
            <a:r>
              <a:rPr lang="sk-SK" sz="1400" b="1" i="1" dirty="0" smtClean="0"/>
              <a:t> Konferenciakiadvány  Könyv, fejezet </a:t>
            </a:r>
            <a:endParaRPr lang="en-US" sz="1400" b="1" i="1" dirty="0"/>
          </a:p>
        </p:txBody>
      </p:sp>
      <p:sp>
        <p:nvSpPr>
          <p:cNvPr id="43" name="Rounded Rectangle 42"/>
          <p:cNvSpPr/>
          <p:nvPr/>
        </p:nvSpPr>
        <p:spPr>
          <a:xfrm>
            <a:off x="3419872" y="3212976"/>
            <a:ext cx="187220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Keresés szerzőre, kiadványra stb.</a:t>
            </a:r>
            <a:endParaRPr lang="en-US" dirty="0"/>
          </a:p>
        </p:txBody>
      </p:sp>
      <p:sp>
        <p:nvSpPr>
          <p:cNvPr id="44" name="Rounded Rectangle 43"/>
          <p:cNvSpPr/>
          <p:nvPr/>
        </p:nvSpPr>
        <p:spPr>
          <a:xfrm>
            <a:off x="179512" y="1556792"/>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Klasszikus keresés</a:t>
            </a:r>
            <a:endParaRPr lang="en-US" dirty="0"/>
          </a:p>
        </p:txBody>
      </p:sp>
      <p:sp>
        <p:nvSpPr>
          <p:cNvPr id="45" name="Rounded Rectangle 44"/>
          <p:cNvSpPr/>
          <p:nvPr/>
        </p:nvSpPr>
        <p:spPr>
          <a:xfrm>
            <a:off x="6084168" y="1556792"/>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Cited Reference keresés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1" grpId="0" animBg="1"/>
      <p:bldP spid="22" grpId="0" animBg="1"/>
      <p:bldP spid="23" grpId="0" animBg="1"/>
      <p:bldP spid="24" grpId="0" animBg="1"/>
      <p:bldP spid="25" grpId="0" animBg="1"/>
      <p:bldP spid="38" grpId="0" animBg="1"/>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 Reference Searching - </a:t>
            </a:r>
            <a:r>
              <a:rPr lang="hu-HU" dirty="0" smtClean="0"/>
              <a:t>Előnyei</a:t>
            </a:r>
            <a:endParaRPr lang="en-US" dirty="0" smtClean="0"/>
          </a:p>
        </p:txBody>
      </p:sp>
      <p:sp>
        <p:nvSpPr>
          <p:cNvPr id="3" name="Content Placeholder 2"/>
          <p:cNvSpPr>
            <a:spLocks noGrp="1"/>
          </p:cNvSpPr>
          <p:nvPr>
            <p:ph idx="1"/>
          </p:nvPr>
        </p:nvSpPr>
        <p:spPr/>
        <p:txBody>
          <a:bodyPr/>
          <a:lstStyle/>
          <a:p>
            <a:pPr lvl="1">
              <a:buClr>
                <a:srgbClr val="FF9933"/>
              </a:buClr>
              <a:buFont typeface="Arial" pitchFamily="34" charset="0"/>
              <a:buChar char="•"/>
            </a:pPr>
            <a:r>
              <a:rPr lang="sk-SK" sz="2400" dirty="0" smtClean="0"/>
              <a:t>Feltérképezi a rejtett összefüggéseket a tudományos cikkek között </a:t>
            </a:r>
            <a:endParaRPr lang="en-US" sz="2400" dirty="0" smtClean="0"/>
          </a:p>
          <a:p>
            <a:pPr lvl="1">
              <a:buClr>
                <a:srgbClr val="FF9933"/>
              </a:buClr>
              <a:buFont typeface="Arial" pitchFamily="34" charset="0"/>
              <a:buChar char="•"/>
            </a:pPr>
            <a:r>
              <a:rPr lang="sk-SK" sz="2400" dirty="0" smtClean="0"/>
              <a:t>Megtalálunk új, ismeretlen információkat a régi, ismert információk alapján</a:t>
            </a:r>
          </a:p>
          <a:p>
            <a:pPr lvl="1">
              <a:buClr>
                <a:srgbClr val="FF9933"/>
              </a:buClr>
              <a:buFont typeface="Arial" pitchFamily="34" charset="0"/>
              <a:buChar char="•"/>
            </a:pPr>
            <a:r>
              <a:rPr lang="hu-HU" dirty="0" smtClean="0"/>
              <a:t>Nem pontos idézeteket is megtaláljuk</a:t>
            </a:r>
            <a:endParaRPr lang="en-US" sz="2400" dirty="0" smtClean="0"/>
          </a:p>
          <a:p>
            <a:pPr lvl="1">
              <a:buClr>
                <a:srgbClr val="FF9933"/>
              </a:buClr>
              <a:buFont typeface="Arial" pitchFamily="34" charset="0"/>
              <a:buChar char="•"/>
            </a:pPr>
            <a:r>
              <a:rPr lang="sk-SK" sz="2400" dirty="0" smtClean="0"/>
              <a:t>A nemfolyóirat-művek idézettségére is rákereshetünk </a:t>
            </a:r>
            <a:endParaRPr lang="en-US" sz="2400" dirty="0" smtClean="0"/>
          </a:p>
          <a:p>
            <a:pPr marL="744538" lvl="2" indent="-285750">
              <a:spcBef>
                <a:spcPct val="50000"/>
              </a:spcBef>
              <a:buClr>
                <a:srgbClr val="FF9933"/>
              </a:buClr>
              <a:buFont typeface="Arial" pitchFamily="34" charset="0"/>
              <a:buChar char="‒"/>
            </a:pPr>
            <a:r>
              <a:rPr lang="sk-SK" sz="1800" dirty="0" smtClean="0"/>
              <a:t>Műalkotások</a:t>
            </a:r>
            <a:r>
              <a:rPr lang="en-US" sz="1800" dirty="0" smtClean="0"/>
              <a:t>: </a:t>
            </a:r>
            <a:r>
              <a:rPr lang="cs-CZ" sz="1800" dirty="0" smtClean="0"/>
              <a:t>regények</a:t>
            </a:r>
            <a:r>
              <a:rPr lang="en-US" sz="1800" dirty="0" smtClean="0"/>
              <a:t>, </a:t>
            </a:r>
            <a:r>
              <a:rPr lang="hu-HU" sz="1800" dirty="0" smtClean="0"/>
              <a:t>képek</a:t>
            </a:r>
            <a:r>
              <a:rPr lang="en-US" sz="1800" dirty="0" smtClean="0"/>
              <a:t>, </a:t>
            </a:r>
            <a:r>
              <a:rPr lang="hu-HU" sz="1800" dirty="0" smtClean="0"/>
              <a:t>zeneművek</a:t>
            </a:r>
          </a:p>
          <a:p>
            <a:pPr marL="744538" lvl="2" indent="-285750">
              <a:spcBef>
                <a:spcPct val="50000"/>
              </a:spcBef>
              <a:buClr>
                <a:srgbClr val="FF9933"/>
              </a:buClr>
              <a:buFont typeface="Arial" pitchFamily="34" charset="0"/>
              <a:buChar char="‒"/>
            </a:pPr>
            <a:r>
              <a:rPr lang="hu-HU" sz="1800" dirty="0" smtClean="0"/>
              <a:t>Szabadalmak</a:t>
            </a:r>
            <a:endParaRPr lang="en-US" sz="1800" dirty="0" smtClean="0"/>
          </a:p>
          <a:p>
            <a:pPr lvl="1">
              <a:buClr>
                <a:srgbClr val="FF9933"/>
              </a:buClr>
              <a:buNone/>
            </a:pPr>
            <a:endParaRPr lang="en-GB" sz="2000" dirty="0" smtClean="0"/>
          </a:p>
          <a:p>
            <a:pPr lvl="1">
              <a:buClr>
                <a:srgbClr val="FF9933"/>
              </a:buClr>
            </a:pPr>
            <a:endParaRPr lang="en-GB" sz="2000" dirty="0" smtClean="0"/>
          </a:p>
          <a:p>
            <a:pPr>
              <a:buClr>
                <a:srgbClr val="FF9933"/>
              </a:buClr>
            </a:pPr>
            <a:endParaRPr lang="en-US" sz="2000" dirty="0" smtClean="0"/>
          </a:p>
          <a:p>
            <a:pPr lvl="2">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 Reference Index</a:t>
            </a:r>
            <a:r>
              <a:rPr lang="hu-HU" dirty="0" smtClean="0"/>
              <a:t>elés</a:t>
            </a:r>
            <a:r>
              <a:rPr lang="en-US" dirty="0" smtClean="0"/>
              <a:t> </a:t>
            </a:r>
            <a:br>
              <a:rPr lang="en-US" dirty="0" smtClean="0"/>
            </a:br>
            <a:endParaRPr lang="en-US" dirty="0"/>
          </a:p>
        </p:txBody>
      </p:sp>
      <p:pic>
        <p:nvPicPr>
          <p:cNvPr id="4" name="Content Placeholder 3" descr="higgins1.png"/>
          <p:cNvPicPr>
            <a:picLocks noGrp="1" noChangeAspect="1"/>
          </p:cNvPicPr>
          <p:nvPr>
            <p:ph idx="1"/>
          </p:nvPr>
        </p:nvPicPr>
        <p:blipFill>
          <a:blip r:embed="rId3" cstate="print"/>
          <a:stretch>
            <a:fillRect/>
          </a:stretch>
        </p:blipFill>
        <p:spPr>
          <a:xfrm>
            <a:off x="225579" y="1219200"/>
            <a:ext cx="3947652" cy="5562600"/>
          </a:xfrm>
        </p:spPr>
      </p:pic>
      <p:pic>
        <p:nvPicPr>
          <p:cNvPr id="5" name="Picture 4" descr="higgins-source.png"/>
          <p:cNvPicPr>
            <a:picLocks noChangeAspect="1"/>
          </p:cNvPicPr>
          <p:nvPr/>
        </p:nvPicPr>
        <p:blipFill>
          <a:blip r:embed="rId4" cstate="print"/>
          <a:stretch>
            <a:fillRect/>
          </a:stretch>
        </p:blipFill>
        <p:spPr>
          <a:xfrm>
            <a:off x="3045705" y="1378910"/>
            <a:ext cx="5804358" cy="3664073"/>
          </a:xfrm>
          <a:prstGeom prst="rect">
            <a:avLst/>
          </a:prstGeom>
        </p:spPr>
      </p:pic>
      <p:pic>
        <p:nvPicPr>
          <p:cNvPr id="6" name="Picture 5" descr="higgins-cr.png"/>
          <p:cNvPicPr>
            <a:picLocks noChangeAspect="1"/>
          </p:cNvPicPr>
          <p:nvPr/>
        </p:nvPicPr>
        <p:blipFill>
          <a:blip r:embed="rId5" cstate="print"/>
          <a:stretch>
            <a:fillRect/>
          </a:stretch>
        </p:blipFill>
        <p:spPr>
          <a:xfrm>
            <a:off x="1191599" y="5181600"/>
            <a:ext cx="7800001" cy="1419048"/>
          </a:xfrm>
          <a:prstGeom prst="rect">
            <a:avLst/>
          </a:prstGeom>
        </p:spPr>
      </p:pic>
      <p:sp>
        <p:nvSpPr>
          <p:cNvPr id="7" name="AutoShape 6"/>
          <p:cNvSpPr>
            <a:spLocks noChangeArrowheads="1"/>
          </p:cNvSpPr>
          <p:nvPr/>
        </p:nvSpPr>
        <p:spPr bwMode="auto">
          <a:xfrm>
            <a:off x="5181600" y="1600200"/>
            <a:ext cx="2057400" cy="304800"/>
          </a:xfrm>
          <a:prstGeom prst="rect">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p:spPr>
        <p:txBody>
          <a:bodyPr/>
          <a:lstStyle/>
          <a:p>
            <a:pPr algn="l"/>
            <a:r>
              <a:rPr lang="sk-SK" sz="1400" b="1" dirty="0" smtClean="0"/>
              <a:t>Forrásbejegyzés</a:t>
            </a:r>
            <a:endParaRPr lang="en-US" sz="1400" b="1" dirty="0" smtClean="0"/>
          </a:p>
        </p:txBody>
      </p:sp>
      <p:sp>
        <p:nvSpPr>
          <p:cNvPr id="8" name="AutoShape 6"/>
          <p:cNvSpPr>
            <a:spLocks noChangeArrowheads="1"/>
          </p:cNvSpPr>
          <p:nvPr/>
        </p:nvSpPr>
        <p:spPr bwMode="auto">
          <a:xfrm>
            <a:off x="3200400" y="5334000"/>
            <a:ext cx="2971800" cy="304800"/>
          </a:xfrm>
          <a:prstGeom prst="rect">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p:spPr>
        <p:txBody>
          <a:bodyPr/>
          <a:lstStyle/>
          <a:p>
            <a:pPr algn="l"/>
            <a:r>
              <a:rPr lang="sk-SK" sz="1400" b="1" dirty="0" smtClean="0"/>
              <a:t>Idézett hivatkozás bejegyzés</a:t>
            </a:r>
            <a:endParaRPr lang="en-US" sz="14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 Reference Index</a:t>
            </a:r>
            <a:r>
              <a:rPr lang="hu-HU" dirty="0" smtClean="0"/>
              <a:t>elés</a:t>
            </a:r>
            <a:r>
              <a:rPr lang="en-US" dirty="0" smtClean="0"/>
              <a:t> </a:t>
            </a:r>
            <a:br>
              <a:rPr lang="en-US" dirty="0" smtClean="0"/>
            </a:br>
            <a:endParaRPr lang="en-US" dirty="0"/>
          </a:p>
        </p:txBody>
      </p:sp>
      <p:pic>
        <p:nvPicPr>
          <p:cNvPr id="4" name="Content Placeholder 3" descr="higgins bib.png"/>
          <p:cNvPicPr>
            <a:picLocks noGrp="1" noChangeAspect="1"/>
          </p:cNvPicPr>
          <p:nvPr>
            <p:ph idx="1"/>
          </p:nvPr>
        </p:nvPicPr>
        <p:blipFill>
          <a:blip r:embed="rId3" cstate="print"/>
          <a:srcRect b="39565"/>
          <a:stretch>
            <a:fillRect/>
          </a:stretch>
        </p:blipFill>
        <p:spPr>
          <a:xfrm>
            <a:off x="228600" y="1447800"/>
            <a:ext cx="4495800" cy="5410200"/>
          </a:xfrm>
        </p:spPr>
      </p:pic>
      <p:pic>
        <p:nvPicPr>
          <p:cNvPr id="5" name="Picture 4" descr="hypothet-cri.png"/>
          <p:cNvPicPr>
            <a:picLocks noChangeAspect="1"/>
          </p:cNvPicPr>
          <p:nvPr/>
        </p:nvPicPr>
        <p:blipFill>
          <a:blip r:embed="rId4" cstate="print"/>
          <a:stretch>
            <a:fillRect/>
          </a:stretch>
        </p:blipFill>
        <p:spPr>
          <a:xfrm>
            <a:off x="1277304" y="3962400"/>
            <a:ext cx="7638096" cy="2085714"/>
          </a:xfrm>
          <a:prstGeom prst="rect">
            <a:avLst/>
          </a:prstGeom>
        </p:spPr>
      </p:pic>
      <p:grpSp>
        <p:nvGrpSpPr>
          <p:cNvPr id="3" name="Group 58"/>
          <p:cNvGrpSpPr/>
          <p:nvPr/>
        </p:nvGrpSpPr>
        <p:grpSpPr>
          <a:xfrm>
            <a:off x="381000" y="1524000"/>
            <a:ext cx="1752600" cy="3657600"/>
            <a:chOff x="381000" y="1524000"/>
            <a:chExt cx="1752600" cy="3657600"/>
          </a:xfrm>
        </p:grpSpPr>
        <p:cxnSp>
          <p:nvCxnSpPr>
            <p:cNvPr id="42" name="Elbow Connector 41"/>
            <p:cNvCxnSpPr/>
            <p:nvPr/>
          </p:nvCxnSpPr>
          <p:spPr bwMode="auto">
            <a:xfrm rot="16200000" flipH="1">
              <a:off x="-190500" y="2857500"/>
              <a:ext cx="3429000" cy="1219200"/>
            </a:xfrm>
            <a:prstGeom prst="bentConnector3">
              <a:avLst>
                <a:gd name="adj1" fmla="val 99958"/>
              </a:avLst>
            </a:prstGeom>
            <a:noFill/>
            <a:ln w="38100" cap="flat" cmpd="sng" algn="ctr">
              <a:solidFill>
                <a:schemeClr val="tx2"/>
              </a:solidFill>
              <a:prstDash val="solid"/>
              <a:round/>
              <a:headEnd type="none" w="med" len="med"/>
              <a:tailEnd type="arrow"/>
            </a:ln>
            <a:effectLst/>
          </p:spPr>
        </p:cxnSp>
        <p:sp>
          <p:nvSpPr>
            <p:cNvPr id="58" name="Rectangle 57"/>
            <p:cNvSpPr/>
            <p:nvPr/>
          </p:nvSpPr>
          <p:spPr bwMode="auto">
            <a:xfrm>
              <a:off x="381000" y="1524000"/>
              <a:ext cx="762000" cy="228600"/>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6" name="Group 60"/>
          <p:cNvGrpSpPr/>
          <p:nvPr/>
        </p:nvGrpSpPr>
        <p:grpSpPr>
          <a:xfrm>
            <a:off x="457200" y="2133600"/>
            <a:ext cx="1676400" cy="3276600"/>
            <a:chOff x="457200" y="2133600"/>
            <a:chExt cx="1676400" cy="3276600"/>
          </a:xfrm>
        </p:grpSpPr>
        <p:cxnSp>
          <p:nvCxnSpPr>
            <p:cNvPr id="19" name="Elbow Connector 18"/>
            <p:cNvCxnSpPr/>
            <p:nvPr/>
          </p:nvCxnSpPr>
          <p:spPr bwMode="auto">
            <a:xfrm rot="16200000" flipH="1">
              <a:off x="-190500" y="3086100"/>
              <a:ext cx="3048000" cy="1600200"/>
            </a:xfrm>
            <a:prstGeom prst="bentConnector3">
              <a:avLst>
                <a:gd name="adj1" fmla="val 100127"/>
              </a:avLst>
            </a:prstGeom>
            <a:noFill/>
            <a:ln w="38100" cap="flat" cmpd="sng" algn="ctr">
              <a:solidFill>
                <a:schemeClr val="accent1"/>
              </a:solidFill>
              <a:prstDash val="solid"/>
              <a:round/>
              <a:headEnd type="none" w="med" len="med"/>
              <a:tailEnd type="arrow"/>
            </a:ln>
            <a:effectLst/>
          </p:spPr>
        </p:cxnSp>
        <p:sp>
          <p:nvSpPr>
            <p:cNvPr id="60" name="Rectangle 59"/>
            <p:cNvSpPr/>
            <p:nvPr/>
          </p:nvSpPr>
          <p:spPr bwMode="auto">
            <a:xfrm>
              <a:off x="457200" y="2133600"/>
              <a:ext cx="838200" cy="22860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7" name="Group 64"/>
          <p:cNvGrpSpPr/>
          <p:nvPr/>
        </p:nvGrpSpPr>
        <p:grpSpPr>
          <a:xfrm>
            <a:off x="457200" y="1828800"/>
            <a:ext cx="1600200" cy="4038600"/>
            <a:chOff x="457200" y="1828800"/>
            <a:chExt cx="1600200" cy="4038600"/>
          </a:xfrm>
        </p:grpSpPr>
        <p:cxnSp>
          <p:nvCxnSpPr>
            <p:cNvPr id="49" name="Elbow Connector 48"/>
            <p:cNvCxnSpPr>
              <a:stCxn id="62" idx="2"/>
            </p:cNvCxnSpPr>
            <p:nvPr/>
          </p:nvCxnSpPr>
          <p:spPr bwMode="auto">
            <a:xfrm rot="16200000" flipH="1">
              <a:off x="-457200" y="3352800"/>
              <a:ext cx="3810000" cy="1219200"/>
            </a:xfrm>
            <a:prstGeom prst="bentConnector3">
              <a:avLst>
                <a:gd name="adj1" fmla="val 100127"/>
              </a:avLst>
            </a:prstGeom>
            <a:noFill/>
            <a:ln w="38100" cap="flat" cmpd="sng" algn="ctr">
              <a:solidFill>
                <a:schemeClr val="accent1">
                  <a:lumMod val="40000"/>
                  <a:lumOff val="60000"/>
                </a:schemeClr>
              </a:solidFill>
              <a:prstDash val="solid"/>
              <a:round/>
              <a:headEnd type="none" w="med" len="med"/>
              <a:tailEnd type="arrow"/>
            </a:ln>
            <a:effectLst/>
          </p:spPr>
        </p:cxnSp>
        <p:sp>
          <p:nvSpPr>
            <p:cNvPr id="62" name="Rectangle 61"/>
            <p:cNvSpPr/>
            <p:nvPr/>
          </p:nvSpPr>
          <p:spPr bwMode="auto">
            <a:xfrm>
              <a:off x="457200" y="1828800"/>
              <a:ext cx="762000" cy="228600"/>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66" name="AutoShape 6"/>
          <p:cNvSpPr>
            <a:spLocks noChangeArrowheads="1"/>
          </p:cNvSpPr>
          <p:nvPr/>
        </p:nvSpPr>
        <p:spPr bwMode="auto">
          <a:xfrm>
            <a:off x="5715000" y="1447800"/>
            <a:ext cx="2971800" cy="1676400"/>
          </a:xfrm>
          <a:prstGeom prst="wedgeRoundRectCallout">
            <a:avLst>
              <a:gd name="adj1" fmla="val -88858"/>
              <a:gd name="adj2" fmla="val -12377"/>
              <a:gd name="adj3" fmla="val 16667"/>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r>
              <a:rPr lang="hu-HU" sz="1400" dirty="0" smtClean="0"/>
              <a:t>Az előző oldalon található cikk hivatkozásait látjuk. Minden referencia ugyanúgy bejegyzés a </a:t>
            </a:r>
            <a:r>
              <a:rPr lang="sk-SK" sz="1400" dirty="0" smtClean="0"/>
              <a:t> Cited Reference Indexben, így kialakul a kölcsönösen összekötött hivatkozások adatbázisa</a:t>
            </a:r>
            <a:endParaRPr lang="en-US" sz="1400" dirty="0"/>
          </a:p>
        </p:txBody>
      </p:sp>
      <p:sp>
        <p:nvSpPr>
          <p:cNvPr id="70" name="AutoShape 6"/>
          <p:cNvSpPr>
            <a:spLocks noChangeArrowheads="1"/>
          </p:cNvSpPr>
          <p:nvPr/>
        </p:nvSpPr>
        <p:spPr bwMode="auto">
          <a:xfrm>
            <a:off x="4800600" y="5181600"/>
            <a:ext cx="2438400" cy="1447800"/>
          </a:xfrm>
          <a:prstGeom prst="wedgeRoundRectCallout">
            <a:avLst>
              <a:gd name="adj1" fmla="val 95692"/>
              <a:gd name="adj2" fmla="val -12838"/>
              <a:gd name="adj3" fmla="val 16667"/>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r>
              <a:rPr lang="sk-SK" sz="1400" dirty="0" smtClean="0"/>
              <a:t>A helyes hivatkozástételek egyéb Web of Science forrásdokumentumra, össze vannak kötve ezzel a bejegyzéssel.</a:t>
            </a:r>
            <a:endParaRPr lang="en-US" sz="1400" dirty="0"/>
          </a:p>
        </p:txBody>
      </p:sp>
      <p:grpSp>
        <p:nvGrpSpPr>
          <p:cNvPr id="8" name="Group 72"/>
          <p:cNvGrpSpPr/>
          <p:nvPr/>
        </p:nvGrpSpPr>
        <p:grpSpPr>
          <a:xfrm>
            <a:off x="4495800" y="3352800"/>
            <a:ext cx="4419600" cy="1981200"/>
            <a:chOff x="4495800" y="3352800"/>
            <a:chExt cx="4419600" cy="1981200"/>
          </a:xfrm>
          <a:solidFill>
            <a:schemeClr val="tx2">
              <a:lumMod val="60000"/>
              <a:lumOff val="40000"/>
            </a:schemeClr>
          </a:solidFill>
        </p:grpSpPr>
        <p:sp>
          <p:nvSpPr>
            <p:cNvPr id="71" name="AutoShape 6"/>
            <p:cNvSpPr>
              <a:spLocks noChangeArrowheads="1"/>
            </p:cNvSpPr>
            <p:nvPr/>
          </p:nvSpPr>
          <p:spPr bwMode="auto">
            <a:xfrm>
              <a:off x="4495800" y="3352800"/>
              <a:ext cx="3505200" cy="1295400"/>
            </a:xfrm>
            <a:prstGeom prst="wedgeRoundRectCallout">
              <a:avLst>
                <a:gd name="adj1" fmla="val 62671"/>
                <a:gd name="adj2" fmla="val 84811"/>
                <a:gd name="adj3" fmla="val 16667"/>
              </a:avLst>
            </a:prstGeom>
            <a:grp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r>
                <a:rPr lang="sk-SK" sz="1400" dirty="0" smtClean="0"/>
                <a:t>Azon tételek, amelyek nem tartalmaznak linkeket, vagy nem pontosak, esetleg nem teljesek, vagy olyan dokumentumra vontakoznak, amelyek nem forrásbejegyzések a Web of Science-n.</a:t>
              </a:r>
              <a:endParaRPr lang="en-US" sz="1400" dirty="0"/>
            </a:p>
          </p:txBody>
        </p:sp>
        <p:sp>
          <p:nvSpPr>
            <p:cNvPr id="72" name="Rectangle 71"/>
            <p:cNvSpPr/>
            <p:nvPr/>
          </p:nvSpPr>
          <p:spPr bwMode="auto">
            <a:xfrm>
              <a:off x="8077200" y="5105400"/>
              <a:ext cx="838200" cy="228600"/>
            </a:xfrm>
            <a:prstGeom prst="rect">
              <a:avLst/>
            </a:prstGeom>
            <a:grpFill/>
            <a:ln w="38100" cap="flat" cmpd="sng" algn="ctr">
              <a:solidFill>
                <a:schemeClr val="tx2"/>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45375" cy="854075"/>
          </a:xfrm>
        </p:spPr>
        <p:txBody>
          <a:bodyPr/>
          <a:lstStyle/>
          <a:p>
            <a:r>
              <a:rPr lang="en-US" sz="2600" dirty="0" smtClean="0"/>
              <a:t>Cited Reference Index + Web of Knowledge Data</a:t>
            </a:r>
            <a:endParaRPr lang="en-US" sz="2600" dirty="0"/>
          </a:p>
        </p:txBody>
      </p:sp>
      <p:grpSp>
        <p:nvGrpSpPr>
          <p:cNvPr id="3" name="Group 12"/>
          <p:cNvGrpSpPr/>
          <p:nvPr/>
        </p:nvGrpSpPr>
        <p:grpSpPr>
          <a:xfrm>
            <a:off x="251520" y="2564904"/>
            <a:ext cx="8153400" cy="609600"/>
            <a:chOff x="381000" y="3048000"/>
            <a:chExt cx="8153400" cy="609600"/>
          </a:xfrm>
        </p:grpSpPr>
        <p:pic>
          <p:nvPicPr>
            <p:cNvPr id="4" name="Picture 3" descr="anand lookup.jpg"/>
            <p:cNvPicPr>
              <a:picLocks noChangeAspect="1"/>
            </p:cNvPicPr>
            <p:nvPr/>
          </p:nvPicPr>
          <p:blipFill>
            <a:blip r:embed="rId3" cstate="print"/>
            <a:srcRect l="980" t="75444" r="980" b="8389"/>
            <a:stretch>
              <a:fillRect/>
            </a:stretch>
          </p:blipFill>
          <p:spPr>
            <a:xfrm>
              <a:off x="914400" y="3429000"/>
              <a:ext cx="7620000" cy="228600"/>
            </a:xfrm>
            <a:prstGeom prst="rect">
              <a:avLst/>
            </a:prstGeom>
            <a:ln>
              <a:solidFill>
                <a:schemeClr val="accent4"/>
              </a:solidFill>
            </a:ln>
          </p:spPr>
        </p:pic>
        <p:sp>
          <p:nvSpPr>
            <p:cNvPr id="5" name="TextBox 4"/>
            <p:cNvSpPr txBox="1"/>
            <p:nvPr/>
          </p:nvSpPr>
          <p:spPr>
            <a:xfrm>
              <a:off x="381000" y="3048000"/>
              <a:ext cx="6248400" cy="369332"/>
            </a:xfrm>
            <a:prstGeom prst="rect">
              <a:avLst/>
            </a:prstGeom>
            <a:noFill/>
          </p:spPr>
          <p:txBody>
            <a:bodyPr wrap="square" rtlCol="0">
              <a:spAutoFit/>
            </a:bodyPr>
            <a:lstStyle/>
            <a:p>
              <a:r>
                <a:rPr lang="sk-SK" dirty="0" smtClean="0"/>
                <a:t>A Web of Knowledge-n  az alábbi formában van: </a:t>
              </a:r>
              <a:endParaRPr lang="en-US" dirty="0"/>
            </a:p>
          </p:txBody>
        </p:sp>
      </p:grpSp>
      <p:sp>
        <p:nvSpPr>
          <p:cNvPr id="6" name="TextBox 5"/>
          <p:cNvSpPr txBox="1"/>
          <p:nvPr/>
        </p:nvSpPr>
        <p:spPr>
          <a:xfrm>
            <a:off x="467544" y="3212976"/>
            <a:ext cx="8458200" cy="369332"/>
          </a:xfrm>
          <a:prstGeom prst="rect">
            <a:avLst/>
          </a:prstGeom>
          <a:noFill/>
        </p:spPr>
        <p:txBody>
          <a:bodyPr wrap="square" rtlCol="0">
            <a:spAutoFit/>
          </a:bodyPr>
          <a:lstStyle/>
          <a:p>
            <a:r>
              <a:rPr lang="en-US" dirty="0" smtClean="0"/>
              <a:t>…</a:t>
            </a:r>
            <a:r>
              <a:rPr lang="hu-HU" dirty="0" smtClean="0"/>
              <a:t>és össze van kötve a forráscikk összes verziójával a </a:t>
            </a:r>
            <a:r>
              <a:rPr lang="en-US" dirty="0" smtClean="0"/>
              <a:t>Web of Knowledge</a:t>
            </a:r>
            <a:r>
              <a:rPr lang="hu-HU" dirty="0" smtClean="0"/>
              <a:t>-n</a:t>
            </a:r>
            <a:r>
              <a:rPr lang="en-US" dirty="0" smtClean="0"/>
              <a:t>:</a:t>
            </a:r>
            <a:endParaRPr lang="en-US" dirty="0"/>
          </a:p>
        </p:txBody>
      </p:sp>
      <p:sp>
        <p:nvSpPr>
          <p:cNvPr id="12" name="TextBox 11"/>
          <p:cNvSpPr txBox="1"/>
          <p:nvPr/>
        </p:nvSpPr>
        <p:spPr>
          <a:xfrm>
            <a:off x="827584" y="1412776"/>
            <a:ext cx="7543800" cy="1200329"/>
          </a:xfrm>
          <a:prstGeom prst="rect">
            <a:avLst/>
          </a:prstGeom>
          <a:noFill/>
          <a:ln w="25400">
            <a:solidFill>
              <a:schemeClr val="bg1">
                <a:lumMod val="65000"/>
              </a:schemeClr>
            </a:solidFill>
          </a:ln>
        </p:spPr>
        <p:txBody>
          <a:bodyPr wrap="square" rtlCol="0">
            <a:spAutoFit/>
          </a:bodyPr>
          <a:lstStyle/>
          <a:p>
            <a:pPr algn="l"/>
            <a:r>
              <a:rPr lang="en-US" b="1" dirty="0" smtClean="0">
                <a:solidFill>
                  <a:schemeClr val="accent1"/>
                </a:solidFill>
              </a:rPr>
              <a:t>Higgins, J. P. T</a:t>
            </a:r>
            <a:r>
              <a:rPr lang="en-US" dirty="0" smtClean="0"/>
              <a:t>., Thompson, S. G., </a:t>
            </a:r>
            <a:r>
              <a:rPr lang="en-US" dirty="0" err="1" smtClean="0"/>
              <a:t>Deeks</a:t>
            </a:r>
            <a:r>
              <a:rPr lang="en-US" dirty="0" smtClean="0"/>
              <a:t>, J. J., &amp; Altman, D. G. (2003).</a:t>
            </a:r>
          </a:p>
          <a:p>
            <a:pPr algn="l"/>
            <a:r>
              <a:rPr lang="en-US" dirty="0" smtClean="0"/>
              <a:t>    Measuring inconsistency in meta-analyses. </a:t>
            </a:r>
            <a:r>
              <a:rPr lang="en-US" b="1" i="1" dirty="0" smtClean="0">
                <a:solidFill>
                  <a:schemeClr val="accent1"/>
                </a:solidFill>
              </a:rPr>
              <a:t>British Medical Journal</a:t>
            </a:r>
            <a:r>
              <a:rPr lang="en-US" i="1" dirty="0" smtClean="0">
                <a:solidFill>
                  <a:schemeClr val="accent1"/>
                </a:solidFill>
              </a:rPr>
              <a:t>,</a:t>
            </a:r>
          </a:p>
          <a:p>
            <a:pPr algn="l"/>
            <a:r>
              <a:rPr lang="en-US" i="1" dirty="0" smtClean="0">
                <a:solidFill>
                  <a:schemeClr val="accent1"/>
                </a:solidFill>
              </a:rPr>
              <a:t>    </a:t>
            </a:r>
            <a:r>
              <a:rPr lang="en-US" b="1" dirty="0" smtClean="0">
                <a:solidFill>
                  <a:schemeClr val="accent1"/>
                </a:solidFill>
              </a:rPr>
              <a:t>327</a:t>
            </a:r>
            <a:r>
              <a:rPr lang="en-US" dirty="0" smtClean="0"/>
              <a:t>(7414), </a:t>
            </a:r>
            <a:r>
              <a:rPr lang="en-US" b="1" dirty="0" smtClean="0">
                <a:solidFill>
                  <a:schemeClr val="accent1"/>
                </a:solidFill>
              </a:rPr>
              <a:t>557</a:t>
            </a:r>
            <a:r>
              <a:rPr lang="en-US" dirty="0" smtClean="0"/>
              <a:t>-560. </a:t>
            </a:r>
            <a:r>
              <a:rPr lang="en-US" dirty="0" err="1" smtClean="0"/>
              <a:t>doi</a:t>
            </a:r>
            <a:r>
              <a:rPr lang="en-US" dirty="0" smtClean="0"/>
              <a:t>: 10.1136/bmj.327.7414.557</a:t>
            </a:r>
          </a:p>
          <a:p>
            <a:pPr algn="l"/>
            <a:endParaRPr lang="en-US" dirty="0"/>
          </a:p>
        </p:txBody>
      </p:sp>
      <p:pic>
        <p:nvPicPr>
          <p:cNvPr id="15" name="Picture 14" descr="higgins-comp1.png"/>
          <p:cNvPicPr>
            <a:picLocks noChangeAspect="1"/>
          </p:cNvPicPr>
          <p:nvPr/>
        </p:nvPicPr>
        <p:blipFill>
          <a:blip r:embed="rId4" cstate="print"/>
          <a:stretch>
            <a:fillRect/>
          </a:stretch>
        </p:blipFill>
        <p:spPr>
          <a:xfrm>
            <a:off x="201562" y="3505200"/>
            <a:ext cx="5137354" cy="3352800"/>
          </a:xfrm>
          <a:prstGeom prst="rect">
            <a:avLst/>
          </a:prstGeom>
        </p:spPr>
      </p:pic>
      <p:pic>
        <p:nvPicPr>
          <p:cNvPr id="14" name="Picture 13" descr="higgins-comp1.png"/>
          <p:cNvPicPr>
            <a:picLocks noChangeAspect="1"/>
          </p:cNvPicPr>
          <p:nvPr/>
        </p:nvPicPr>
        <p:blipFill>
          <a:blip r:embed="rId4" cstate="print"/>
          <a:srcRect l="75000" t="85551" r="1667" b="403"/>
          <a:stretch>
            <a:fillRect/>
          </a:stretch>
        </p:blipFill>
        <p:spPr>
          <a:xfrm>
            <a:off x="3962400" y="3962400"/>
            <a:ext cx="5043055" cy="1981200"/>
          </a:xfrm>
          <a:prstGeom prst="rect">
            <a:avLst/>
          </a:prstGeom>
          <a:ln w="38100">
            <a:solidFill>
              <a:schemeClr val="tx2"/>
            </a:solidFill>
          </a:ln>
        </p:spPr>
      </p:pic>
      <p:sp>
        <p:nvSpPr>
          <p:cNvPr id="16" name="Rectangle 15"/>
          <p:cNvSpPr/>
          <p:nvPr/>
        </p:nvSpPr>
        <p:spPr bwMode="auto">
          <a:xfrm>
            <a:off x="3962400" y="6324600"/>
            <a:ext cx="1371600" cy="533400"/>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8" name="Straight Arrow Connector 17"/>
          <p:cNvCxnSpPr>
            <a:stCxn id="16" idx="0"/>
          </p:cNvCxnSpPr>
          <p:nvPr/>
        </p:nvCxnSpPr>
        <p:spPr bwMode="auto">
          <a:xfrm rot="5400000" flipH="1" flipV="1">
            <a:off x="4610100" y="5981700"/>
            <a:ext cx="381000" cy="304800"/>
          </a:xfrm>
          <a:prstGeom prst="straightConnector1">
            <a:avLst/>
          </a:prstGeom>
          <a:noFill/>
          <a:ln w="38100" cap="flat" cmpd="sng" algn="ctr">
            <a:solidFill>
              <a:schemeClr val="tx2"/>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IDÉZETT HIVATKOZÁSOK KERESÉSE</a:t>
            </a:r>
            <a:endParaRPr lang="en-US" dirty="0"/>
          </a:p>
        </p:txBody>
      </p:sp>
      <p:sp>
        <p:nvSpPr>
          <p:cNvPr id="3" name="Text Placeholder 2"/>
          <p:cNvSpPr>
            <a:spLocks noGrp="1"/>
          </p:cNvSpPr>
          <p:nvPr>
            <p:ph type="body" idx="1"/>
          </p:nvPr>
        </p:nvSpPr>
        <p:spPr/>
        <p:txBody>
          <a:bodyPr/>
          <a:lstStyle/>
          <a:p>
            <a:r>
              <a:rPr lang="en-US" dirty="0" smtClean="0"/>
              <a:t>……………………………………………………………………………...</a:t>
            </a:r>
          </a:p>
          <a:p>
            <a:endParaRPr lang="en-US" dirty="0" smtClean="0"/>
          </a:p>
        </p:txBody>
      </p:sp>
      <p:sp>
        <p:nvSpPr>
          <p:cNvPr id="4" name="Rectangle 3"/>
          <p:cNvSpPr/>
          <p:nvPr/>
        </p:nvSpPr>
        <p:spPr>
          <a:xfrm>
            <a:off x="395536" y="1124744"/>
            <a:ext cx="82089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Idézett folyóirat cikkek keresése</a:t>
            </a:r>
            <a:endParaRPr lang="en-US" dirty="0"/>
          </a:p>
        </p:txBody>
      </p:sp>
      <p:pic>
        <p:nvPicPr>
          <p:cNvPr id="4" name="Content Placeholder 3" descr="article.png"/>
          <p:cNvPicPr>
            <a:picLocks noChangeAspect="1"/>
          </p:cNvPicPr>
          <p:nvPr/>
        </p:nvPicPr>
        <p:blipFill>
          <a:blip r:embed="rId3" cstate="print"/>
          <a:stretch>
            <a:fillRect/>
          </a:stretch>
        </p:blipFill>
        <p:spPr bwMode="auto">
          <a:xfrm>
            <a:off x="549914" y="1447800"/>
            <a:ext cx="3810000" cy="4939566"/>
          </a:xfrm>
          <a:prstGeom prst="rect">
            <a:avLst/>
          </a:prstGeom>
          <a:noFill/>
          <a:ln w="9525">
            <a:noFill/>
            <a:miter lim="800000"/>
            <a:headEnd/>
            <a:tailEnd/>
          </a:ln>
        </p:spPr>
      </p:pic>
      <p:pic>
        <p:nvPicPr>
          <p:cNvPr id="5" name="Content Placeholder 4" descr="source-rec.png"/>
          <p:cNvPicPr>
            <a:picLocks noGrp="1" noChangeAspect="1"/>
          </p:cNvPicPr>
          <p:nvPr>
            <p:ph idx="1"/>
          </p:nvPr>
        </p:nvPicPr>
        <p:blipFill>
          <a:blip r:embed="rId4" cstate="print"/>
          <a:stretch>
            <a:fillRect/>
          </a:stretch>
        </p:blipFill>
        <p:spPr>
          <a:xfrm>
            <a:off x="3216914" y="1676400"/>
            <a:ext cx="5241286" cy="4113212"/>
          </a:xfrm>
        </p:spPr>
      </p:pic>
      <p:sp>
        <p:nvSpPr>
          <p:cNvPr id="6" name="AutoShape 6"/>
          <p:cNvSpPr>
            <a:spLocks noChangeArrowheads="1"/>
          </p:cNvSpPr>
          <p:nvPr/>
        </p:nvSpPr>
        <p:spPr bwMode="auto">
          <a:xfrm>
            <a:off x="4191000" y="4572000"/>
            <a:ext cx="3429000" cy="2057400"/>
          </a:xfrm>
          <a:prstGeom prst="roundRect">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pPr algn="l"/>
            <a:r>
              <a:rPr lang="en-US" sz="1400" dirty="0" smtClean="0"/>
              <a:t>Times Cited </a:t>
            </a:r>
            <a:r>
              <a:rPr lang="hu-HU" sz="1400" dirty="0" smtClean="0"/>
              <a:t>szám a </a:t>
            </a:r>
            <a:r>
              <a:rPr lang="en-US" sz="1400" dirty="0" smtClean="0"/>
              <a:t>Web of Science </a:t>
            </a:r>
            <a:r>
              <a:rPr lang="hu-HU" sz="1400" dirty="0" smtClean="0"/>
              <a:t>forrásbejegyzésében nem tartalmazza az idézet változatokat</a:t>
            </a:r>
            <a:r>
              <a:rPr lang="sk-SK" sz="1400" dirty="0" smtClean="0"/>
              <a:t> </a:t>
            </a:r>
            <a:r>
              <a:rPr lang="en-US" sz="1400" dirty="0" smtClean="0"/>
              <a:t>– </a:t>
            </a:r>
            <a:r>
              <a:rPr lang="hu-HU" sz="1400" dirty="0" smtClean="0"/>
              <a:t>bejegyzések, amelyeket a cikkek hibásan idéznek</a:t>
            </a:r>
            <a:r>
              <a:rPr lang="sk-SK" sz="1400" dirty="0" smtClean="0"/>
              <a:t>.</a:t>
            </a:r>
            <a:r>
              <a:rPr lang="en-US" sz="1400" dirty="0" smtClean="0"/>
              <a:t> </a:t>
            </a:r>
            <a:r>
              <a:rPr lang="hu-HU" sz="1400" dirty="0" smtClean="0"/>
              <a:t>Az összes idézett hivatkozás megjelenítésére</a:t>
            </a:r>
            <a:r>
              <a:rPr lang="en-GB" sz="1400" dirty="0" smtClean="0"/>
              <a:t> a</a:t>
            </a:r>
            <a:r>
              <a:rPr lang="hu-HU" sz="1400" dirty="0" smtClean="0"/>
              <a:t> változatokkal együtt</a:t>
            </a:r>
            <a:r>
              <a:rPr lang="en-GB" sz="1400" dirty="0" smtClean="0"/>
              <a:t>, </a:t>
            </a:r>
            <a:r>
              <a:rPr lang="en-GB" sz="1400" dirty="0" err="1" smtClean="0"/>
              <a:t>haszn</a:t>
            </a:r>
            <a:r>
              <a:rPr lang="hu-HU" sz="1400" dirty="0" smtClean="0"/>
              <a:t>áljuk a Cited Reference Search-et</a:t>
            </a:r>
            <a:r>
              <a:rPr lang="sk-SK" sz="1400" dirty="0" smtClean="0"/>
              <a:t>.</a:t>
            </a:r>
            <a:endParaRPr lang="en-US" sz="1400" dirty="0" smtClean="0"/>
          </a:p>
        </p:txBody>
      </p:sp>
      <p:sp>
        <p:nvSpPr>
          <p:cNvPr id="7" name="Oval 6"/>
          <p:cNvSpPr/>
          <p:nvPr/>
        </p:nvSpPr>
        <p:spPr bwMode="auto">
          <a:xfrm>
            <a:off x="3200400" y="2438400"/>
            <a:ext cx="762000" cy="228600"/>
          </a:xfrm>
          <a:prstGeom prst="ellipse">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flipH="1">
            <a:off x="7162800" y="1752600"/>
            <a:ext cx="914400" cy="304800"/>
          </a:xfrm>
          <a:prstGeom prst="ellipse">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369175" cy="836612"/>
          </a:xfrm>
        </p:spPr>
        <p:txBody>
          <a:bodyPr/>
          <a:lstStyle/>
          <a:p>
            <a:pPr eaLnBrk="1" hangingPunct="1"/>
            <a:r>
              <a:rPr lang="hu-HU" dirty="0" smtClean="0"/>
              <a:t>Bevezetés </a:t>
            </a:r>
            <a:r>
              <a:rPr lang="en-US" dirty="0" smtClean="0"/>
              <a:t>– </a:t>
            </a:r>
            <a:r>
              <a:rPr lang="en-GB" dirty="0" err="1" smtClean="0"/>
              <a:t>Tradicion</a:t>
            </a:r>
            <a:r>
              <a:rPr lang="cs-CZ" dirty="0" smtClean="0"/>
              <a:t>ális keresés</a:t>
            </a:r>
            <a:endParaRPr lang="en-US" dirty="0" smtClean="0">
              <a:solidFill>
                <a:schemeClr val="accent1"/>
              </a:solidFill>
            </a:endParaRPr>
          </a:p>
        </p:txBody>
      </p:sp>
      <p:pic>
        <p:nvPicPr>
          <p:cNvPr id="5" name="Picture 3"/>
          <p:cNvPicPr>
            <a:picLocks noChangeAspect="1" noChangeArrowheads="1"/>
          </p:cNvPicPr>
          <p:nvPr/>
        </p:nvPicPr>
        <p:blipFill>
          <a:blip r:embed="rId3" cstate="print"/>
          <a:srcRect/>
          <a:stretch>
            <a:fillRect/>
          </a:stretch>
        </p:blipFill>
        <p:spPr bwMode="auto">
          <a:xfrm>
            <a:off x="5486400" y="2971800"/>
            <a:ext cx="1231900" cy="1219200"/>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378700" y="4343400"/>
            <a:ext cx="1231900" cy="1219200"/>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867400" y="5105400"/>
            <a:ext cx="1231900" cy="1219200"/>
          </a:xfrm>
          <a:prstGeom prst="rect">
            <a:avLst/>
          </a:prstGeom>
          <a:noFill/>
          <a:ln w="9525">
            <a:solidFill>
              <a:schemeClr val="tx2"/>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267200" y="4572000"/>
            <a:ext cx="1231900" cy="1219200"/>
          </a:xfrm>
          <a:prstGeom prst="rect">
            <a:avLst/>
          </a:prstGeom>
          <a:noFill/>
          <a:ln w="9525">
            <a:solidFill>
              <a:schemeClr val="tx2"/>
            </a:solid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321300" y="1143000"/>
            <a:ext cx="1231900" cy="1219200"/>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6921500" y="914400"/>
            <a:ext cx="1231900" cy="1219200"/>
          </a:xfrm>
          <a:prstGeom prst="rect">
            <a:avLst/>
          </a:prstGeom>
          <a:noFill/>
          <a:ln w="9525">
            <a:solidFill>
              <a:schemeClr val="tx2"/>
            </a:solid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3352800" y="1143000"/>
            <a:ext cx="1231900" cy="1219200"/>
          </a:xfrm>
          <a:prstGeom prst="rect">
            <a:avLst/>
          </a:prstGeom>
          <a:noFill/>
          <a:ln w="9525">
            <a:solidFill>
              <a:schemeClr val="tx2"/>
            </a:solid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7239000" y="2514600"/>
            <a:ext cx="1231900" cy="1219200"/>
          </a:xfrm>
          <a:prstGeom prst="rect">
            <a:avLst/>
          </a:prstGeom>
          <a:noFill/>
          <a:ln w="9525">
            <a:solidFill>
              <a:schemeClr val="tx2"/>
            </a:solid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1892300" y="1371600"/>
            <a:ext cx="1231900" cy="1219200"/>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298450" y="2911475"/>
            <a:ext cx="1231900" cy="1219200"/>
          </a:xfrm>
          <a:prstGeom prst="rect">
            <a:avLst/>
          </a:prstGeom>
          <a:noFill/>
          <a:ln w="9525">
            <a:solidFill>
              <a:schemeClr val="tx2"/>
            </a:solid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457200" y="4653776"/>
            <a:ext cx="1231900" cy="1219200"/>
          </a:xfrm>
          <a:prstGeom prst="rect">
            <a:avLst/>
          </a:prstGeom>
          <a:noFill/>
          <a:ln w="9525">
            <a:solidFill>
              <a:schemeClr val="tx2"/>
            </a:solid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2197100" y="4953000"/>
            <a:ext cx="1231900" cy="1219200"/>
          </a:xfrm>
          <a:prstGeom prst="rect">
            <a:avLst/>
          </a:prstGeom>
          <a:noFill/>
          <a:ln w="9525">
            <a:solidFill>
              <a:schemeClr val="tx2"/>
            </a:solid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3505200" y="2492375"/>
            <a:ext cx="1656011" cy="1638300"/>
          </a:xfrm>
          <a:prstGeom prst="rect">
            <a:avLst/>
          </a:prstGeom>
          <a:noFill/>
          <a:ln w="9525">
            <a:solidFill>
              <a:schemeClr val="tx2"/>
            </a:solidFill>
            <a:miter lim="800000"/>
            <a:headEnd/>
            <a:tailEnd/>
          </a:ln>
        </p:spPr>
      </p:pic>
      <p:sp>
        <p:nvSpPr>
          <p:cNvPr id="18" name="Text Box 13"/>
          <p:cNvSpPr txBox="1">
            <a:spLocks noChangeArrowheads="1"/>
          </p:cNvSpPr>
          <p:nvPr/>
        </p:nvSpPr>
        <p:spPr bwMode="auto">
          <a:xfrm>
            <a:off x="5708650" y="1631427"/>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2004</a:t>
            </a:r>
          </a:p>
        </p:txBody>
      </p:sp>
      <p:sp>
        <p:nvSpPr>
          <p:cNvPr id="19" name="Line 14"/>
          <p:cNvSpPr>
            <a:spLocks noChangeShapeType="1"/>
          </p:cNvSpPr>
          <p:nvPr/>
        </p:nvSpPr>
        <p:spPr bwMode="auto">
          <a:xfrm flipH="1">
            <a:off x="5105400" y="1981200"/>
            <a:ext cx="228600" cy="457200"/>
          </a:xfrm>
          <a:prstGeom prst="line">
            <a:avLst/>
          </a:prstGeom>
          <a:noFill/>
          <a:ln w="57150">
            <a:solidFill>
              <a:schemeClr val="tx1"/>
            </a:solidFill>
            <a:round/>
            <a:headEnd/>
            <a:tailEnd type="triangle" w="med" len="med"/>
          </a:ln>
        </p:spPr>
        <p:txBody>
          <a:bodyPr/>
          <a:lstStyle/>
          <a:p>
            <a:endParaRPr lang="en-US"/>
          </a:p>
        </p:txBody>
      </p:sp>
      <p:sp>
        <p:nvSpPr>
          <p:cNvPr id="22" name="Text Box 17"/>
          <p:cNvSpPr txBox="1">
            <a:spLocks noChangeArrowheads="1"/>
          </p:cNvSpPr>
          <p:nvPr/>
        </p:nvSpPr>
        <p:spPr bwMode="auto">
          <a:xfrm>
            <a:off x="603250" y="3597275"/>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1974</a:t>
            </a:r>
          </a:p>
        </p:txBody>
      </p:sp>
      <p:sp>
        <p:nvSpPr>
          <p:cNvPr id="23" name="Text Box 18"/>
          <p:cNvSpPr txBox="1">
            <a:spLocks noChangeArrowheads="1"/>
          </p:cNvSpPr>
          <p:nvPr/>
        </p:nvSpPr>
        <p:spPr bwMode="auto">
          <a:xfrm>
            <a:off x="838200" y="5157013"/>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1998</a:t>
            </a:r>
          </a:p>
        </p:txBody>
      </p:sp>
      <p:sp>
        <p:nvSpPr>
          <p:cNvPr id="24" name="Text Box 19"/>
          <p:cNvSpPr txBox="1">
            <a:spLocks noChangeArrowheads="1"/>
          </p:cNvSpPr>
          <p:nvPr/>
        </p:nvSpPr>
        <p:spPr bwMode="auto">
          <a:xfrm>
            <a:off x="2273300" y="1828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2000</a:t>
            </a:r>
          </a:p>
        </p:txBody>
      </p:sp>
      <p:sp>
        <p:nvSpPr>
          <p:cNvPr id="25" name="Text Box 20"/>
          <p:cNvSpPr txBox="1">
            <a:spLocks noChangeArrowheads="1"/>
          </p:cNvSpPr>
          <p:nvPr/>
        </p:nvSpPr>
        <p:spPr bwMode="auto">
          <a:xfrm>
            <a:off x="2578100" y="5638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1993</a:t>
            </a:r>
          </a:p>
        </p:txBody>
      </p:sp>
      <p:sp>
        <p:nvSpPr>
          <p:cNvPr id="26" name="Text Box 21"/>
          <p:cNvSpPr txBox="1">
            <a:spLocks noChangeArrowheads="1"/>
          </p:cNvSpPr>
          <p:nvPr/>
        </p:nvSpPr>
        <p:spPr bwMode="auto">
          <a:xfrm>
            <a:off x="3581400" y="1752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2003</a:t>
            </a:r>
          </a:p>
        </p:txBody>
      </p:sp>
      <p:sp>
        <p:nvSpPr>
          <p:cNvPr id="30" name="Text Box 25"/>
          <p:cNvSpPr txBox="1">
            <a:spLocks noChangeArrowheads="1"/>
          </p:cNvSpPr>
          <p:nvPr/>
        </p:nvSpPr>
        <p:spPr bwMode="auto">
          <a:xfrm>
            <a:off x="73787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2008</a:t>
            </a:r>
          </a:p>
        </p:txBody>
      </p:sp>
      <p:sp>
        <p:nvSpPr>
          <p:cNvPr id="31" name="Text Box 26"/>
          <p:cNvSpPr txBox="1">
            <a:spLocks noChangeArrowheads="1"/>
          </p:cNvSpPr>
          <p:nvPr/>
        </p:nvSpPr>
        <p:spPr bwMode="auto">
          <a:xfrm>
            <a:off x="5893090" y="34290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2008</a:t>
            </a:r>
          </a:p>
        </p:txBody>
      </p:sp>
      <p:sp>
        <p:nvSpPr>
          <p:cNvPr id="32" name="Text Box 27"/>
          <p:cNvSpPr txBox="1">
            <a:spLocks noChangeArrowheads="1"/>
          </p:cNvSpPr>
          <p:nvPr/>
        </p:nvSpPr>
        <p:spPr bwMode="auto">
          <a:xfrm>
            <a:off x="4648200" y="5227638"/>
            <a:ext cx="457200" cy="182562"/>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1999</a:t>
            </a:r>
          </a:p>
        </p:txBody>
      </p:sp>
      <p:sp>
        <p:nvSpPr>
          <p:cNvPr id="33" name="Text Box 28"/>
          <p:cNvSpPr txBox="1">
            <a:spLocks noChangeArrowheads="1"/>
          </p:cNvSpPr>
          <p:nvPr/>
        </p:nvSpPr>
        <p:spPr bwMode="auto">
          <a:xfrm>
            <a:off x="7835900" y="4876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2002</a:t>
            </a:r>
          </a:p>
        </p:txBody>
      </p:sp>
      <p:sp>
        <p:nvSpPr>
          <p:cNvPr id="36" name="Text Box 31"/>
          <p:cNvSpPr txBox="1">
            <a:spLocks noChangeArrowheads="1"/>
          </p:cNvSpPr>
          <p:nvPr/>
        </p:nvSpPr>
        <p:spPr bwMode="auto">
          <a:xfrm>
            <a:off x="6172200" y="56388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2000</a:t>
            </a:r>
          </a:p>
        </p:txBody>
      </p:sp>
      <p:sp>
        <p:nvSpPr>
          <p:cNvPr id="37" name="Text Box 33"/>
          <p:cNvSpPr txBox="1">
            <a:spLocks noChangeArrowheads="1"/>
          </p:cNvSpPr>
          <p:nvPr/>
        </p:nvSpPr>
        <p:spPr bwMode="auto">
          <a:xfrm>
            <a:off x="3942011" y="3225799"/>
            <a:ext cx="658813"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dirty="0"/>
              <a:t>2000</a:t>
            </a:r>
          </a:p>
        </p:txBody>
      </p:sp>
      <p:sp>
        <p:nvSpPr>
          <p:cNvPr id="38" name="Text Box 35"/>
          <p:cNvSpPr txBox="1">
            <a:spLocks noChangeArrowheads="1"/>
          </p:cNvSpPr>
          <p:nvPr/>
        </p:nvSpPr>
        <p:spPr bwMode="auto">
          <a:xfrm>
            <a:off x="7620000" y="30940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2009</a:t>
            </a:r>
          </a:p>
        </p:txBody>
      </p:sp>
      <p:pic>
        <p:nvPicPr>
          <p:cNvPr id="39" name="Picture 3"/>
          <p:cNvPicPr>
            <a:picLocks noChangeAspect="1" noChangeArrowheads="1"/>
          </p:cNvPicPr>
          <p:nvPr/>
        </p:nvPicPr>
        <p:blipFill>
          <a:blip r:embed="rId3" cstate="print"/>
          <a:srcRect/>
          <a:stretch>
            <a:fillRect/>
          </a:stretch>
        </p:blipFill>
        <p:spPr bwMode="auto">
          <a:xfrm>
            <a:off x="1987395" y="3352800"/>
            <a:ext cx="1231900" cy="1219200"/>
          </a:xfrm>
          <a:prstGeom prst="rect">
            <a:avLst/>
          </a:prstGeom>
          <a:noFill/>
          <a:ln w="9525">
            <a:solidFill>
              <a:schemeClr val="tx2"/>
            </a:solidFill>
            <a:miter lim="800000"/>
            <a:headEnd/>
            <a:tailEnd/>
          </a:ln>
        </p:spPr>
      </p:pic>
      <p:sp>
        <p:nvSpPr>
          <p:cNvPr id="40" name="Text Box 19"/>
          <p:cNvSpPr txBox="1">
            <a:spLocks noChangeArrowheads="1"/>
          </p:cNvSpPr>
          <p:nvPr/>
        </p:nvSpPr>
        <p:spPr bwMode="auto">
          <a:xfrm>
            <a:off x="2368395" y="3810000"/>
            <a:ext cx="457200" cy="184666"/>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cs-CZ" sz="1200" dirty="0" smtClean="0"/>
              <a:t>1921</a:t>
            </a:r>
            <a:endParaRPr lang="en-US" sz="1200" dirty="0"/>
          </a:p>
        </p:txBody>
      </p:sp>
      <p:pic>
        <p:nvPicPr>
          <p:cNvPr id="41" name="Picture 3"/>
          <p:cNvPicPr>
            <a:picLocks noChangeAspect="1" noChangeArrowheads="1"/>
          </p:cNvPicPr>
          <p:nvPr/>
        </p:nvPicPr>
        <p:blipFill>
          <a:blip r:embed="rId3" cstate="print"/>
          <a:srcRect/>
          <a:stretch>
            <a:fillRect/>
          </a:stretch>
        </p:blipFill>
        <p:spPr bwMode="auto">
          <a:xfrm>
            <a:off x="222250" y="1219200"/>
            <a:ext cx="1231900" cy="1219200"/>
          </a:xfrm>
          <a:prstGeom prst="rect">
            <a:avLst/>
          </a:prstGeom>
          <a:noFill/>
          <a:ln w="9525">
            <a:solidFill>
              <a:schemeClr val="tx2"/>
            </a:solidFill>
            <a:miter lim="800000"/>
            <a:headEnd/>
            <a:tailEnd/>
          </a:ln>
        </p:spPr>
      </p:pic>
      <p:sp>
        <p:nvSpPr>
          <p:cNvPr id="42" name="Text Box 19"/>
          <p:cNvSpPr txBox="1">
            <a:spLocks noChangeArrowheads="1"/>
          </p:cNvSpPr>
          <p:nvPr/>
        </p:nvSpPr>
        <p:spPr bwMode="auto">
          <a:xfrm>
            <a:off x="603250" y="1676400"/>
            <a:ext cx="457200" cy="184666"/>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cs-CZ" sz="1200" dirty="0" smtClean="0"/>
              <a:t>1960</a:t>
            </a:r>
            <a:endParaRPr lang="en-US" sz="1200" dirty="0"/>
          </a:p>
        </p:txBody>
      </p:sp>
      <p:sp>
        <p:nvSpPr>
          <p:cNvPr id="20" name="Line 15"/>
          <p:cNvSpPr>
            <a:spLocks noChangeShapeType="1"/>
          </p:cNvSpPr>
          <p:nvPr/>
        </p:nvSpPr>
        <p:spPr bwMode="auto">
          <a:xfrm flipH="1" flipV="1">
            <a:off x="1454150" y="2400301"/>
            <a:ext cx="2051050" cy="511174"/>
          </a:xfrm>
          <a:prstGeom prst="line">
            <a:avLst/>
          </a:prstGeom>
          <a:noFill/>
          <a:ln w="57150">
            <a:solidFill>
              <a:schemeClr val="tx1"/>
            </a:solidFill>
            <a:round/>
            <a:headEnd/>
            <a:tailEnd type="triangle" w="med" len="med"/>
          </a:ln>
        </p:spPr>
        <p:txBody>
          <a:bodyPr/>
          <a:lstStyle/>
          <a:p>
            <a:endParaRPr lang="en-US"/>
          </a:p>
        </p:txBody>
      </p:sp>
      <p:sp>
        <p:nvSpPr>
          <p:cNvPr id="43" name="Line 15"/>
          <p:cNvSpPr>
            <a:spLocks noChangeShapeType="1"/>
          </p:cNvSpPr>
          <p:nvPr/>
        </p:nvSpPr>
        <p:spPr bwMode="auto">
          <a:xfrm flipH="1">
            <a:off x="1689100" y="3394074"/>
            <a:ext cx="1816100" cy="1482726"/>
          </a:xfrm>
          <a:prstGeom prst="line">
            <a:avLst/>
          </a:prstGeom>
          <a:noFill/>
          <a:ln w="57150">
            <a:solidFill>
              <a:schemeClr val="tx1"/>
            </a:solidFill>
            <a:round/>
            <a:headEnd/>
            <a:tailEnd type="triangle" w="med" len="med"/>
          </a:ln>
        </p:spPr>
        <p:txBody>
          <a:bodyPr/>
          <a:lstStyle/>
          <a:p>
            <a:endParaRPr lang="en-US"/>
          </a:p>
        </p:txBody>
      </p:sp>
      <p:sp>
        <p:nvSpPr>
          <p:cNvPr id="44" name="Line 14"/>
          <p:cNvSpPr>
            <a:spLocks noChangeShapeType="1"/>
          </p:cNvSpPr>
          <p:nvPr/>
        </p:nvSpPr>
        <p:spPr bwMode="auto">
          <a:xfrm flipH="1">
            <a:off x="5219700" y="1872178"/>
            <a:ext cx="1701800" cy="794822"/>
          </a:xfrm>
          <a:prstGeom prst="line">
            <a:avLst/>
          </a:prstGeom>
          <a:noFill/>
          <a:ln w="57150">
            <a:solidFill>
              <a:schemeClr val="tx1"/>
            </a:solidFill>
            <a:round/>
            <a:headEnd/>
            <a:tailEnd type="triangle" w="med" len="med"/>
          </a:ln>
        </p:spPr>
        <p:txBody>
          <a:bodyPr/>
          <a:lstStyle/>
          <a:p>
            <a:endParaRPr lang="en-US"/>
          </a:p>
        </p:txBody>
      </p:sp>
      <p:sp>
        <p:nvSpPr>
          <p:cNvPr id="45" name="Line 15"/>
          <p:cNvSpPr>
            <a:spLocks noChangeShapeType="1"/>
          </p:cNvSpPr>
          <p:nvPr/>
        </p:nvSpPr>
        <p:spPr bwMode="auto">
          <a:xfrm>
            <a:off x="4495800" y="4135437"/>
            <a:ext cx="304800" cy="436562"/>
          </a:xfrm>
          <a:prstGeom prst="line">
            <a:avLst/>
          </a:prstGeom>
          <a:noFill/>
          <a:ln w="57150">
            <a:solidFill>
              <a:schemeClr val="tx1"/>
            </a:solidFill>
            <a:round/>
            <a:headEnd/>
            <a:tailEnd type="triangle" w="med" len="med"/>
          </a:ln>
        </p:spPr>
        <p:txBody>
          <a:bodyPr/>
          <a:lstStyle/>
          <a:p>
            <a:endParaRPr lang="en-US"/>
          </a:p>
        </p:txBody>
      </p:sp>
      <p:sp>
        <p:nvSpPr>
          <p:cNvPr id="46" name="Line 15"/>
          <p:cNvSpPr>
            <a:spLocks noChangeShapeType="1"/>
          </p:cNvSpPr>
          <p:nvPr/>
        </p:nvSpPr>
        <p:spPr bwMode="auto">
          <a:xfrm>
            <a:off x="5161210" y="4135436"/>
            <a:ext cx="1189079" cy="969963"/>
          </a:xfrm>
          <a:prstGeom prst="line">
            <a:avLst/>
          </a:prstGeom>
          <a:noFill/>
          <a:ln w="57150">
            <a:solidFill>
              <a:schemeClr val="tx1"/>
            </a:solidFill>
            <a:round/>
            <a:headEnd/>
            <a:tailEnd type="triangle" w="med" len="med"/>
          </a:ln>
        </p:spPr>
        <p:txBody>
          <a:bodyPr/>
          <a:lstStyle/>
          <a:p>
            <a:endParaRPr lang="en-US"/>
          </a:p>
        </p:txBody>
      </p:sp>
      <p:sp>
        <p:nvSpPr>
          <p:cNvPr id="47" name="Line 15"/>
          <p:cNvSpPr>
            <a:spLocks noChangeShapeType="1"/>
          </p:cNvSpPr>
          <p:nvPr/>
        </p:nvSpPr>
        <p:spPr bwMode="auto">
          <a:xfrm>
            <a:off x="7620000" y="2133600"/>
            <a:ext cx="374650" cy="2182017"/>
          </a:xfrm>
          <a:prstGeom prst="line">
            <a:avLst/>
          </a:prstGeom>
          <a:noFill/>
          <a:ln w="57150">
            <a:solidFill>
              <a:schemeClr val="tx1"/>
            </a:solidFill>
            <a:round/>
            <a:headEnd/>
            <a:tailEnd type="triangle" w="med" len="med"/>
          </a:ln>
        </p:spPr>
        <p:txBody>
          <a:bodyPr/>
          <a:lstStyle/>
          <a:p>
            <a:endParaRPr lang="en-US"/>
          </a:p>
        </p:txBody>
      </p:sp>
      <p:sp>
        <p:nvSpPr>
          <p:cNvPr id="48" name="Line 15"/>
          <p:cNvSpPr>
            <a:spLocks noChangeShapeType="1"/>
          </p:cNvSpPr>
          <p:nvPr/>
        </p:nvSpPr>
        <p:spPr bwMode="auto">
          <a:xfrm flipH="1">
            <a:off x="6921500" y="4800598"/>
            <a:ext cx="457200" cy="304801"/>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right)">
                                      <p:cBhvr>
                                        <p:cTn id="10" dur="500"/>
                                        <p:tgtEl>
                                          <p:spTgt spid="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right)">
                                      <p:cBhvr>
                                        <p:cTn id="19" dur="500"/>
                                        <p:tgtEl>
                                          <p:spTgt spid="4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right)">
                                      <p:cBhvr>
                                        <p:cTn id="22" dur="500"/>
                                        <p:tgtEl>
                                          <p:spTgt spid="4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right)">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3" grpId="0" animBg="1"/>
      <p:bldP spid="44" grpId="0" animBg="1"/>
      <p:bldP spid="45" grpId="0" animBg="1"/>
      <p:bldP spid="46" grpId="0" animBg="1"/>
      <p:bldP spid="47" grpId="0" animBg="1"/>
      <p:bldP spid="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819919" y="1511002"/>
            <a:ext cx="7856537" cy="5086350"/>
          </a:xfrm>
          <a:prstGeom prst="rect">
            <a:avLst/>
          </a:prstGeom>
          <a:noFill/>
          <a:ln w="9525">
            <a:noFill/>
            <a:miter lim="800000"/>
            <a:headEnd/>
            <a:tailEnd/>
          </a:ln>
        </p:spPr>
      </p:pic>
      <p:sp>
        <p:nvSpPr>
          <p:cNvPr id="2" name="Title 1"/>
          <p:cNvSpPr>
            <a:spLocks noGrp="1"/>
          </p:cNvSpPr>
          <p:nvPr>
            <p:ph type="title"/>
          </p:nvPr>
        </p:nvSpPr>
        <p:spPr/>
        <p:txBody>
          <a:bodyPr/>
          <a:lstStyle/>
          <a:p>
            <a:r>
              <a:rPr lang="sk-SK" dirty="0" smtClean="0"/>
              <a:t>Idézett folyóirat cikkek keresése</a:t>
            </a:r>
            <a:endParaRPr lang="en-US" dirty="0"/>
          </a:p>
        </p:txBody>
      </p:sp>
      <p:sp>
        <p:nvSpPr>
          <p:cNvPr id="32" name="Oval 31"/>
          <p:cNvSpPr/>
          <p:nvPr/>
        </p:nvSpPr>
        <p:spPr bwMode="auto">
          <a:xfrm>
            <a:off x="2195736" y="1628800"/>
            <a:ext cx="1656184" cy="504056"/>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a:xfrm>
            <a:off x="6516216" y="4149080"/>
            <a:ext cx="1080120"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2771800" y="3212976"/>
            <a:ext cx="432048" cy="21602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771800" y="3645024"/>
            <a:ext cx="432048" cy="21602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771800" y="4077072"/>
            <a:ext cx="432048" cy="21602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524328" y="3717032"/>
            <a:ext cx="36004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0" y="1844824"/>
            <a:ext cx="9097428" cy="4176464"/>
          </a:xfrm>
          <a:prstGeom prst="rect">
            <a:avLst/>
          </a:prstGeom>
          <a:noFill/>
          <a:ln w="9525">
            <a:noFill/>
            <a:miter lim="800000"/>
            <a:headEnd/>
            <a:tailEnd/>
          </a:ln>
        </p:spPr>
      </p:pic>
      <p:sp>
        <p:nvSpPr>
          <p:cNvPr id="2" name="Title 1"/>
          <p:cNvSpPr>
            <a:spLocks noGrp="1"/>
          </p:cNvSpPr>
          <p:nvPr>
            <p:ph type="title"/>
          </p:nvPr>
        </p:nvSpPr>
        <p:spPr>
          <a:xfrm>
            <a:off x="323528" y="116632"/>
            <a:ext cx="5842992" cy="1219200"/>
          </a:xfrm>
        </p:spPr>
        <p:txBody>
          <a:bodyPr/>
          <a:lstStyle/>
          <a:p>
            <a:r>
              <a:rPr lang="sk-SK" dirty="0" smtClean="0"/>
              <a:t>Idézett hivatkozások keresése – </a:t>
            </a:r>
            <a:r>
              <a:rPr lang="hu-HU" dirty="0" smtClean="0"/>
              <a:t>áttekintő táblázat</a:t>
            </a:r>
            <a:endParaRPr lang="en-US" dirty="0"/>
          </a:p>
        </p:txBody>
      </p:sp>
      <p:sp>
        <p:nvSpPr>
          <p:cNvPr id="5" name="AutoShape 4"/>
          <p:cNvSpPr>
            <a:spLocks noChangeArrowheads="1"/>
          </p:cNvSpPr>
          <p:nvPr/>
        </p:nvSpPr>
        <p:spPr bwMode="auto">
          <a:xfrm>
            <a:off x="4716016" y="5805264"/>
            <a:ext cx="4104456" cy="936104"/>
          </a:xfrm>
          <a:prstGeom prst="wedgeRoundRectCallout">
            <a:avLst>
              <a:gd name="adj1" fmla="val 15702"/>
              <a:gd name="adj2" fmla="val -91152"/>
              <a:gd name="adj3" fmla="val 16667"/>
            </a:avLst>
          </a:prstGeom>
          <a:solidFill>
            <a:schemeClr val="tx2">
              <a:lumMod val="60000"/>
              <a:lumOff val="40000"/>
            </a:schemeClr>
          </a:solidFill>
          <a:ln w="9525" algn="ctr">
            <a:solidFill>
              <a:srgbClr val="000000"/>
            </a:solidFill>
            <a:miter lim="800000"/>
            <a:headEnd/>
            <a:tailEnd/>
          </a:ln>
          <a:effectLst>
            <a:outerShdw dist="35921" dir="2700000" algn="ctr" rotWithShape="0">
              <a:srgbClr val="808080"/>
            </a:outerShdw>
          </a:effectLst>
          <a:scene3d>
            <a:camera prst="orthographicFront"/>
            <a:lightRig rig="threePt" dir="t"/>
          </a:scene3d>
          <a:sp3d>
            <a:bevelT/>
          </a:sp3d>
        </p:spPr>
        <p:txBody>
          <a:bodyPr/>
          <a:lstStyle/>
          <a:p>
            <a:pPr algn="l">
              <a:defRPr/>
            </a:pPr>
            <a:r>
              <a:rPr lang="hu-HU" sz="1400" b="1" dirty="0" smtClean="0"/>
              <a:t>Helyes hivatkozás</a:t>
            </a:r>
            <a:r>
              <a:rPr lang="en-US" sz="1400" b="1" dirty="0" smtClean="0"/>
              <a:t/>
            </a:r>
            <a:br>
              <a:rPr lang="en-US" sz="1400" b="1" dirty="0" smtClean="0"/>
            </a:br>
            <a:r>
              <a:rPr lang="cs-CZ" sz="1400" dirty="0" smtClean="0"/>
              <a:t>A kék </a:t>
            </a:r>
            <a:r>
              <a:rPr lang="en-US" sz="1400" dirty="0" smtClean="0"/>
              <a:t>View Record </a:t>
            </a:r>
            <a:r>
              <a:rPr lang="hu-HU" sz="1400" dirty="0" smtClean="0"/>
              <a:t>link jelzi, hogy a tételnek van forrásbejegyzése a Web of Sciencben.</a:t>
            </a:r>
            <a:r>
              <a:rPr lang="en-US" sz="1400" dirty="0" smtClean="0"/>
              <a:t> </a:t>
            </a:r>
            <a:endParaRPr lang="en-US" sz="1400" dirty="0"/>
          </a:p>
          <a:p>
            <a:pPr algn="l">
              <a:defRPr/>
            </a:pPr>
            <a:endParaRPr lang="en-US" sz="1400" dirty="0"/>
          </a:p>
          <a:p>
            <a:pPr>
              <a:defRPr/>
            </a:pPr>
            <a:endParaRPr lang="en-US" sz="1400" dirty="0"/>
          </a:p>
        </p:txBody>
      </p:sp>
      <p:sp>
        <p:nvSpPr>
          <p:cNvPr id="7" name="Rectangle 6"/>
          <p:cNvSpPr/>
          <p:nvPr/>
        </p:nvSpPr>
        <p:spPr bwMode="auto">
          <a:xfrm>
            <a:off x="467544" y="4725144"/>
            <a:ext cx="8496944" cy="648072"/>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3" name="Group 10"/>
          <p:cNvGrpSpPr/>
          <p:nvPr/>
        </p:nvGrpSpPr>
        <p:grpSpPr>
          <a:xfrm>
            <a:off x="1115616" y="3717032"/>
            <a:ext cx="1656184" cy="792088"/>
            <a:chOff x="2316088" y="3756248"/>
            <a:chExt cx="1656184" cy="792088"/>
          </a:xfrm>
        </p:grpSpPr>
        <p:sp>
          <p:nvSpPr>
            <p:cNvPr id="6" name="AutoShape 4"/>
            <p:cNvSpPr>
              <a:spLocks noChangeArrowheads="1"/>
            </p:cNvSpPr>
            <p:nvPr/>
          </p:nvSpPr>
          <p:spPr bwMode="auto">
            <a:xfrm>
              <a:off x="2316088" y="3972272"/>
              <a:ext cx="1152128" cy="360040"/>
            </a:xfrm>
            <a:prstGeom prst="roundRect">
              <a:avLst/>
            </a:prstGeom>
            <a:solidFill>
              <a:schemeClr val="tx2">
                <a:lumMod val="60000"/>
                <a:lumOff val="40000"/>
              </a:schemeClr>
            </a:solidFill>
            <a:ln w="9525" algn="ctr">
              <a:solidFill>
                <a:srgbClr val="000000"/>
              </a:solidFill>
              <a:miter lim="800000"/>
              <a:headEnd/>
              <a:tailEnd/>
            </a:ln>
            <a:effectLst>
              <a:outerShdw dist="35921" dir="2700000" algn="ctr" rotWithShape="0">
                <a:srgbClr val="808080"/>
              </a:outerShdw>
            </a:effectLst>
            <a:scene3d>
              <a:camera prst="orthographicFront"/>
              <a:lightRig rig="threePt" dir="t"/>
            </a:scene3d>
            <a:sp3d>
              <a:bevelT/>
            </a:sp3d>
          </p:spPr>
          <p:txBody>
            <a:bodyPr/>
            <a:lstStyle/>
            <a:p>
              <a:pPr algn="l">
                <a:defRPr/>
              </a:pPr>
              <a:r>
                <a:rPr lang="sk-SK" sz="1400" b="1" dirty="0" smtClean="0"/>
                <a:t>Változatok</a:t>
              </a:r>
              <a:r>
                <a:rPr lang="en-US" sz="1400" dirty="0" smtClean="0"/>
                <a:t/>
              </a:r>
              <a:br>
                <a:rPr lang="en-US" sz="1400" dirty="0" smtClean="0"/>
              </a:br>
              <a:endParaRPr lang="en-US" sz="1400" dirty="0"/>
            </a:p>
            <a:p>
              <a:pPr algn="l">
                <a:defRPr/>
              </a:pPr>
              <a:endParaRPr lang="en-US" sz="1400" dirty="0"/>
            </a:p>
            <a:p>
              <a:pPr>
                <a:defRPr/>
              </a:pPr>
              <a:endParaRPr lang="en-US" sz="1400" dirty="0"/>
            </a:p>
          </p:txBody>
        </p:sp>
        <p:sp>
          <p:nvSpPr>
            <p:cNvPr id="8" name="Left Brace 7"/>
            <p:cNvSpPr/>
            <p:nvPr/>
          </p:nvSpPr>
          <p:spPr bwMode="auto">
            <a:xfrm>
              <a:off x="3505200" y="3756248"/>
              <a:ext cx="467072" cy="792088"/>
            </a:xfrm>
            <a:prstGeom prst="leftBrace">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9" name="AutoShape 4"/>
          <p:cNvSpPr>
            <a:spLocks noChangeArrowheads="1"/>
          </p:cNvSpPr>
          <p:nvPr/>
        </p:nvSpPr>
        <p:spPr bwMode="auto">
          <a:xfrm>
            <a:off x="251520" y="1412776"/>
            <a:ext cx="2819400" cy="914400"/>
          </a:xfrm>
          <a:prstGeom prst="rect">
            <a:avLst/>
          </a:prstGeom>
          <a:solidFill>
            <a:schemeClr val="tx2">
              <a:lumMod val="60000"/>
              <a:lumOff val="40000"/>
            </a:schemeClr>
          </a:solidFill>
          <a:ln w="9525" algn="ctr">
            <a:solidFill>
              <a:srgbClr val="000000"/>
            </a:solidFill>
            <a:miter lim="800000"/>
            <a:headEnd/>
            <a:tailEnd/>
          </a:ln>
          <a:effectLst>
            <a:outerShdw dist="35921" dir="2700000" algn="ctr" rotWithShape="0">
              <a:srgbClr val="808080"/>
            </a:outerShdw>
          </a:effectLst>
          <a:scene3d>
            <a:camera prst="orthographicFront"/>
            <a:lightRig rig="threePt" dir="t"/>
          </a:scene3d>
          <a:sp3d>
            <a:bevelT/>
          </a:sp3d>
        </p:spPr>
        <p:txBody>
          <a:bodyPr/>
          <a:lstStyle/>
          <a:p>
            <a:pPr algn="l">
              <a:defRPr/>
            </a:pPr>
            <a:r>
              <a:rPr lang="hu-HU" sz="1400" dirty="0" smtClean="0">
                <a:solidFill>
                  <a:schemeClr val="accent4"/>
                </a:solidFill>
              </a:rPr>
              <a:t>Ezen táblázat megjeleníti az összes bejegyzést a</a:t>
            </a:r>
            <a:r>
              <a:rPr lang="en-US" sz="1400" dirty="0" smtClean="0">
                <a:solidFill>
                  <a:schemeClr val="accent4"/>
                </a:solidFill>
              </a:rPr>
              <a:t> Cited Reference Index</a:t>
            </a:r>
            <a:r>
              <a:rPr lang="hu-HU" sz="1400" dirty="0" smtClean="0">
                <a:solidFill>
                  <a:schemeClr val="accent4"/>
                </a:solidFill>
              </a:rPr>
              <a:t>ben, amelyek megfelelnek a keresésnek</a:t>
            </a:r>
            <a:r>
              <a:rPr lang="en-US" sz="1400" dirty="0" smtClean="0">
                <a:solidFill>
                  <a:schemeClr val="accent4"/>
                </a:solidFill>
              </a:rPr>
              <a:t>  </a:t>
            </a:r>
            <a:endParaRPr lang="en-US" sz="1400" dirty="0"/>
          </a:p>
          <a:p>
            <a:pPr>
              <a:defRPr/>
            </a:pPr>
            <a:endParaRPr lang="en-US" sz="1400" dirty="0"/>
          </a:p>
        </p:txBody>
      </p:sp>
      <p:sp>
        <p:nvSpPr>
          <p:cNvPr id="13" name="AutoShape 6"/>
          <p:cNvSpPr>
            <a:spLocks noChangeArrowheads="1"/>
          </p:cNvSpPr>
          <p:nvPr/>
        </p:nvSpPr>
        <p:spPr bwMode="auto">
          <a:xfrm>
            <a:off x="251520" y="5877272"/>
            <a:ext cx="2808312" cy="792088"/>
          </a:xfrm>
          <a:prstGeom prst="wedgeRoundRectCallout">
            <a:avLst>
              <a:gd name="adj1" fmla="val -47813"/>
              <a:gd name="adj2" fmla="val -164825"/>
              <a:gd name="adj3" fmla="val 16667"/>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pPr algn="l"/>
            <a:r>
              <a:rPr lang="sk-SK" sz="1400" dirty="0" smtClean="0"/>
              <a:t>Mielőtt továbblépne, jelölje be a megfelelő tételeket, majd kattintson a </a:t>
            </a:r>
            <a:r>
              <a:rPr lang="en-US" sz="1400" dirty="0" smtClean="0"/>
              <a:t>Finish Search</a:t>
            </a:r>
            <a:r>
              <a:rPr lang="hu-HU" sz="1400" dirty="0" smtClean="0"/>
              <a:t>-re</a:t>
            </a:r>
            <a:r>
              <a:rPr lang="en-US" sz="1400" dirty="0" smtClean="0"/>
              <a:t>.</a:t>
            </a:r>
          </a:p>
        </p:txBody>
      </p:sp>
      <p:sp>
        <p:nvSpPr>
          <p:cNvPr id="15" name="AutoShape 6"/>
          <p:cNvSpPr>
            <a:spLocks noChangeArrowheads="1"/>
          </p:cNvSpPr>
          <p:nvPr/>
        </p:nvSpPr>
        <p:spPr bwMode="auto">
          <a:xfrm>
            <a:off x="5580112" y="764704"/>
            <a:ext cx="3276600" cy="1066800"/>
          </a:xfrm>
          <a:prstGeom prst="wedgeRoundRectCallout">
            <a:avLst>
              <a:gd name="adj1" fmla="val -97950"/>
              <a:gd name="adj2" fmla="val 206422"/>
              <a:gd name="adj3" fmla="val 16667"/>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pPr algn="l"/>
            <a:r>
              <a:rPr lang="cs-CZ" sz="1400" dirty="0" smtClean="0"/>
              <a:t>A </a:t>
            </a:r>
            <a:r>
              <a:rPr lang="en-US" sz="1400" b="1" dirty="0" smtClean="0"/>
              <a:t>Show Expanded Titles</a:t>
            </a:r>
            <a:r>
              <a:rPr lang="hu-HU" sz="1400" b="1" dirty="0" smtClean="0"/>
              <a:t>-ra </a:t>
            </a:r>
            <a:r>
              <a:rPr lang="hu-HU" sz="1400" dirty="0" smtClean="0"/>
              <a:t>kattintással megjelennek a cikkek címei, amennyiben megtalálhatóak a Web of Sciencben mint bejegyzés</a:t>
            </a:r>
            <a:endParaRPr lang="en-US" sz="1400" dirty="0" smtClean="0"/>
          </a:p>
        </p:txBody>
      </p:sp>
      <p:sp>
        <p:nvSpPr>
          <p:cNvPr id="17" name="Rounded Rectangle 16"/>
          <p:cNvSpPr/>
          <p:nvPr/>
        </p:nvSpPr>
        <p:spPr>
          <a:xfrm>
            <a:off x="2987824" y="5661248"/>
            <a:ext cx="1440160"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6"/>
          <p:cNvSpPr>
            <a:spLocks noChangeArrowheads="1"/>
          </p:cNvSpPr>
          <p:nvPr/>
        </p:nvSpPr>
        <p:spPr bwMode="auto">
          <a:xfrm>
            <a:off x="403920" y="6029672"/>
            <a:ext cx="2943944" cy="567680"/>
          </a:xfrm>
          <a:prstGeom prst="wedgeRoundRectCallout">
            <a:avLst>
              <a:gd name="adj1" fmla="val -31380"/>
              <a:gd name="adj2" fmla="val -221063"/>
              <a:gd name="adj3" fmla="val 16667"/>
            </a:avLst>
          </a:prstGeom>
          <a:solidFill>
            <a:schemeClr val="tx2">
              <a:lumMod val="60000"/>
              <a:lumOff val="40000"/>
            </a:schemeClr>
          </a:solidFill>
          <a:ln w="9525" algn="ctr">
            <a:solidFill>
              <a:schemeClr val="tx1"/>
            </a:solidFill>
            <a:miter lim="800000"/>
            <a:headEnd/>
            <a:tailEnd/>
          </a:ln>
          <a:effectLst>
            <a:outerShdw dist="35921" dir="2700000" algn="ctr" rotWithShape="0">
              <a:schemeClr val="bg2"/>
            </a:outerShdw>
          </a:effectLst>
          <a:scene3d>
            <a:camera prst="orthographicFront"/>
            <a:lightRig rig="threePt" dir="t"/>
          </a:scene3d>
          <a:sp3d>
            <a:bevelT/>
          </a:sp3d>
        </p:spPr>
        <p:txBody>
          <a:bodyPr/>
          <a:lstStyle/>
          <a:p>
            <a:pPr algn="l"/>
            <a:r>
              <a:rPr lang="hu-HU" sz="1400" dirty="0" smtClean="0"/>
              <a:t>Az összes szerző megjeleníthető, a változatoknál is</a:t>
            </a: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3" grpId="0" animBg="1"/>
      <p:bldP spid="13" grpId="1" animBg="1"/>
      <p:bldP spid="15" grpId="0" animBg="1"/>
      <p:bldP spid="15" grpId="1" animBg="1"/>
      <p:bldP spid="17" grpId="0" animBg="1"/>
      <p:bldP spid="18" grpId="0" animBg="1"/>
      <p:bldP spid="1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1556792"/>
            <a:ext cx="8172196" cy="4773141"/>
          </a:xfrm>
          <a:prstGeom prst="rect">
            <a:avLst/>
          </a:prstGeom>
          <a:noFill/>
          <a:ln w="9525">
            <a:noFill/>
            <a:miter lim="800000"/>
            <a:headEnd/>
            <a:tailEnd/>
          </a:ln>
        </p:spPr>
      </p:pic>
      <p:sp>
        <p:nvSpPr>
          <p:cNvPr id="2" name="Title 1"/>
          <p:cNvSpPr>
            <a:spLocks noGrp="1"/>
          </p:cNvSpPr>
          <p:nvPr>
            <p:ph type="title"/>
          </p:nvPr>
        </p:nvSpPr>
        <p:spPr/>
        <p:txBody>
          <a:bodyPr/>
          <a:lstStyle/>
          <a:p>
            <a:r>
              <a:rPr lang="sk-SK" dirty="0" smtClean="0"/>
              <a:t>Idéző cikkek - találatok</a:t>
            </a:r>
            <a:endParaRPr lang="en-US" dirty="0"/>
          </a:p>
        </p:txBody>
      </p:sp>
      <p:sp>
        <p:nvSpPr>
          <p:cNvPr id="9" name="AutoShape 4"/>
          <p:cNvSpPr>
            <a:spLocks noChangeArrowheads="1"/>
          </p:cNvSpPr>
          <p:nvPr/>
        </p:nvSpPr>
        <p:spPr bwMode="auto">
          <a:xfrm>
            <a:off x="5943600" y="3733800"/>
            <a:ext cx="2819400" cy="2590800"/>
          </a:xfrm>
          <a:prstGeom prst="wedgeRoundRectCallout">
            <a:avLst>
              <a:gd name="adj1" fmla="val -43750"/>
              <a:gd name="adj2" fmla="val 40546"/>
              <a:gd name="adj3" fmla="val 16667"/>
            </a:avLst>
          </a:prstGeom>
          <a:solidFill>
            <a:schemeClr val="tx2">
              <a:lumMod val="60000"/>
              <a:lumOff val="40000"/>
            </a:schemeClr>
          </a:solidFill>
          <a:ln w="9525" algn="ctr">
            <a:solidFill>
              <a:srgbClr val="000000"/>
            </a:solidFill>
            <a:miter lim="800000"/>
            <a:headEnd/>
            <a:tailEnd/>
          </a:ln>
          <a:effectLst>
            <a:outerShdw dist="35921" dir="2700000" algn="ctr" rotWithShape="0">
              <a:srgbClr val="808080"/>
            </a:outerShdw>
          </a:effectLst>
          <a:scene3d>
            <a:camera prst="orthographicFront"/>
            <a:lightRig rig="threePt" dir="t"/>
          </a:scene3d>
          <a:sp3d>
            <a:bevelT/>
          </a:sp3d>
        </p:spPr>
        <p:txBody>
          <a:bodyPr/>
          <a:lstStyle/>
          <a:p>
            <a:pPr algn="l">
              <a:defRPr/>
            </a:pPr>
            <a:r>
              <a:rPr lang="cs-CZ" sz="1400" dirty="0" smtClean="0"/>
              <a:t>Ez a találati lista tartalmazza az összes dokumentumot, amelyk idézték </a:t>
            </a:r>
            <a:r>
              <a:rPr lang="en-US" sz="1400" dirty="0" err="1" smtClean="0"/>
              <a:t>McGlynn</a:t>
            </a:r>
            <a:r>
              <a:rPr lang="cs-CZ" sz="1400" dirty="0" smtClean="0"/>
              <a:t>ov cikkét akár helyesen akár hibásan.</a:t>
            </a:r>
            <a:endParaRPr lang="en-US" sz="1400" dirty="0" smtClean="0"/>
          </a:p>
          <a:p>
            <a:pPr algn="l">
              <a:defRPr/>
            </a:pPr>
            <a:endParaRPr lang="en-US" sz="1400" dirty="0" smtClean="0"/>
          </a:p>
          <a:p>
            <a:pPr algn="l">
              <a:defRPr/>
            </a:pPr>
            <a:r>
              <a:rPr lang="cs-CZ" sz="1400" dirty="0" smtClean="0"/>
              <a:t>Az összes dokumentum tematikailag rokon, annak ellenére, hogy valószínűleg nem használnak azonos terminológiát. </a:t>
            </a:r>
            <a:endParaRPr lang="en-US" sz="1400" dirty="0"/>
          </a:p>
          <a:p>
            <a:pPr>
              <a:defRPr/>
            </a:pPr>
            <a:endParaRPr lang="en-U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Kérdések</a:t>
            </a:r>
            <a:endParaRPr lang="en-US" dirty="0"/>
          </a:p>
        </p:txBody>
      </p:sp>
      <p:pic>
        <p:nvPicPr>
          <p:cNvPr id="1026" name="Picture 2" descr="http://researchingreform.files.wordpress.com/2011/09/face_question_mark3.jpg"/>
          <p:cNvPicPr>
            <a:picLocks noChangeAspect="1" noChangeArrowheads="1"/>
          </p:cNvPicPr>
          <p:nvPr/>
        </p:nvPicPr>
        <p:blipFill>
          <a:blip r:embed="rId2" cstate="print"/>
          <a:srcRect/>
          <a:stretch>
            <a:fillRect/>
          </a:stretch>
        </p:blipFill>
        <p:spPr bwMode="auto">
          <a:xfrm>
            <a:off x="2362200" y="1371600"/>
            <a:ext cx="4572000" cy="45720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Thomson Reuters</a:t>
            </a:r>
            <a:r>
              <a:rPr lang="hu-HU" dirty="0" smtClean="0"/>
              <a:t> kapcsolat</a:t>
            </a:r>
            <a:endParaRPr lang="en-US" dirty="0" smtClean="0"/>
          </a:p>
        </p:txBody>
      </p:sp>
      <p:sp>
        <p:nvSpPr>
          <p:cNvPr id="49155" name="Content Placeholder 2"/>
          <p:cNvSpPr>
            <a:spLocks noGrp="1"/>
          </p:cNvSpPr>
          <p:nvPr>
            <p:ph idx="1"/>
          </p:nvPr>
        </p:nvSpPr>
        <p:spPr>
          <a:xfrm>
            <a:off x="762000" y="1676400"/>
            <a:ext cx="7445375" cy="4648200"/>
          </a:xfrm>
        </p:spPr>
        <p:txBody>
          <a:bodyPr/>
          <a:lstStyle/>
          <a:p>
            <a:pPr eaLnBrk="1" hangingPunct="1">
              <a:buClr>
                <a:schemeClr val="tx1"/>
              </a:buClr>
              <a:buNone/>
            </a:pPr>
            <a:r>
              <a:rPr lang="sk-SK" b="1" dirty="0" smtClean="0"/>
              <a:t>Látogassa meg a honlapunkat:</a:t>
            </a:r>
          </a:p>
          <a:p>
            <a:pPr eaLnBrk="1" hangingPunct="1">
              <a:buClr>
                <a:schemeClr val="tx1"/>
              </a:buClr>
              <a:buNone/>
            </a:pPr>
            <a:r>
              <a:rPr lang="sk-SK" sz="1800" b="1" dirty="0" smtClean="0"/>
              <a:t>		</a:t>
            </a:r>
            <a:r>
              <a:rPr lang="en-US" sz="1800" dirty="0" smtClean="0">
                <a:hlinkClick r:id="rId3"/>
              </a:rPr>
              <a:t>http://www.science.thomsonreuters.com/</a:t>
            </a:r>
            <a:endParaRPr lang="sk-SK" sz="1800" b="1" dirty="0" smtClean="0"/>
          </a:p>
          <a:p>
            <a:pPr lvl="1" eaLnBrk="1" hangingPunct="1">
              <a:buClr>
                <a:schemeClr val="tx1"/>
              </a:buClr>
              <a:buNone/>
            </a:pPr>
            <a:endParaRPr lang="sk-SK" sz="1800" dirty="0" smtClean="0"/>
          </a:p>
          <a:p>
            <a:pPr eaLnBrk="1" hangingPunct="1">
              <a:buClr>
                <a:schemeClr val="tx1"/>
              </a:buClr>
              <a:buNone/>
            </a:pPr>
            <a:r>
              <a:rPr lang="sk-SK" b="1" dirty="0" smtClean="0"/>
              <a:t>Technikai segítség:</a:t>
            </a:r>
          </a:p>
          <a:p>
            <a:pPr eaLnBrk="1" hangingPunct="1">
              <a:buClr>
                <a:schemeClr val="tx1"/>
              </a:buClr>
              <a:buNone/>
            </a:pPr>
            <a:r>
              <a:rPr lang="sk-SK" b="1" dirty="0" smtClean="0"/>
              <a:t>		</a:t>
            </a:r>
            <a:r>
              <a:rPr lang="en-US" sz="1800" dirty="0" smtClean="0">
                <a:hlinkClick r:id="rId3"/>
              </a:rPr>
              <a:t>http://www.science.thomsonreuters.com/support</a:t>
            </a:r>
            <a:endParaRPr lang="en-US" sz="1800" dirty="0" smtClean="0"/>
          </a:p>
          <a:p>
            <a:pPr eaLnBrk="1" hangingPunct="1">
              <a:buClr>
                <a:schemeClr val="tx1"/>
              </a:buClr>
              <a:buNone/>
            </a:pPr>
            <a:endParaRPr lang="sk-SK" sz="1600" b="1" dirty="0" smtClean="0"/>
          </a:p>
          <a:p>
            <a:pPr eaLnBrk="1" hangingPunct="1">
              <a:buClr>
                <a:schemeClr val="tx1"/>
              </a:buClr>
              <a:buNone/>
            </a:pPr>
            <a:r>
              <a:rPr lang="sk-SK" b="1" dirty="0" smtClean="0"/>
              <a:t>Képzések:</a:t>
            </a:r>
          </a:p>
          <a:p>
            <a:pPr eaLnBrk="1" hangingPunct="1">
              <a:buClr>
                <a:schemeClr val="tx1"/>
              </a:buClr>
              <a:buNone/>
            </a:pPr>
            <a:endParaRPr lang="sk-SK" sz="1600" b="1" dirty="0" smtClean="0"/>
          </a:p>
          <a:p>
            <a:pPr lvl="1">
              <a:spcBef>
                <a:spcPts val="0"/>
              </a:spcBef>
              <a:buClr>
                <a:schemeClr val="tx1"/>
              </a:buClr>
              <a:buNone/>
            </a:pPr>
            <a:r>
              <a:rPr lang="sk-SK" sz="1800" b="1" dirty="0" smtClean="0"/>
              <a:t>		Eniko Toth Szasz</a:t>
            </a:r>
          </a:p>
          <a:p>
            <a:pPr lvl="1">
              <a:spcBef>
                <a:spcPts val="0"/>
              </a:spcBef>
              <a:buClr>
                <a:schemeClr val="tx1"/>
              </a:buClr>
              <a:buNone/>
            </a:pPr>
            <a:r>
              <a:rPr lang="sk-SK" sz="1800" dirty="0" smtClean="0"/>
              <a:t>		E-mail: </a:t>
            </a:r>
            <a:r>
              <a:rPr lang="sk-SK" sz="1800" dirty="0" smtClean="0">
                <a:hlinkClick r:id="rId4"/>
              </a:rPr>
              <a:t>eniko.szasz@thomsonreuters.com</a:t>
            </a:r>
            <a:endParaRPr lang="sk-SK" sz="1800" dirty="0" smtClean="0"/>
          </a:p>
          <a:p>
            <a:pPr lvl="1">
              <a:spcBef>
                <a:spcPts val="0"/>
              </a:spcBef>
              <a:buClr>
                <a:schemeClr val="tx1"/>
              </a:buClr>
              <a:buNone/>
            </a:pPr>
            <a:r>
              <a:rPr lang="sk-SK" sz="1800" dirty="0" smtClean="0"/>
              <a:t>		Tel: 00420 224 190 425</a:t>
            </a:r>
          </a:p>
          <a:p>
            <a:pPr eaLnBrk="1" hangingPunct="1">
              <a:spcBef>
                <a:spcPts val="0"/>
              </a:spcBef>
              <a:buClr>
                <a:schemeClr val="tx1"/>
              </a:buClr>
              <a:buNone/>
            </a:pPr>
            <a:endParaRPr lang="en-US" sz="1200"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369175" cy="836612"/>
          </a:xfrm>
        </p:spPr>
        <p:txBody>
          <a:bodyPr/>
          <a:lstStyle/>
          <a:p>
            <a:pPr eaLnBrk="1" hangingPunct="1"/>
            <a:r>
              <a:rPr lang="sk-SK" dirty="0" smtClean="0"/>
              <a:t>Bevezetés</a:t>
            </a:r>
            <a:r>
              <a:rPr lang="en-US" dirty="0" smtClean="0"/>
              <a:t> – Web of Science</a:t>
            </a:r>
            <a:endParaRPr lang="en-US" dirty="0" smtClean="0">
              <a:solidFill>
                <a:schemeClr val="accent1"/>
              </a:solidFill>
            </a:endParaRPr>
          </a:p>
        </p:txBody>
      </p:sp>
      <p:pic>
        <p:nvPicPr>
          <p:cNvPr id="5" name="Picture 3"/>
          <p:cNvPicPr>
            <a:picLocks noChangeAspect="1" noChangeArrowheads="1"/>
          </p:cNvPicPr>
          <p:nvPr/>
        </p:nvPicPr>
        <p:blipFill>
          <a:blip r:embed="rId3" cstate="print"/>
          <a:srcRect/>
          <a:stretch>
            <a:fillRect/>
          </a:stretch>
        </p:blipFill>
        <p:spPr bwMode="auto">
          <a:xfrm>
            <a:off x="6553200" y="3962400"/>
            <a:ext cx="1231900" cy="1219200"/>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239000" y="4648200"/>
            <a:ext cx="1231900" cy="1219200"/>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629400" y="5105400"/>
            <a:ext cx="1231900" cy="1219200"/>
          </a:xfrm>
          <a:prstGeom prst="rect">
            <a:avLst/>
          </a:prstGeom>
          <a:noFill/>
          <a:ln w="9525">
            <a:solidFill>
              <a:schemeClr val="tx2"/>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867400" y="4572000"/>
            <a:ext cx="1231900" cy="1219200"/>
          </a:xfrm>
          <a:prstGeom prst="rect">
            <a:avLst/>
          </a:prstGeom>
          <a:noFill/>
          <a:ln w="9525">
            <a:solidFill>
              <a:schemeClr val="tx2"/>
            </a:solid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6934200" y="304800"/>
            <a:ext cx="1231900" cy="1219200"/>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7620000" y="914400"/>
            <a:ext cx="1231900" cy="1219200"/>
          </a:xfrm>
          <a:prstGeom prst="rect">
            <a:avLst/>
          </a:prstGeom>
          <a:noFill/>
          <a:ln w="9525">
            <a:solidFill>
              <a:schemeClr val="tx2"/>
            </a:solid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6477000" y="1143000"/>
            <a:ext cx="1231900" cy="1219200"/>
          </a:xfrm>
          <a:prstGeom prst="rect">
            <a:avLst/>
          </a:prstGeom>
          <a:noFill/>
          <a:ln w="9525">
            <a:solidFill>
              <a:schemeClr val="tx2"/>
            </a:solid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7239000" y="1676400"/>
            <a:ext cx="1231900" cy="1219200"/>
          </a:xfrm>
          <a:prstGeom prst="rect">
            <a:avLst/>
          </a:prstGeom>
          <a:noFill/>
          <a:ln w="9525">
            <a:solidFill>
              <a:schemeClr val="tx2"/>
            </a:solid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914400" y="2514600"/>
            <a:ext cx="1231900" cy="1219200"/>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152400" y="3200400"/>
            <a:ext cx="1231900" cy="1219200"/>
          </a:xfrm>
          <a:prstGeom prst="rect">
            <a:avLst/>
          </a:prstGeom>
          <a:noFill/>
          <a:ln w="9525">
            <a:solidFill>
              <a:schemeClr val="tx2"/>
            </a:solid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1143000" y="3429000"/>
            <a:ext cx="1231900" cy="1219200"/>
          </a:xfrm>
          <a:prstGeom prst="rect">
            <a:avLst/>
          </a:prstGeom>
          <a:noFill/>
          <a:ln w="9525">
            <a:solidFill>
              <a:schemeClr val="tx2"/>
            </a:solid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762000" y="4114800"/>
            <a:ext cx="1231900" cy="1219200"/>
          </a:xfrm>
          <a:prstGeom prst="rect">
            <a:avLst/>
          </a:prstGeom>
          <a:noFill/>
          <a:ln w="9525">
            <a:solidFill>
              <a:schemeClr val="tx2"/>
            </a:solid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3629025" y="1371600"/>
            <a:ext cx="1781175" cy="1762125"/>
          </a:xfrm>
          <a:prstGeom prst="rect">
            <a:avLst/>
          </a:prstGeom>
          <a:noFill/>
          <a:ln w="9525">
            <a:solidFill>
              <a:schemeClr val="tx2"/>
            </a:solidFill>
            <a:miter lim="800000"/>
            <a:headEnd/>
            <a:tailEnd/>
          </a:ln>
        </p:spPr>
      </p:pic>
      <p:sp>
        <p:nvSpPr>
          <p:cNvPr id="18" name="Text Box 13"/>
          <p:cNvSpPr txBox="1">
            <a:spLocks noChangeArrowheads="1"/>
          </p:cNvSpPr>
          <p:nvPr/>
        </p:nvSpPr>
        <p:spPr bwMode="auto">
          <a:xfrm>
            <a:off x="7399338" y="609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2004</a:t>
            </a:r>
          </a:p>
        </p:txBody>
      </p:sp>
      <p:sp>
        <p:nvSpPr>
          <p:cNvPr id="19" name="Line 14"/>
          <p:cNvSpPr>
            <a:spLocks noChangeShapeType="1"/>
          </p:cNvSpPr>
          <p:nvPr/>
        </p:nvSpPr>
        <p:spPr bwMode="auto">
          <a:xfrm flipV="1">
            <a:off x="5334000" y="1614488"/>
            <a:ext cx="1295400" cy="671512"/>
          </a:xfrm>
          <a:prstGeom prst="line">
            <a:avLst/>
          </a:prstGeom>
          <a:noFill/>
          <a:ln w="57150">
            <a:solidFill>
              <a:schemeClr val="tx1"/>
            </a:solidFill>
            <a:round/>
            <a:headEnd/>
            <a:tailEnd type="triangle" w="med" len="med"/>
          </a:ln>
        </p:spPr>
        <p:txBody>
          <a:bodyPr/>
          <a:lstStyle/>
          <a:p>
            <a:endParaRPr lang="en-US"/>
          </a:p>
        </p:txBody>
      </p:sp>
      <p:sp>
        <p:nvSpPr>
          <p:cNvPr id="20" name="Line 15"/>
          <p:cNvSpPr>
            <a:spLocks noChangeShapeType="1"/>
          </p:cNvSpPr>
          <p:nvPr/>
        </p:nvSpPr>
        <p:spPr bwMode="auto">
          <a:xfrm flipH="1">
            <a:off x="2133600" y="2590800"/>
            <a:ext cx="1524000" cy="838200"/>
          </a:xfrm>
          <a:prstGeom prst="line">
            <a:avLst/>
          </a:prstGeom>
          <a:noFill/>
          <a:ln w="57150">
            <a:solidFill>
              <a:schemeClr val="tx1"/>
            </a:solidFill>
            <a:round/>
            <a:headEnd/>
            <a:tailEnd type="triangle" w="med" len="med"/>
          </a:ln>
        </p:spPr>
        <p:txBody>
          <a:bodyPr/>
          <a:lstStyle/>
          <a:p>
            <a:endParaRPr lang="en-US"/>
          </a:p>
        </p:txBody>
      </p:sp>
      <p:sp>
        <p:nvSpPr>
          <p:cNvPr id="21" name="Text Box 16"/>
          <p:cNvSpPr txBox="1">
            <a:spLocks noChangeArrowheads="1"/>
          </p:cNvSpPr>
          <p:nvPr/>
        </p:nvSpPr>
        <p:spPr bwMode="auto">
          <a:xfrm>
            <a:off x="2514600" y="2663825"/>
            <a:ext cx="990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Cited References</a:t>
            </a:r>
          </a:p>
        </p:txBody>
      </p:sp>
      <p:sp>
        <p:nvSpPr>
          <p:cNvPr id="22" name="Text Box 17"/>
          <p:cNvSpPr txBox="1">
            <a:spLocks noChangeArrowheads="1"/>
          </p:cNvSpPr>
          <p:nvPr/>
        </p:nvSpPr>
        <p:spPr bwMode="auto">
          <a:xfrm>
            <a:off x="457200" y="3886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1974</a:t>
            </a:r>
          </a:p>
        </p:txBody>
      </p:sp>
      <p:sp>
        <p:nvSpPr>
          <p:cNvPr id="23" name="Text Box 18"/>
          <p:cNvSpPr txBox="1">
            <a:spLocks noChangeArrowheads="1"/>
          </p:cNvSpPr>
          <p:nvPr/>
        </p:nvSpPr>
        <p:spPr bwMode="auto">
          <a:xfrm>
            <a:off x="1524000" y="3810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1998</a:t>
            </a:r>
          </a:p>
        </p:txBody>
      </p:sp>
      <p:sp>
        <p:nvSpPr>
          <p:cNvPr id="24" name="Text Box 19"/>
          <p:cNvSpPr txBox="1">
            <a:spLocks noChangeArrowheads="1"/>
          </p:cNvSpPr>
          <p:nvPr/>
        </p:nvSpPr>
        <p:spPr bwMode="auto">
          <a:xfrm>
            <a:off x="1295400" y="2971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25" name="Text Box 20"/>
          <p:cNvSpPr txBox="1">
            <a:spLocks noChangeArrowheads="1"/>
          </p:cNvSpPr>
          <p:nvPr/>
        </p:nvSpPr>
        <p:spPr bwMode="auto">
          <a:xfrm>
            <a:off x="1143000" y="4800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1993</a:t>
            </a:r>
          </a:p>
        </p:txBody>
      </p:sp>
      <p:sp>
        <p:nvSpPr>
          <p:cNvPr id="26" name="Text Box 21"/>
          <p:cNvSpPr txBox="1">
            <a:spLocks noChangeArrowheads="1"/>
          </p:cNvSpPr>
          <p:nvPr/>
        </p:nvSpPr>
        <p:spPr bwMode="auto">
          <a:xfrm>
            <a:off x="6705600" y="1752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2003</a:t>
            </a:r>
          </a:p>
        </p:txBody>
      </p:sp>
      <p:sp>
        <p:nvSpPr>
          <p:cNvPr id="27" name="Text Box 22"/>
          <p:cNvSpPr txBox="1">
            <a:spLocks noChangeArrowheads="1"/>
          </p:cNvSpPr>
          <p:nvPr/>
        </p:nvSpPr>
        <p:spPr bwMode="auto">
          <a:xfrm>
            <a:off x="5638800" y="17526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Times Cited</a:t>
            </a:r>
          </a:p>
        </p:txBody>
      </p:sp>
      <p:sp>
        <p:nvSpPr>
          <p:cNvPr id="28" name="Line 23"/>
          <p:cNvSpPr>
            <a:spLocks noChangeShapeType="1"/>
          </p:cNvSpPr>
          <p:nvPr/>
        </p:nvSpPr>
        <p:spPr bwMode="auto">
          <a:xfrm flipH="1" flipV="1">
            <a:off x="5205413" y="3090863"/>
            <a:ext cx="1347787" cy="1404937"/>
          </a:xfrm>
          <a:prstGeom prst="line">
            <a:avLst/>
          </a:prstGeom>
          <a:noFill/>
          <a:ln w="57150">
            <a:solidFill>
              <a:schemeClr val="tx1"/>
            </a:solidFill>
            <a:round/>
            <a:headEnd type="triangle" w="med" len="med"/>
            <a:tailEnd type="triangle" w="med" len="med"/>
          </a:ln>
        </p:spPr>
        <p:txBody>
          <a:bodyPr/>
          <a:lstStyle/>
          <a:p>
            <a:endParaRPr lang="en-US"/>
          </a:p>
        </p:txBody>
      </p:sp>
      <p:sp>
        <p:nvSpPr>
          <p:cNvPr id="29" name="Text Box 24"/>
          <p:cNvSpPr txBox="1">
            <a:spLocks noChangeArrowheads="1"/>
          </p:cNvSpPr>
          <p:nvPr/>
        </p:nvSpPr>
        <p:spPr bwMode="auto">
          <a:xfrm>
            <a:off x="5486400" y="3505200"/>
            <a:ext cx="762000" cy="53022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spcBef>
                <a:spcPct val="50000"/>
              </a:spcBef>
            </a:pPr>
            <a:r>
              <a:rPr lang="en-US" sz="1400" i="1"/>
              <a:t>Related Records</a:t>
            </a:r>
          </a:p>
        </p:txBody>
      </p:sp>
      <p:sp>
        <p:nvSpPr>
          <p:cNvPr id="30" name="Text Box 25"/>
          <p:cNvSpPr txBox="1">
            <a:spLocks noChangeArrowheads="1"/>
          </p:cNvSpPr>
          <p:nvPr/>
        </p:nvSpPr>
        <p:spPr bwMode="auto">
          <a:xfrm>
            <a:off x="80772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1" name="Text Box 26"/>
          <p:cNvSpPr txBox="1">
            <a:spLocks noChangeArrowheads="1"/>
          </p:cNvSpPr>
          <p:nvPr/>
        </p:nvSpPr>
        <p:spPr bwMode="auto">
          <a:xfrm>
            <a:off x="7010400" y="4343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2" name="Text Box 27"/>
          <p:cNvSpPr txBox="1">
            <a:spLocks noChangeArrowheads="1"/>
          </p:cNvSpPr>
          <p:nvPr/>
        </p:nvSpPr>
        <p:spPr bwMode="auto">
          <a:xfrm>
            <a:off x="6248400" y="5227638"/>
            <a:ext cx="457200" cy="182562"/>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1999</a:t>
            </a:r>
          </a:p>
        </p:txBody>
      </p:sp>
      <p:sp>
        <p:nvSpPr>
          <p:cNvPr id="33" name="Text Box 28"/>
          <p:cNvSpPr txBox="1">
            <a:spLocks noChangeArrowheads="1"/>
          </p:cNvSpPr>
          <p:nvPr/>
        </p:nvSpPr>
        <p:spPr bwMode="auto">
          <a:xfrm>
            <a:off x="7924800" y="5410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2002</a:t>
            </a:r>
          </a:p>
        </p:txBody>
      </p:sp>
      <p:sp>
        <p:nvSpPr>
          <p:cNvPr id="34" name="Line 29"/>
          <p:cNvSpPr>
            <a:spLocks noChangeShapeType="1"/>
          </p:cNvSpPr>
          <p:nvPr/>
        </p:nvSpPr>
        <p:spPr bwMode="auto">
          <a:xfrm flipH="1" flipV="1">
            <a:off x="2286000" y="4800600"/>
            <a:ext cx="3581400" cy="304800"/>
          </a:xfrm>
          <a:prstGeom prst="line">
            <a:avLst/>
          </a:prstGeom>
          <a:noFill/>
          <a:ln w="28575">
            <a:solidFill>
              <a:schemeClr val="tx1"/>
            </a:solidFill>
            <a:prstDash val="sysDot"/>
            <a:round/>
            <a:headEnd/>
            <a:tailEnd type="triangle" w="med" len="med"/>
          </a:ln>
        </p:spPr>
        <p:txBody>
          <a:bodyPr/>
          <a:lstStyle/>
          <a:p>
            <a:endParaRPr lang="en-US"/>
          </a:p>
        </p:txBody>
      </p:sp>
      <p:sp>
        <p:nvSpPr>
          <p:cNvPr id="35" name="Line 30"/>
          <p:cNvSpPr>
            <a:spLocks noChangeShapeType="1"/>
          </p:cNvSpPr>
          <p:nvPr/>
        </p:nvSpPr>
        <p:spPr bwMode="auto">
          <a:xfrm flipH="1" flipV="1">
            <a:off x="2590800" y="4191000"/>
            <a:ext cx="3276600" cy="838200"/>
          </a:xfrm>
          <a:prstGeom prst="line">
            <a:avLst/>
          </a:prstGeom>
          <a:noFill/>
          <a:ln w="28575">
            <a:solidFill>
              <a:schemeClr val="tx1"/>
            </a:solidFill>
            <a:prstDash val="sysDot"/>
            <a:round/>
            <a:headEnd/>
            <a:tailEnd type="triangle" w="med" len="med"/>
          </a:ln>
        </p:spPr>
        <p:txBody>
          <a:bodyPr/>
          <a:lstStyle/>
          <a:p>
            <a:endParaRPr lang="en-US"/>
          </a:p>
        </p:txBody>
      </p:sp>
      <p:sp>
        <p:nvSpPr>
          <p:cNvPr id="36" name="Text Box 31"/>
          <p:cNvSpPr txBox="1">
            <a:spLocks noChangeArrowheads="1"/>
          </p:cNvSpPr>
          <p:nvPr/>
        </p:nvSpPr>
        <p:spPr bwMode="auto">
          <a:xfrm>
            <a:off x="6934200" y="5867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37" name="Text Box 33"/>
          <p:cNvSpPr txBox="1">
            <a:spLocks noChangeArrowheads="1"/>
          </p:cNvSpPr>
          <p:nvPr/>
        </p:nvSpPr>
        <p:spPr bwMode="auto">
          <a:xfrm>
            <a:off x="4191000" y="2438400"/>
            <a:ext cx="658813"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dirty="0"/>
              <a:t>2000</a:t>
            </a:r>
          </a:p>
        </p:txBody>
      </p:sp>
      <p:sp>
        <p:nvSpPr>
          <p:cNvPr id="38" name="Text Box 35"/>
          <p:cNvSpPr txBox="1">
            <a:spLocks noChangeArrowheads="1"/>
          </p:cNvSpPr>
          <p:nvPr/>
        </p:nvSpPr>
        <p:spPr bwMode="auto">
          <a:xfrm>
            <a:off x="7772400" y="22558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par>
                                <p:cTn id="52" presetID="9"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dissolv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dissolve">
                                      <p:cBhvr>
                                        <p:cTn id="71" dur="500"/>
                                        <p:tgtEl>
                                          <p:spTgt spid="2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dissolve">
                                      <p:cBhvr>
                                        <p:cTn id="74" dur="500"/>
                                        <p:tgtEl>
                                          <p:spTgt spid="28"/>
                                        </p:tgtEl>
                                      </p:cBhvr>
                                    </p:animEffect>
                                  </p:childTnLst>
                                </p:cTn>
                              </p:par>
                              <p:par>
                                <p:cTn id="75" presetID="9"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ssolve">
                                      <p:cBhvr>
                                        <p:cTn id="77" dur="500"/>
                                        <p:tgtEl>
                                          <p:spTgt spid="6"/>
                                        </p:tgtEl>
                                      </p:cBhvr>
                                    </p:animEffect>
                                  </p:childTnLst>
                                </p:cTn>
                              </p:par>
                              <p:par>
                                <p:cTn id="78" presetID="9"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par>
                                <p:cTn id="81" presetID="9"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500"/>
                                        <p:tgtEl>
                                          <p:spTgt spid="5"/>
                                        </p:tgtEl>
                                      </p:cBhvr>
                                    </p:animEffect>
                                  </p:childTnLst>
                                </p:cTn>
                              </p:par>
                              <p:par>
                                <p:cTn id="84" presetID="9"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dissolve">
                                      <p:cBhvr>
                                        <p:cTn id="86" dur="500"/>
                                        <p:tgtEl>
                                          <p:spTgt spid="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dissolve">
                                      <p:cBhvr>
                                        <p:cTn id="89" dur="500"/>
                                        <p:tgtEl>
                                          <p:spTgt spid="3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dissolve">
                                      <p:cBhvr>
                                        <p:cTn id="92" dur="500"/>
                                        <p:tgtEl>
                                          <p:spTgt spid="3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dissolve">
                                      <p:cBhvr>
                                        <p:cTn id="98" dur="500"/>
                                        <p:tgtEl>
                                          <p:spTgt spid="36"/>
                                        </p:tgtEl>
                                      </p:cBhvr>
                                    </p:animEffect>
                                  </p:childTnLst>
                                </p:cTn>
                              </p:par>
                            </p:childTnLst>
                          </p:cTn>
                        </p:par>
                        <p:par>
                          <p:cTn id="99" fill="hold">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dissolve">
                                      <p:cBhvr>
                                        <p:cTn id="102" dur="500"/>
                                        <p:tgtEl>
                                          <p:spTgt spid="3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Web of Knowledge és Web of Science</a:t>
            </a:r>
            <a:endParaRPr lang="en-US" dirty="0"/>
          </a:p>
        </p:txBody>
      </p:sp>
      <p:grpSp>
        <p:nvGrpSpPr>
          <p:cNvPr id="3" name="Group 31"/>
          <p:cNvGrpSpPr/>
          <p:nvPr/>
        </p:nvGrpSpPr>
        <p:grpSpPr>
          <a:xfrm>
            <a:off x="1676400" y="1600200"/>
            <a:ext cx="6019800" cy="5105400"/>
            <a:chOff x="1676400" y="1600200"/>
            <a:chExt cx="6019800" cy="5105400"/>
          </a:xfrm>
        </p:grpSpPr>
        <p:sp>
          <p:nvSpPr>
            <p:cNvPr id="4" name="Oval 3"/>
            <p:cNvSpPr/>
            <p:nvPr/>
          </p:nvSpPr>
          <p:spPr>
            <a:xfrm>
              <a:off x="1676400" y="1600200"/>
              <a:ext cx="6019800" cy="5105400"/>
            </a:xfrm>
            <a:prstGeom prst="ellipse">
              <a:avLst/>
            </a:prstGeom>
            <a:noFill/>
            <a:ln>
              <a:solidFill>
                <a:schemeClr val="tx2"/>
              </a:solidFill>
            </a:ln>
            <a:effectLst>
              <a:outerShdw blurRad="63500" sx="102000" sy="102000" algn="ctr" rotWithShape="0">
                <a:prstClr val="black">
                  <a:alpha val="40000"/>
                </a:prstClr>
              </a:outerShdw>
            </a:effectLst>
            <a:scene3d>
              <a:camera prst="orthographicFront"/>
              <a:lightRig rig="threePt" dir="t"/>
            </a:scene3d>
            <a:sp3d extrusionH="76200">
              <a:bevelT prst="angle"/>
              <a:extrusionClr>
                <a:schemeClr val="tx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6105525" y="2828925"/>
              <a:ext cx="1120775" cy="81560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Current </a:t>
              </a:r>
            </a:p>
            <a:p>
              <a:pPr algn="ctr"/>
              <a:r>
                <a:rPr lang="en-US" sz="1200" b="1" dirty="0">
                  <a:solidFill>
                    <a:schemeClr val="tx2"/>
                  </a:solidFill>
                </a:rPr>
                <a:t>Contents</a:t>
              </a:r>
            </a:p>
            <a:p>
              <a:pPr algn="ctr"/>
              <a:r>
                <a:rPr lang="en-US" sz="1100" b="1" i="1" dirty="0" smtClean="0">
                  <a:solidFill>
                    <a:srgbClr val="4B741E"/>
                  </a:solidFill>
                </a:rPr>
                <a:t>1998</a:t>
              </a:r>
              <a:r>
                <a:rPr lang="cs-CZ" sz="1100" b="1" i="1" dirty="0" smtClean="0">
                  <a:solidFill>
                    <a:srgbClr val="4B741E"/>
                  </a:solidFill>
                </a:rPr>
                <a:t>-máig</a:t>
              </a:r>
              <a:endParaRPr lang="en-US" sz="1100" b="1" i="1" dirty="0">
                <a:solidFill>
                  <a:srgbClr val="4B741E"/>
                </a:solidFill>
              </a:endParaRPr>
            </a:p>
            <a:p>
              <a:pPr algn="ctr"/>
              <a:endParaRPr lang="en-US" sz="1200" b="1" dirty="0"/>
            </a:p>
          </p:txBody>
        </p:sp>
        <p:sp>
          <p:nvSpPr>
            <p:cNvPr id="7" name="TextBox 6"/>
            <p:cNvSpPr txBox="1">
              <a:spLocks noChangeArrowheads="1"/>
            </p:cNvSpPr>
            <p:nvPr/>
          </p:nvSpPr>
          <p:spPr bwMode="auto">
            <a:xfrm>
              <a:off x="3276600" y="1819275"/>
              <a:ext cx="1539875"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err="1">
                  <a:solidFill>
                    <a:schemeClr val="tx2"/>
                  </a:solidFill>
                </a:rPr>
                <a:t>Derwent</a:t>
              </a:r>
              <a:endParaRPr lang="en-US" sz="1200" b="1" dirty="0">
                <a:solidFill>
                  <a:schemeClr val="tx2"/>
                </a:solidFill>
              </a:endParaRPr>
            </a:p>
            <a:p>
              <a:pPr algn="ctr"/>
              <a:r>
                <a:rPr lang="en-US" sz="1200" b="1" dirty="0">
                  <a:solidFill>
                    <a:schemeClr val="tx2"/>
                  </a:solidFill>
                </a:rPr>
                <a:t> Innovations Index</a:t>
              </a:r>
            </a:p>
            <a:p>
              <a:pPr algn="ctr"/>
              <a:r>
                <a:rPr lang="en-US" sz="1100" b="1" i="1" dirty="0" smtClean="0">
                  <a:solidFill>
                    <a:srgbClr val="4B741E"/>
                  </a:solidFill>
                </a:rPr>
                <a:t>1963-</a:t>
              </a:r>
              <a:r>
                <a:rPr lang="cs-CZ" sz="1100" b="1" i="1" dirty="0" smtClean="0">
                  <a:solidFill>
                    <a:srgbClr val="4B741E"/>
                  </a:solidFill>
                </a:rPr>
                <a:t>máig</a:t>
              </a:r>
              <a:endParaRPr lang="en-US" sz="1100" b="1" i="1" dirty="0">
                <a:solidFill>
                  <a:srgbClr val="4B741E"/>
                </a:solidFill>
              </a:endParaRPr>
            </a:p>
          </p:txBody>
        </p:sp>
        <p:sp>
          <p:nvSpPr>
            <p:cNvPr id="8" name="TextBox 10"/>
            <p:cNvSpPr txBox="1">
              <a:spLocks noChangeArrowheads="1"/>
            </p:cNvSpPr>
            <p:nvPr/>
          </p:nvSpPr>
          <p:spPr bwMode="auto">
            <a:xfrm>
              <a:off x="5381625" y="5629275"/>
              <a:ext cx="1190625" cy="44608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t>CABI</a:t>
              </a:r>
            </a:p>
            <a:p>
              <a:pPr algn="ctr"/>
              <a:r>
                <a:rPr lang="en-US" sz="1100" b="1" i="1" dirty="0" smtClean="0">
                  <a:solidFill>
                    <a:srgbClr val="4B741E"/>
                  </a:solidFill>
                </a:rPr>
                <a:t>1910-</a:t>
              </a:r>
              <a:r>
                <a:rPr lang="cs-CZ" sz="1100" b="1" i="1" dirty="0" smtClean="0">
                  <a:solidFill>
                    <a:srgbClr val="4B741E"/>
                  </a:solidFill>
                </a:rPr>
                <a:t>máig</a:t>
              </a:r>
              <a:endParaRPr lang="en-US" sz="1100" b="1" i="1" dirty="0">
                <a:solidFill>
                  <a:srgbClr val="4B741E"/>
                </a:solidFill>
              </a:endParaRPr>
            </a:p>
          </p:txBody>
        </p:sp>
        <p:sp>
          <p:nvSpPr>
            <p:cNvPr id="9" name="TextBox 13"/>
            <p:cNvSpPr txBox="1">
              <a:spLocks noChangeArrowheads="1"/>
            </p:cNvSpPr>
            <p:nvPr/>
          </p:nvSpPr>
          <p:spPr bwMode="auto">
            <a:xfrm>
              <a:off x="4081841" y="5962650"/>
              <a:ext cx="873957"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INSPEC</a:t>
              </a:r>
            </a:p>
            <a:p>
              <a:pPr algn="ctr"/>
              <a:r>
                <a:rPr lang="en-US" sz="1100" b="1" i="1" dirty="0" smtClean="0">
                  <a:solidFill>
                    <a:srgbClr val="4B741E"/>
                  </a:solidFill>
                </a:rPr>
                <a:t>1898-</a:t>
              </a:r>
              <a:r>
                <a:rPr lang="cs-CZ" sz="1100" b="1" i="1" dirty="0" smtClean="0">
                  <a:solidFill>
                    <a:srgbClr val="4B741E"/>
                  </a:solidFill>
                </a:rPr>
                <a:t>máig</a:t>
              </a:r>
              <a:endParaRPr lang="en-US" sz="1100" b="1" i="1" dirty="0">
                <a:solidFill>
                  <a:srgbClr val="4B741E"/>
                </a:solidFill>
              </a:endParaRPr>
            </a:p>
          </p:txBody>
        </p:sp>
        <p:sp>
          <p:nvSpPr>
            <p:cNvPr id="10" name="TextBox 14"/>
            <p:cNvSpPr txBox="1">
              <a:spLocks noChangeArrowheads="1"/>
            </p:cNvSpPr>
            <p:nvPr/>
          </p:nvSpPr>
          <p:spPr bwMode="auto">
            <a:xfrm>
              <a:off x="6172200" y="4867275"/>
              <a:ext cx="1055688"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t>MEDLINE</a:t>
              </a:r>
            </a:p>
            <a:p>
              <a:pPr algn="ctr"/>
              <a:r>
                <a:rPr lang="en-US" sz="1100" b="1" i="1" dirty="0" smtClean="0">
                  <a:solidFill>
                    <a:srgbClr val="4B741E"/>
                  </a:solidFill>
                </a:rPr>
                <a:t>1950-</a:t>
              </a:r>
              <a:r>
                <a:rPr lang="cs-CZ" sz="1100" b="1" i="1" dirty="0" smtClean="0">
                  <a:solidFill>
                    <a:srgbClr val="4B741E"/>
                  </a:solidFill>
                </a:rPr>
                <a:t>máig</a:t>
              </a:r>
              <a:endParaRPr lang="en-US" sz="1100" b="1" i="1" dirty="0">
                <a:solidFill>
                  <a:srgbClr val="4B741E"/>
                </a:solidFill>
              </a:endParaRPr>
            </a:p>
          </p:txBody>
        </p:sp>
        <p:sp>
          <p:nvSpPr>
            <p:cNvPr id="11" name="TextBox 10"/>
            <p:cNvSpPr txBox="1">
              <a:spLocks noChangeArrowheads="1"/>
            </p:cNvSpPr>
            <p:nvPr/>
          </p:nvSpPr>
          <p:spPr bwMode="auto">
            <a:xfrm>
              <a:off x="6329362" y="3924300"/>
              <a:ext cx="1366838"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Journal Citation</a:t>
              </a:r>
            </a:p>
            <a:p>
              <a:pPr algn="ctr"/>
              <a:r>
                <a:rPr lang="en-US" sz="1200" b="1" dirty="0">
                  <a:solidFill>
                    <a:schemeClr val="tx2"/>
                  </a:solidFill>
                </a:rPr>
                <a:t>Reports</a:t>
              </a:r>
            </a:p>
            <a:p>
              <a:pPr algn="ctr"/>
              <a:r>
                <a:rPr lang="en-US" sz="1100" b="1" i="1" dirty="0" smtClean="0">
                  <a:solidFill>
                    <a:srgbClr val="4B741E"/>
                  </a:solidFill>
                </a:rPr>
                <a:t>1997-</a:t>
              </a:r>
              <a:r>
                <a:rPr lang="cs-CZ" sz="1100" b="1" i="1" dirty="0" smtClean="0">
                  <a:solidFill>
                    <a:srgbClr val="4B741E"/>
                  </a:solidFill>
                </a:rPr>
                <a:t>máig</a:t>
              </a:r>
              <a:endParaRPr lang="en-US" sz="1100" b="1" i="1" dirty="0">
                <a:solidFill>
                  <a:srgbClr val="4B741E"/>
                </a:solidFill>
              </a:endParaRPr>
            </a:p>
          </p:txBody>
        </p:sp>
        <p:sp>
          <p:nvSpPr>
            <p:cNvPr id="12" name="TextBox 16"/>
            <p:cNvSpPr txBox="1">
              <a:spLocks noChangeArrowheads="1"/>
            </p:cNvSpPr>
            <p:nvPr/>
          </p:nvSpPr>
          <p:spPr bwMode="auto">
            <a:xfrm>
              <a:off x="2439987" y="2533650"/>
              <a:ext cx="1084263" cy="630238"/>
            </a:xfrm>
            <a:prstGeom prst="rect">
              <a:avLst/>
            </a:prstGeom>
            <a:noFill/>
            <a:ln w="9525">
              <a:noFill/>
              <a:miter lim="800000"/>
              <a:headEnd/>
              <a:tailEnd/>
            </a:ln>
            <a:scene3d>
              <a:camera prst="orthographicFront"/>
              <a:lightRig rig="threePt" dir="t"/>
            </a:scene3d>
            <a:sp3d extrusionH="76200">
              <a:extrusionClr>
                <a:schemeClr val="tx2"/>
              </a:extrusionClr>
            </a:sp3d>
          </p:spPr>
          <p:txBody>
            <a:bodyPr>
              <a:spAutoFit/>
            </a:bodyPr>
            <a:lstStyle/>
            <a:p>
              <a:pPr algn="ctr"/>
              <a:r>
                <a:rPr lang="en-US" sz="1200" b="1" dirty="0">
                  <a:solidFill>
                    <a:schemeClr val="tx2"/>
                  </a:solidFill>
                </a:rPr>
                <a:t>Zoological </a:t>
              </a:r>
            </a:p>
            <a:p>
              <a:pPr algn="ctr"/>
              <a:r>
                <a:rPr lang="en-US" sz="1200" b="1" dirty="0">
                  <a:solidFill>
                    <a:schemeClr val="tx2"/>
                  </a:solidFill>
                </a:rPr>
                <a:t>Record</a:t>
              </a:r>
            </a:p>
            <a:p>
              <a:pPr algn="ctr"/>
              <a:r>
                <a:rPr lang="en-US" sz="1100" b="1" i="1" dirty="0" smtClean="0">
                  <a:solidFill>
                    <a:srgbClr val="4B741E"/>
                  </a:solidFill>
                </a:rPr>
                <a:t>1864-</a:t>
              </a:r>
              <a:r>
                <a:rPr lang="cs-CZ" sz="1100" b="1" i="1" dirty="0" smtClean="0">
                  <a:solidFill>
                    <a:srgbClr val="4B741E"/>
                  </a:solidFill>
                </a:rPr>
                <a:t>máig</a:t>
              </a:r>
              <a:endParaRPr lang="en-US" sz="1100" b="1" i="1" dirty="0">
                <a:solidFill>
                  <a:srgbClr val="4B741E"/>
                </a:solidFill>
              </a:endParaRPr>
            </a:p>
          </p:txBody>
        </p:sp>
        <p:grpSp>
          <p:nvGrpSpPr>
            <p:cNvPr id="27" name="Group 26"/>
            <p:cNvGrpSpPr/>
            <p:nvPr/>
          </p:nvGrpSpPr>
          <p:grpSpPr>
            <a:xfrm>
              <a:off x="3276600" y="3276600"/>
              <a:ext cx="2905125" cy="1752600"/>
              <a:chOff x="3086100" y="2419350"/>
              <a:chExt cx="2905125" cy="1752600"/>
            </a:xfrm>
            <a:scene3d>
              <a:camera prst="orthographicFront"/>
              <a:lightRig rig="threePt" dir="t"/>
            </a:scene3d>
          </p:grpSpPr>
          <p:sp>
            <p:nvSpPr>
              <p:cNvPr id="5" name="TextBox 4"/>
              <p:cNvSpPr txBox="1">
                <a:spLocks noChangeArrowheads="1"/>
              </p:cNvSpPr>
              <p:nvPr/>
            </p:nvSpPr>
            <p:spPr bwMode="auto">
              <a:xfrm>
                <a:off x="3376612" y="2657475"/>
                <a:ext cx="2452688" cy="1292662"/>
              </a:xfrm>
              <a:prstGeom prst="rect">
                <a:avLst/>
              </a:prstGeom>
              <a:noFill/>
              <a:ln w="9525">
                <a:noFill/>
                <a:miter lim="800000"/>
                <a:headEnd/>
                <a:tailEnd/>
              </a:ln>
              <a:sp3d extrusionH="76200">
                <a:extrusionClr>
                  <a:schemeClr val="tx2"/>
                </a:extrusionClr>
              </a:sp3d>
            </p:spPr>
            <p:txBody>
              <a:bodyPr>
                <a:spAutoFit/>
              </a:bodyPr>
              <a:lstStyle/>
              <a:p>
                <a:pPr algn="ctr"/>
                <a:r>
                  <a:rPr lang="en-US" b="1" u="sng" dirty="0">
                    <a:solidFill>
                      <a:schemeClr val="tx2"/>
                    </a:solidFill>
                  </a:rPr>
                  <a:t>Web of Science</a:t>
                </a:r>
              </a:p>
              <a:p>
                <a:pPr algn="ctr">
                  <a:buFont typeface="Arial" charset="0"/>
                  <a:buChar char="•"/>
                </a:pPr>
                <a:r>
                  <a:rPr lang="en-US" sz="1200" b="1" i="1" u="sng" dirty="0">
                    <a:solidFill>
                      <a:srgbClr val="4B741E"/>
                    </a:solidFill>
                  </a:rPr>
                  <a:t>SCIE</a:t>
                </a:r>
                <a:r>
                  <a:rPr lang="en-US" sz="1200" b="1" i="1" dirty="0">
                    <a:solidFill>
                      <a:srgbClr val="4B741E"/>
                    </a:solidFill>
                  </a:rPr>
                  <a:t> </a:t>
                </a:r>
                <a:r>
                  <a:rPr lang="en-US" sz="1200" b="1" i="1" dirty="0" smtClean="0">
                    <a:solidFill>
                      <a:srgbClr val="4B741E"/>
                    </a:solidFill>
                  </a:rPr>
                  <a:t>- 1898-</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SSCI</a:t>
                </a:r>
                <a:r>
                  <a:rPr lang="cs-CZ" sz="1200" b="1" i="1" u="sng" dirty="0" smtClean="0">
                    <a:solidFill>
                      <a:srgbClr val="4B741E"/>
                    </a:solidFill>
                  </a:rPr>
                  <a:t> </a:t>
                </a:r>
                <a:r>
                  <a:rPr lang="en-US" sz="1200" b="1" i="1" dirty="0" smtClean="0">
                    <a:solidFill>
                      <a:srgbClr val="4B741E"/>
                    </a:solidFill>
                  </a:rPr>
                  <a:t>- 1956-</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AHCI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1975-</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smtClean="0">
                    <a:solidFill>
                      <a:srgbClr val="4B741E"/>
                    </a:solidFill>
                  </a:rPr>
                  <a:t>CPCI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1990-</a:t>
                </a:r>
                <a:r>
                  <a:rPr lang="cs-CZ" sz="1200" b="1" i="1" dirty="0" smtClean="0">
                    <a:solidFill>
                      <a:srgbClr val="4B741E"/>
                    </a:solidFill>
                  </a:rPr>
                  <a:t>máig</a:t>
                </a:r>
                <a:endParaRPr lang="en-US" sz="1200" b="1" i="1" dirty="0">
                  <a:solidFill>
                    <a:srgbClr val="4B741E"/>
                  </a:solidFill>
                </a:endParaRPr>
              </a:p>
              <a:p>
                <a:pPr algn="ctr">
                  <a:buFont typeface="Arial" charset="0"/>
                  <a:buChar char="•"/>
                </a:pPr>
                <a:r>
                  <a:rPr lang="en-US" sz="1200" b="1" i="1" u="sng" dirty="0" err="1" smtClean="0">
                    <a:solidFill>
                      <a:srgbClr val="4B741E"/>
                    </a:solidFill>
                  </a:rPr>
                  <a:t>BkCI</a:t>
                </a:r>
                <a:r>
                  <a:rPr lang="cs-CZ" sz="1200" b="1" i="1" u="sng" dirty="0" smtClean="0">
                    <a:solidFill>
                      <a:srgbClr val="4B741E"/>
                    </a:solidFill>
                  </a:rPr>
                  <a:t> </a:t>
                </a:r>
                <a:r>
                  <a:rPr lang="en-US" sz="1200" b="1" i="1" dirty="0" smtClean="0">
                    <a:solidFill>
                      <a:srgbClr val="4B741E"/>
                    </a:solidFill>
                  </a:rPr>
                  <a:t>-</a:t>
                </a:r>
                <a:r>
                  <a:rPr lang="cs-CZ" sz="1200" b="1" i="1" dirty="0" smtClean="0">
                    <a:solidFill>
                      <a:srgbClr val="4B741E"/>
                    </a:solidFill>
                  </a:rPr>
                  <a:t> </a:t>
                </a:r>
                <a:r>
                  <a:rPr lang="en-US" sz="1200" b="1" i="1" dirty="0" smtClean="0">
                    <a:solidFill>
                      <a:srgbClr val="4B741E"/>
                    </a:solidFill>
                  </a:rPr>
                  <a:t>2005-</a:t>
                </a:r>
                <a:r>
                  <a:rPr lang="cs-CZ" sz="1200" b="1" i="1" dirty="0" smtClean="0">
                    <a:solidFill>
                      <a:srgbClr val="4B741E"/>
                    </a:solidFill>
                  </a:rPr>
                  <a:t>máig</a:t>
                </a:r>
                <a:endParaRPr lang="en-US" sz="1200" b="1" i="1" dirty="0">
                  <a:solidFill>
                    <a:srgbClr val="4B741E"/>
                  </a:solidFill>
                </a:endParaRPr>
              </a:p>
            </p:txBody>
          </p:sp>
          <p:sp>
            <p:nvSpPr>
              <p:cNvPr id="13" name="Oval 12"/>
              <p:cNvSpPr/>
              <p:nvPr/>
            </p:nvSpPr>
            <p:spPr>
              <a:xfrm>
                <a:off x="3086100" y="2419350"/>
                <a:ext cx="2905125" cy="1752600"/>
              </a:xfrm>
              <a:prstGeom prst="ellipse">
                <a:avLst/>
              </a:prstGeom>
              <a:noFill/>
              <a:ln w="38100">
                <a:prstDash val="sysDot"/>
              </a:ln>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4" name="Oval 13"/>
            <p:cNvSpPr/>
            <p:nvPr/>
          </p:nvSpPr>
          <p:spPr>
            <a:xfrm>
              <a:off x="2305050" y="243840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3341687" y="1800225"/>
              <a:ext cx="1485900" cy="714375"/>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962650" y="274320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3829050" y="579120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5276850" y="546735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6096000" y="4800600"/>
              <a:ext cx="1228725" cy="60960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6338887" y="3810000"/>
              <a:ext cx="1343025" cy="76200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7"/>
            <p:cNvSpPr txBox="1">
              <a:spLocks noChangeArrowheads="1"/>
            </p:cNvSpPr>
            <p:nvPr/>
          </p:nvSpPr>
          <p:spPr bwMode="auto">
            <a:xfrm>
              <a:off x="1828800" y="3468687"/>
              <a:ext cx="1204913" cy="646113"/>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solidFill>
                    <a:schemeClr val="tx2"/>
                  </a:solidFill>
                </a:rPr>
                <a:t>BIOSIS</a:t>
              </a:r>
            </a:p>
            <a:p>
              <a:pPr algn="ctr"/>
              <a:r>
                <a:rPr lang="en-US" sz="1200" b="1" dirty="0">
                  <a:solidFill>
                    <a:schemeClr val="tx2"/>
                  </a:solidFill>
                </a:rPr>
                <a:t>Citation Index</a:t>
              </a:r>
            </a:p>
            <a:p>
              <a:pPr algn="ctr"/>
              <a:r>
                <a:rPr lang="en-US" sz="1100" b="1" i="1" dirty="0" smtClean="0">
                  <a:solidFill>
                    <a:srgbClr val="4B741E"/>
                  </a:solidFill>
                </a:rPr>
                <a:t>1926-</a:t>
              </a:r>
              <a:r>
                <a:rPr lang="cs-CZ" sz="1100" b="1" i="1" dirty="0" smtClean="0">
                  <a:solidFill>
                    <a:srgbClr val="4B741E"/>
                  </a:solidFill>
                </a:rPr>
                <a:t>máig</a:t>
              </a:r>
              <a:endParaRPr lang="en-US" sz="1100" b="1" i="1" dirty="0">
                <a:solidFill>
                  <a:srgbClr val="4B741E"/>
                </a:solidFill>
              </a:endParaRPr>
            </a:p>
          </p:txBody>
        </p:sp>
        <p:sp>
          <p:nvSpPr>
            <p:cNvPr id="22" name="TextBox 11"/>
            <p:cNvSpPr txBox="1">
              <a:spLocks noChangeArrowheads="1"/>
            </p:cNvSpPr>
            <p:nvPr/>
          </p:nvSpPr>
          <p:spPr bwMode="auto">
            <a:xfrm>
              <a:off x="1946275" y="4514850"/>
              <a:ext cx="1482725" cy="646113"/>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Chinese Science </a:t>
              </a:r>
            </a:p>
            <a:p>
              <a:pPr algn="ctr"/>
              <a:r>
                <a:rPr lang="en-US" sz="1200" b="1" dirty="0"/>
                <a:t>Citation Database</a:t>
              </a:r>
            </a:p>
            <a:p>
              <a:pPr algn="ctr"/>
              <a:r>
                <a:rPr lang="en-US" sz="1100" b="1" i="1" dirty="0" smtClean="0">
                  <a:solidFill>
                    <a:srgbClr val="4B741E"/>
                  </a:solidFill>
                </a:rPr>
                <a:t>1989-</a:t>
              </a:r>
              <a:r>
                <a:rPr lang="cs-CZ" sz="1100" b="1" i="1" dirty="0" smtClean="0">
                  <a:solidFill>
                    <a:srgbClr val="4B741E"/>
                  </a:solidFill>
                </a:rPr>
                <a:t>máig</a:t>
              </a:r>
              <a:endParaRPr lang="en-US" sz="1100" b="1" dirty="0">
                <a:solidFill>
                  <a:srgbClr val="4B741E"/>
                </a:solidFill>
              </a:endParaRPr>
            </a:p>
          </p:txBody>
        </p:sp>
        <p:sp>
          <p:nvSpPr>
            <p:cNvPr id="23" name="TextBox 12"/>
            <p:cNvSpPr txBox="1">
              <a:spLocks noChangeArrowheads="1"/>
            </p:cNvSpPr>
            <p:nvPr/>
          </p:nvSpPr>
          <p:spPr bwMode="auto">
            <a:xfrm>
              <a:off x="2795966" y="5467350"/>
              <a:ext cx="873957" cy="446276"/>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none">
              <a:spAutoFit/>
            </a:bodyPr>
            <a:lstStyle/>
            <a:p>
              <a:pPr algn="ctr"/>
              <a:r>
                <a:rPr lang="en-US" sz="1200" b="1" dirty="0"/>
                <a:t>FSTA</a:t>
              </a:r>
            </a:p>
            <a:p>
              <a:pPr algn="ctr"/>
              <a:r>
                <a:rPr lang="en-US" sz="1100" b="1" i="1" dirty="0" smtClean="0">
                  <a:solidFill>
                    <a:srgbClr val="4B741E"/>
                  </a:solidFill>
                </a:rPr>
                <a:t>1969-</a:t>
              </a:r>
              <a:r>
                <a:rPr lang="cs-CZ" sz="1100" b="1" i="1" dirty="0" smtClean="0">
                  <a:solidFill>
                    <a:srgbClr val="4B741E"/>
                  </a:solidFill>
                </a:rPr>
                <a:t>máig</a:t>
              </a:r>
              <a:endParaRPr lang="en-US" sz="1100" b="1" i="1" dirty="0">
                <a:solidFill>
                  <a:srgbClr val="4B741E"/>
                </a:solidFill>
              </a:endParaRPr>
            </a:p>
          </p:txBody>
        </p:sp>
        <p:sp>
          <p:nvSpPr>
            <p:cNvPr id="24" name="Oval 23"/>
            <p:cNvSpPr/>
            <p:nvPr/>
          </p:nvSpPr>
          <p:spPr>
            <a:xfrm>
              <a:off x="1771650" y="340995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2533650" y="531495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1908175" y="4400550"/>
              <a:ext cx="148590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ounded Rectangle 27"/>
            <p:cNvSpPr/>
            <p:nvPr/>
          </p:nvSpPr>
          <p:spPr>
            <a:xfrm>
              <a:off x="4114800" y="5105400"/>
              <a:ext cx="1295400" cy="457200"/>
            </a:xfrm>
            <a:prstGeom prst="roundRect">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1200" b="1" dirty="0" err="1" smtClean="0">
                  <a:solidFill>
                    <a:schemeClr val="accent1"/>
                  </a:solidFill>
                  <a:latin typeface="Arial" charset="0"/>
                </a:rPr>
                <a:t>EndNote Web</a:t>
              </a:r>
              <a:endParaRPr lang="en-US" sz="1200" b="1" dirty="0" err="1">
                <a:solidFill>
                  <a:schemeClr val="accent1"/>
                </a:solidFill>
                <a:latin typeface="Arial" charset="0"/>
              </a:endParaRPr>
            </a:p>
          </p:txBody>
        </p:sp>
        <p:sp>
          <p:nvSpPr>
            <p:cNvPr id="30" name="Rounded Rectangle 29"/>
            <p:cNvSpPr/>
            <p:nvPr/>
          </p:nvSpPr>
          <p:spPr>
            <a:xfrm>
              <a:off x="4038600" y="2667000"/>
              <a:ext cx="1219200" cy="457200"/>
            </a:xfrm>
            <a:prstGeom prst="roundRect">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cs-CZ" sz="1200" b="1" dirty="0" smtClean="0">
                  <a:solidFill>
                    <a:schemeClr val="accent1"/>
                  </a:solidFill>
                  <a:latin typeface="Arial" charset="0"/>
                </a:rPr>
                <a:t>ResearcherID</a:t>
              </a:r>
              <a:endParaRPr lang="en-US" sz="1200" b="1" dirty="0" err="1" smtClean="0">
                <a:solidFill>
                  <a:schemeClr val="accent1"/>
                </a:solidFill>
                <a:latin typeface="Arial" charset="0"/>
              </a:endParaRPr>
            </a:p>
          </p:txBody>
        </p:sp>
      </p:grpSp>
      <p:sp>
        <p:nvSpPr>
          <p:cNvPr id="31" name="TextBox 30"/>
          <p:cNvSpPr txBox="1">
            <a:spLocks noChangeArrowheads="1"/>
          </p:cNvSpPr>
          <p:nvPr/>
        </p:nvSpPr>
        <p:spPr bwMode="auto">
          <a:xfrm>
            <a:off x="5105400" y="1981200"/>
            <a:ext cx="1228725" cy="815608"/>
          </a:xfrm>
          <a:prstGeom prst="rect">
            <a:avLst/>
          </a:prstGeom>
          <a:noFill/>
          <a:ln w="9525">
            <a:noFill/>
            <a:miter lim="800000"/>
            <a:headEnd/>
            <a:tailEnd/>
          </a:ln>
          <a:scene3d>
            <a:camera prst="orthographicFront"/>
            <a:lightRig rig="threePt" dir="t"/>
          </a:scene3d>
          <a:sp3d extrusionH="76200">
            <a:extrusionClr>
              <a:schemeClr val="tx2"/>
            </a:extrusionClr>
          </a:sp3d>
        </p:spPr>
        <p:txBody>
          <a:bodyPr wrap="square">
            <a:spAutoFit/>
          </a:bodyPr>
          <a:lstStyle/>
          <a:p>
            <a:pPr algn="ctr"/>
            <a:r>
              <a:rPr lang="en-US" sz="1200" b="1" dirty="0" smtClean="0">
                <a:solidFill>
                  <a:schemeClr val="tx2"/>
                </a:solidFill>
              </a:rPr>
              <a:t>Data Citation Index</a:t>
            </a:r>
            <a:endParaRPr lang="en-US" sz="1200" b="1" dirty="0">
              <a:solidFill>
                <a:schemeClr val="tx2"/>
              </a:solidFill>
            </a:endParaRPr>
          </a:p>
          <a:p>
            <a:pPr algn="ctr"/>
            <a:r>
              <a:rPr lang="en-US" sz="1100" b="1" i="1" dirty="0" smtClean="0">
                <a:solidFill>
                  <a:srgbClr val="4B741E"/>
                </a:solidFill>
              </a:rPr>
              <a:t>1900</a:t>
            </a:r>
            <a:r>
              <a:rPr lang="cs-CZ" sz="1100" b="1" i="1" dirty="0" smtClean="0">
                <a:solidFill>
                  <a:srgbClr val="4B741E"/>
                </a:solidFill>
              </a:rPr>
              <a:t>-máig</a:t>
            </a:r>
            <a:endParaRPr lang="en-US" sz="1100" b="1" i="1" dirty="0">
              <a:solidFill>
                <a:srgbClr val="4B741E"/>
              </a:solidFill>
            </a:endParaRPr>
          </a:p>
          <a:p>
            <a:pPr algn="ctr"/>
            <a:endParaRPr lang="en-US" sz="1200" b="1" dirty="0"/>
          </a:p>
        </p:txBody>
      </p:sp>
      <p:sp>
        <p:nvSpPr>
          <p:cNvPr id="32" name="Oval 31"/>
          <p:cNvSpPr/>
          <p:nvPr/>
        </p:nvSpPr>
        <p:spPr>
          <a:xfrm>
            <a:off x="5029200" y="1905000"/>
            <a:ext cx="1352550" cy="781050"/>
          </a:xfrm>
          <a:prstGeom prst="ellipse">
            <a:avLst/>
          </a:prstGeom>
          <a:noFill/>
          <a:ln>
            <a:prstDash val="sysDot"/>
          </a:ln>
          <a:scene3d>
            <a:camera prst="orthographicFront"/>
            <a:lightRig rig="threePt" dir="t"/>
          </a:scene3d>
          <a:sp3d extrusionH="76200">
            <a:extrusionClr>
              <a:schemeClr val="tx2"/>
            </a:extrusion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Bevezetés </a:t>
            </a:r>
            <a:r>
              <a:rPr lang="en-US" dirty="0" smtClean="0"/>
              <a:t>– Web of Science</a:t>
            </a:r>
            <a:endParaRPr lang="en-US" dirty="0"/>
          </a:p>
        </p:txBody>
      </p:sp>
      <p:sp>
        <p:nvSpPr>
          <p:cNvPr id="4" name="Line 4"/>
          <p:cNvSpPr>
            <a:spLocks noChangeShapeType="1"/>
          </p:cNvSpPr>
          <p:nvPr/>
        </p:nvSpPr>
        <p:spPr bwMode="auto">
          <a:xfrm flipH="1">
            <a:off x="2590800" y="2362200"/>
            <a:ext cx="1295400" cy="1219200"/>
          </a:xfrm>
          <a:prstGeom prst="line">
            <a:avLst/>
          </a:prstGeom>
          <a:noFill/>
          <a:ln w="57150">
            <a:solidFill>
              <a:schemeClr val="tx2"/>
            </a:solidFill>
            <a:round/>
            <a:headEnd/>
            <a:tailEnd/>
          </a:ln>
        </p:spPr>
        <p:txBody>
          <a:bodyPr>
            <a:spAutoFit/>
          </a:bodyPr>
          <a:lstStyle/>
          <a:p>
            <a:endParaRPr lang="en-US"/>
          </a:p>
        </p:txBody>
      </p:sp>
      <p:sp>
        <p:nvSpPr>
          <p:cNvPr id="5" name="Line 5"/>
          <p:cNvSpPr>
            <a:spLocks noChangeShapeType="1"/>
          </p:cNvSpPr>
          <p:nvPr/>
        </p:nvSpPr>
        <p:spPr bwMode="auto">
          <a:xfrm>
            <a:off x="5638800" y="2438400"/>
            <a:ext cx="1295400" cy="1295400"/>
          </a:xfrm>
          <a:prstGeom prst="line">
            <a:avLst/>
          </a:prstGeom>
          <a:noFill/>
          <a:ln w="57150">
            <a:solidFill>
              <a:schemeClr val="tx2"/>
            </a:solidFill>
            <a:round/>
            <a:headEnd/>
            <a:tailEnd/>
          </a:ln>
        </p:spPr>
        <p:txBody>
          <a:bodyPr>
            <a:spAutoFit/>
          </a:bodyPr>
          <a:lstStyle/>
          <a:p>
            <a:endParaRPr lang="en-US"/>
          </a:p>
        </p:txBody>
      </p:sp>
      <p:sp>
        <p:nvSpPr>
          <p:cNvPr id="6" name="Line 6"/>
          <p:cNvSpPr>
            <a:spLocks noChangeShapeType="1"/>
          </p:cNvSpPr>
          <p:nvPr/>
        </p:nvSpPr>
        <p:spPr bwMode="auto">
          <a:xfrm flipV="1">
            <a:off x="5562600" y="4267200"/>
            <a:ext cx="1295400" cy="1219200"/>
          </a:xfrm>
          <a:prstGeom prst="line">
            <a:avLst/>
          </a:prstGeom>
          <a:noFill/>
          <a:ln w="57150">
            <a:solidFill>
              <a:schemeClr val="tx2"/>
            </a:solidFill>
            <a:round/>
            <a:headEnd type="triangle" w="med" len="med"/>
            <a:tailEnd/>
          </a:ln>
        </p:spPr>
        <p:txBody>
          <a:bodyPr>
            <a:spAutoFit/>
          </a:bodyPr>
          <a:lstStyle/>
          <a:p>
            <a:endParaRPr lang="en-US"/>
          </a:p>
        </p:txBody>
      </p:sp>
      <p:sp>
        <p:nvSpPr>
          <p:cNvPr id="7" name="Line 7"/>
          <p:cNvSpPr>
            <a:spLocks noChangeShapeType="1"/>
          </p:cNvSpPr>
          <p:nvPr/>
        </p:nvSpPr>
        <p:spPr bwMode="auto">
          <a:xfrm flipH="1" flipV="1">
            <a:off x="2514600" y="4191000"/>
            <a:ext cx="1371600" cy="1219200"/>
          </a:xfrm>
          <a:prstGeom prst="line">
            <a:avLst/>
          </a:prstGeom>
          <a:noFill/>
          <a:ln w="57150">
            <a:solidFill>
              <a:schemeClr val="tx2"/>
            </a:solidFill>
            <a:round/>
            <a:headEnd type="triangle" w="med" len="med"/>
            <a:tailEnd/>
          </a:ln>
        </p:spPr>
        <p:txBody>
          <a:bodyPr>
            <a:spAutoFit/>
          </a:bodyPr>
          <a:lstStyle/>
          <a:p>
            <a:endParaRPr lang="en-US"/>
          </a:p>
        </p:txBody>
      </p:sp>
      <p:sp>
        <p:nvSpPr>
          <p:cNvPr id="8" name="Rectangle 8"/>
          <p:cNvSpPr>
            <a:spLocks noChangeArrowheads="1"/>
          </p:cNvSpPr>
          <p:nvPr/>
        </p:nvSpPr>
        <p:spPr bwMode="auto">
          <a:xfrm>
            <a:off x="3962400" y="1981200"/>
            <a:ext cx="1600200" cy="533400"/>
          </a:xfrm>
          <a:prstGeom prst="rect">
            <a:avLst/>
          </a:prstGeom>
          <a:noFill/>
          <a:ln w="9525">
            <a:noFill/>
            <a:miter lim="800000"/>
            <a:headEnd/>
            <a:tailEnd/>
          </a:ln>
        </p:spPr>
        <p:txBody>
          <a:bodyPr/>
          <a:lstStyle/>
          <a:p>
            <a:pPr algn="ctr">
              <a:lnSpc>
                <a:spcPct val="110000"/>
              </a:lnSpc>
            </a:pPr>
            <a:r>
              <a:rPr lang="hu-HU" altLang="en-US" sz="2400" b="1" i="1" dirty="0" smtClean="0">
                <a:solidFill>
                  <a:schemeClr val="accent4"/>
                </a:solidFill>
              </a:rPr>
              <a:t>Minőség</a:t>
            </a:r>
            <a:endParaRPr lang="en-US" altLang="en-US" sz="2400" b="1" i="1" dirty="0">
              <a:solidFill>
                <a:schemeClr val="accent4"/>
              </a:solidFill>
            </a:endParaRPr>
          </a:p>
        </p:txBody>
      </p:sp>
      <p:sp>
        <p:nvSpPr>
          <p:cNvPr id="9" name="Rectangle 9"/>
          <p:cNvSpPr>
            <a:spLocks noChangeArrowheads="1"/>
          </p:cNvSpPr>
          <p:nvPr/>
        </p:nvSpPr>
        <p:spPr bwMode="auto">
          <a:xfrm>
            <a:off x="685800" y="3657600"/>
            <a:ext cx="2209800" cy="533400"/>
          </a:xfrm>
          <a:prstGeom prst="rect">
            <a:avLst/>
          </a:prstGeom>
          <a:noFill/>
          <a:ln w="9525">
            <a:noFill/>
            <a:miter lim="800000"/>
            <a:headEnd/>
            <a:tailEnd/>
          </a:ln>
        </p:spPr>
        <p:txBody>
          <a:bodyPr/>
          <a:lstStyle/>
          <a:p>
            <a:pPr algn="ctr">
              <a:lnSpc>
                <a:spcPct val="110000"/>
              </a:lnSpc>
            </a:pPr>
            <a:r>
              <a:rPr lang="hu-HU" altLang="en-US" sz="2400" b="1" i="1" dirty="0" smtClean="0">
                <a:solidFill>
                  <a:schemeClr val="accent4"/>
                </a:solidFill>
              </a:rPr>
              <a:t>Sokszínűség</a:t>
            </a:r>
            <a:endParaRPr lang="en-US" altLang="en-US" sz="2400" b="1" i="1" dirty="0">
              <a:solidFill>
                <a:schemeClr val="accent4"/>
              </a:solidFill>
            </a:endParaRPr>
          </a:p>
        </p:txBody>
      </p:sp>
      <p:sp>
        <p:nvSpPr>
          <p:cNvPr id="10" name="Rectangle 10"/>
          <p:cNvSpPr>
            <a:spLocks noChangeArrowheads="1"/>
          </p:cNvSpPr>
          <p:nvPr/>
        </p:nvSpPr>
        <p:spPr bwMode="auto">
          <a:xfrm>
            <a:off x="6477000" y="3733800"/>
            <a:ext cx="1600200" cy="533400"/>
          </a:xfrm>
          <a:prstGeom prst="rect">
            <a:avLst/>
          </a:prstGeom>
          <a:noFill/>
          <a:ln w="9525">
            <a:noFill/>
            <a:miter lim="800000"/>
            <a:headEnd/>
            <a:tailEnd/>
          </a:ln>
        </p:spPr>
        <p:txBody>
          <a:bodyPr/>
          <a:lstStyle/>
          <a:p>
            <a:pPr algn="ctr">
              <a:lnSpc>
                <a:spcPct val="110000"/>
              </a:lnSpc>
            </a:pPr>
            <a:r>
              <a:rPr lang="hu-HU" altLang="en-US" sz="2400" b="1" i="1" dirty="0" smtClean="0">
                <a:solidFill>
                  <a:schemeClr val="accent4"/>
                </a:solidFill>
              </a:rPr>
              <a:t>Mélység</a:t>
            </a:r>
            <a:endParaRPr lang="en-US" altLang="en-US" sz="2400" b="1" i="1" dirty="0">
              <a:solidFill>
                <a:schemeClr val="accent4"/>
              </a:solidFill>
            </a:endParaRPr>
          </a:p>
        </p:txBody>
      </p:sp>
      <p:sp>
        <p:nvSpPr>
          <p:cNvPr id="11" name="Rectangle 11"/>
          <p:cNvSpPr>
            <a:spLocks noChangeArrowheads="1"/>
          </p:cNvSpPr>
          <p:nvPr/>
        </p:nvSpPr>
        <p:spPr bwMode="auto">
          <a:xfrm>
            <a:off x="3581400" y="5410200"/>
            <a:ext cx="1981200" cy="1066800"/>
          </a:xfrm>
          <a:prstGeom prst="rect">
            <a:avLst/>
          </a:prstGeom>
          <a:noFill/>
          <a:ln w="9525">
            <a:noFill/>
            <a:miter lim="800000"/>
            <a:headEnd/>
            <a:tailEnd/>
          </a:ln>
          <a:effectLst>
            <a:outerShdw dist="35921" dir="2700000" algn="ctr" rotWithShape="0">
              <a:srgbClr val="808080"/>
            </a:outerShdw>
          </a:effectLst>
        </p:spPr>
        <p:txBody>
          <a:bodyPr/>
          <a:lstStyle/>
          <a:p>
            <a:pPr algn="ctr">
              <a:lnSpc>
                <a:spcPct val="110000"/>
              </a:lnSpc>
              <a:defRPr/>
            </a:pPr>
            <a:r>
              <a:rPr lang="hu-HU" altLang="en-US" sz="2400" b="1" i="1" dirty="0" smtClean="0">
                <a:solidFill>
                  <a:schemeClr val="accent4"/>
                </a:solidFill>
                <a:effectLst>
                  <a:outerShdw blurRad="38100" dist="38100" dir="2700000" algn="tl">
                    <a:srgbClr val="C0C0C0"/>
                  </a:outerShdw>
                </a:effectLst>
              </a:rPr>
              <a:t>Egyedülálló forrás</a:t>
            </a:r>
            <a:r>
              <a:rPr lang="en-US" altLang="en-US" sz="2400" b="1" i="1" dirty="0" smtClean="0">
                <a:solidFill>
                  <a:schemeClr val="accent4"/>
                </a:solidFill>
                <a:effectLst>
                  <a:outerShdw blurRad="38100" dist="38100" dir="2700000" algn="tl">
                    <a:srgbClr val="C0C0C0"/>
                  </a:outerShdw>
                </a:effectLst>
              </a:rPr>
              <a:t>!</a:t>
            </a:r>
            <a:endParaRPr lang="en-US" altLang="en-US" sz="2400" b="1" i="1" dirty="0">
              <a:solidFill>
                <a:schemeClr val="accent4"/>
              </a:solidFill>
              <a:effectLst>
                <a:outerShdw blurRad="38100" dist="38100" dir="2700000" algn="tl">
                  <a:srgbClr val="C0C0C0"/>
                </a:outerShdw>
              </a:effectLst>
            </a:endParaRPr>
          </a:p>
        </p:txBody>
      </p:sp>
      <p:sp>
        <p:nvSpPr>
          <p:cNvPr id="19" name="Oval 19"/>
          <p:cNvSpPr>
            <a:spLocks noChangeArrowheads="1"/>
          </p:cNvSpPr>
          <p:nvPr/>
        </p:nvSpPr>
        <p:spPr bwMode="auto">
          <a:xfrm>
            <a:off x="2971800" y="3276600"/>
            <a:ext cx="3429000" cy="1295400"/>
          </a:xfrm>
          <a:prstGeom prst="ellipse">
            <a:avLst/>
          </a:prstGeom>
          <a:gradFill flip="none" rotWithShape="1">
            <a:gsLst>
              <a:gs pos="100000">
                <a:schemeClr val="tx2"/>
              </a:gs>
              <a:gs pos="0">
                <a:schemeClr val="tx2"/>
              </a:gs>
              <a:gs pos="0">
                <a:schemeClr val="tx2"/>
              </a:gs>
              <a:gs pos="50000">
                <a:srgbClr val="ECFFB7"/>
              </a:gs>
              <a:gs pos="100000">
                <a:srgbClr val="009900"/>
              </a:gs>
            </a:gsLst>
            <a:lin ang="5400000" scaled="1"/>
            <a:tileRect/>
          </a:gradFill>
          <a:ln w="9525">
            <a:noFill/>
            <a:round/>
            <a:headEnd/>
            <a:tailEnd/>
          </a:ln>
        </p:spPr>
        <p:txBody>
          <a:bodyPr wrap="none" anchor="ctr"/>
          <a:lstStyle/>
          <a:p>
            <a:endParaRPr lang="en-US"/>
          </a:p>
        </p:txBody>
      </p:sp>
      <p:sp>
        <p:nvSpPr>
          <p:cNvPr id="20" name="Rectangle 20"/>
          <p:cNvSpPr>
            <a:spLocks noChangeArrowheads="1"/>
          </p:cNvSpPr>
          <p:nvPr/>
        </p:nvSpPr>
        <p:spPr bwMode="auto">
          <a:xfrm>
            <a:off x="152400" y="3703638"/>
            <a:ext cx="9144000" cy="492443"/>
          </a:xfrm>
          <a:prstGeom prst="rect">
            <a:avLst/>
          </a:prstGeom>
          <a:noFill/>
          <a:ln w="9525">
            <a:noFill/>
            <a:miter lim="800000"/>
            <a:headEnd/>
            <a:tailEnd/>
          </a:ln>
          <a:effectLst>
            <a:outerShdw dist="28398" dir="20006097" algn="ctr" rotWithShape="0">
              <a:srgbClr val="333333">
                <a:alpha val="50000"/>
              </a:srgbClr>
            </a:outerShdw>
          </a:effectLst>
        </p:spPr>
        <p:txBody>
          <a:bodyPr lIns="0" tIns="0" rIns="0" bIns="0">
            <a:spAutoFit/>
          </a:bodyPr>
          <a:lstStyle/>
          <a:p>
            <a:pPr algn="ctr">
              <a:defRPr/>
            </a:pPr>
            <a:r>
              <a:rPr lang="en-US" sz="3200" b="1" i="1" dirty="0">
                <a:solidFill>
                  <a:schemeClr val="tx2"/>
                </a:solidFill>
                <a:effectLst>
                  <a:outerShdw blurRad="38100" dist="38100" dir="2700000" algn="tl">
                    <a:srgbClr val="C0C0C0"/>
                  </a:outerShdw>
                </a:effectLst>
              </a:rPr>
              <a:t>Web of Science</a:t>
            </a:r>
            <a:endParaRPr lang="en-US" sz="3200" b="1" i="1" baseline="56000" dirty="0">
              <a:solidFill>
                <a:schemeClr val="tx2"/>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par>
                                <p:cTn id="30" presetID="3" presetClass="entr" presetSubtype="1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Publikációk kiválasztása</a:t>
            </a:r>
            <a:endParaRPr lang="en-US" dirty="0"/>
          </a:p>
        </p:txBody>
      </p:sp>
      <p:sp>
        <p:nvSpPr>
          <p:cNvPr id="3"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4"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5"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6" name="TextBox 21"/>
          <p:cNvSpPr txBox="1">
            <a:spLocks noChangeArrowheads="1"/>
          </p:cNvSpPr>
          <p:nvPr/>
        </p:nvSpPr>
        <p:spPr bwMode="auto">
          <a:xfrm>
            <a:off x="838200" y="2541588"/>
            <a:ext cx="1809750" cy="3416320"/>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smtClean="0"/>
              <a:t> Rendszeres kiadás a bejelentett időben</a:t>
            </a:r>
            <a:endParaRPr lang="en-US" sz="1600" dirty="0"/>
          </a:p>
          <a:p>
            <a:pPr algn="l">
              <a:spcBef>
                <a:spcPct val="50000"/>
              </a:spcBef>
              <a:buFont typeface="Arial" charset="0"/>
              <a:buChar char="•"/>
            </a:pPr>
            <a:r>
              <a:rPr lang="cs-CZ" sz="1600" dirty="0" smtClean="0"/>
              <a:t> Nemzetközi szerkesztői szokások betartása</a:t>
            </a:r>
          </a:p>
          <a:p>
            <a:pPr algn="l">
              <a:spcBef>
                <a:spcPct val="50000"/>
              </a:spcBef>
              <a:buFont typeface="Arial" charset="0"/>
              <a:buChar char="•"/>
            </a:pPr>
            <a:r>
              <a:rPr lang="sk-SK" sz="1600" dirty="0" smtClean="0"/>
              <a:t> Angol bibliográfia</a:t>
            </a:r>
            <a:r>
              <a:rPr lang="cs-CZ" sz="1600" dirty="0" smtClean="0"/>
              <a:t> (legalább latin betűk)</a:t>
            </a:r>
            <a:endParaRPr lang="en-US" sz="1600" dirty="0"/>
          </a:p>
          <a:p>
            <a:pPr algn="l">
              <a:spcBef>
                <a:spcPct val="50000"/>
              </a:spcBef>
              <a:buFont typeface="Arial" charset="0"/>
              <a:buChar char="•"/>
            </a:pPr>
            <a:r>
              <a:rPr lang="cs-CZ" sz="1600" dirty="0" smtClean="0"/>
              <a:t> Lektorált</a:t>
            </a:r>
            <a:endParaRPr lang="en-US" sz="1600" dirty="0"/>
          </a:p>
        </p:txBody>
      </p:sp>
      <p:sp>
        <p:nvSpPr>
          <p:cNvPr id="7" name="TextBox 23"/>
          <p:cNvSpPr txBox="1">
            <a:spLocks noChangeArrowheads="1"/>
          </p:cNvSpPr>
          <p:nvPr/>
        </p:nvSpPr>
        <p:spPr bwMode="auto">
          <a:xfrm>
            <a:off x="2667000" y="2522538"/>
            <a:ext cx="1770063" cy="3293209"/>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smtClean="0"/>
              <a:t> Gazdagítja a folyóirat a WOS-t új tartalommal? </a:t>
            </a:r>
            <a:endParaRPr lang="en-US" sz="1600" dirty="0"/>
          </a:p>
          <a:p>
            <a:pPr algn="l">
              <a:spcBef>
                <a:spcPct val="50000"/>
              </a:spcBef>
              <a:buFont typeface="Arial" charset="0"/>
              <a:buChar char="•"/>
            </a:pPr>
            <a:r>
              <a:rPr lang="cs-CZ" sz="1600" dirty="0" smtClean="0"/>
              <a:t> Mennyire van már lefedve a téma? </a:t>
            </a:r>
            <a:endParaRPr lang="en-US" sz="1600" dirty="0"/>
          </a:p>
          <a:p>
            <a:pPr algn="l">
              <a:spcBef>
                <a:spcPct val="50000"/>
              </a:spcBef>
              <a:buFont typeface="Arial" charset="0"/>
              <a:buChar char="•"/>
            </a:pPr>
            <a:r>
              <a:rPr lang="cs-CZ" sz="1600" dirty="0" smtClean="0"/>
              <a:t> Folyóirat össze-hasonlítása a már indexelt egy-azon kategóriába tartozó folyóiratokkal</a:t>
            </a:r>
            <a:r>
              <a:rPr lang="en-US" sz="1600" dirty="0" smtClean="0"/>
              <a:t>.</a:t>
            </a:r>
            <a:endParaRPr lang="en-US" sz="1600" dirty="0"/>
          </a:p>
        </p:txBody>
      </p:sp>
      <p:sp>
        <p:nvSpPr>
          <p:cNvPr id="8" name="TextBox 24"/>
          <p:cNvSpPr txBox="1">
            <a:spLocks noChangeArrowheads="1"/>
          </p:cNvSpPr>
          <p:nvPr/>
        </p:nvSpPr>
        <p:spPr bwMode="auto">
          <a:xfrm>
            <a:off x="4572000" y="2514600"/>
            <a:ext cx="1838325" cy="2431435"/>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smtClean="0"/>
              <a:t> Reprezentálják a szerzők szer-kesztők a nem-zetközi kutató-közösséget? </a:t>
            </a:r>
          </a:p>
          <a:p>
            <a:pPr algn="l">
              <a:spcBef>
                <a:spcPct val="50000"/>
              </a:spcBef>
              <a:buFont typeface="Arial" charset="0"/>
              <a:buChar char="•"/>
            </a:pPr>
            <a:r>
              <a:rPr lang="cs-CZ" sz="1600" dirty="0" smtClean="0"/>
              <a:t> Ki a célközönség, nemzetközi vagy helyi</a:t>
            </a:r>
            <a:r>
              <a:rPr lang="en-US" sz="1600" dirty="0" smtClean="0"/>
              <a:t>?</a:t>
            </a:r>
            <a:endParaRPr lang="en-US" sz="1600" dirty="0"/>
          </a:p>
        </p:txBody>
      </p:sp>
      <p:sp>
        <p:nvSpPr>
          <p:cNvPr id="9" name="TextBox 25"/>
          <p:cNvSpPr txBox="1">
            <a:spLocks noChangeArrowheads="1"/>
          </p:cNvSpPr>
          <p:nvPr/>
        </p:nvSpPr>
        <p:spPr bwMode="auto">
          <a:xfrm>
            <a:off x="6477000" y="2514600"/>
            <a:ext cx="1798638" cy="4031873"/>
          </a:xfrm>
          <a:prstGeom prst="rect">
            <a:avLst/>
          </a:prstGeom>
          <a:noFill/>
          <a:ln w="9525">
            <a:noFill/>
            <a:miter lim="800000"/>
            <a:headEnd/>
            <a:tailEnd/>
          </a:ln>
        </p:spPr>
        <p:txBody>
          <a:bodyPr>
            <a:spAutoFit/>
          </a:bodyPr>
          <a:lstStyle/>
          <a:p>
            <a:pPr algn="l">
              <a:spcBef>
                <a:spcPct val="50000"/>
              </a:spcBef>
            </a:pPr>
            <a:r>
              <a:rPr lang="cs-CZ" sz="1600" b="1" u="sng" dirty="0" smtClean="0"/>
              <a:t>Új folyóiratok</a:t>
            </a:r>
            <a:r>
              <a:rPr lang="en-US" sz="1600" dirty="0" smtClean="0"/>
              <a:t>:</a:t>
            </a:r>
            <a:endParaRPr lang="en-US" sz="1600" dirty="0"/>
          </a:p>
          <a:p>
            <a:pPr algn="l">
              <a:spcBef>
                <a:spcPct val="50000"/>
              </a:spcBef>
              <a:buFont typeface="Arial" charset="0"/>
              <a:buChar char="•"/>
            </a:pPr>
            <a:r>
              <a:rPr lang="cs-CZ" sz="1600" dirty="0" smtClean="0"/>
              <a:t> Szerzők, szerkesztők idézettsége, megelőző munkája</a:t>
            </a:r>
            <a:r>
              <a:rPr lang="en-US" sz="1600" dirty="0" smtClean="0"/>
              <a:t>.</a:t>
            </a:r>
            <a:endParaRPr lang="en-US" sz="1600" dirty="0"/>
          </a:p>
          <a:p>
            <a:pPr algn="l">
              <a:spcBef>
                <a:spcPct val="50000"/>
              </a:spcBef>
            </a:pPr>
            <a:r>
              <a:rPr lang="cs-CZ" sz="1600" b="1" u="sng" dirty="0" smtClean="0"/>
              <a:t>Megalapozott folyóiratok</a:t>
            </a:r>
            <a:r>
              <a:rPr lang="en-US" sz="1600" dirty="0" smtClean="0"/>
              <a:t>:</a:t>
            </a:r>
            <a:endParaRPr lang="en-US" sz="1600" dirty="0"/>
          </a:p>
          <a:p>
            <a:pPr algn="l">
              <a:spcBef>
                <a:spcPct val="50000"/>
              </a:spcBef>
              <a:buFont typeface="Arial" charset="0"/>
              <a:buChar char="•"/>
            </a:pPr>
            <a:r>
              <a:rPr lang="cs-CZ" sz="1600" dirty="0" smtClean="0"/>
              <a:t> </a:t>
            </a:r>
            <a:r>
              <a:rPr lang="en-US" sz="1600" dirty="0" smtClean="0"/>
              <a:t>Impact Factor</a:t>
            </a:r>
            <a:endParaRPr lang="cs-CZ" sz="1600" dirty="0" smtClean="0"/>
          </a:p>
          <a:p>
            <a:pPr algn="l">
              <a:spcBef>
                <a:spcPct val="50000"/>
              </a:spcBef>
              <a:buFont typeface="Arial" charset="0"/>
              <a:buChar char="•"/>
            </a:pPr>
            <a:r>
              <a:rPr lang="cs-CZ" sz="1600" dirty="0" smtClean="0"/>
              <a:t> Idézettség elemzése</a:t>
            </a:r>
            <a:endParaRPr lang="en-US" sz="1600" dirty="0"/>
          </a:p>
          <a:p>
            <a:pPr>
              <a:spcBef>
                <a:spcPct val="50000"/>
              </a:spcBef>
            </a:pPr>
            <a:r>
              <a:rPr lang="en-US" sz="1600" i="1" dirty="0" smtClean="0"/>
              <a:t>.</a:t>
            </a:r>
            <a:endParaRPr lang="en-US" sz="1600" i="1" dirty="0"/>
          </a:p>
          <a:p>
            <a:pPr>
              <a:spcBef>
                <a:spcPct val="50000"/>
              </a:spcBef>
            </a:pPr>
            <a:endParaRPr lang="en-US" sz="1600" dirty="0"/>
          </a:p>
        </p:txBody>
      </p:sp>
      <p:sp>
        <p:nvSpPr>
          <p:cNvPr id="10" name="Flowchart: Stored Data 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11" name="Rectangle 10"/>
          <p:cNvSpPr/>
          <p:nvPr/>
        </p:nvSpPr>
        <p:spPr>
          <a:xfrm>
            <a:off x="1143000" y="1600200"/>
            <a:ext cx="1600200" cy="707886"/>
          </a:xfrm>
          <a:prstGeom prst="rect">
            <a:avLst/>
          </a:prstGeom>
        </p:spPr>
        <p:txBody>
          <a:bodyPr wrap="square">
            <a:spAutoFit/>
          </a:bodyPr>
          <a:lstStyle/>
          <a:p>
            <a:pPr algn="ctr" eaLnBrk="1" hangingPunct="1"/>
            <a:r>
              <a:rPr lang="sk-SK" sz="2000" b="1" dirty="0" smtClean="0"/>
              <a:t>Publikációs standardok</a:t>
            </a:r>
            <a:endParaRPr lang="en-US" sz="2000" b="1" dirty="0" smtClean="0"/>
          </a:p>
        </p:txBody>
      </p:sp>
      <p:sp>
        <p:nvSpPr>
          <p:cNvPr id="12" name="Flowchart: Stored Data 1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13" name="Flowchart: Stored Data 1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14" name="Flowchart: Stored Data 1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15" name="Rectangle 14"/>
          <p:cNvSpPr/>
          <p:nvPr/>
        </p:nvSpPr>
        <p:spPr>
          <a:xfrm>
            <a:off x="6781800" y="1600200"/>
            <a:ext cx="1600200" cy="707886"/>
          </a:xfrm>
          <a:prstGeom prst="rect">
            <a:avLst/>
          </a:prstGeom>
        </p:spPr>
        <p:txBody>
          <a:bodyPr wrap="square">
            <a:spAutoFit/>
          </a:bodyPr>
          <a:lstStyle/>
          <a:p>
            <a:pPr algn="ctr" eaLnBrk="1" hangingPunct="1"/>
            <a:r>
              <a:rPr lang="sk-SK" sz="2000" b="1" dirty="0" smtClean="0"/>
              <a:t>Idézettség elemzése</a:t>
            </a:r>
            <a:endParaRPr lang="en-US" sz="2000" b="1" dirty="0" smtClean="0"/>
          </a:p>
        </p:txBody>
      </p:sp>
      <p:sp>
        <p:nvSpPr>
          <p:cNvPr id="16" name="Rectangle 15"/>
          <p:cNvSpPr/>
          <p:nvPr/>
        </p:nvSpPr>
        <p:spPr>
          <a:xfrm>
            <a:off x="3048000" y="1752600"/>
            <a:ext cx="1600200" cy="400110"/>
          </a:xfrm>
          <a:prstGeom prst="rect">
            <a:avLst/>
          </a:prstGeom>
        </p:spPr>
        <p:txBody>
          <a:bodyPr wrap="square">
            <a:spAutoFit/>
          </a:bodyPr>
          <a:lstStyle/>
          <a:p>
            <a:pPr algn="ctr" eaLnBrk="1" hangingPunct="1"/>
            <a:r>
              <a:rPr lang="sk-SK" sz="2000" b="1" dirty="0" smtClean="0"/>
              <a:t>Tartalom</a:t>
            </a:r>
            <a:endParaRPr lang="en-US" sz="2000" b="1" dirty="0" smtClean="0"/>
          </a:p>
        </p:txBody>
      </p:sp>
      <p:sp>
        <p:nvSpPr>
          <p:cNvPr id="17" name="Rectangle 16"/>
          <p:cNvSpPr/>
          <p:nvPr/>
        </p:nvSpPr>
        <p:spPr>
          <a:xfrm>
            <a:off x="4800600" y="1752600"/>
            <a:ext cx="1905000" cy="400110"/>
          </a:xfrm>
          <a:prstGeom prst="rect">
            <a:avLst/>
          </a:prstGeom>
        </p:spPr>
        <p:txBody>
          <a:bodyPr wrap="square">
            <a:spAutoFit/>
          </a:bodyPr>
          <a:lstStyle/>
          <a:p>
            <a:pPr algn="ctr" eaLnBrk="1" hangingPunct="1"/>
            <a:r>
              <a:rPr lang="sk-SK" sz="2000" b="1" dirty="0" smtClean="0"/>
              <a:t>Változatosság</a:t>
            </a:r>
            <a:endParaRPr lang="en-US" sz="2000" b="1" dirty="0" smtClean="0"/>
          </a:p>
        </p:txBody>
      </p:sp>
      <p:sp>
        <p:nvSpPr>
          <p:cNvPr id="18" name="Rectangle 17"/>
          <p:cNvSpPr/>
          <p:nvPr/>
        </p:nvSpPr>
        <p:spPr>
          <a:xfrm>
            <a:off x="762000" y="5867400"/>
            <a:ext cx="7848600" cy="646331"/>
          </a:xfrm>
          <a:prstGeom prst="rect">
            <a:avLst/>
          </a:prstGeom>
        </p:spPr>
        <p:txBody>
          <a:bodyPr wrap="square">
            <a:spAutoFit/>
          </a:bodyPr>
          <a:lstStyle/>
          <a:p>
            <a:pPr algn="l" eaLnBrk="1" hangingPunct="1">
              <a:spcBef>
                <a:spcPts val="0"/>
              </a:spcBef>
              <a:buNone/>
            </a:pPr>
            <a:r>
              <a:rPr lang="hu-HU" sz="1200" dirty="0" smtClean="0"/>
              <a:t>Folyóiratok: </a:t>
            </a:r>
            <a:r>
              <a:rPr lang="hu-HU" sz="1200" dirty="0" smtClean="0">
                <a:hlinkClick r:id="rId2"/>
              </a:rPr>
              <a:t>http://thomsonreuters.com/products_services/science/free/essays/journal_selection_process/</a:t>
            </a:r>
            <a:r>
              <a:rPr lang="hu-HU" sz="1200" dirty="0" smtClean="0"/>
              <a:t> </a:t>
            </a:r>
            <a:endParaRPr lang="en-US" sz="1200" dirty="0" smtClean="0"/>
          </a:p>
          <a:p>
            <a:pPr algn="l" eaLnBrk="1" hangingPunct="1">
              <a:spcBef>
                <a:spcPts val="0"/>
              </a:spcBef>
              <a:buNone/>
            </a:pPr>
            <a:r>
              <a:rPr lang="hu-HU" sz="1200" dirty="0" smtClean="0"/>
              <a:t>Konferencia anyagok: </a:t>
            </a:r>
            <a:r>
              <a:rPr lang="hu-HU" sz="1200" dirty="0" smtClean="0">
                <a:hlinkClick r:id="rId3"/>
              </a:rPr>
              <a:t>http://wokinfo.com/products_tools/multidisciplinary/webofscience/cpci/cpciessay/</a:t>
            </a:r>
            <a:endParaRPr lang="hu-HU" sz="1200" dirty="0" smtClean="0"/>
          </a:p>
          <a:p>
            <a:pPr marL="228600" lvl="1" indent="-228600" algn="l" eaLnBrk="1" hangingPunct="1">
              <a:spcBef>
                <a:spcPts val="0"/>
              </a:spcBef>
              <a:buNone/>
            </a:pPr>
            <a:r>
              <a:rPr lang="hu-HU" sz="1200" dirty="0" smtClean="0"/>
              <a:t>Könyvek: </a:t>
            </a:r>
            <a:r>
              <a:rPr lang="en-US" sz="1200" dirty="0" smtClean="0">
                <a:hlinkClick r:id="rId4"/>
              </a:rPr>
              <a:t>http://wokinfo.com/media/pdf/BKCI-SelectionEssay_web.pdf</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KERESÉS</a:t>
            </a:r>
            <a:endParaRPr lang="en-US" dirty="0"/>
          </a:p>
        </p:txBody>
      </p:sp>
      <p:sp>
        <p:nvSpPr>
          <p:cNvPr id="3" name="Text Placeholder 2"/>
          <p:cNvSpPr>
            <a:spLocks noGrp="1"/>
          </p:cNvSpPr>
          <p:nvPr>
            <p:ph type="body" idx="1"/>
          </p:nvPr>
        </p:nvSpPr>
        <p:spPr/>
        <p:txBody>
          <a:bodyPr/>
          <a:lstStyle/>
          <a:p>
            <a:r>
              <a:rPr lang="en-US" dirty="0" smtClean="0"/>
              <a:t>……………………………………………………………………………...</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TEST_tr_present_080326_v1">
  <a:themeElements>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3_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3_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3_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7870</TotalTime>
  <Words>1457</Words>
  <Application>Microsoft Office PowerPoint</Application>
  <PresentationFormat>On-screen Show (4:3)</PresentationFormat>
  <Paragraphs>332</Paragraphs>
  <Slides>44</Slides>
  <Notes>33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3_TEST_tr_present_080326_v1</vt:lpstr>
      <vt:lpstr>     Haladó eszközök a Web of Scienceben </vt:lpstr>
      <vt:lpstr>Tartalom</vt:lpstr>
      <vt:lpstr>Kutatás ciklusa</vt:lpstr>
      <vt:lpstr>Bevezetés – Tradicionális keresés</vt:lpstr>
      <vt:lpstr>Bevezetés – Web of Science</vt:lpstr>
      <vt:lpstr>Web of Knowledge és Web of Science</vt:lpstr>
      <vt:lpstr>Bevezetés – Web of Science</vt:lpstr>
      <vt:lpstr>Publikációk kiválasztása</vt:lpstr>
      <vt:lpstr>KERESÉS</vt:lpstr>
      <vt:lpstr>Kereső nézet és limitek</vt:lpstr>
      <vt:lpstr>Lemmatization funkció A British/US English írásváltozatokra, többes számra, igeidőkre, fokozásra</vt:lpstr>
      <vt:lpstr>Lemmatization – találati lista</vt:lpstr>
      <vt:lpstr>Haladó KERESÉS</vt:lpstr>
      <vt:lpstr>Haladó keresés – Advanced Search</vt:lpstr>
      <vt:lpstr>Keresés a Field Tag segístégével</vt:lpstr>
      <vt:lpstr>Csak a haladó keresésben kereshető mezők</vt:lpstr>
      <vt:lpstr>Research Area vs. Web of Science Category</vt:lpstr>
      <vt:lpstr>Web of Science Subject Category keresés</vt:lpstr>
      <vt:lpstr>Keresések kombinálása, NOT példa</vt:lpstr>
      <vt:lpstr>Keresések szerkesztése</vt:lpstr>
      <vt:lpstr>Keresések szerkesztése</vt:lpstr>
      <vt:lpstr>Editing Sets, cont.</vt:lpstr>
      <vt:lpstr>Intézményekre való keresés</vt:lpstr>
      <vt:lpstr>The Problem: Searching by Address</vt:lpstr>
      <vt:lpstr>A megoldás: Intézménynevek egységesítése</vt:lpstr>
      <vt:lpstr>Solution: Organization-Enhanced Field &amp; Search Aid</vt:lpstr>
      <vt:lpstr>Slide 27</vt:lpstr>
      <vt:lpstr>Search</vt:lpstr>
      <vt:lpstr>Refine/Analyze by Organization Enhanced</vt:lpstr>
      <vt:lpstr>Analyze by Organization</vt:lpstr>
      <vt:lpstr>Keresési tippek</vt:lpstr>
      <vt:lpstr>Cited reference Search</vt:lpstr>
      <vt:lpstr>Mit jelent az idézettségre való keresés?</vt:lpstr>
      <vt:lpstr>Cited Reference Searching - Előnyei</vt:lpstr>
      <vt:lpstr>Cited Reference Indexelés  </vt:lpstr>
      <vt:lpstr>Cited Reference Indexelés  </vt:lpstr>
      <vt:lpstr>Cited Reference Index + Web of Knowledge Data</vt:lpstr>
      <vt:lpstr>IDÉZETT HIVATKOZÁSOK KERESÉSE</vt:lpstr>
      <vt:lpstr>Idézett folyóirat cikkek keresése</vt:lpstr>
      <vt:lpstr>Idézett folyóirat cikkek keresése</vt:lpstr>
      <vt:lpstr>Idézett hivatkozások keresése – áttekintő táblázat</vt:lpstr>
      <vt:lpstr>Idéző cikkek - találatok</vt:lpstr>
      <vt:lpstr>Kérdések</vt:lpstr>
      <vt:lpstr>Thomson Reuters kapcsolat</vt:lpstr>
    </vt:vector>
  </TitlesOfParts>
  <Company>Thomson - Scientific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Bibliometrics:  evaluating research performance</dc:title>
  <dc:creator>User Services</dc:creator>
  <cp:lastModifiedBy>u0150930</cp:lastModifiedBy>
  <cp:revision>725</cp:revision>
  <dcterms:created xsi:type="dcterms:W3CDTF">2008-10-03T15:29:31Z</dcterms:created>
  <dcterms:modified xsi:type="dcterms:W3CDTF">2013-03-14T11:09:09Z</dcterms:modified>
</cp:coreProperties>
</file>