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</p:sldMasterIdLst>
  <p:notesMasterIdLst>
    <p:notesMasterId r:id="rId27"/>
  </p:notesMasterIdLst>
  <p:sldIdLst>
    <p:sldId id="320" r:id="rId10"/>
    <p:sldId id="347" r:id="rId11"/>
    <p:sldId id="339" r:id="rId12"/>
    <p:sldId id="333" r:id="rId13"/>
    <p:sldId id="366" r:id="rId14"/>
    <p:sldId id="357" r:id="rId15"/>
    <p:sldId id="358" r:id="rId16"/>
    <p:sldId id="362" r:id="rId17"/>
    <p:sldId id="350" r:id="rId18"/>
    <p:sldId id="353" r:id="rId19"/>
    <p:sldId id="354" r:id="rId20"/>
    <p:sldId id="355" r:id="rId21"/>
    <p:sldId id="356" r:id="rId22"/>
    <p:sldId id="349" r:id="rId23"/>
    <p:sldId id="363" r:id="rId24"/>
    <p:sldId id="365" r:id="rId25"/>
    <p:sldId id="291" r:id="rId2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4C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88394" autoAdjust="0"/>
  </p:normalViewPr>
  <p:slideViewPr>
    <p:cSldViewPr snapToGrid="0">
      <p:cViewPr varScale="1">
        <p:scale>
          <a:sx n="96" d="100"/>
          <a:sy n="96" d="100"/>
        </p:scale>
        <p:origin x="-4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notesViewPr>
    <p:cSldViewPr snapToGrid="0">
      <p:cViewPr varScale="1">
        <p:scale>
          <a:sx n="73" d="100"/>
          <a:sy n="73" d="100"/>
        </p:scale>
        <p:origin x="-269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656B931-74F8-4C5E-8158-4AD3A431A3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487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egészségügyben</a:t>
            </a:r>
            <a:r>
              <a:rPr lang="hu-HU" baseline="0" dirty="0" smtClean="0"/>
              <a:t> régóta van arra igény, hogy az egyes </a:t>
            </a:r>
            <a:r>
              <a:rPr lang="hu-HU" baseline="0" dirty="0" err="1" smtClean="0"/>
              <a:t>betegelllátó</a:t>
            </a:r>
            <a:r>
              <a:rPr lang="hu-HU" baseline="0" dirty="0" smtClean="0"/>
              <a:t> intézményeket (kórházak, szakrendelők, családorvosok, mentőszolgálat) össze lehessen </a:t>
            </a:r>
            <a:r>
              <a:rPr lang="hu-HU" baseline="0" smtClean="0"/>
              <a:t>kötni egymással.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6B931-74F8-4C5E-8158-4AD3A431A313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5229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124931" name="Dia számának hely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AC7358-3E9C-4E7A-9B5B-16DB83D62EB5}" type="slidenum">
              <a:rPr lang="hu-HU" sz="1200"/>
              <a:pPr algn="r"/>
              <a:t>14</a:t>
            </a:fld>
            <a:endParaRPr lang="hu-HU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6B931-74F8-4C5E-8158-4AD3A431A313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8416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6B931-74F8-4C5E-8158-4AD3A431A313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841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F90F06B-0FDD-4087-BC0E-1FE0AB97C2D5}" type="slidenum">
              <a:rPr lang="hu-HU" sz="1200"/>
              <a:pPr algn="r" eaLnBrk="1" hangingPunct="1"/>
              <a:t>2</a:t>
            </a:fld>
            <a:endParaRPr lang="hu-H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sz="600" i="1" dirty="0" smtClean="0"/>
              <a:t>Az e-egészségügy napjainkban divat- és gyűjtőszóvá vált. Az elektronikus társadalom kihívásainak való megfelelés kényszerétől hajtva valamennyi ágazat megalkotta saját, a trendet követő, határterületeket összekötő szakági rendszerét.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smtClean="0"/>
              <a:t>IQSYS számos terméket és keretrendszert fejlesztett ki és fog a jövőben is kifejleszteni azokra a területekre, ahol technológia partnereink kínálata nem teljes vagy az alkalmazott megvalósítási technika nem eléggé hatékony, viszont az ügyfeleink által igényelt megoldások teljesítménye, minősége és hatékonyabb - gyorsabb és/vagy kevesebb ráfordítás igénylő - fejlesztése ezt szükségessé teszi.</a:t>
            </a:r>
            <a:endParaRPr lang="en-GB" smtClean="0"/>
          </a:p>
        </p:txBody>
      </p:sp>
      <p:sp>
        <p:nvSpPr>
          <p:cNvPr id="124931" name="Dia számának hely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AC7358-3E9C-4E7A-9B5B-16DB83D62EB5}" type="slidenum">
              <a:rPr lang="hu-HU" sz="1200"/>
              <a:pPr algn="r"/>
              <a:t>3</a:t>
            </a:fld>
            <a:endParaRPr lang="hu-H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9714397-1120-4FA1-A090-981130BA716C}" type="slidenum">
              <a:rPr lang="hu-HU" sz="1200"/>
              <a:pPr algn="r" eaLnBrk="1" hangingPunct="1"/>
              <a:t>6</a:t>
            </a:fld>
            <a:endParaRPr lang="hu-HU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smtClean="0">
                <a:latin typeface="Arial" pitchFamily="34" charset="0"/>
              </a:rPr>
              <a:t>Természetesen a fontméret és az objektum mérete, elhelyezkedése variálható</a:t>
            </a:r>
          </a:p>
          <a:p>
            <a:pPr eaLnBrk="1" hangingPunct="1"/>
            <a:r>
              <a:rPr lang="hu-HU" smtClean="0">
                <a:latin typeface="Arial" pitchFamily="34" charset="0"/>
              </a:rPr>
              <a:t>Ami maradjon: bulletok (vkék golyó), Font-típus és szín</a:t>
            </a:r>
          </a:p>
          <a:p>
            <a:pPr eaLnBrk="1" hangingPunct="1"/>
            <a:r>
              <a:rPr lang="hu-HU" smtClean="0">
                <a:latin typeface="Arial" pitchFamily="34" charset="0"/>
              </a:rPr>
              <a:t>Új dia beszúrásánál használd a beépített elrendezéseket!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3C56C66-ED12-469B-B9CB-AA676957FC67}" type="slidenum">
              <a:rPr lang="hu-HU" sz="1200"/>
              <a:pPr algn="r" eaLnBrk="1" hangingPunct="1"/>
              <a:t>7</a:t>
            </a:fld>
            <a:endParaRPr lang="hu-H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smtClean="0">
                <a:latin typeface="Arial" pitchFamily="34" charset="0"/>
              </a:rPr>
              <a:t>Természetesen a fontméret és az objektum mérete, elhelyezkedése variálható</a:t>
            </a:r>
          </a:p>
          <a:p>
            <a:pPr eaLnBrk="1" hangingPunct="1"/>
            <a:r>
              <a:rPr lang="hu-HU" smtClean="0">
                <a:latin typeface="Arial" pitchFamily="34" charset="0"/>
              </a:rPr>
              <a:t>Ami maradjon: bulletok (vkék golyó), Font-típus és szín</a:t>
            </a:r>
          </a:p>
          <a:p>
            <a:pPr eaLnBrk="1" hangingPunct="1"/>
            <a:r>
              <a:rPr lang="hu-HU" smtClean="0">
                <a:latin typeface="Arial" pitchFamily="34" charset="0"/>
              </a:rPr>
              <a:t>Új dia beszúrásánál használd a beépített elrendezéseket!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5DE6F1F-CA2F-41F6-AC7D-803CAD266C2D}" type="slidenum">
              <a:rPr lang="hu-HU" sz="1200"/>
              <a:pPr algn="r" eaLnBrk="1" hangingPunct="1"/>
              <a:t>8</a:t>
            </a:fld>
            <a:endParaRPr lang="hu-HU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smtClean="0"/>
              <a:t>Természetesen a fontméret és az objektum mérete, elhelyezkedése variálható</a:t>
            </a:r>
          </a:p>
          <a:p>
            <a:pPr eaLnBrk="1" hangingPunct="1"/>
            <a:r>
              <a:rPr lang="hu-HU" smtClean="0"/>
              <a:t>Ami maradjon: bulletok (vkék golyó), Font-típus és szín</a:t>
            </a:r>
          </a:p>
          <a:p>
            <a:pPr eaLnBrk="1" hangingPunct="1"/>
            <a:r>
              <a:rPr lang="hu-HU" smtClean="0"/>
              <a:t>Új dia beszúrásánál használd a beépített elrendezéseket!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smtClean="0"/>
              <a:t>IQSYS számos terméket és keretrendszert fejlesztett ki és fog a jövőben is kifejleszteni azokra a területekre, ahol technológia partnereink kínálata nem teljes vagy az alkalmazott megvalósítási technika nem eléggé hatékony, viszont az ügyfeleink által igényelt megoldások teljesítménye, minősége és hatékonyabb - gyorsabb és/vagy kevesebb ráfordítás igénylő - fejlesztése ezt szükségessé teszi.</a:t>
            </a:r>
            <a:endParaRPr lang="en-GB" smtClean="0"/>
          </a:p>
        </p:txBody>
      </p:sp>
      <p:sp>
        <p:nvSpPr>
          <p:cNvPr id="124931" name="Dia számának hely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AC7358-3E9C-4E7A-9B5B-16DB83D62EB5}" type="slidenum">
              <a:rPr lang="hu-HU" sz="1200"/>
              <a:pPr algn="r"/>
              <a:t>9</a:t>
            </a:fld>
            <a:endParaRPr lang="hu-H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egészségügyben</a:t>
            </a:r>
            <a:r>
              <a:rPr lang="hu-HU" baseline="0" dirty="0" smtClean="0"/>
              <a:t> régóta van arra igény, hogy az egyes </a:t>
            </a:r>
            <a:r>
              <a:rPr lang="hu-HU" baseline="0" dirty="0" err="1" smtClean="0"/>
              <a:t>betegelllátó</a:t>
            </a:r>
            <a:r>
              <a:rPr lang="hu-HU" baseline="0" dirty="0" smtClean="0"/>
              <a:t> intézményeket (kórházak, szakrendelők, családorvosok, mentőszolgálat) össze lehessen kötni egymással.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6B931-74F8-4C5E-8158-4AD3A431A313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5229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egészségügyben</a:t>
            </a:r>
            <a:r>
              <a:rPr lang="hu-HU" baseline="0" dirty="0" smtClean="0"/>
              <a:t> régóta van arra igény, hogy az egyes </a:t>
            </a:r>
            <a:r>
              <a:rPr lang="hu-HU" baseline="0" dirty="0" err="1" smtClean="0"/>
              <a:t>betegelllátó</a:t>
            </a:r>
            <a:r>
              <a:rPr lang="hu-HU" baseline="0" dirty="0" smtClean="0"/>
              <a:t> intézményeket (kórházak, szakrendelők, családorvosok, mentőszolgálat) össze lehessen </a:t>
            </a:r>
            <a:r>
              <a:rPr lang="hu-HU" baseline="0" smtClean="0"/>
              <a:t>kötni egymással.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6B931-74F8-4C5E-8158-4AD3A431A313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522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3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3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q-ppt_nyito-üre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IQSYS_brand_hun_small_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6453188"/>
            <a:ext cx="13223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1813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0063" y="115888"/>
            <a:ext cx="2185987" cy="640873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87338" y="115888"/>
            <a:ext cx="6410325" cy="64087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0063" y="115888"/>
            <a:ext cx="2185987" cy="640873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87338" y="115888"/>
            <a:ext cx="6410325" cy="64087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q-ppt_nyito-Ü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QSYS_brand_hun_small_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6453188"/>
            <a:ext cx="13223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6013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01813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87338" y="1196975"/>
            <a:ext cx="4297362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37100" y="1196975"/>
            <a:ext cx="429895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0063" y="115888"/>
            <a:ext cx="2185987" cy="640873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87338" y="115888"/>
            <a:ext cx="6410325" cy="64087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115888"/>
            <a:ext cx="6264275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7338" y="1196975"/>
            <a:ext cx="4297362" cy="5327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196975"/>
            <a:ext cx="4298950" cy="5327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q-ppt_nyito-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QSYS_brand_hun_small_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6453188"/>
            <a:ext cx="13223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6013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01813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87338" y="1196975"/>
            <a:ext cx="4297362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37100" y="1196975"/>
            <a:ext cx="429895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0063" y="115888"/>
            <a:ext cx="2185987" cy="640873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87338" y="115888"/>
            <a:ext cx="6410325" cy="64087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q-ppt_nyito-üre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QSYS_logo_angol_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45400" y="6440488"/>
            <a:ext cx="146367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6013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GB"/>
              <a:t>Mintacím szerkesztése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01813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GB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87338" y="1196975"/>
            <a:ext cx="4297362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37100" y="1196975"/>
            <a:ext cx="429895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87338" y="1196975"/>
            <a:ext cx="4297362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37100" y="1196975"/>
            <a:ext cx="429895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0063" y="115888"/>
            <a:ext cx="2185987" cy="640873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87338" y="115888"/>
            <a:ext cx="6410325" cy="64087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q-ppt_nyito-Ü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QSYS_logo_angol_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45400" y="6440488"/>
            <a:ext cx="146367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6013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GB"/>
              <a:t>Mintacím szerkesztése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01813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GB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87338" y="1196975"/>
            <a:ext cx="4297362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37100" y="1196975"/>
            <a:ext cx="429895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0063" y="115888"/>
            <a:ext cx="2185987" cy="640873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87338" y="115888"/>
            <a:ext cx="6410325" cy="64087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q-ppt_nyito-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QSYS_logo_angol_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45400" y="6440488"/>
            <a:ext cx="146367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6013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GB"/>
              <a:t>Mintacím szerkesztése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01813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GB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87338" y="1196975"/>
            <a:ext cx="4297362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37100" y="1196975"/>
            <a:ext cx="429895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0063" y="115888"/>
            <a:ext cx="2185987" cy="640873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87338" y="115888"/>
            <a:ext cx="6410325" cy="64087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q-ppt_nyito-üre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6281738"/>
            <a:ext cx="1584325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6" name="Picture 6" descr="IQSYS_cobrand_small_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788" y="6502400"/>
            <a:ext cx="14700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Telekom_logo_color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816475" y="6505575"/>
            <a:ext cx="198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6013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01813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87338" y="1196975"/>
            <a:ext cx="4297362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37100" y="1196975"/>
            <a:ext cx="429895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0063" y="115888"/>
            <a:ext cx="2185987" cy="640873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87338" y="115888"/>
            <a:ext cx="6410325" cy="64087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q-ppt_nyito-Ü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281738"/>
            <a:ext cx="1584325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6" name="Picture 11" descr="IQSYS_cobrand_small_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788" y="6502400"/>
            <a:ext cx="14700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Telekom_logo_color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816475" y="6505575"/>
            <a:ext cx="198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6013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01813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87338" y="1196975"/>
            <a:ext cx="4297362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37100" y="1196975"/>
            <a:ext cx="429895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0063" y="115888"/>
            <a:ext cx="2185987" cy="640873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87338" y="115888"/>
            <a:ext cx="6410325" cy="64087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q-ppt_nyito-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281738"/>
            <a:ext cx="1584325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6" name="Picture 11" descr="IQSYS_cobrand_small_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788" y="6502400"/>
            <a:ext cx="14700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Telekom_logo_color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816475" y="6505575"/>
            <a:ext cx="198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6013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01813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87338" y="1196975"/>
            <a:ext cx="4297362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37100" y="1196975"/>
            <a:ext cx="429895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0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q-ppt_belső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115888"/>
            <a:ext cx="62642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 _______ ____________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115888"/>
            <a:ext cx="62642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96975"/>
            <a:ext cx="874871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pic>
        <p:nvPicPr>
          <p:cNvPr id="1030" name="Picture 10" descr="IQSYS_brand_hun_small_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4925" y="6562725"/>
            <a:ext cx="9366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q-ppt_belső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115888"/>
            <a:ext cx="62642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96975"/>
            <a:ext cx="874871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pic>
        <p:nvPicPr>
          <p:cNvPr id="13317" name="Picture 6" descr="IQSYS_brand_hun_small_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4925" y="6562725"/>
            <a:ext cx="9366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  <p:sldLayoutId id="2147483684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q-ppt_belső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115888"/>
            <a:ext cx="62642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96975"/>
            <a:ext cx="874871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pic>
        <p:nvPicPr>
          <p:cNvPr id="26629" name="Picture 6" descr="IQSYS_brand_hun_small_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4925" y="6562725"/>
            <a:ext cx="9366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q-ppt_belső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115888"/>
            <a:ext cx="62642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Mintacím szerkesztése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96975"/>
            <a:ext cx="874871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Mintaszöveg szerkesztése</a:t>
            </a:r>
          </a:p>
          <a:p>
            <a:pPr lvl="1"/>
            <a:r>
              <a:rPr lang="en-GB" smtClean="0"/>
              <a:t>Második szint</a:t>
            </a:r>
          </a:p>
          <a:p>
            <a:pPr lvl="2"/>
            <a:r>
              <a:rPr lang="en-GB" smtClean="0"/>
              <a:t>Harmadik szint</a:t>
            </a:r>
          </a:p>
          <a:p>
            <a:pPr lvl="3"/>
            <a:r>
              <a:rPr lang="en-GB" smtClean="0"/>
              <a:t>Negyedik szint</a:t>
            </a:r>
          </a:p>
          <a:p>
            <a:pPr lvl="4"/>
            <a:r>
              <a:rPr lang="en-GB" smtClean="0"/>
              <a:t>Ötödik szint</a:t>
            </a:r>
          </a:p>
        </p:txBody>
      </p:sp>
      <p:pic>
        <p:nvPicPr>
          <p:cNvPr id="38917" name="Picture 5" descr="IQSYS_logo_angol_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8100" y="6592888"/>
            <a:ext cx="8731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14" r:id="rId2"/>
    <p:sldLayoutId id="2147483713" r:id="rId3"/>
    <p:sldLayoutId id="2147483712" r:id="rId4"/>
    <p:sldLayoutId id="2147483711" r:id="rId5"/>
    <p:sldLayoutId id="2147483710" r:id="rId6"/>
    <p:sldLayoutId id="2147483709" r:id="rId7"/>
    <p:sldLayoutId id="2147483708" r:id="rId8"/>
    <p:sldLayoutId id="2147483707" r:id="rId9"/>
    <p:sldLayoutId id="2147483706" r:id="rId10"/>
    <p:sldLayoutId id="2147483705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q-ppt_belső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115888"/>
            <a:ext cx="62642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Mintacím szerkesztése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96975"/>
            <a:ext cx="874871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Mintaszöveg szerkesztése</a:t>
            </a:r>
          </a:p>
          <a:p>
            <a:pPr lvl="1"/>
            <a:r>
              <a:rPr lang="en-GB" smtClean="0"/>
              <a:t>Második szint</a:t>
            </a:r>
          </a:p>
          <a:p>
            <a:pPr lvl="2"/>
            <a:r>
              <a:rPr lang="en-GB" smtClean="0"/>
              <a:t>Harmadik szint</a:t>
            </a:r>
          </a:p>
          <a:p>
            <a:pPr lvl="3"/>
            <a:r>
              <a:rPr lang="en-GB" smtClean="0"/>
              <a:t>Negyedik szint</a:t>
            </a:r>
          </a:p>
          <a:p>
            <a:pPr lvl="4"/>
            <a:r>
              <a:rPr lang="en-GB" smtClean="0"/>
              <a:t>Ötödik szint</a:t>
            </a:r>
          </a:p>
        </p:txBody>
      </p:sp>
      <p:pic>
        <p:nvPicPr>
          <p:cNvPr id="51205" name="Picture 5" descr="IQSYS_logo_angol_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8100" y="6592888"/>
            <a:ext cx="8731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Iq-ppt_belső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115888"/>
            <a:ext cx="62642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Mintacím szerkesztése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96975"/>
            <a:ext cx="874871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Mintaszöveg szerkesztése</a:t>
            </a:r>
          </a:p>
          <a:p>
            <a:pPr lvl="1"/>
            <a:r>
              <a:rPr lang="en-GB" smtClean="0"/>
              <a:t>Második szint</a:t>
            </a:r>
          </a:p>
          <a:p>
            <a:pPr lvl="2"/>
            <a:r>
              <a:rPr lang="en-GB" smtClean="0"/>
              <a:t>Harmadik szint</a:t>
            </a:r>
          </a:p>
          <a:p>
            <a:pPr lvl="3"/>
            <a:r>
              <a:rPr lang="en-GB" smtClean="0"/>
              <a:t>Negyedik szint</a:t>
            </a:r>
          </a:p>
          <a:p>
            <a:pPr lvl="4"/>
            <a:r>
              <a:rPr lang="en-GB" smtClean="0"/>
              <a:t>Ötödik szint</a:t>
            </a:r>
          </a:p>
        </p:txBody>
      </p:sp>
      <p:pic>
        <p:nvPicPr>
          <p:cNvPr id="63493" name="Picture 5" descr="IQSYS_logo_angol_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8100" y="6592888"/>
            <a:ext cx="8731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34" r:id="rId2"/>
    <p:sldLayoutId id="2147483733" r:id="rId3"/>
    <p:sldLayoutId id="2147483732" r:id="rId4"/>
    <p:sldLayoutId id="2147483731" r:id="rId5"/>
    <p:sldLayoutId id="2147483730" r:id="rId6"/>
    <p:sldLayoutId id="2147483729" r:id="rId7"/>
    <p:sldLayoutId id="2147483728" r:id="rId8"/>
    <p:sldLayoutId id="2147483727" r:id="rId9"/>
    <p:sldLayoutId id="2147483726" r:id="rId10"/>
    <p:sldLayoutId id="2147483725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Iq-ppt_belső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115888"/>
            <a:ext cx="62642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96975"/>
            <a:ext cx="874871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pic>
        <p:nvPicPr>
          <p:cNvPr id="75781" name="Picture 5" descr="Telekom_logo_color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054100" y="6662738"/>
            <a:ext cx="12049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6" descr="IQSYS_cobrand_small_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9050" y="6670675"/>
            <a:ext cx="8366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44" r:id="rId2"/>
    <p:sldLayoutId id="2147483743" r:id="rId3"/>
    <p:sldLayoutId id="2147483742" r:id="rId4"/>
    <p:sldLayoutId id="2147483741" r:id="rId5"/>
    <p:sldLayoutId id="2147483740" r:id="rId6"/>
    <p:sldLayoutId id="2147483739" r:id="rId7"/>
    <p:sldLayoutId id="2147483738" r:id="rId8"/>
    <p:sldLayoutId id="2147483737" r:id="rId9"/>
    <p:sldLayoutId id="2147483736" r:id="rId10"/>
    <p:sldLayoutId id="2147483735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Iq-ppt_belső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115888"/>
            <a:ext cx="62642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96975"/>
            <a:ext cx="874871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pic>
        <p:nvPicPr>
          <p:cNvPr id="88069" name="Picture 5" descr="Telekom_logo_color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054100" y="6662738"/>
            <a:ext cx="12049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6" descr="IQSYS_cobrand_small_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9050" y="6670675"/>
            <a:ext cx="8366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Iq-ppt_belső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115888"/>
            <a:ext cx="62642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96975"/>
            <a:ext cx="874871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pic>
        <p:nvPicPr>
          <p:cNvPr id="100357" name="Picture 5" descr="Telekom_logo_color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054100" y="6662738"/>
            <a:ext cx="12049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6" descr="IQSYS_cobrand_small_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9050" y="6670675"/>
            <a:ext cx="8366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4" r:id="rId2"/>
    <p:sldLayoutId id="2147483763" r:id="rId3"/>
    <p:sldLayoutId id="2147483762" r:id="rId4"/>
    <p:sldLayoutId id="2147483761" r:id="rId5"/>
    <p:sldLayoutId id="2147483760" r:id="rId6"/>
    <p:sldLayoutId id="2147483759" r:id="rId7"/>
    <p:sldLayoutId id="2147483758" r:id="rId8"/>
    <p:sldLayoutId id="2147483757" r:id="rId9"/>
    <p:sldLayoutId id="2147483756" r:id="rId10"/>
    <p:sldLayoutId id="2147483755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9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2089150" y="2027582"/>
            <a:ext cx="6035675" cy="2180673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sz="2800" b="1" dirty="0">
                <a:effectLst/>
              </a:rPr>
              <a:t>„</a:t>
            </a:r>
            <a:r>
              <a:rPr lang="hu-HU" sz="2800" b="1" i="1" dirty="0">
                <a:effectLst/>
              </a:rPr>
              <a:t>Virtuális konzílium” és szövegintelligencia </a:t>
            </a:r>
            <a:r>
              <a:rPr lang="hu-HU" sz="2800" b="1" i="1" dirty="0" err="1">
                <a:effectLst/>
              </a:rPr>
              <a:t>IQPortál</a:t>
            </a:r>
            <a:r>
              <a:rPr lang="hu-HU" sz="2800" b="1" i="1" dirty="0">
                <a:effectLst/>
              </a:rPr>
              <a:t> alapon - orvosi informatikai rendszerek</a:t>
            </a:r>
            <a:endParaRPr lang="en-US" sz="2800" b="1" dirty="0" smtClean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220788" y="4577936"/>
            <a:ext cx="77724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Kótai Katalin</a:t>
            </a:r>
          </a:p>
          <a:p>
            <a:pPr algn="ctr">
              <a:defRPr/>
            </a:pPr>
            <a:r>
              <a:rPr lang="hu-H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2012.09.28.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err="1" smtClean="0"/>
              <a:t>E-MedSolution</a:t>
            </a:r>
            <a:endParaRPr lang="en-US" dirty="0" smtClean="0"/>
          </a:p>
        </p:txBody>
      </p:sp>
      <p:sp>
        <p:nvSpPr>
          <p:cNvPr id="115714" name="Rectangle 3"/>
          <p:cNvSpPr>
            <a:spLocks noChangeArrowheads="1"/>
          </p:cNvSpPr>
          <p:nvPr/>
        </p:nvSpPr>
        <p:spPr bwMode="auto">
          <a:xfrm>
            <a:off x="374649" y="768160"/>
            <a:ext cx="8505825" cy="749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r>
              <a:rPr lang="hu-HU" sz="2000" b="1" dirty="0" smtClean="0"/>
              <a:t>Általános jellemzők</a:t>
            </a:r>
          </a:p>
          <a:p>
            <a:pPr marL="1143000" lvl="2" indent="-228600">
              <a:lnSpc>
                <a:spcPct val="90000"/>
              </a:lnSpc>
              <a:spcBef>
                <a:spcPct val="50000"/>
              </a:spcBef>
              <a:buSzPct val="75000"/>
              <a:buBlip>
                <a:blip r:embed="rId2"/>
              </a:buBlip>
            </a:pPr>
            <a:r>
              <a:rPr lang="hu-HU" sz="1600" dirty="0"/>
              <a:t>Globális megoldás egészségügyi </a:t>
            </a:r>
            <a:r>
              <a:rPr lang="hu-HU" sz="1600" dirty="0" smtClean="0"/>
              <a:t>intézményeknek. A beteg </a:t>
            </a:r>
            <a:r>
              <a:rPr lang="hu-HU" sz="1600" dirty="0"/>
              <a:t>felvételtől, a gyógyítási protokollokon át, tételes betegszámláig a teljes kórházi </a:t>
            </a:r>
            <a:r>
              <a:rPr lang="hu-HU" sz="1600" dirty="0" smtClean="0"/>
              <a:t>folyamat </a:t>
            </a:r>
            <a:r>
              <a:rPr lang="hu-HU" sz="1600" dirty="0"/>
              <a:t>informatikai </a:t>
            </a:r>
            <a:r>
              <a:rPr lang="hu-HU" sz="1600" dirty="0" smtClean="0"/>
              <a:t>lefedése</a:t>
            </a:r>
            <a:endParaRPr lang="hu-HU" sz="1600" dirty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r>
              <a:rPr lang="hu-HU" sz="1600" dirty="0"/>
              <a:t>Speciális szolgáltatásai javítják a gyógyítás minőségét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r>
              <a:rPr lang="hu-HU" sz="1600" dirty="0"/>
              <a:t>Segít  a gyógyító intézmény gazdasági működésének optimalizálásában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75000"/>
            </a:pPr>
            <a:endParaRPr lang="hu-HU" sz="1600" dirty="0" smtClean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r>
              <a:rPr lang="hu-HU" sz="2000" b="1" dirty="0" smtClean="0"/>
              <a:t>Fő funkciók, tulajdonságok</a:t>
            </a:r>
            <a:endParaRPr lang="hu-HU" sz="1600" dirty="0"/>
          </a:p>
          <a:p>
            <a:pPr marL="1143000" lvl="2" indent="-228600">
              <a:lnSpc>
                <a:spcPct val="90000"/>
              </a:lnSpc>
              <a:spcBef>
                <a:spcPct val="50000"/>
              </a:spcBef>
              <a:buSzPct val="75000"/>
              <a:buFontTx/>
              <a:buBlip>
                <a:blip r:embed="rId2"/>
              </a:buBlip>
            </a:pPr>
            <a:r>
              <a:rPr lang="hu-HU" sz="1600" dirty="0"/>
              <a:t>Integrált web alapú informatikai rendszer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r>
              <a:rPr lang="hu-HU" sz="1600" dirty="0" smtClean="0"/>
              <a:t>HL7</a:t>
            </a:r>
            <a:r>
              <a:rPr lang="hu-HU" sz="1600" dirty="0"/>
              <a:t>, DICOM3, HISA </a:t>
            </a:r>
            <a:r>
              <a:rPr lang="hu-HU" sz="1600" dirty="0" err="1"/>
              <a:t>sztenderek</a:t>
            </a:r>
            <a:r>
              <a:rPr lang="hu-HU" sz="1600" dirty="0"/>
              <a:t> támogatása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r>
              <a:rPr lang="hu-HU" sz="1600" dirty="0"/>
              <a:t>Kommunikáció kontrolling (SAP), laboratóriumi (GLIMS), képalkotó (PACS), beszédfelismerő, betegazonosító-, beteghívó tájékozató rendszerekkel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r>
              <a:rPr lang="hu-HU" sz="1600" dirty="0"/>
              <a:t>Támogatja a legkorszerűbb vezeték nélküli technológiák alkalmazását</a:t>
            </a: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r>
              <a:rPr lang="hu-HU" sz="1600" dirty="0" err="1"/>
              <a:t>Infra</a:t>
            </a:r>
            <a:r>
              <a:rPr lang="hu-HU" sz="1600" dirty="0"/>
              <a:t>, </a:t>
            </a:r>
            <a:r>
              <a:rPr lang="hu-HU" sz="1600" dirty="0" err="1"/>
              <a:t>Bluetooth</a:t>
            </a:r>
            <a:endParaRPr lang="hu-HU" sz="1600" dirty="0"/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r>
              <a:rPr lang="hu-HU" sz="1600" dirty="0"/>
              <a:t>Mobiltelefon, PDA, </a:t>
            </a:r>
            <a:r>
              <a:rPr lang="hu-HU" sz="1600" dirty="0" err="1"/>
              <a:t>Tablet</a:t>
            </a:r>
            <a:r>
              <a:rPr lang="hu-HU" sz="1600" dirty="0"/>
              <a:t> PC</a:t>
            </a: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r>
              <a:rPr lang="hu-HU" sz="1600" dirty="0"/>
              <a:t>GSM,GPRS, 3G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</a:pPr>
            <a:endParaRPr lang="hu-HU" sz="16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endParaRPr lang="hu-H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77" y="5173853"/>
            <a:ext cx="6220046" cy="155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6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HISCOM</a:t>
            </a:r>
            <a:endParaRPr lang="en-US" dirty="0" smtClean="0"/>
          </a:p>
        </p:txBody>
      </p:sp>
      <p:sp>
        <p:nvSpPr>
          <p:cNvPr id="115714" name="Rectangle 3"/>
          <p:cNvSpPr>
            <a:spLocks noChangeArrowheads="1"/>
          </p:cNvSpPr>
          <p:nvPr/>
        </p:nvSpPr>
        <p:spPr bwMode="auto">
          <a:xfrm>
            <a:off x="374648" y="1037791"/>
            <a:ext cx="8505825" cy="511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2000" b="1" dirty="0" smtClean="0"/>
              <a:t>Intézményközi kommunikációs platform</a:t>
            </a:r>
          </a:p>
          <a:p>
            <a:pPr marL="1143000" lvl="2" indent="-228600">
              <a:lnSpc>
                <a:spcPct val="90000"/>
              </a:lnSpc>
              <a:spcBef>
                <a:spcPct val="50000"/>
              </a:spcBef>
              <a:buSzPct val="75000"/>
              <a:buBlip>
                <a:blip r:embed="rId3"/>
              </a:buBlip>
            </a:pPr>
            <a:r>
              <a:rPr lang="hu-HU" sz="1600" dirty="0" smtClean="0"/>
              <a:t>Adatot és dokumentumot egyaránt szolgáltat</a:t>
            </a:r>
            <a:endParaRPr lang="hu-HU" sz="1600" dirty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Teljes integráció bármely, meglévő  egészségügyi rendszerben</a:t>
            </a:r>
            <a:endParaRPr lang="hu-HU" sz="1600" dirty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Egyedülállóan magas, biztonságos adatelérés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endParaRPr lang="hu-HU" sz="16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2000" b="1" dirty="0" smtClean="0"/>
              <a:t>Célja, fő jellemzői</a:t>
            </a:r>
            <a:endParaRPr lang="hu-HU" sz="1600" dirty="0"/>
          </a:p>
          <a:p>
            <a:pPr marL="1143000" lvl="2" indent="-228600">
              <a:lnSpc>
                <a:spcPct val="90000"/>
              </a:lnSpc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A rendszerek közötti kapcsolat létrehozásával új lehetőséget teremt az ellátó rendszer optimalizálása, hatékonyabbá tétele irányában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Képes az egészségügy legkülönbözőbb szereplőinél keletkezetett adatot továbbítani más szereplők felé</a:t>
            </a:r>
            <a:endParaRPr lang="hu-HU" sz="1600" dirty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Gyorsabb hozzáférés az egészségügyi adatokhoz on-line hozzáférés (</a:t>
            </a:r>
            <a:r>
              <a:rPr lang="hu-HU" sz="1600" dirty="0" err="1" smtClean="0"/>
              <a:t>interregionális</a:t>
            </a:r>
            <a:r>
              <a:rPr lang="hu-HU" sz="1600" dirty="0" smtClean="0"/>
              <a:t> betegtörténet, biztosítási adatok, erőforrások lekérdezése, lefoglalása)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Költségoptimalizálás (kevesebb papír, kevesebb élőmunka-, és anyag felhasználás)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Orvosok túlterhelésének csökkentése (optimalizált ellátás-, és kapacitás szervezés)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Döntési mechanizmusok támogatása adatbányászati módszerek felhasználásával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endParaRPr lang="hu-HU" sz="1600" dirty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</a:pPr>
            <a:endParaRPr lang="hu-HU" sz="16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endParaRPr lang="hu-H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20" y="857036"/>
            <a:ext cx="7643927" cy="574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44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err="1" smtClean="0"/>
              <a:t>E-HealthConnect</a:t>
            </a:r>
            <a:endParaRPr lang="en-US" dirty="0" smtClean="0"/>
          </a:p>
        </p:txBody>
      </p:sp>
      <p:sp>
        <p:nvSpPr>
          <p:cNvPr id="115714" name="Rectangle 3"/>
          <p:cNvSpPr>
            <a:spLocks noChangeArrowheads="1"/>
          </p:cNvSpPr>
          <p:nvPr/>
        </p:nvSpPr>
        <p:spPr bwMode="auto">
          <a:xfrm>
            <a:off x="-297712" y="1036043"/>
            <a:ext cx="8623005" cy="566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2000" b="1" dirty="0" smtClean="0"/>
              <a:t>Egészségügyi ellátás  javítása </a:t>
            </a:r>
            <a:r>
              <a:rPr lang="hu-HU" sz="2000" b="1" dirty="0" err="1"/>
              <a:t>t</a:t>
            </a:r>
            <a:r>
              <a:rPr lang="hu-HU" sz="2000" b="1" dirty="0" err="1" smtClean="0"/>
              <a:t>elemedicinával</a:t>
            </a:r>
            <a:endParaRPr lang="hu-HU" sz="2000" b="1" dirty="0" smtClean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Gyógyítás és rehabilitáció hatékony támogatása</a:t>
            </a:r>
            <a:endParaRPr lang="hu-HU" sz="1600" dirty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Beteg szakszerű távoli kezelése akár otthonában is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Infokommunikációs (ITC) eszközökön való működés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Korai figyelmeztetésen alapuló rendszer a </a:t>
            </a:r>
            <a:r>
              <a:rPr lang="hu-HU" sz="1600" dirty="0" err="1" smtClean="0"/>
              <a:t>telemedicina</a:t>
            </a:r>
            <a:r>
              <a:rPr lang="hu-HU" sz="1600" dirty="0" smtClean="0"/>
              <a:t> minden klasszikus funkciójával:</a:t>
            </a: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Elektronikus betegrekord kezelés</a:t>
            </a: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Páciensek távoli instruálása, kezelése</a:t>
            </a: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Kapcsolat a sürgősségi ellátással</a:t>
            </a: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Háziorvosi hozzáférés</a:t>
            </a: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Vitális adatok monitorozása</a:t>
            </a: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Orvosi nyomtatványok kezelése</a:t>
            </a: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Kommunikáció szervezése a </a:t>
            </a:r>
            <a:r>
              <a:rPr lang="hu-HU" sz="1600" dirty="0" err="1"/>
              <a:t>t</a:t>
            </a:r>
            <a:r>
              <a:rPr lang="hu-HU" sz="1600" dirty="0" err="1" smtClean="0"/>
              <a:t>elemedicina</a:t>
            </a:r>
            <a:r>
              <a:rPr lang="hu-HU" sz="1600" dirty="0" smtClean="0"/>
              <a:t> résztvevői között</a:t>
            </a: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Interfészek a </a:t>
            </a:r>
            <a:r>
              <a:rPr lang="hu-HU" sz="1600" dirty="0" err="1"/>
              <a:t>t</a:t>
            </a:r>
            <a:r>
              <a:rPr lang="hu-HU" sz="1600" dirty="0" err="1" smtClean="0"/>
              <a:t>elemedicina</a:t>
            </a:r>
            <a:r>
              <a:rPr lang="hu-HU" sz="1600" dirty="0" smtClean="0"/>
              <a:t> műszerekhez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endParaRPr lang="hu-HU" sz="16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2000" b="1" dirty="0" smtClean="0"/>
              <a:t>Előnyök</a:t>
            </a:r>
            <a:endParaRPr lang="hu-HU" sz="1600" dirty="0"/>
          </a:p>
          <a:p>
            <a:pPr marL="1143000" lvl="2" indent="-228600">
              <a:lnSpc>
                <a:spcPct val="90000"/>
              </a:lnSpc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Kiváltja a kórházban fekvés költségeit, a rendelőbe járást</a:t>
            </a:r>
          </a:p>
          <a:p>
            <a:pPr marL="1143000" lvl="2" indent="-228600">
              <a:lnSpc>
                <a:spcPct val="90000"/>
              </a:lnSpc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A paciensek naponta mérik és továbbítják a legfontosabb vitális paramétereiket</a:t>
            </a:r>
          </a:p>
          <a:p>
            <a:pPr marL="1143000" lvl="2" indent="-228600">
              <a:lnSpc>
                <a:spcPct val="90000"/>
              </a:lnSpc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Folyamatos monitorozással a kritikus eltérések azonnal észlelése, és beavatkozás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</a:pPr>
            <a:endParaRPr lang="hu-HU" sz="16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endParaRPr lang="hu-H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996" y="2501721"/>
            <a:ext cx="3891563" cy="17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10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err="1" smtClean="0"/>
              <a:t>MediMobil</a:t>
            </a:r>
            <a:endParaRPr lang="en-US" dirty="0" smtClean="0"/>
          </a:p>
        </p:txBody>
      </p:sp>
      <p:sp>
        <p:nvSpPr>
          <p:cNvPr id="115714" name="Rectangle 3"/>
          <p:cNvSpPr>
            <a:spLocks noChangeArrowheads="1"/>
          </p:cNvSpPr>
          <p:nvPr/>
        </p:nvSpPr>
        <p:spPr bwMode="auto">
          <a:xfrm>
            <a:off x="324702" y="838499"/>
            <a:ext cx="8505825" cy="299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2000" b="1" dirty="0" smtClean="0"/>
              <a:t>Mobil megoldás egészségügyi intézményeknek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Azonnal elérhető betegadatok (3G/GSM </a:t>
            </a:r>
            <a:r>
              <a:rPr lang="hu-HU" sz="1600" dirty="0" err="1" smtClean="0"/>
              <a:t>Wifi</a:t>
            </a:r>
            <a:r>
              <a:rPr lang="hu-HU" sz="1600" dirty="0" smtClean="0"/>
              <a:t> hálózaton)</a:t>
            </a:r>
            <a:endParaRPr lang="hu-HU" sz="1600" dirty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Képes diktálást, képet, írott anyagot is feltölteni HIS (egészségügyi informatika rendszer) rendszerbe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Több munkahely- praxis is elérhető egy eszközről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Vizsgálati, laboreredmények küldése on-line okos telefonra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VIP betegek egygombos elérése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Keresés a betegek neve, TAJ száma és esetszám szerint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/>
              <a:t>B</a:t>
            </a:r>
            <a:r>
              <a:rPr lang="hu-HU" sz="1600" dirty="0" smtClean="0"/>
              <a:t>iztonságos hálózati kommunikáció (</a:t>
            </a:r>
            <a:r>
              <a:rPr lang="hu-HU" sz="1600" dirty="0" err="1" smtClean="0"/>
              <a:t>https</a:t>
            </a:r>
            <a:r>
              <a:rPr lang="hu-HU" sz="1600" dirty="0" smtClean="0"/>
              <a:t>)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hu-HU" sz="1600" dirty="0" smtClean="0"/>
              <a:t>IOS és </a:t>
            </a:r>
            <a:r>
              <a:rPr lang="hu-HU" sz="1600" dirty="0" err="1" smtClean="0"/>
              <a:t>Android</a:t>
            </a:r>
            <a:r>
              <a:rPr lang="hu-HU" sz="1600" dirty="0" smtClean="0"/>
              <a:t> platform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endParaRPr lang="hu-HU" sz="1600" dirty="0"/>
          </a:p>
          <a:p>
            <a:pPr>
              <a:lnSpc>
                <a:spcPct val="90000"/>
              </a:lnSpc>
              <a:spcBef>
                <a:spcPct val="20000"/>
              </a:spcBef>
              <a:buSzPct val="75000"/>
            </a:pPr>
            <a:endParaRPr lang="hu-H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16" y="3982096"/>
            <a:ext cx="5903000" cy="279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15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342716" y="4017704"/>
            <a:ext cx="8285162" cy="196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Szövegintelligencia- Információ kutatás</a:t>
            </a:r>
          </a:p>
        </p:txBody>
      </p:sp>
      <p:pic>
        <p:nvPicPr>
          <p:cNvPr id="5" name="Picture 4" descr="advis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578" y="2449995"/>
            <a:ext cx="17811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advise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440" y="1559589"/>
            <a:ext cx="19494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578" y="5518112"/>
            <a:ext cx="1888435" cy="61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4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4" name="Rectangle 12"/>
          <p:cNvSpPr>
            <a:spLocks noChangeArrowheads="1"/>
          </p:cNvSpPr>
          <p:nvPr/>
        </p:nvSpPr>
        <p:spPr bwMode="auto">
          <a:xfrm>
            <a:off x="159488" y="1301454"/>
            <a:ext cx="8739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hu-HU" sz="1600" b="1" dirty="0">
                <a:solidFill>
                  <a:srgbClr val="000066"/>
                </a:solidFill>
              </a:rPr>
              <a:t>Munkaidő 30 %-a információkeresés,  15-20 % sikertelen lehet (IDC)</a:t>
            </a:r>
          </a:p>
          <a:p>
            <a:pPr lvl="1"/>
            <a:r>
              <a:rPr lang="hu-HU" sz="1600" b="1" dirty="0">
                <a:solidFill>
                  <a:srgbClr val="000066"/>
                </a:solidFill>
              </a:rPr>
              <a:t>Információforrások 80 %-a strukturálatlan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771775" y="115888"/>
            <a:ext cx="62642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dirty="0" smtClean="0"/>
              <a:t>Modern válaszok a keresés problémájára</a:t>
            </a:r>
            <a:endParaRPr lang="en-US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9488" y="2047580"/>
            <a:ext cx="8748712" cy="4300057"/>
          </a:xfrm>
        </p:spPr>
        <p:txBody>
          <a:bodyPr/>
          <a:lstStyle/>
          <a:p>
            <a:r>
              <a:rPr lang="hu-HU" sz="2400" b="1" dirty="0" err="1" smtClean="0"/>
              <a:t>Advise</a:t>
            </a:r>
            <a:r>
              <a:rPr lang="hu-HU" sz="2400" b="1" dirty="0" smtClean="0"/>
              <a:t> fő jellemzői:</a:t>
            </a:r>
          </a:p>
          <a:p>
            <a:pPr lvl="1"/>
            <a:r>
              <a:rPr lang="hu-HU" sz="1800" dirty="0" smtClean="0"/>
              <a:t>Adaptív logikájú</a:t>
            </a:r>
          </a:p>
          <a:p>
            <a:pPr lvl="1"/>
            <a:r>
              <a:rPr lang="hu-HU" sz="1800" dirty="0" smtClean="0"/>
              <a:t>Fogalmi hálók elemzésével és vizualizációval támogatja a keresést</a:t>
            </a:r>
          </a:p>
          <a:p>
            <a:pPr lvl="1"/>
            <a:r>
              <a:rPr lang="hu-HU" sz="1800" dirty="0" smtClean="0"/>
              <a:t>Vállalati, intézményi </a:t>
            </a:r>
            <a:r>
              <a:rPr lang="hu-HU" sz="1800" dirty="0" smtClean="0"/>
              <a:t>adatvagyon feltérképezését segíti</a:t>
            </a:r>
          </a:p>
          <a:p>
            <a:pPr lvl="1"/>
            <a:r>
              <a:rPr lang="hu-HU" sz="1800" dirty="0" smtClean="0"/>
              <a:t>Információmenedzsmentet támogatja</a:t>
            </a:r>
          </a:p>
          <a:p>
            <a:pPr lvl="1"/>
            <a:r>
              <a:rPr lang="hu-HU" sz="1800" dirty="0" smtClean="0"/>
              <a:t>Rugalmasan konfigurálható</a:t>
            </a:r>
          </a:p>
          <a:p>
            <a:pPr lvl="1"/>
            <a:r>
              <a:rPr lang="hu-HU" sz="1800" dirty="0" smtClean="0"/>
              <a:t>Egyidejű keresés a kijelölt forrásokban (adatbázisok, strukturálatlan állományok, internet) jogosultságkezeléssel</a:t>
            </a:r>
          </a:p>
          <a:p>
            <a:pPr lvl="1"/>
            <a:r>
              <a:rPr lang="hu-HU" sz="1800" dirty="0" smtClean="0"/>
              <a:t>Automatikus sajtófigyelés- hírlevél funkció</a:t>
            </a:r>
          </a:p>
          <a:p>
            <a:pPr lvl="1"/>
            <a:r>
              <a:rPr lang="hu-HU" sz="1800" dirty="0" smtClean="0"/>
              <a:t>Kutatások automatikus készítése kulcsszavak, fogalmi hálók alapján</a:t>
            </a:r>
          </a:p>
          <a:p>
            <a:pPr lvl="1"/>
            <a:r>
              <a:rPr lang="hu-HU" sz="1800" dirty="0" smtClean="0"/>
              <a:t>Fontos információ megjelenésekor riasztási funkció</a:t>
            </a:r>
          </a:p>
          <a:p>
            <a:pPr lvl="1"/>
            <a:r>
              <a:rPr lang="hu-HU" sz="1800" dirty="0" smtClean="0"/>
              <a:t>Automatikus statisztikák a keresésekről és a dokumentumok használatáról</a:t>
            </a:r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  <a:p>
            <a:pPr lvl="1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0518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771775" y="115888"/>
            <a:ext cx="62642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dirty="0" smtClean="0"/>
              <a:t>Néhány minta megvalósítás</a:t>
            </a:r>
            <a:endParaRPr lang="en-US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7338" y="1037487"/>
            <a:ext cx="3721136" cy="4300057"/>
          </a:xfrm>
        </p:spPr>
        <p:txBody>
          <a:bodyPr/>
          <a:lstStyle/>
          <a:p>
            <a:r>
              <a:rPr lang="hu-HU" sz="2400" b="1" dirty="0" smtClean="0"/>
              <a:t>Üzleti szféra:</a:t>
            </a:r>
          </a:p>
          <a:p>
            <a:pPr lvl="1"/>
            <a:r>
              <a:rPr lang="hu-HU" sz="1800" dirty="0" smtClean="0"/>
              <a:t>Magyar Telekom</a:t>
            </a:r>
          </a:p>
          <a:p>
            <a:pPr lvl="1"/>
            <a:endParaRPr lang="hu-HU" sz="1600" dirty="0"/>
          </a:p>
          <a:p>
            <a:pPr lvl="1"/>
            <a:endParaRPr lang="hu-HU" sz="1600" dirty="0" smtClean="0"/>
          </a:p>
          <a:p>
            <a:r>
              <a:rPr lang="hu-HU" sz="2400" b="1" dirty="0" smtClean="0"/>
              <a:t>Könyvtárak</a:t>
            </a:r>
          </a:p>
          <a:p>
            <a:pPr lvl="1"/>
            <a:r>
              <a:rPr lang="hu-HU" sz="1800" dirty="0" smtClean="0"/>
              <a:t>Nemzeti Közszolgálati Egyetem-, Óbudai Egyetem-, MOME,- Iparművészeti  Múzeum-, és Nemzeti Múzeum könyvtárai által létrehozott konzorciumi portál</a:t>
            </a:r>
          </a:p>
          <a:p>
            <a:pPr lvl="1"/>
            <a:r>
              <a:rPr lang="hu-HU" sz="1800" dirty="0" err="1" smtClean="0"/>
              <a:t>Corvinus</a:t>
            </a:r>
            <a:r>
              <a:rPr lang="hu-HU" sz="1800" dirty="0" smtClean="0"/>
              <a:t> Egyetem Központi Könyvtári portál</a:t>
            </a:r>
          </a:p>
          <a:p>
            <a:pPr marL="457200" lvl="1" indent="0">
              <a:buNone/>
            </a:pPr>
            <a:endParaRPr lang="hu-HU" sz="2000" dirty="0" smtClean="0"/>
          </a:p>
          <a:p>
            <a:pPr lvl="1"/>
            <a:endParaRPr lang="hu-HU" sz="2000" dirty="0" smtClean="0"/>
          </a:p>
          <a:p>
            <a:pPr lvl="1"/>
            <a:endParaRPr lang="hu-H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67" y="1095590"/>
            <a:ext cx="4183919" cy="253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322" y="2656425"/>
            <a:ext cx="4332302" cy="213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828" y="4480993"/>
            <a:ext cx="4287870" cy="229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77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2055813" y="2727325"/>
            <a:ext cx="553878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kotai.katalin@iqsys.hu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5" name="Picture 19" descr="e-heal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2" y="2140985"/>
            <a:ext cx="4930207" cy="414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mtClean="0"/>
              <a:t>E-Health - Trendek</a:t>
            </a:r>
          </a:p>
        </p:txBody>
      </p:sp>
      <p:sp>
        <p:nvSpPr>
          <p:cNvPr id="70665" name="Rectangle 6"/>
          <p:cNvSpPr>
            <a:spLocks noChangeArrowheads="1"/>
          </p:cNvSpPr>
          <p:nvPr/>
        </p:nvSpPr>
        <p:spPr bwMode="auto">
          <a:xfrm>
            <a:off x="4831826" y="2001838"/>
            <a:ext cx="4520895" cy="365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4"/>
              </a:buBlip>
            </a:pPr>
            <a:r>
              <a:rPr lang="hu-HU" sz="2000" b="1" dirty="0"/>
              <a:t>Kapcsolatok a szereplők </a:t>
            </a:r>
            <a:r>
              <a:rPr lang="hu-HU" sz="2000" b="1" dirty="0" smtClean="0"/>
              <a:t>között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4"/>
              </a:buBlip>
            </a:pPr>
            <a:endParaRPr lang="hu-HU" sz="2400" dirty="0"/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4"/>
              </a:buBlip>
            </a:pPr>
            <a:r>
              <a:rPr lang="en-US" dirty="0"/>
              <a:t>d2p(doctor-to-patient)</a:t>
            </a:r>
            <a:endParaRPr lang="hu-HU" dirty="0"/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4"/>
              </a:buBlip>
            </a:pPr>
            <a:r>
              <a:rPr lang="en-US" dirty="0"/>
              <a:t>d2d(doctor-to-doctor), </a:t>
            </a:r>
            <a:endParaRPr lang="hu-HU" dirty="0"/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4"/>
              </a:buBlip>
            </a:pPr>
            <a:r>
              <a:rPr lang="en-US" dirty="0"/>
              <a:t>p2a(patient-to-administration)</a:t>
            </a:r>
            <a:endParaRPr lang="hu-HU" dirty="0"/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4"/>
              </a:buBlip>
            </a:pPr>
            <a:r>
              <a:rPr lang="en-US" dirty="0"/>
              <a:t>h2a (hospital-to-admin</a:t>
            </a:r>
            <a:r>
              <a:rPr lang="hu-HU" dirty="0"/>
              <a:t>i</a:t>
            </a:r>
            <a:r>
              <a:rPr lang="en-US" dirty="0" err="1"/>
              <a:t>stration</a:t>
            </a:r>
            <a:r>
              <a:rPr lang="en-US" dirty="0"/>
              <a:t>) </a:t>
            </a:r>
            <a:endParaRPr lang="hu-HU" dirty="0"/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4"/>
              </a:buBlip>
            </a:pPr>
            <a:r>
              <a:rPr lang="en-US" dirty="0"/>
              <a:t>b2h (business-to-hospital) </a:t>
            </a:r>
            <a:endParaRPr lang="hu-HU" dirty="0"/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4"/>
              </a:buBlip>
            </a:pPr>
            <a:r>
              <a:rPr lang="hu-HU" dirty="0"/>
              <a:t>b2p (</a:t>
            </a:r>
            <a:r>
              <a:rPr lang="hu-HU" dirty="0" err="1"/>
              <a:t>business-to-patient</a:t>
            </a:r>
            <a:r>
              <a:rPr lang="hu-HU" dirty="0"/>
              <a:t>)</a:t>
            </a: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SzPct val="75000"/>
            </a:pPr>
            <a:r>
              <a:rPr lang="en-US" sz="2800" dirty="0"/>
              <a:t> </a:t>
            </a:r>
            <a:endParaRPr lang="hu-HU" sz="2800" dirty="0"/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4"/>
              </a:buBlip>
            </a:pPr>
            <a:endParaRPr lang="hu-HU" sz="2800" dirty="0"/>
          </a:p>
        </p:txBody>
      </p:sp>
      <p:sp>
        <p:nvSpPr>
          <p:cNvPr id="70672" name="Rectangle 5"/>
          <p:cNvSpPr>
            <a:spLocks noChangeArrowheads="1"/>
          </p:cNvSpPr>
          <p:nvPr/>
        </p:nvSpPr>
        <p:spPr bwMode="auto">
          <a:xfrm>
            <a:off x="738188" y="1012825"/>
            <a:ext cx="803433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hu-HU" sz="1600" i="1"/>
              <a:t>Az e-egészségügy az egészségügy valamennyi szereplője, valamint a megelőzéssel és gyógyítással összefüggő folyamatokat kiszolgáló, támogató információtechnológiai és kommunikációs módszerek, megoldások összessége</a:t>
            </a:r>
            <a:r>
              <a:rPr lang="en-US"/>
              <a:t> 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6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278226" y="3269975"/>
            <a:ext cx="8285162" cy="286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Egészségügyi </a:t>
            </a:r>
            <a:r>
              <a:rPr lang="hu-HU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Szakkönyvtári Portál Zala Megyei Kórház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8" descr="IQ_portal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851" y="1878497"/>
            <a:ext cx="2449895" cy="121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782" y="5347992"/>
            <a:ext cx="1888435" cy="61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5"/>
          <p:cNvSpPr>
            <a:spLocks noChangeArrowheads="1"/>
          </p:cNvSpPr>
          <p:nvPr/>
        </p:nvSpPr>
        <p:spPr bwMode="auto">
          <a:xfrm>
            <a:off x="34925" y="836613"/>
            <a:ext cx="910907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r>
              <a:rPr lang="hu-HU" sz="2000" b="1" dirty="0"/>
              <a:t>Zala Megyei Kórház Egészségügyi Szakkönyvtár  portálja</a:t>
            </a:r>
          </a:p>
          <a:p>
            <a:pPr marL="742950" lvl="1" indent="-285750"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r>
              <a:rPr lang="hu-HU" sz="2000" b="1" dirty="0"/>
              <a:t>Hatékony  tudásmenedzsment eszköz</a:t>
            </a:r>
          </a:p>
          <a:p>
            <a:pPr marL="1143000" lvl="2" indent="-228600"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r>
              <a:rPr lang="hu-HU" dirty="0"/>
              <a:t>Publikus információkkal:</a:t>
            </a:r>
          </a:p>
          <a:p>
            <a:pPr marL="1143000" lvl="2" indent="-228600"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r>
              <a:rPr lang="hu-HU" dirty="0"/>
              <a:t>Nem publikus </a:t>
            </a:r>
            <a:r>
              <a:rPr lang="hu-HU" dirty="0" smtClean="0"/>
              <a:t>(szakdolgozóknak- </a:t>
            </a:r>
            <a:r>
              <a:rPr lang="hu-HU" dirty="0"/>
              <a:t>orvosoknak szóló) információ</a:t>
            </a:r>
            <a:r>
              <a:rPr lang="hu-HU" sz="1400" dirty="0"/>
              <a:t>:</a:t>
            </a:r>
          </a:p>
          <a:p>
            <a:pPr marL="1143000" lvl="2" indent="-228600"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endParaRPr lang="hu-HU" dirty="0"/>
          </a:p>
          <a:p>
            <a:pPr marL="1600200" lvl="3" indent="-228600">
              <a:spcBef>
                <a:spcPct val="20000"/>
              </a:spcBef>
              <a:buSzPct val="75000"/>
            </a:pPr>
            <a:endParaRPr lang="hu-HU" sz="1600" b="1" dirty="0"/>
          </a:p>
          <a:p>
            <a:pPr marL="1143000" lvl="2" indent="-228600">
              <a:spcBef>
                <a:spcPct val="20000"/>
              </a:spcBef>
              <a:buSzPct val="75000"/>
              <a:buFontTx/>
              <a:buChar char="•"/>
            </a:pPr>
            <a:endParaRPr lang="hu-HU" b="1" dirty="0" smtClean="0"/>
          </a:p>
          <a:p>
            <a:pPr marL="1600200" lvl="3" indent="-228600">
              <a:spcBef>
                <a:spcPct val="20000"/>
              </a:spcBef>
              <a:buSzPct val="75000"/>
            </a:pPr>
            <a:endParaRPr lang="hu-HU" sz="1400" dirty="0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39109" y="115888"/>
            <a:ext cx="6796942" cy="792162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dirty="0" smtClean="0"/>
              <a:t>Egészségügyi Szakkönyvtári Portál funkciói  </a:t>
            </a:r>
          </a:p>
        </p:txBody>
      </p:sp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0969" y="2237888"/>
            <a:ext cx="5497513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66700" y="2905248"/>
            <a:ext cx="8513885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r>
              <a:rPr lang="hu-HU" b="1" dirty="0"/>
              <a:t>Közös keresés</a:t>
            </a:r>
          </a:p>
          <a:p>
            <a:pPr marL="1143000" lvl="2" indent="-228600"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r>
              <a:rPr lang="hu-HU" sz="1600" b="1" dirty="0"/>
              <a:t>Szabványos protokollon könyvtári rendszerekben</a:t>
            </a:r>
          </a:p>
          <a:p>
            <a:pPr marL="1143000" lvl="2" indent="-228600"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r>
              <a:rPr lang="hu-HU" sz="1600" b="1" dirty="0"/>
              <a:t>Portál dokumentumtára</a:t>
            </a:r>
          </a:p>
          <a:p>
            <a:pPr marL="1143000" lvl="2" indent="-228600"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r>
              <a:rPr lang="hu-HU" sz="1600" b="1" dirty="0"/>
              <a:t>Adatbázisok</a:t>
            </a:r>
          </a:p>
          <a:p>
            <a:pPr marL="1600200" lvl="3" indent="-228600"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r>
              <a:rPr lang="hu-HU" sz="1400" dirty="0"/>
              <a:t>Jogosultságot figyelő pl. EBSCO</a:t>
            </a:r>
          </a:p>
          <a:p>
            <a:pPr marL="1600200" lvl="3" indent="-228600"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r>
              <a:rPr lang="hu-HU" sz="1400" dirty="0"/>
              <a:t>Bárki által </a:t>
            </a:r>
            <a:r>
              <a:rPr lang="hu-HU" sz="1400" dirty="0" smtClean="0"/>
              <a:t>hozzáférhető: pl. </a:t>
            </a:r>
            <a:r>
              <a:rPr lang="hu-HU" sz="1400" dirty="0" err="1" smtClean="0"/>
              <a:t>PubMed</a:t>
            </a:r>
            <a:endParaRPr lang="hu-HU" sz="1400" dirty="0"/>
          </a:p>
          <a:p>
            <a:pPr marL="1143000" lvl="2" indent="-228600"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endParaRPr lang="hu-HU" sz="1400" dirty="0"/>
          </a:p>
          <a:p>
            <a:pPr marL="742950" lvl="1" indent="-285750"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r>
              <a:rPr lang="hu-HU" b="1" dirty="0"/>
              <a:t>Könyvtárközi kölcsönzés</a:t>
            </a:r>
          </a:p>
          <a:p>
            <a:pPr marL="1600200" lvl="3" indent="-228600">
              <a:spcBef>
                <a:spcPct val="20000"/>
              </a:spcBef>
              <a:buSzPct val="75000"/>
            </a:pPr>
            <a:endParaRPr lang="hu-HU" sz="1600" b="1" dirty="0"/>
          </a:p>
          <a:p>
            <a:pPr marL="1143000" lvl="2" indent="-228600">
              <a:spcBef>
                <a:spcPct val="20000"/>
              </a:spcBef>
              <a:buSzPct val="75000"/>
              <a:buFontTx/>
              <a:buChar char="•"/>
            </a:pPr>
            <a:endParaRPr lang="hu-HU" b="1" dirty="0"/>
          </a:p>
          <a:p>
            <a:pPr marL="1600200" lvl="3" indent="-228600">
              <a:spcBef>
                <a:spcPct val="20000"/>
              </a:spcBef>
              <a:buSzPct val="75000"/>
            </a:pPr>
            <a:endParaRPr lang="hu-HU" sz="1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19" y="2175526"/>
            <a:ext cx="62674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d2p – orvos- </a:t>
            </a:r>
            <a:r>
              <a:rPr lang="hu-HU" dirty="0" smtClean="0"/>
              <a:t>beteg</a:t>
            </a:r>
            <a:r>
              <a:rPr lang="hu-HU" dirty="0" smtClean="0">
                <a:effectLst/>
              </a:rPr>
              <a:t> </a:t>
            </a:r>
            <a:endParaRPr lang="en-US" dirty="0" smtClean="0">
              <a:effectLst/>
            </a:endParaRP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70151" y="1008133"/>
            <a:ext cx="8959229" cy="2351296"/>
          </a:xfrm>
        </p:spPr>
        <p:txBody>
          <a:bodyPr/>
          <a:lstStyle/>
          <a:p>
            <a:pPr lvl="1"/>
            <a:r>
              <a:rPr lang="hu-HU" b="1" dirty="0" smtClean="0"/>
              <a:t>Kérdezd a ... </a:t>
            </a:r>
          </a:p>
          <a:p>
            <a:pPr lvl="2"/>
            <a:r>
              <a:rPr lang="hu-HU" sz="2000" b="1" dirty="0" smtClean="0"/>
              <a:t>Kérdezd a könyvtárost!</a:t>
            </a:r>
          </a:p>
          <a:p>
            <a:pPr lvl="2"/>
            <a:r>
              <a:rPr lang="hu-HU" sz="2000" b="1" dirty="0" smtClean="0"/>
              <a:t>Kérdezd az orvost!</a:t>
            </a:r>
          </a:p>
          <a:p>
            <a:pPr lvl="3"/>
            <a:r>
              <a:rPr lang="hu-HU" b="1" dirty="0" smtClean="0"/>
              <a:t>„</a:t>
            </a:r>
            <a:r>
              <a:rPr lang="hu-HU" sz="1800" b="1" dirty="0" smtClean="0"/>
              <a:t>beteg- orvos”</a:t>
            </a:r>
          </a:p>
          <a:p>
            <a:pPr lvl="3"/>
            <a:r>
              <a:rPr lang="hu-HU" sz="1800" b="1" dirty="0" smtClean="0"/>
              <a:t>„virtuális konzílium” (orvos-orvos</a:t>
            </a:r>
            <a:r>
              <a:rPr lang="hu-HU" b="1" dirty="0" smtClean="0"/>
              <a:t>)</a:t>
            </a:r>
          </a:p>
          <a:p>
            <a:pPr lvl="3"/>
            <a:endParaRPr lang="hu-HU" b="1" dirty="0" smtClean="0"/>
          </a:p>
          <a:p>
            <a:pPr lvl="2"/>
            <a:endParaRPr lang="hu-HU" b="1" dirty="0" smtClean="0"/>
          </a:p>
          <a:p>
            <a:pPr lvl="3"/>
            <a:endParaRPr lang="hu-HU" dirty="0" smtClean="0"/>
          </a:p>
          <a:p>
            <a:pPr>
              <a:buFontTx/>
              <a:buNone/>
            </a:pPr>
            <a:endParaRPr lang="en-US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58" y="3109168"/>
            <a:ext cx="7018020" cy="328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58" y="3109168"/>
            <a:ext cx="6865620" cy="31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58" y="3246328"/>
            <a:ext cx="6880860" cy="314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88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779463"/>
            <a:ext cx="8204200" cy="607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d2d- „virtuális konzílium” 1 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7397750" y="1687513"/>
            <a:ext cx="1511300" cy="360362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Lefelé nyíl 7"/>
          <p:cNvSpPr>
            <a:spLocks noChangeArrowheads="1"/>
          </p:cNvSpPr>
          <p:nvPr/>
        </p:nvSpPr>
        <p:spPr bwMode="auto">
          <a:xfrm rot="10800000">
            <a:off x="4545013" y="2557463"/>
            <a:ext cx="292100" cy="2730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Lekerekített téglalap 6"/>
          <p:cNvSpPr/>
          <p:nvPr/>
        </p:nvSpPr>
        <p:spPr>
          <a:xfrm>
            <a:off x="612775" y="3619500"/>
            <a:ext cx="1511300" cy="360363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302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9050"/>
            <a:ext cx="9169400" cy="45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d2d- „virtuális konzílium” 2 </a:t>
            </a: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0" y="4576763"/>
            <a:ext cx="622300" cy="255587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0" y="5129213"/>
            <a:ext cx="635000" cy="115887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zis 3"/>
          <p:cNvSpPr/>
          <p:nvPr/>
        </p:nvSpPr>
        <p:spPr>
          <a:xfrm>
            <a:off x="0" y="5522913"/>
            <a:ext cx="576263" cy="28892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7681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455988"/>
            <a:ext cx="4078287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26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7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9238"/>
            <a:ext cx="9115425" cy="44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d2d- „virtuális konzílium” 3 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7397750" y="2489200"/>
            <a:ext cx="1511300" cy="360363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Lefelé nyíl 7"/>
          <p:cNvSpPr>
            <a:spLocks noChangeArrowheads="1"/>
          </p:cNvSpPr>
          <p:nvPr/>
        </p:nvSpPr>
        <p:spPr bwMode="auto">
          <a:xfrm rot="10800000">
            <a:off x="3303588" y="2773363"/>
            <a:ext cx="292100" cy="2730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168275" y="5568950"/>
            <a:ext cx="1241425" cy="35718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7886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9463"/>
            <a:ext cx="9144000" cy="607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kerekített téglalap 6"/>
          <p:cNvSpPr/>
          <p:nvPr/>
        </p:nvSpPr>
        <p:spPr>
          <a:xfrm>
            <a:off x="3762375" y="4630738"/>
            <a:ext cx="1511300" cy="360362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" name="Lekerekített téglalap 6"/>
          <p:cNvSpPr/>
          <p:nvPr/>
        </p:nvSpPr>
        <p:spPr>
          <a:xfrm>
            <a:off x="7632700" y="1674813"/>
            <a:ext cx="1511300" cy="360362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78873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4225925"/>
            <a:ext cx="25622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82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467581" y="4075044"/>
            <a:ext cx="8285162" cy="212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Egészségügyi informatika rendszerek</a:t>
            </a:r>
          </a:p>
          <a:p>
            <a:pPr algn="ctr">
              <a:defRPr/>
            </a:pP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2" y="985837"/>
            <a:ext cx="25241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91" y="899491"/>
            <a:ext cx="17716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2" y="2353089"/>
            <a:ext cx="2228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707" y="2267364"/>
            <a:ext cx="19907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896" y="5373577"/>
            <a:ext cx="1013791" cy="83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5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 - magyar">
  <a:themeElements>
    <a:clrScheme name="Alap - magyar 1">
      <a:dk1>
        <a:srgbClr val="000066"/>
      </a:dk1>
      <a:lt1>
        <a:srgbClr val="FFFFFF"/>
      </a:lt1>
      <a:dk2>
        <a:srgbClr val="0080FF"/>
      </a:dk2>
      <a:lt2>
        <a:srgbClr val="C0C0C0"/>
      </a:lt2>
      <a:accent1>
        <a:srgbClr val="0099FF"/>
      </a:accent1>
      <a:accent2>
        <a:srgbClr val="84C225"/>
      </a:accent2>
      <a:accent3>
        <a:srgbClr val="FFFFFF"/>
      </a:accent3>
      <a:accent4>
        <a:srgbClr val="000056"/>
      </a:accent4>
      <a:accent5>
        <a:srgbClr val="AACAFF"/>
      </a:accent5>
      <a:accent6>
        <a:srgbClr val="77B020"/>
      </a:accent6>
      <a:hlink>
        <a:srgbClr val="FF0066"/>
      </a:hlink>
      <a:folHlink>
        <a:srgbClr val="777777"/>
      </a:folHlink>
    </a:clrScheme>
    <a:fontScheme name="Alap - magy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 - magyar 1">
        <a:dk1>
          <a:srgbClr val="000066"/>
        </a:dk1>
        <a:lt1>
          <a:srgbClr val="FFFFFF"/>
        </a:lt1>
        <a:dk2>
          <a:srgbClr val="0080FF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 - magyar 2">
        <a:dk1>
          <a:srgbClr val="000066"/>
        </a:dk1>
        <a:lt1>
          <a:srgbClr val="FFFFFF"/>
        </a:lt1>
        <a:dk2>
          <a:srgbClr val="0099FF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 - magyar 3">
        <a:dk1>
          <a:srgbClr val="000066"/>
        </a:dk1>
        <a:lt1>
          <a:srgbClr val="FFFFFF"/>
        </a:lt1>
        <a:dk2>
          <a:srgbClr val="000066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 - magyar 4">
        <a:dk1>
          <a:srgbClr val="0080FF"/>
        </a:dk1>
        <a:lt1>
          <a:srgbClr val="FFFFFF"/>
        </a:lt1>
        <a:dk2>
          <a:srgbClr val="0080FF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6CDA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 - magyar 5">
        <a:dk1>
          <a:srgbClr val="0080FF"/>
        </a:dk1>
        <a:lt1>
          <a:srgbClr val="FFFFFF"/>
        </a:lt1>
        <a:dk2>
          <a:srgbClr val="84C225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6CDA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 - magyar 6">
        <a:dk1>
          <a:srgbClr val="000066"/>
        </a:dk1>
        <a:lt1>
          <a:srgbClr val="FFFFFF"/>
        </a:lt1>
        <a:dk2>
          <a:srgbClr val="84C225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Üzleti - magyar">
  <a:themeElements>
    <a:clrScheme name="Üzleti - magyar 1">
      <a:dk1>
        <a:srgbClr val="000066"/>
      </a:dk1>
      <a:lt1>
        <a:srgbClr val="FFFFFF"/>
      </a:lt1>
      <a:dk2>
        <a:srgbClr val="0080FF"/>
      </a:dk2>
      <a:lt2>
        <a:srgbClr val="C0C0C0"/>
      </a:lt2>
      <a:accent1>
        <a:srgbClr val="0099FF"/>
      </a:accent1>
      <a:accent2>
        <a:srgbClr val="84C225"/>
      </a:accent2>
      <a:accent3>
        <a:srgbClr val="FFFFFF"/>
      </a:accent3>
      <a:accent4>
        <a:srgbClr val="000056"/>
      </a:accent4>
      <a:accent5>
        <a:srgbClr val="AACAFF"/>
      </a:accent5>
      <a:accent6>
        <a:srgbClr val="77B020"/>
      </a:accent6>
      <a:hlink>
        <a:srgbClr val="FF0066"/>
      </a:hlink>
      <a:folHlink>
        <a:srgbClr val="777777"/>
      </a:folHlink>
    </a:clrScheme>
    <a:fontScheme name="Üzleti - magy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Üzleti - magyar 1">
        <a:dk1>
          <a:srgbClr val="000066"/>
        </a:dk1>
        <a:lt1>
          <a:srgbClr val="FFFFFF"/>
        </a:lt1>
        <a:dk2>
          <a:srgbClr val="0080FF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zleti - magyar 2">
        <a:dk1>
          <a:srgbClr val="000066"/>
        </a:dk1>
        <a:lt1>
          <a:srgbClr val="FFFFFF"/>
        </a:lt1>
        <a:dk2>
          <a:srgbClr val="0099FF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zleti - magyar 3">
        <a:dk1>
          <a:srgbClr val="000066"/>
        </a:dk1>
        <a:lt1>
          <a:srgbClr val="FFFFFF"/>
        </a:lt1>
        <a:dk2>
          <a:srgbClr val="000066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zleti - magyar 4">
        <a:dk1>
          <a:srgbClr val="0080FF"/>
        </a:dk1>
        <a:lt1>
          <a:srgbClr val="FFFFFF"/>
        </a:lt1>
        <a:dk2>
          <a:srgbClr val="0080FF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6CDA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zleti - magyar 5">
        <a:dk1>
          <a:srgbClr val="0080FF"/>
        </a:dk1>
        <a:lt1>
          <a:srgbClr val="FFFFFF"/>
        </a:lt1>
        <a:dk2>
          <a:srgbClr val="84C225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6CDA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zleti - magyar 6">
        <a:dk1>
          <a:srgbClr val="000066"/>
        </a:dk1>
        <a:lt1>
          <a:srgbClr val="FFFFFF"/>
        </a:lt1>
        <a:dk2>
          <a:srgbClr val="84C225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űszaki - magyar">
  <a:themeElements>
    <a:clrScheme name="Műszaki - magyar 1">
      <a:dk1>
        <a:srgbClr val="000066"/>
      </a:dk1>
      <a:lt1>
        <a:srgbClr val="FFFFFF"/>
      </a:lt1>
      <a:dk2>
        <a:srgbClr val="0080FF"/>
      </a:dk2>
      <a:lt2>
        <a:srgbClr val="C0C0C0"/>
      </a:lt2>
      <a:accent1>
        <a:srgbClr val="0099FF"/>
      </a:accent1>
      <a:accent2>
        <a:srgbClr val="84C225"/>
      </a:accent2>
      <a:accent3>
        <a:srgbClr val="FFFFFF"/>
      </a:accent3>
      <a:accent4>
        <a:srgbClr val="000056"/>
      </a:accent4>
      <a:accent5>
        <a:srgbClr val="AACAFF"/>
      </a:accent5>
      <a:accent6>
        <a:srgbClr val="77B020"/>
      </a:accent6>
      <a:hlink>
        <a:srgbClr val="FF0066"/>
      </a:hlink>
      <a:folHlink>
        <a:srgbClr val="777777"/>
      </a:folHlink>
    </a:clrScheme>
    <a:fontScheme name="Műszaki - magy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űszaki - magyar 1">
        <a:dk1>
          <a:srgbClr val="000066"/>
        </a:dk1>
        <a:lt1>
          <a:srgbClr val="FFFFFF"/>
        </a:lt1>
        <a:dk2>
          <a:srgbClr val="0080FF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űszaki - magyar 2">
        <a:dk1>
          <a:srgbClr val="000066"/>
        </a:dk1>
        <a:lt1>
          <a:srgbClr val="FFFFFF"/>
        </a:lt1>
        <a:dk2>
          <a:srgbClr val="0099FF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űszaki - magyar 3">
        <a:dk1>
          <a:srgbClr val="000066"/>
        </a:dk1>
        <a:lt1>
          <a:srgbClr val="FFFFFF"/>
        </a:lt1>
        <a:dk2>
          <a:srgbClr val="000066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űszaki - magyar 4">
        <a:dk1>
          <a:srgbClr val="0080FF"/>
        </a:dk1>
        <a:lt1>
          <a:srgbClr val="FFFFFF"/>
        </a:lt1>
        <a:dk2>
          <a:srgbClr val="0080FF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6CDA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űszaki - magyar 5">
        <a:dk1>
          <a:srgbClr val="0080FF"/>
        </a:dk1>
        <a:lt1>
          <a:srgbClr val="FFFFFF"/>
        </a:lt1>
        <a:dk2>
          <a:srgbClr val="84C225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6CDA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űszaki - magyar 6">
        <a:dk1>
          <a:srgbClr val="000066"/>
        </a:dk1>
        <a:lt1>
          <a:srgbClr val="FFFFFF"/>
        </a:lt1>
        <a:dk2>
          <a:srgbClr val="84C225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lap - angol">
  <a:themeElements>
    <a:clrScheme name="Alap - angol 1">
      <a:dk1>
        <a:srgbClr val="000066"/>
      </a:dk1>
      <a:lt1>
        <a:srgbClr val="FFFFFF"/>
      </a:lt1>
      <a:dk2>
        <a:srgbClr val="0080FF"/>
      </a:dk2>
      <a:lt2>
        <a:srgbClr val="C0C0C0"/>
      </a:lt2>
      <a:accent1>
        <a:srgbClr val="0099FF"/>
      </a:accent1>
      <a:accent2>
        <a:srgbClr val="84C225"/>
      </a:accent2>
      <a:accent3>
        <a:srgbClr val="FFFFFF"/>
      </a:accent3>
      <a:accent4>
        <a:srgbClr val="000056"/>
      </a:accent4>
      <a:accent5>
        <a:srgbClr val="AACAFF"/>
      </a:accent5>
      <a:accent6>
        <a:srgbClr val="77B020"/>
      </a:accent6>
      <a:hlink>
        <a:srgbClr val="FF0066"/>
      </a:hlink>
      <a:folHlink>
        <a:srgbClr val="777777"/>
      </a:folHlink>
    </a:clrScheme>
    <a:fontScheme name="Alap - ango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 - angol 1">
        <a:dk1>
          <a:srgbClr val="000066"/>
        </a:dk1>
        <a:lt1>
          <a:srgbClr val="FFFFFF"/>
        </a:lt1>
        <a:dk2>
          <a:srgbClr val="0080FF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 - angol 2">
        <a:dk1>
          <a:srgbClr val="000066"/>
        </a:dk1>
        <a:lt1>
          <a:srgbClr val="FFFFFF"/>
        </a:lt1>
        <a:dk2>
          <a:srgbClr val="0099FF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 - angol 3">
        <a:dk1>
          <a:srgbClr val="000066"/>
        </a:dk1>
        <a:lt1>
          <a:srgbClr val="FFFFFF"/>
        </a:lt1>
        <a:dk2>
          <a:srgbClr val="000066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 - angol 4">
        <a:dk1>
          <a:srgbClr val="0080FF"/>
        </a:dk1>
        <a:lt1>
          <a:srgbClr val="FFFFFF"/>
        </a:lt1>
        <a:dk2>
          <a:srgbClr val="0080FF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6CDA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 - angol 5">
        <a:dk1>
          <a:srgbClr val="0080FF"/>
        </a:dk1>
        <a:lt1>
          <a:srgbClr val="FFFFFF"/>
        </a:lt1>
        <a:dk2>
          <a:srgbClr val="84C225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6CDA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 - angol 6">
        <a:dk1>
          <a:srgbClr val="000066"/>
        </a:dk1>
        <a:lt1>
          <a:srgbClr val="FFFFFF"/>
        </a:lt1>
        <a:dk2>
          <a:srgbClr val="84C225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Üzleti - angol">
  <a:themeElements>
    <a:clrScheme name="Üzleti - angol 1">
      <a:dk1>
        <a:srgbClr val="000066"/>
      </a:dk1>
      <a:lt1>
        <a:srgbClr val="FFFFFF"/>
      </a:lt1>
      <a:dk2>
        <a:srgbClr val="0080FF"/>
      </a:dk2>
      <a:lt2>
        <a:srgbClr val="C0C0C0"/>
      </a:lt2>
      <a:accent1>
        <a:srgbClr val="0099FF"/>
      </a:accent1>
      <a:accent2>
        <a:srgbClr val="84C225"/>
      </a:accent2>
      <a:accent3>
        <a:srgbClr val="FFFFFF"/>
      </a:accent3>
      <a:accent4>
        <a:srgbClr val="000056"/>
      </a:accent4>
      <a:accent5>
        <a:srgbClr val="AACAFF"/>
      </a:accent5>
      <a:accent6>
        <a:srgbClr val="77B020"/>
      </a:accent6>
      <a:hlink>
        <a:srgbClr val="FF0066"/>
      </a:hlink>
      <a:folHlink>
        <a:srgbClr val="777777"/>
      </a:folHlink>
    </a:clrScheme>
    <a:fontScheme name="Üzleti - ango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Üzleti - angol 1">
        <a:dk1>
          <a:srgbClr val="000066"/>
        </a:dk1>
        <a:lt1>
          <a:srgbClr val="FFFFFF"/>
        </a:lt1>
        <a:dk2>
          <a:srgbClr val="0080FF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zleti - angol 2">
        <a:dk1>
          <a:srgbClr val="000066"/>
        </a:dk1>
        <a:lt1>
          <a:srgbClr val="FFFFFF"/>
        </a:lt1>
        <a:dk2>
          <a:srgbClr val="0099FF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zleti - angol 3">
        <a:dk1>
          <a:srgbClr val="000066"/>
        </a:dk1>
        <a:lt1>
          <a:srgbClr val="FFFFFF"/>
        </a:lt1>
        <a:dk2>
          <a:srgbClr val="000066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zleti - angol 4">
        <a:dk1>
          <a:srgbClr val="0080FF"/>
        </a:dk1>
        <a:lt1>
          <a:srgbClr val="FFFFFF"/>
        </a:lt1>
        <a:dk2>
          <a:srgbClr val="0080FF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6CDA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zleti - angol 5">
        <a:dk1>
          <a:srgbClr val="0080FF"/>
        </a:dk1>
        <a:lt1>
          <a:srgbClr val="FFFFFF"/>
        </a:lt1>
        <a:dk2>
          <a:srgbClr val="84C225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6CDA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zleti - angol 6">
        <a:dk1>
          <a:srgbClr val="000066"/>
        </a:dk1>
        <a:lt1>
          <a:srgbClr val="FFFFFF"/>
        </a:lt1>
        <a:dk2>
          <a:srgbClr val="84C225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űszaki - angol">
  <a:themeElements>
    <a:clrScheme name="Műszaki - angol 1">
      <a:dk1>
        <a:srgbClr val="000066"/>
      </a:dk1>
      <a:lt1>
        <a:srgbClr val="FFFFFF"/>
      </a:lt1>
      <a:dk2>
        <a:srgbClr val="0080FF"/>
      </a:dk2>
      <a:lt2>
        <a:srgbClr val="C0C0C0"/>
      </a:lt2>
      <a:accent1>
        <a:srgbClr val="0099FF"/>
      </a:accent1>
      <a:accent2>
        <a:srgbClr val="84C225"/>
      </a:accent2>
      <a:accent3>
        <a:srgbClr val="FFFFFF"/>
      </a:accent3>
      <a:accent4>
        <a:srgbClr val="000056"/>
      </a:accent4>
      <a:accent5>
        <a:srgbClr val="AACAFF"/>
      </a:accent5>
      <a:accent6>
        <a:srgbClr val="77B020"/>
      </a:accent6>
      <a:hlink>
        <a:srgbClr val="FF0066"/>
      </a:hlink>
      <a:folHlink>
        <a:srgbClr val="777777"/>
      </a:folHlink>
    </a:clrScheme>
    <a:fontScheme name="Műszaki - ango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űszaki - angol 1">
        <a:dk1>
          <a:srgbClr val="000066"/>
        </a:dk1>
        <a:lt1>
          <a:srgbClr val="FFFFFF"/>
        </a:lt1>
        <a:dk2>
          <a:srgbClr val="0080FF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űszaki - angol 2">
        <a:dk1>
          <a:srgbClr val="000066"/>
        </a:dk1>
        <a:lt1>
          <a:srgbClr val="FFFFFF"/>
        </a:lt1>
        <a:dk2>
          <a:srgbClr val="0099FF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űszaki - angol 3">
        <a:dk1>
          <a:srgbClr val="000066"/>
        </a:dk1>
        <a:lt1>
          <a:srgbClr val="FFFFFF"/>
        </a:lt1>
        <a:dk2>
          <a:srgbClr val="000066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űszaki - angol 4">
        <a:dk1>
          <a:srgbClr val="0080FF"/>
        </a:dk1>
        <a:lt1>
          <a:srgbClr val="FFFFFF"/>
        </a:lt1>
        <a:dk2>
          <a:srgbClr val="0080FF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6CDA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űszaki - angol 5">
        <a:dk1>
          <a:srgbClr val="0080FF"/>
        </a:dk1>
        <a:lt1>
          <a:srgbClr val="FFFFFF"/>
        </a:lt1>
        <a:dk2>
          <a:srgbClr val="84C225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6CDA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űszaki - angol 6">
        <a:dk1>
          <a:srgbClr val="000066"/>
        </a:dk1>
        <a:lt1>
          <a:srgbClr val="FFFFFF"/>
        </a:lt1>
        <a:dk2>
          <a:srgbClr val="84C225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Alap - cobrand">
  <a:themeElements>
    <a:clrScheme name="Alap - cobrand 1">
      <a:dk1>
        <a:srgbClr val="000066"/>
      </a:dk1>
      <a:lt1>
        <a:srgbClr val="FFFFFF"/>
      </a:lt1>
      <a:dk2>
        <a:srgbClr val="0080FF"/>
      </a:dk2>
      <a:lt2>
        <a:srgbClr val="C0C0C0"/>
      </a:lt2>
      <a:accent1>
        <a:srgbClr val="0099FF"/>
      </a:accent1>
      <a:accent2>
        <a:srgbClr val="84C225"/>
      </a:accent2>
      <a:accent3>
        <a:srgbClr val="FFFFFF"/>
      </a:accent3>
      <a:accent4>
        <a:srgbClr val="000056"/>
      </a:accent4>
      <a:accent5>
        <a:srgbClr val="AACAFF"/>
      </a:accent5>
      <a:accent6>
        <a:srgbClr val="77B020"/>
      </a:accent6>
      <a:hlink>
        <a:srgbClr val="FF0066"/>
      </a:hlink>
      <a:folHlink>
        <a:srgbClr val="777777"/>
      </a:folHlink>
    </a:clrScheme>
    <a:fontScheme name="Alap - cobr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 - cobrand 1">
        <a:dk1>
          <a:srgbClr val="000066"/>
        </a:dk1>
        <a:lt1>
          <a:srgbClr val="FFFFFF"/>
        </a:lt1>
        <a:dk2>
          <a:srgbClr val="0080FF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 - cobrand 2">
        <a:dk1>
          <a:srgbClr val="000066"/>
        </a:dk1>
        <a:lt1>
          <a:srgbClr val="FFFFFF"/>
        </a:lt1>
        <a:dk2>
          <a:srgbClr val="0099FF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 - cobrand 3">
        <a:dk1>
          <a:srgbClr val="000066"/>
        </a:dk1>
        <a:lt1>
          <a:srgbClr val="FFFFFF"/>
        </a:lt1>
        <a:dk2>
          <a:srgbClr val="000066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 - cobrand 4">
        <a:dk1>
          <a:srgbClr val="0080FF"/>
        </a:dk1>
        <a:lt1>
          <a:srgbClr val="FFFFFF"/>
        </a:lt1>
        <a:dk2>
          <a:srgbClr val="0080FF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6CDA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 - cobrand 5">
        <a:dk1>
          <a:srgbClr val="0080FF"/>
        </a:dk1>
        <a:lt1>
          <a:srgbClr val="FFFFFF"/>
        </a:lt1>
        <a:dk2>
          <a:srgbClr val="84C225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6CDA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 - cobrand 6">
        <a:dk1>
          <a:srgbClr val="000066"/>
        </a:dk1>
        <a:lt1>
          <a:srgbClr val="FFFFFF"/>
        </a:lt1>
        <a:dk2>
          <a:srgbClr val="84C225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Üzleti - cobrand">
  <a:themeElements>
    <a:clrScheme name="Üzleti - cobrand 1">
      <a:dk1>
        <a:srgbClr val="000066"/>
      </a:dk1>
      <a:lt1>
        <a:srgbClr val="FFFFFF"/>
      </a:lt1>
      <a:dk2>
        <a:srgbClr val="0080FF"/>
      </a:dk2>
      <a:lt2>
        <a:srgbClr val="C0C0C0"/>
      </a:lt2>
      <a:accent1>
        <a:srgbClr val="0099FF"/>
      </a:accent1>
      <a:accent2>
        <a:srgbClr val="84C225"/>
      </a:accent2>
      <a:accent3>
        <a:srgbClr val="FFFFFF"/>
      </a:accent3>
      <a:accent4>
        <a:srgbClr val="000056"/>
      </a:accent4>
      <a:accent5>
        <a:srgbClr val="AACAFF"/>
      </a:accent5>
      <a:accent6>
        <a:srgbClr val="77B020"/>
      </a:accent6>
      <a:hlink>
        <a:srgbClr val="FF0066"/>
      </a:hlink>
      <a:folHlink>
        <a:srgbClr val="777777"/>
      </a:folHlink>
    </a:clrScheme>
    <a:fontScheme name="Üzleti - cobr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Üzleti - cobrand 1">
        <a:dk1>
          <a:srgbClr val="000066"/>
        </a:dk1>
        <a:lt1>
          <a:srgbClr val="FFFFFF"/>
        </a:lt1>
        <a:dk2>
          <a:srgbClr val="0080FF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zleti - cobrand 2">
        <a:dk1>
          <a:srgbClr val="000066"/>
        </a:dk1>
        <a:lt1>
          <a:srgbClr val="FFFFFF"/>
        </a:lt1>
        <a:dk2>
          <a:srgbClr val="0099FF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zleti - cobrand 3">
        <a:dk1>
          <a:srgbClr val="000066"/>
        </a:dk1>
        <a:lt1>
          <a:srgbClr val="FFFFFF"/>
        </a:lt1>
        <a:dk2>
          <a:srgbClr val="000066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zleti - cobrand 4">
        <a:dk1>
          <a:srgbClr val="0080FF"/>
        </a:dk1>
        <a:lt1>
          <a:srgbClr val="FFFFFF"/>
        </a:lt1>
        <a:dk2>
          <a:srgbClr val="0080FF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6CDA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zleti - cobrand 5">
        <a:dk1>
          <a:srgbClr val="0080FF"/>
        </a:dk1>
        <a:lt1>
          <a:srgbClr val="FFFFFF"/>
        </a:lt1>
        <a:dk2>
          <a:srgbClr val="84C225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6CDA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zleti - cobrand 6">
        <a:dk1>
          <a:srgbClr val="000066"/>
        </a:dk1>
        <a:lt1>
          <a:srgbClr val="FFFFFF"/>
        </a:lt1>
        <a:dk2>
          <a:srgbClr val="84C225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űszaki - cobrand">
  <a:themeElements>
    <a:clrScheme name="Műszaki - cobrand 1">
      <a:dk1>
        <a:srgbClr val="000066"/>
      </a:dk1>
      <a:lt1>
        <a:srgbClr val="FFFFFF"/>
      </a:lt1>
      <a:dk2>
        <a:srgbClr val="0080FF"/>
      </a:dk2>
      <a:lt2>
        <a:srgbClr val="C0C0C0"/>
      </a:lt2>
      <a:accent1>
        <a:srgbClr val="0099FF"/>
      </a:accent1>
      <a:accent2>
        <a:srgbClr val="84C225"/>
      </a:accent2>
      <a:accent3>
        <a:srgbClr val="FFFFFF"/>
      </a:accent3>
      <a:accent4>
        <a:srgbClr val="000056"/>
      </a:accent4>
      <a:accent5>
        <a:srgbClr val="AACAFF"/>
      </a:accent5>
      <a:accent6>
        <a:srgbClr val="77B020"/>
      </a:accent6>
      <a:hlink>
        <a:srgbClr val="FF0066"/>
      </a:hlink>
      <a:folHlink>
        <a:srgbClr val="777777"/>
      </a:folHlink>
    </a:clrScheme>
    <a:fontScheme name="Műszaki - cobr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űszaki - cobrand 1">
        <a:dk1>
          <a:srgbClr val="000066"/>
        </a:dk1>
        <a:lt1>
          <a:srgbClr val="FFFFFF"/>
        </a:lt1>
        <a:dk2>
          <a:srgbClr val="0080FF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űszaki - cobrand 2">
        <a:dk1>
          <a:srgbClr val="000066"/>
        </a:dk1>
        <a:lt1>
          <a:srgbClr val="FFFFFF"/>
        </a:lt1>
        <a:dk2>
          <a:srgbClr val="0099FF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űszaki - cobrand 3">
        <a:dk1>
          <a:srgbClr val="000066"/>
        </a:dk1>
        <a:lt1>
          <a:srgbClr val="FFFFFF"/>
        </a:lt1>
        <a:dk2>
          <a:srgbClr val="000066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űszaki - cobrand 4">
        <a:dk1>
          <a:srgbClr val="0080FF"/>
        </a:dk1>
        <a:lt1>
          <a:srgbClr val="FFFFFF"/>
        </a:lt1>
        <a:dk2>
          <a:srgbClr val="0080FF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6CDA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űszaki - cobrand 5">
        <a:dk1>
          <a:srgbClr val="0080FF"/>
        </a:dk1>
        <a:lt1>
          <a:srgbClr val="FFFFFF"/>
        </a:lt1>
        <a:dk2>
          <a:srgbClr val="84C225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6CDA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űszaki - cobrand 6">
        <a:dk1>
          <a:srgbClr val="000066"/>
        </a:dk1>
        <a:lt1>
          <a:srgbClr val="FFFFFF"/>
        </a:lt1>
        <a:dk2>
          <a:srgbClr val="84C225"/>
        </a:dk2>
        <a:lt2>
          <a:srgbClr val="C0C0C0"/>
        </a:lt2>
        <a:accent1>
          <a:srgbClr val="0099FF"/>
        </a:accent1>
        <a:accent2>
          <a:srgbClr val="84C225"/>
        </a:accent2>
        <a:accent3>
          <a:srgbClr val="FFFFFF"/>
        </a:accent3>
        <a:accent4>
          <a:srgbClr val="000056"/>
        </a:accent4>
        <a:accent5>
          <a:srgbClr val="AACAFF"/>
        </a:accent5>
        <a:accent6>
          <a:srgbClr val="77B020"/>
        </a:accent6>
        <a:hlink>
          <a:srgbClr val="FF006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4436</TotalTime>
  <Words>964</Words>
  <Application>Microsoft Office PowerPoint</Application>
  <PresentationFormat>Diavetítés a képernyőre (4:3 oldalarány)</PresentationFormat>
  <Paragraphs>153</Paragraphs>
  <Slides>17</Slides>
  <Notes>13</Notes>
  <HiddenSlides>0</HiddenSlides>
  <MMClips>0</MMClips>
  <ScaleCrop>false</ScaleCrop>
  <HeadingPairs>
    <vt:vector size="4" baseType="variant">
      <vt:variant>
        <vt:lpstr>Téma</vt:lpstr>
      </vt:variant>
      <vt:variant>
        <vt:i4>9</vt:i4>
      </vt:variant>
      <vt:variant>
        <vt:lpstr>Diacímek</vt:lpstr>
      </vt:variant>
      <vt:variant>
        <vt:i4>17</vt:i4>
      </vt:variant>
    </vt:vector>
  </HeadingPairs>
  <TitlesOfParts>
    <vt:vector size="26" baseType="lpstr">
      <vt:lpstr>Alap - magyar</vt:lpstr>
      <vt:lpstr>Üzleti - magyar</vt:lpstr>
      <vt:lpstr>Műszaki - magyar</vt:lpstr>
      <vt:lpstr>Alap - angol</vt:lpstr>
      <vt:lpstr>Üzleti - angol</vt:lpstr>
      <vt:lpstr>Műszaki - angol</vt:lpstr>
      <vt:lpstr>Alap - cobrand</vt:lpstr>
      <vt:lpstr>Üzleti - cobrand</vt:lpstr>
      <vt:lpstr>Műszaki - cobrand</vt:lpstr>
      <vt:lpstr>„Virtuális konzílium” és szövegintelligencia IQPortál alapon - orvosi informatikai rendszerek</vt:lpstr>
      <vt:lpstr>E-Health - Trendek</vt:lpstr>
      <vt:lpstr>PowerPoint bemutató</vt:lpstr>
      <vt:lpstr>Egészségügyi Szakkönyvtári Portál funkciói  </vt:lpstr>
      <vt:lpstr>d2p – orvos- beteg </vt:lpstr>
      <vt:lpstr>d2d- „virtuális konzílium” 1 </vt:lpstr>
      <vt:lpstr>d2d- „virtuális konzílium” 2 </vt:lpstr>
      <vt:lpstr>d2d- „virtuális konzílium” 3 </vt:lpstr>
      <vt:lpstr>PowerPoint bemutató</vt:lpstr>
      <vt:lpstr>E-MedSolution</vt:lpstr>
      <vt:lpstr>HISCOM</vt:lpstr>
      <vt:lpstr>E-HealthConnect</vt:lpstr>
      <vt:lpstr>MediMobil</vt:lpstr>
      <vt:lpstr>PowerPoint bemutató</vt:lpstr>
      <vt:lpstr>PowerPoint bemutató</vt:lpstr>
      <vt:lpstr>PowerPoint bemutató</vt:lpstr>
      <vt:lpstr>PowerPoint bemutató</vt:lpstr>
    </vt:vector>
  </TitlesOfParts>
  <Company>PauSys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IQSYS magyar nyelvű bemutató prezentáció</dc:title>
  <dc:creator>Papp Attila</dc:creator>
  <cp:lastModifiedBy>Zotterné Kótai Katalin</cp:lastModifiedBy>
  <cp:revision>244</cp:revision>
  <dcterms:created xsi:type="dcterms:W3CDTF">2010-02-15T08:32:03Z</dcterms:created>
  <dcterms:modified xsi:type="dcterms:W3CDTF">2012-09-14T06:02:30Z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Dokumentum</vt:lpwstr>
  </property>
  <property fmtid="{D5CDD505-2E9C-101B-9397-08002B2CF9AE}" pid="3" name="ContentTypeId">
    <vt:lpwstr>0x010100691CE6DEA9FA5549B4BE440AFEDE41FA</vt:lpwstr>
  </property>
</Properties>
</file>